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F61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FF51-7A9A-4D51-AAEF-FEB0E3692A0E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15B43-60C6-4220-B317-0EAFF8212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FF98A-F1D5-4340-9DF4-E2AAAB60AD2D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9F3A-3580-4F8D-A30B-550A25C1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3C53-EDB9-454E-B2BD-72FA0621CCD7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997E6-C296-4015-9317-3C0A88CA2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8D008-2900-4544-997A-671463D8CD93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0F26-A2AF-49B0-A685-452EF16D7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C6EDB-1368-4318-A6DE-C8D9DABE4A21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A053-B11C-423F-A8FF-2CB27377F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7B5F-26B0-485A-A769-6B1543A44A96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C96D-4765-4810-B5E0-0CDBEDBE2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70662-865C-492C-8FC7-CC389FD96D10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DB061-E8DB-41D7-8A83-3521DDDB9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D378-E366-4876-913C-C40B04DEEAF8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3297-137E-469F-BF7E-999C7DCA6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F9802-9803-4BD4-9449-648D29782482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EE6F-8EDF-48FE-90F9-3DC61379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189F-11D9-416E-A974-8EE8BB495404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E0CC-B02E-46F0-A314-59C946835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A875-7D25-44FD-82ED-3CDA6E2DC092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F52D-5EA0-4CA7-B8B2-867D9BAE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6DE312-7823-4D8D-8CB0-EB816ABF3DF1}" type="datetimeFigureOut">
              <a:rPr lang="en-US"/>
              <a:pPr>
                <a:defRPr/>
              </a:pPr>
              <a:t>4/23/12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BEB99-FABC-4490-92B9-5FF23967E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 sz="480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en-US" sz="4800" smtClean="0">
                <a:solidFill>
                  <a:srgbClr val="FFFF00"/>
                </a:solidFill>
                <a:latin typeface="Comic Sans MS" pitchFamily="66" charset="0"/>
              </a:rPr>
              <a:t>Oxidative Stress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What we are looking for…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Exposed </a:t>
            </a:r>
            <a:r>
              <a:rPr lang="en-US" sz="2200" i="1" dirty="0" smtClean="0">
                <a:solidFill>
                  <a:srgbClr val="FFFF00"/>
                </a:solidFill>
                <a:latin typeface="Comic Sans MS" pitchFamily="66" charset="0"/>
              </a:rPr>
              <a:t>S. </a:t>
            </a:r>
            <a:r>
              <a:rPr lang="en-US" sz="2200" i="1" dirty="0" err="1" smtClean="0">
                <a:solidFill>
                  <a:srgbClr val="FFFF00"/>
                </a:solidFill>
                <a:latin typeface="Comic Sans MS" pitchFamily="66" charset="0"/>
              </a:rPr>
              <a:t>cerevisiae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 to H</a:t>
            </a:r>
            <a:r>
              <a:rPr lang="en-US" sz="2200" baseline="-25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n-US" sz="2200" baseline="-25000" dirty="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 for 1.5</a:t>
            </a:r>
          </a:p>
          <a:p>
            <a:pPr>
              <a:lnSpc>
                <a:spcPct val="90000"/>
              </a:lnSpc>
            </a:pPr>
            <a:endParaRPr lang="en-US" sz="2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Defense mechanisms: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How does the protein composition change?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Basic cell function: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>
                <a:solidFill>
                  <a:srgbClr val="FFFF00"/>
                </a:solidFill>
                <a:latin typeface="Comic Sans MS" pitchFamily="66" charset="0"/>
              </a:rPr>
              <a:t>How does the protein composition change?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2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201613" y="5394325"/>
            <a:ext cx="8864600" cy="1143000"/>
          </a:xfrm>
        </p:spPr>
        <p:txBody>
          <a:bodyPr/>
          <a:lstStyle/>
          <a:p>
            <a:pPr algn="l"/>
            <a:r>
              <a:rPr lang="en-US" sz="1400" b="1" smtClean="0">
                <a:solidFill>
                  <a:srgbClr val="FFFF00"/>
                </a:solidFill>
              </a:rPr>
              <a:t>Scheme 1 Simplified version of glycolysis showing the NADPH-producingsteps of the pentose phosphate pathway</a:t>
            </a:r>
            <a:br>
              <a:rPr lang="en-US" sz="1400" b="1" smtClean="0">
                <a:solidFill>
                  <a:srgbClr val="FFFF00"/>
                </a:solidFill>
              </a:rPr>
            </a:br>
            <a:r>
              <a:rPr lang="en-US" sz="1400" b="1" smtClean="0">
                <a:solidFill>
                  <a:srgbClr val="FFFF00"/>
                </a:solidFill>
              </a:rPr>
              <a:t/>
            </a:r>
            <a:br>
              <a:rPr lang="en-US" sz="1400" b="1" smtClean="0">
                <a:solidFill>
                  <a:srgbClr val="FFFF00"/>
                </a:solidFill>
              </a:rPr>
            </a:br>
            <a:r>
              <a:rPr lang="en-US" sz="1400" b="1" smtClean="0">
                <a:solidFill>
                  <a:srgbClr val="FFFF00"/>
                </a:solidFill>
              </a:rPr>
              <a:t>Steps which are affected by S-thiolation are shown with black arrows. Inhibiting glycolytic fluxduring an oxidative stress would promote entry of glucose equivalents into the pentose phosphatepathway for NADPH production. 6GP, 6-phosphogluconate; R5P, ribulose 5-phosphate; DHAP,dihydroxyacetone phosphate.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5288" y="600075"/>
            <a:ext cx="3271837" cy="4525963"/>
          </a:xfrm>
          <a:noFill/>
          <a:ln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262688" y="6546850"/>
            <a:ext cx="280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400"/>
              <a:t>Biochem. J. (2003) </a:t>
            </a:r>
            <a:r>
              <a:rPr lang="en-US" sz="1400" b="1"/>
              <a:t>374</a:t>
            </a:r>
            <a:r>
              <a:rPr lang="en-US" sz="1400"/>
              <a:t>, 513–519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79375" y="1395413"/>
            <a:ext cx="2981325" cy="1589087"/>
          </a:xfrm>
        </p:spPr>
        <p:txBody>
          <a:bodyPr/>
          <a:lstStyle/>
          <a:p>
            <a:pPr algn="l"/>
            <a:r>
              <a:rPr lang="en-US" sz="1400" b="1" dirty="0" smtClean="0">
                <a:solidFill>
                  <a:srgbClr val="FFFF00"/>
                </a:solidFill>
              </a:rPr>
              <a:t>FIG. 6. Metabolic pathways altered during the H2O2 response. Only H2O2-responsive proteins are mapped. </a:t>
            </a:r>
            <a:r>
              <a:rPr lang="en-US" sz="1400" b="1" i="1" dirty="0" smtClean="0">
                <a:solidFill>
                  <a:srgbClr val="FFFF00"/>
                </a:solidFill>
              </a:rPr>
              <a:t>TCA</a:t>
            </a:r>
            <a:r>
              <a:rPr lang="en-US" sz="1400" b="1" dirty="0" smtClean="0">
                <a:solidFill>
                  <a:srgbClr val="FFFF00"/>
                </a:solidFill>
              </a:rPr>
              <a:t>, </a:t>
            </a:r>
            <a:r>
              <a:rPr lang="en-US" sz="1400" b="1" dirty="0" err="1" smtClean="0">
                <a:solidFill>
                  <a:srgbClr val="FFFF00"/>
                </a:solidFill>
              </a:rPr>
              <a:t>trichloroaceticacid</a:t>
            </a:r>
            <a:r>
              <a:rPr lang="en-US" sz="1400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81325" y="788988"/>
            <a:ext cx="5438775" cy="5368925"/>
          </a:xfrm>
          <a:noFill/>
          <a:ln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85813" y="6308725"/>
            <a:ext cx="7773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200" b="1">
                <a:solidFill>
                  <a:srgbClr val="FFFF00"/>
                </a:solidFill>
              </a:rPr>
              <a:t>THE JOURNAL OF BIOLOGICAL CHEMISTRY Vol. 273, No. 34, Issue of August 28, pp. 22480–22489, 1998</a:t>
            </a:r>
          </a:p>
        </p:txBody>
      </p:sp>
      <p:sp>
        <p:nvSpPr>
          <p:cNvPr id="5" name="Rectangle 4"/>
          <p:cNvSpPr/>
          <p:nvPr/>
        </p:nvSpPr>
        <p:spPr>
          <a:xfrm>
            <a:off x="7023670" y="808232"/>
            <a:ext cx="1231547" cy="606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3385" y="68386"/>
            <a:ext cx="5421923" cy="67212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12" y="173304"/>
            <a:ext cx="5104477" cy="649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pitchFamily="27" charset="-128"/>
              <a:cs typeface="ＭＳ Ｐゴシック" pitchFamily="27" charset="-128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75" y="452438"/>
            <a:ext cx="93535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143000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Oxidative Stress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n-US" sz="20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000" smtClean="0">
                <a:solidFill>
                  <a:srgbClr val="FFFF00"/>
                </a:solidFill>
                <a:latin typeface="Comic Sans MS" pitchFamily="66" charset="0"/>
              </a:rPr>
              <a:t> is readily reduced to form one of many Reactive Oxygen Species (ROS) </a:t>
            </a:r>
          </a:p>
          <a:p>
            <a:pPr lvl="1">
              <a:lnSpc>
                <a:spcPct val="90000"/>
              </a:lnSpc>
            </a:pPr>
            <a:endParaRPr lang="en-US" sz="18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0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0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0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en-US" sz="22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ROS cause cellular damage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FFFF00"/>
                </a:solidFill>
                <a:latin typeface="Comic Sans MS" pitchFamily="66" charset="0"/>
              </a:rPr>
              <a:t>DNA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FFFF00"/>
                </a:solidFill>
                <a:latin typeface="Comic Sans MS" pitchFamily="66" charset="0"/>
              </a:rPr>
              <a:t>Protein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solidFill>
                  <a:srgbClr val="FFFF00"/>
                </a:solidFill>
                <a:latin typeface="Comic Sans MS" pitchFamily="66" charset="0"/>
              </a:rPr>
              <a:t>Lipids</a:t>
            </a:r>
          </a:p>
          <a:p>
            <a:pPr>
              <a:lnSpc>
                <a:spcPct val="90000"/>
              </a:lnSpc>
            </a:pPr>
            <a:endParaRPr lang="en-US" sz="22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5364" name="Picture 6" descr="r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514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2362200" y="4343400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00"/>
                </a:solidFill>
                <a:latin typeface="Calibri" pitchFamily="34" charset="0"/>
              </a:rPr>
              <a:t>http://www.vivo.colostate.edu/hbooks/pathphys/misc_topics/ros.gif</a:t>
            </a:r>
          </a:p>
        </p:txBody>
      </p:sp>
      <p:sp>
        <p:nvSpPr>
          <p:cNvPr id="15366" name="Text Box 11"/>
          <p:cNvSpPr txBox="1">
            <a:spLocks noChangeArrowheads="1"/>
          </p:cNvSpPr>
          <p:nvPr/>
        </p:nvSpPr>
        <p:spPr bwMode="auto">
          <a:xfrm>
            <a:off x="838200" y="6643688"/>
            <a:ext cx="6705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Jamieson, Derek J. "Oxidative Stress Responses of the Yeast </a:t>
            </a:r>
            <a:r>
              <a:rPr lang="en-US" sz="800" i="1">
                <a:solidFill>
                  <a:srgbClr val="FFFF00"/>
                </a:solidFill>
                <a:latin typeface="Calibri" pitchFamily="34" charset="0"/>
              </a:rPr>
              <a:t>Saccharomyces cerevisiae</a:t>
            </a: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." </a:t>
            </a:r>
            <a:r>
              <a:rPr lang="en-US" sz="800" u="sng">
                <a:solidFill>
                  <a:srgbClr val="FFFF00"/>
                </a:solidFill>
                <a:latin typeface="Calibri" pitchFamily="34" charset="0"/>
              </a:rPr>
              <a:t>Yeast</a:t>
            </a: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 14 (1998): 1511-527</a:t>
            </a:r>
            <a:r>
              <a:rPr lang="en-US" sz="8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Oxidative Stress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 smtClean="0">
                <a:solidFill>
                  <a:srgbClr val="FFFF00"/>
                </a:solidFill>
                <a:latin typeface="Comic Sans MS" pitchFamily="66" charset="0"/>
              </a:rPr>
              <a:t>Aerobic organisms utilize </a:t>
            </a:r>
            <a:r>
              <a:rPr lang="en-US" sz="2800" smtClean="0">
                <a:solidFill>
                  <a:srgbClr val="FFFF00"/>
                </a:solidFill>
                <a:latin typeface="Comic Sans MS" pitchFamily="66" charset="0"/>
              </a:rPr>
              <a:t>oxygen, so they have developed defense mechanisms to combat the effects of ROS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u="sng" smtClean="0">
                <a:solidFill>
                  <a:srgbClr val="FFFF00"/>
                </a:solidFill>
                <a:latin typeface="Comic Sans MS" pitchFamily="66" charset="0"/>
              </a:rPr>
              <a:t>Oxidative Stress:</a:t>
            </a:r>
            <a:r>
              <a:rPr lang="en-US" sz="2800" b="1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smtClean="0">
                <a:solidFill>
                  <a:srgbClr val="FFFF00"/>
                </a:solidFill>
                <a:latin typeface="Comic Sans MS" pitchFamily="66" charset="0"/>
              </a:rPr>
              <a:t>When the concentration of ROS present in the cell exceeds the capacity of the cells ability to detoxify or to repair damages</a:t>
            </a:r>
            <a:r>
              <a:rPr lang="en-US" sz="270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7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700" smtClean="0">
                <a:solidFill>
                  <a:srgbClr val="FFFF00"/>
                </a:solidFill>
                <a:latin typeface="Comic Sans MS" pitchFamily="66" charset="0"/>
              </a:rPr>
              <a:t>Cell’s response to Oxidative Stress???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7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6553200"/>
            <a:ext cx="7010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Jamieson, Derek J. "Oxidative Stress Responses of the Yeast </a:t>
            </a:r>
            <a:r>
              <a:rPr lang="en-US" sz="800" i="1">
                <a:solidFill>
                  <a:srgbClr val="FFFF00"/>
                </a:solidFill>
                <a:latin typeface="Calibri" pitchFamily="34" charset="0"/>
              </a:rPr>
              <a:t>Saccharomyces cerevisiae</a:t>
            </a: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." </a:t>
            </a:r>
            <a:r>
              <a:rPr lang="en-US" sz="800" u="sng">
                <a:solidFill>
                  <a:srgbClr val="FFFF00"/>
                </a:solidFill>
                <a:latin typeface="Calibri" pitchFamily="34" charset="0"/>
              </a:rPr>
              <a:t>Yeast</a:t>
            </a: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 14 (1998): 1511-527.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Role of H</a:t>
            </a:r>
            <a:r>
              <a:rPr lang="en-US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n-US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endParaRPr lang="en-US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Hydrogen Peroxide is formed from an oxygen radical and considered to be an ROS because it has the ability to form ·OH in the presence of metal ions.</a:t>
            </a:r>
          </a:p>
          <a:p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Defense mechanisms in </a:t>
            </a:r>
            <a:r>
              <a:rPr lang="en-US" sz="2200" i="1" smtClean="0">
                <a:solidFill>
                  <a:srgbClr val="FFFF00"/>
                </a:solidFill>
                <a:latin typeface="Comic Sans MS" pitchFamily="66" charset="0"/>
              </a:rPr>
              <a:t>Saccharomyces cerevisiae:</a:t>
            </a: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lvl="2"/>
            <a:endParaRPr lang="en-US" sz="1800" i="1" smtClean="0">
              <a:solidFill>
                <a:srgbClr val="FFFF00"/>
              </a:solidFill>
              <a:latin typeface="Comic Sans MS" pitchFamily="66" charset="0"/>
            </a:endParaRPr>
          </a:p>
          <a:p>
            <a:pPr lvl="2">
              <a:buFontTx/>
              <a:buNone/>
            </a:pPr>
            <a:endParaRPr lang="en-US" sz="180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2292" name="Picture 4" descr="C and G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124200"/>
            <a:ext cx="2724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248400" y="4191000"/>
            <a:ext cx="1828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alibri" pitchFamily="34" charset="0"/>
              </a:rPr>
              <a:t>SOD: Superoxide dismutase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FF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alibri" pitchFamily="34" charset="0"/>
              </a:rPr>
              <a:t>GPx: Glutathione peroxidase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124200" y="6461125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00"/>
                </a:solidFill>
                <a:latin typeface="Calibri" pitchFamily="34" charset="0"/>
              </a:rPr>
              <a:t>http://www.fluidessentials.com/images/glisodin-chart.gif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FFFF00"/>
                </a:solidFill>
                <a:latin typeface="Comic Sans MS" pitchFamily="66" charset="0"/>
              </a:rPr>
              <a:t>Oxidative Stress: H</a:t>
            </a:r>
            <a:r>
              <a:rPr lang="en-US" sz="40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400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n-US" sz="40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4000" smtClean="0">
                <a:solidFill>
                  <a:srgbClr val="FFFF00"/>
                </a:solidFill>
                <a:latin typeface="Comic Sans MS" pitchFamily="66" charset="0"/>
              </a:rPr>
              <a:t> Overload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When the [H</a:t>
            </a:r>
            <a:r>
              <a:rPr lang="en-US" sz="22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O</a:t>
            </a:r>
            <a:r>
              <a:rPr lang="en-US" sz="2200" baseline="-25000" smtClean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] exceeds the capacity of Catalase and Gulathione peroxidase, it can be reduced to form ·OH</a:t>
            </a:r>
          </a:p>
          <a:p>
            <a:pPr>
              <a:buFontTx/>
              <a:buNone/>
            </a:pPr>
            <a:endParaRPr lang="en-US" sz="22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The hydroxyl radical is highly reactive and can lead to:</a:t>
            </a:r>
          </a:p>
          <a:p>
            <a:pPr lvl="4"/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DNA Degradation</a:t>
            </a:r>
          </a:p>
          <a:p>
            <a:pPr lvl="4"/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Protein Peroxidation</a:t>
            </a:r>
          </a:p>
          <a:p>
            <a:pPr lvl="4"/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Lipid Peroxidation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6553200"/>
            <a:ext cx="6781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Jamieson, Derek J. "Oxidative Stress Responses of the Yeast </a:t>
            </a:r>
            <a:r>
              <a:rPr lang="en-US" sz="800" i="1">
                <a:solidFill>
                  <a:srgbClr val="FFFF00"/>
                </a:solidFill>
                <a:latin typeface="Calibri" pitchFamily="34" charset="0"/>
              </a:rPr>
              <a:t>Saccharomyces cerevisiae</a:t>
            </a: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." </a:t>
            </a:r>
            <a:r>
              <a:rPr lang="en-US" sz="800" u="sng">
                <a:solidFill>
                  <a:srgbClr val="FFFF00"/>
                </a:solidFill>
                <a:latin typeface="Calibri" pitchFamily="34" charset="0"/>
              </a:rPr>
              <a:t>Yeast</a:t>
            </a: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 14 (1998): 1511-527.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DNA Damage by ·OH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z="22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20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0010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alibri" pitchFamily="34" charset="0"/>
              </a:rPr>
              <a:t>Removal of a Hydrogen atom from the deoxyribose leads to cleavage of the DNA backbone </a:t>
            </a:r>
          </a:p>
        </p:txBody>
      </p:sp>
      <p:pic>
        <p:nvPicPr>
          <p:cNvPr id="19461" name="Picture 5" descr="DNA Damage by OH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429000"/>
            <a:ext cx="6191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85800" y="6521450"/>
            <a:ext cx="762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Balasubramanian, Bhavani, Wendy K. Pogozelski, and Thomas D. Tullius. "DNA Strand Breaking by the Hydroxyl Radical is Governed by the Accessible Surface Areas of the Hydrogen Atoms of the DNA Backbone." </a:t>
            </a:r>
            <a:r>
              <a:rPr lang="en-US" sz="800" u="sng">
                <a:solidFill>
                  <a:srgbClr val="FFFF00"/>
                </a:solidFill>
                <a:latin typeface="Calibri" pitchFamily="34" charset="0"/>
              </a:rPr>
              <a:t>Proc. National Academy of Science</a:t>
            </a: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 95 (1998): 9738-743.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743200" y="5486400"/>
            <a:ext cx="6172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http://www.nature.com/nprot/journal/v3/n6/full/nprot.2008.72.html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Protein Peroxidation by ·OH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Addition of hydroperoxide to an amino acid alters the </a:t>
            </a:r>
          </a:p>
          <a:p>
            <a:pPr>
              <a:buFontTx/>
              <a:buNone/>
            </a:pP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3-dimensional structure of the protein, disabling the</a:t>
            </a:r>
          </a:p>
          <a:p>
            <a:pPr>
              <a:buFontTx/>
              <a:buNone/>
            </a:pP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protein’s function</a:t>
            </a:r>
          </a:p>
        </p:txBody>
      </p:sp>
      <p:pic>
        <p:nvPicPr>
          <p:cNvPr id="20484" name="Picture 4" descr="Protein Peroxide Image"/>
          <p:cNvPicPr>
            <a:picLocks noChangeAspect="1" noChangeArrowheads="1"/>
          </p:cNvPicPr>
          <p:nvPr/>
        </p:nvPicPr>
        <p:blipFill>
          <a:blip r:embed="rId2"/>
          <a:srcRect l="20177" t="56610" r="7188"/>
          <a:stretch>
            <a:fillRect/>
          </a:stretch>
        </p:blipFill>
        <p:spPr bwMode="auto">
          <a:xfrm>
            <a:off x="1066800" y="3200400"/>
            <a:ext cx="35814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352800"/>
            <a:ext cx="3962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4800" y="6643688"/>
            <a:ext cx="868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Gebicki, Silvia, and Janusz M. Gebicki. "Formation of Peroxides in Amino Acids and Proteins Exposed to Oxygen Free Radicals." </a:t>
            </a:r>
            <a:r>
              <a:rPr lang="en-US" sz="800" u="sng">
                <a:solidFill>
                  <a:srgbClr val="FFFF00"/>
                </a:solidFill>
                <a:latin typeface="Calibri" pitchFamily="34" charset="0"/>
              </a:rPr>
              <a:t>Journal of Biochemistry</a:t>
            </a: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 289 (1993): 743-49.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Lipid Peroxidation by ·OH</a:t>
            </a:r>
          </a:p>
        </p:txBody>
      </p:sp>
      <p:pic>
        <p:nvPicPr>
          <p:cNvPr id="21507" name="Picture 5" descr="Lipid Peroxidation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47085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334000" y="1600200"/>
            <a:ext cx="34290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Calibri" pitchFamily="34" charset="0"/>
              </a:rPr>
              <a:t>Removal of 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·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H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-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and subsequent attack by 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·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O</a:t>
            </a:r>
            <a:r>
              <a:rPr lang="en-US" baseline="-2500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n-US" baseline="30000">
                <a:solidFill>
                  <a:srgbClr val="FFFF00"/>
                </a:solidFill>
                <a:latin typeface="Calibri" pitchFamily="34" charset="0"/>
              </a:rPr>
              <a:t>-</a:t>
            </a:r>
            <a:r>
              <a:rPr lang="en-US">
                <a:solidFill>
                  <a:srgbClr val="FFFF00"/>
                </a:solidFill>
                <a:latin typeface="Calibri" pitchFamily="34" charset="0"/>
              </a:rPr>
              <a:t> results in an altered fatty acid chain with an added hydroperoxide group.</a:t>
            </a:r>
          </a:p>
          <a:p>
            <a:pPr>
              <a:spcBef>
                <a:spcPct val="50000"/>
              </a:spcBef>
            </a:pPr>
            <a:endParaRPr lang="en-US">
              <a:solidFill>
                <a:srgbClr val="FFFF00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US" baseline="300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257800" y="4495800"/>
            <a:ext cx="37338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alibri" pitchFamily="34" charset="0"/>
              </a:rPr>
              <a:t>Damages cell membranes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alibri" pitchFamily="34" charset="0"/>
              </a:rPr>
              <a:t>Mutagenic – Reacts with purines to form DNA adducts. 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3962400" y="6430963"/>
            <a:ext cx="518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Buege, J. A., and S. D. Aust. "Microsomal Lipid Peroxidation." </a:t>
            </a:r>
            <a:r>
              <a:rPr lang="en-US" sz="800" u="sng">
                <a:solidFill>
                  <a:srgbClr val="FFFF00"/>
                </a:solidFill>
                <a:latin typeface="Calibri" pitchFamily="34" charset="0"/>
              </a:rPr>
              <a:t>Methods Enzymology</a:t>
            </a: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 52 (1978): 302-10</a:t>
            </a:r>
            <a:r>
              <a:rPr lang="en-US" sz="800">
                <a:latin typeface="Calibri" pitchFamily="34" charset="0"/>
              </a:rPr>
              <a:t>.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457200" y="6324600"/>
            <a:ext cx="4724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rgbClr val="FFFF00"/>
                </a:solidFill>
                <a:latin typeface="Calibri" pitchFamily="34" charset="0"/>
              </a:rPr>
              <a:t>http://www.biochemsoctrans.org/bst/029/0358/bst0290358.htm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  <a:latin typeface="Comic Sans MS" pitchFamily="66" charset="0"/>
              </a:rPr>
              <a:t>What else happens?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Expectation: Oxidative Stress leads to an increase in production of proteins involved in radical scavenging and cell repair</a:t>
            </a:r>
          </a:p>
          <a:p>
            <a:pPr>
              <a:buFontTx/>
              <a:buNone/>
            </a:pPr>
            <a:endParaRPr lang="en-US" sz="22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2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20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So what happens to all of the other proteins in the cell?</a:t>
            </a:r>
          </a:p>
          <a:p>
            <a:pPr lvl="4"/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Cell Cycle?</a:t>
            </a:r>
          </a:p>
          <a:p>
            <a:pPr lvl="4"/>
            <a:r>
              <a:rPr lang="en-US" sz="2200" smtClean="0">
                <a:solidFill>
                  <a:srgbClr val="FFFF00"/>
                </a:solidFill>
                <a:latin typeface="Comic Sans MS" pitchFamily="66" charset="0"/>
              </a:rPr>
              <a:t>Energy Production?</a:t>
            </a:r>
          </a:p>
          <a:p>
            <a:pPr>
              <a:buFontTx/>
              <a:buNone/>
            </a:pPr>
            <a:endParaRPr lang="en-US" sz="2200" smtClean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674</Words>
  <Application>Microsoft Macintosh PowerPoint</Application>
  <PresentationFormat>On-screen Show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Oxidative Stress</vt:lpstr>
      <vt:lpstr>Oxidative Stress</vt:lpstr>
      <vt:lpstr>Role of H2O2</vt:lpstr>
      <vt:lpstr>Oxidative Stress: H2O2 Overload</vt:lpstr>
      <vt:lpstr>DNA Damage by ·OH</vt:lpstr>
      <vt:lpstr>Protein Peroxidation by ·OH</vt:lpstr>
      <vt:lpstr>Lipid Peroxidation by ·OH</vt:lpstr>
      <vt:lpstr>What else happens?</vt:lpstr>
      <vt:lpstr>What we are looking for…</vt:lpstr>
      <vt:lpstr>Scheme 1 Simplified version of glycolysis showing the NADPH-producingsteps of the pentose phosphate pathway  Steps which are affected by S-thiolation are shown with black arrows. Inhibiting glycolytic fluxduring an oxidative stress would promote entry of glucose equivalents into the pentose phosphatepathway for NADPH production. 6GP, 6-phosphogluconate; R5P, ribulose 5-phosphate; DHAP,dihydroxyacetone phosphate.</vt:lpstr>
      <vt:lpstr>FIG. 6. Metabolic pathways altered during the H2O2 response. Only H2O2-responsive proteins are mapped. TCA, trichloroaceticacid.</vt:lpstr>
      <vt:lpstr>PowerPoint Presentation</vt:lpstr>
      <vt:lpstr>PowerPoint Presentation</vt:lpstr>
      <vt:lpstr>PowerPoint Presentation</vt:lpstr>
    </vt:vector>
  </TitlesOfParts>
  <Company>UVM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 Murray</dc:creator>
  <cp:lastModifiedBy>Janet Murray</cp:lastModifiedBy>
  <cp:revision>3</cp:revision>
  <cp:lastPrinted>2010-11-19T14:26:53Z</cp:lastPrinted>
  <dcterms:created xsi:type="dcterms:W3CDTF">2011-04-14T14:17:03Z</dcterms:created>
  <dcterms:modified xsi:type="dcterms:W3CDTF">2012-04-23T14:53:01Z</dcterms:modified>
</cp:coreProperties>
</file>