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77" r:id="rId2"/>
    <p:sldId id="280" r:id="rId3"/>
    <p:sldId id="279" r:id="rId4"/>
    <p:sldId id="257" r:id="rId5"/>
    <p:sldId id="278" r:id="rId6"/>
    <p:sldId id="282" r:id="rId7"/>
    <p:sldId id="273"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6" autoAdjust="0"/>
    <p:restoredTop sz="94660"/>
  </p:normalViewPr>
  <p:slideViewPr>
    <p:cSldViewPr>
      <p:cViewPr varScale="1">
        <p:scale>
          <a:sx n="110" d="100"/>
          <a:sy n="110" d="100"/>
        </p:scale>
        <p:origin x="166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10E3C68-0F33-4C58-96E3-0EB84225310A}" type="slidenum">
              <a:rPr lang="en-US"/>
              <a:pPr>
                <a:defRPr/>
              </a:pPr>
              <a:t>‹#›</a:t>
            </a:fld>
            <a:endParaRPr lang="en-US"/>
          </a:p>
        </p:txBody>
      </p:sp>
    </p:spTree>
    <p:extLst>
      <p:ext uri="{BB962C8B-B14F-4D97-AF65-F5344CB8AC3E}">
        <p14:creationId xmlns:p14="http://schemas.microsoft.com/office/powerpoint/2010/main" val="40829455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0E3C68-0F33-4C58-96E3-0EB84225310A}" type="slidenum">
              <a:rPr lang="en-US" smtClean="0"/>
              <a:pPr>
                <a:defRPr/>
              </a:pPr>
              <a:t>1</a:t>
            </a:fld>
            <a:endParaRPr lang="en-US"/>
          </a:p>
        </p:txBody>
      </p:sp>
    </p:spTree>
    <p:extLst>
      <p:ext uri="{BB962C8B-B14F-4D97-AF65-F5344CB8AC3E}">
        <p14:creationId xmlns:p14="http://schemas.microsoft.com/office/powerpoint/2010/main" val="1184575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0E3C68-0F33-4C58-96E3-0EB84225310A}" type="slidenum">
              <a:rPr lang="en-US" smtClean="0"/>
              <a:pPr>
                <a:defRPr/>
              </a:pPr>
              <a:t>2</a:t>
            </a:fld>
            <a:endParaRPr lang="en-US"/>
          </a:p>
        </p:txBody>
      </p:sp>
    </p:spTree>
    <p:extLst>
      <p:ext uri="{BB962C8B-B14F-4D97-AF65-F5344CB8AC3E}">
        <p14:creationId xmlns:p14="http://schemas.microsoft.com/office/powerpoint/2010/main" val="4035709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8F1A6BEA-A9B8-4AFB-A9E8-52EB7F25306C}" type="slidenum">
              <a:rPr lang="en-US" smtClean="0"/>
              <a:pPr/>
              <a:t>4</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r>
              <a:rPr lang="en-US" smtClean="0"/>
              <a:t>Definition</a:t>
            </a:r>
          </a:p>
        </p:txBody>
      </p:sp>
    </p:spTree>
    <p:extLst>
      <p:ext uri="{BB962C8B-B14F-4D97-AF65-F5344CB8AC3E}">
        <p14:creationId xmlns:p14="http://schemas.microsoft.com/office/powerpoint/2010/main" val="3088763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10E3C68-0F33-4C58-96E3-0EB84225310A}" type="slidenum">
              <a:rPr lang="en-US" smtClean="0"/>
              <a:pPr>
                <a:defRPr/>
              </a:pPr>
              <a:t>5</a:t>
            </a:fld>
            <a:endParaRPr lang="en-US"/>
          </a:p>
        </p:txBody>
      </p:sp>
    </p:spTree>
    <p:extLst>
      <p:ext uri="{BB962C8B-B14F-4D97-AF65-F5344CB8AC3E}">
        <p14:creationId xmlns:p14="http://schemas.microsoft.com/office/powerpoint/2010/main" val="9107610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fld id="{8F1A6BEA-A9B8-4AFB-A9E8-52EB7F25306C}" type="slidenum">
              <a:rPr lang="en-US" smtClean="0"/>
              <a:pPr/>
              <a:t>6</a:t>
            </a:fld>
            <a:endParaRPr lang="en-US" smtClean="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r>
              <a:rPr lang="en-US" smtClean="0"/>
              <a:t>Definition</a:t>
            </a:r>
          </a:p>
        </p:txBody>
      </p:sp>
    </p:spTree>
    <p:extLst>
      <p:ext uri="{BB962C8B-B14F-4D97-AF65-F5344CB8AC3E}">
        <p14:creationId xmlns:p14="http://schemas.microsoft.com/office/powerpoint/2010/main" val="2105220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7112930-4BB8-4A5B-97B7-E52FE4DF9D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1835319-449B-40F2-8C2D-FC7396E9B89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88EEB7-9675-4952-8DCD-1B56A5F01AA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FBE6CBE-1E06-491A-8AA1-817F150CF63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EF4DC33-4169-4F71-A2D3-53F3C982386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9231276-2620-49A4-A5C1-64C03ED503E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FBEA288-F385-4756-B49D-FF1E80C8A16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C45DC9D-B0CA-4456-9E3F-2653A05B0B9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C9BC16B-BE17-4C1B-A46A-F45E00C7BC7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324BAE1-2E8C-4ABA-963B-F2BFE3D5537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E668DAD-80CE-44C3-AF17-5C2A0EA41AB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38EF621-11C9-46CC-BDA1-E18C609D955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advClick="0" advTm="2000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TextBox 8"/>
          <p:cNvSpPr txBox="1">
            <a:spLocks noChangeArrowheads="1"/>
          </p:cNvSpPr>
          <p:nvPr/>
        </p:nvSpPr>
        <p:spPr bwMode="auto">
          <a:xfrm>
            <a:off x="1066800" y="4878977"/>
            <a:ext cx="7303498" cy="2000548"/>
          </a:xfrm>
          <a:prstGeom prst="rect">
            <a:avLst/>
          </a:prstGeom>
          <a:noFill/>
          <a:ln w="9525">
            <a:noFill/>
            <a:miter lim="800000"/>
            <a:headEnd/>
            <a:tailEnd/>
          </a:ln>
        </p:spPr>
        <p:txBody>
          <a:bodyPr wrap="square">
            <a:spAutoFit/>
          </a:bodyPr>
          <a:lstStyle/>
          <a:p>
            <a:pPr eaLnBrk="0" hangingPunct="0"/>
            <a:r>
              <a:rPr lang="en-US" sz="2400" b="1" dirty="0" smtClean="0">
                <a:latin typeface="Century" pitchFamily="18" charset="0"/>
              </a:rPr>
              <a:t>We </a:t>
            </a:r>
            <a:r>
              <a:rPr lang="en-US" sz="2400" b="1" dirty="0">
                <a:latin typeface="Century" pitchFamily="18" charset="0"/>
              </a:rPr>
              <a:t>live in exciting times</a:t>
            </a:r>
            <a:r>
              <a:rPr lang="en-US" sz="2400" b="1">
                <a:latin typeface="Century" pitchFamily="18" charset="0"/>
              </a:rPr>
              <a:t>. </a:t>
            </a:r>
            <a:r>
              <a:rPr lang="en-US" sz="2400" b="1" smtClean="0">
                <a:latin typeface="Century" pitchFamily="18" charset="0"/>
              </a:rPr>
              <a:t>Because </a:t>
            </a:r>
            <a:r>
              <a:rPr lang="en-US" sz="2400" b="1" dirty="0">
                <a:latin typeface="Century" pitchFamily="18" charset="0"/>
              </a:rPr>
              <a:t>of the personal computer the book has been set free from servitude to </a:t>
            </a:r>
            <a:r>
              <a:rPr lang="en-US" sz="2400" b="1" dirty="0" smtClean="0">
                <a:latin typeface="Century" pitchFamily="18" charset="0"/>
              </a:rPr>
              <a:t>information ... free </a:t>
            </a:r>
            <a:r>
              <a:rPr lang="en-US" sz="2400" b="1" dirty="0">
                <a:latin typeface="Century" pitchFamily="18" charset="0"/>
              </a:rPr>
              <a:t>to become an aesthetic object, a work of art</a:t>
            </a:r>
            <a:r>
              <a:rPr lang="en-US" sz="2400" b="1" dirty="0" smtClean="0">
                <a:latin typeface="Century" pitchFamily="18" charset="0"/>
              </a:rPr>
              <a:t>.</a:t>
            </a:r>
          </a:p>
          <a:p>
            <a:pPr eaLnBrk="0" hangingPunct="0"/>
            <a:endParaRPr lang="en-US" sz="1400" dirty="0">
              <a:latin typeface="Century" pitchFamily="18" charset="0"/>
            </a:endParaRPr>
          </a:p>
          <a:p>
            <a:pPr algn="r" eaLnBrk="0" hangingPunct="0"/>
            <a:r>
              <a:rPr lang="en-US" sz="1400" dirty="0" smtClean="0">
                <a:latin typeface="Century" pitchFamily="18" charset="0"/>
              </a:rPr>
              <a:t>Peter Thomas </a:t>
            </a:r>
            <a:endParaRPr lang="en-US" sz="1400" dirty="0">
              <a:latin typeface="Century" pitchFamily="18" charset="0"/>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t="7936" b="6349"/>
          <a:stretch/>
        </p:blipFill>
        <p:spPr>
          <a:xfrm>
            <a:off x="1219200" y="457200"/>
            <a:ext cx="6629400" cy="4261757"/>
          </a:xfrm>
          <a:prstGeom prst="rect">
            <a:avLst/>
          </a:prstGeom>
        </p:spPr>
      </p:pic>
    </p:spTree>
  </p:cSld>
  <p:clrMapOvr>
    <a:masterClrMapping/>
  </p:clrMapOvr>
  <p:transition advClick="0" advTm="2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657600"/>
            <a:ext cx="7620000" cy="3108543"/>
          </a:xfrm>
          <a:prstGeom prst="rect">
            <a:avLst/>
          </a:prstGeom>
        </p:spPr>
        <p:txBody>
          <a:bodyPr wrap="square">
            <a:spAutoFit/>
          </a:bodyPr>
          <a:lstStyle/>
          <a:p>
            <a:r>
              <a:rPr lang="en-US" sz="2400" b="1" dirty="0" smtClean="0">
                <a:latin typeface="Century" panose="02040604050505020304" pitchFamily="18" charset="0"/>
              </a:rPr>
              <a:t>Artists</a:t>
            </a:r>
            <a:r>
              <a:rPr lang="en-US" sz="2400" b="1" dirty="0">
                <a:latin typeface="Century" panose="02040604050505020304" pitchFamily="18" charset="0"/>
              </a:rPr>
              <a:t>' books take every possible form, participate in every possible convention of bookmaking, every possible "ism" of mainstream art and literature, every possible mode of production, every shape, every degree of ephemerality or archival durability....Artists' books are a unique genre...little bound by constraints of medium or form</a:t>
            </a:r>
            <a:r>
              <a:rPr lang="en-US" sz="2400" b="1" dirty="0" smtClean="0">
                <a:latin typeface="Century" panose="02040604050505020304" pitchFamily="18" charset="0"/>
              </a:rPr>
              <a:t>. </a:t>
            </a:r>
          </a:p>
          <a:p>
            <a:endParaRPr lang="en-US" sz="1400" b="1" dirty="0">
              <a:latin typeface="Century" panose="02040604050505020304" pitchFamily="18" charset="0"/>
            </a:endParaRPr>
          </a:p>
          <a:p>
            <a:pPr algn="r"/>
            <a:r>
              <a:rPr lang="en-US" sz="1400" dirty="0" smtClean="0">
                <a:latin typeface="Century" panose="02040604050505020304" pitchFamily="18" charset="0"/>
              </a:rPr>
              <a:t>Johanna Drucker</a:t>
            </a:r>
            <a:endParaRPr lang="en-US" sz="1400" dirty="0">
              <a:latin typeface="Century" panose="02040604050505020304"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 y="381000"/>
            <a:ext cx="8229600" cy="3194462"/>
          </a:xfrm>
          <a:prstGeom prst="rect">
            <a:avLst/>
          </a:prstGeom>
        </p:spPr>
      </p:pic>
    </p:spTree>
    <p:extLst>
      <p:ext uri="{BB962C8B-B14F-4D97-AF65-F5344CB8AC3E}">
        <p14:creationId xmlns:p14="http://schemas.microsoft.com/office/powerpoint/2010/main" val="1820495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4572000"/>
            <a:ext cx="7315200" cy="1785104"/>
          </a:xfrm>
          <a:prstGeom prst="rect">
            <a:avLst/>
          </a:prstGeom>
        </p:spPr>
        <p:txBody>
          <a:bodyPr wrap="square">
            <a:spAutoFit/>
          </a:bodyPr>
          <a:lstStyle/>
          <a:p>
            <a:pPr marL="0" marR="0">
              <a:spcBef>
                <a:spcPts val="0"/>
              </a:spcBef>
              <a:spcAft>
                <a:spcPts val="0"/>
              </a:spcAft>
            </a:pPr>
            <a:r>
              <a:rPr lang="en-US" sz="2400" b="1" dirty="0" smtClean="0">
                <a:latin typeface="Century" panose="02040604050505020304" pitchFamily="18" charset="0"/>
                <a:ea typeface="Calibri" panose="020F0502020204030204" pitchFamily="34" charset="0"/>
                <a:cs typeface="Times New Roman" panose="02020603050405020304" pitchFamily="18" charset="0"/>
              </a:rPr>
              <a:t>This </a:t>
            </a:r>
            <a:r>
              <a:rPr lang="en-US" sz="2400" b="1" dirty="0">
                <a:latin typeface="Century" panose="02040604050505020304" pitchFamily="18" charset="0"/>
                <a:ea typeface="Calibri" panose="020F0502020204030204" pitchFamily="34" charset="0"/>
                <a:cs typeface="Times New Roman" panose="02020603050405020304" pitchFamily="18" charset="0"/>
              </a:rPr>
              <a:t>is the inherent beauty of artist books - the provided structure allows the audience to alter or add to the meaning of the work through the viewing process. </a:t>
            </a:r>
            <a:endParaRPr lang="en-US" sz="2400" b="1" dirty="0" smtClean="0">
              <a:latin typeface="Century" panose="02040604050505020304" pitchFamily="18" charset="0"/>
              <a:ea typeface="Calibri" panose="020F0502020204030204" pitchFamily="34" charset="0"/>
              <a:cs typeface="Times New Roman" panose="02020603050405020304" pitchFamily="18" charset="0"/>
            </a:endParaRPr>
          </a:p>
          <a:p>
            <a:pPr marL="0" marR="0" algn="r">
              <a:spcBef>
                <a:spcPts val="0"/>
              </a:spcBef>
              <a:spcAft>
                <a:spcPts val="0"/>
              </a:spcAft>
            </a:pPr>
            <a:r>
              <a:rPr lang="en-US" sz="1400" dirty="0">
                <a:latin typeface="Century" panose="02040604050505020304" pitchFamily="18" charset="0"/>
              </a:rPr>
              <a:t>Melissa Wagner-Lawler</a:t>
            </a:r>
            <a:endParaRPr lang="en-US" sz="1400" b="1" dirty="0">
              <a:effectLst/>
              <a:latin typeface="Century" panose="02040604050505020304" pitchFamily="18" charset="0"/>
              <a:ea typeface="Calibri" panose="020F0502020204030204" pitchFamily="34"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1447800" y="428625"/>
            <a:ext cx="6143625" cy="4067175"/>
          </a:xfrm>
          <a:prstGeom prst="rect">
            <a:avLst/>
          </a:prstGeom>
        </p:spPr>
      </p:pic>
    </p:spTree>
    <p:extLst>
      <p:ext uri="{BB962C8B-B14F-4D97-AF65-F5344CB8AC3E}">
        <p14:creationId xmlns:p14="http://schemas.microsoft.com/office/powerpoint/2010/main" val="754572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812567"/>
            <a:ext cx="7391400" cy="2739211"/>
          </a:xfrm>
          <a:prstGeom prst="rect">
            <a:avLst/>
          </a:prstGeom>
          <a:noFill/>
        </p:spPr>
        <p:txBody>
          <a:bodyPr wrap="square" rtlCol="0">
            <a:spAutoFit/>
          </a:bodyPr>
          <a:lstStyle/>
          <a:p>
            <a:r>
              <a:rPr lang="en-US" sz="2400" b="1" dirty="0" smtClean="0">
                <a:latin typeface="Century" panose="02040604050505020304" pitchFamily="18" charset="0"/>
              </a:rPr>
              <a:t>Coexisting words and images—the interdependency of the two great communication systems of literacy and visual communication—is the most powerful force of intellectual and emotional development we have. And the book form is the most potent way of housing that force.</a:t>
            </a:r>
          </a:p>
          <a:p>
            <a:endParaRPr lang="en-US" sz="1400" b="1" dirty="0">
              <a:latin typeface="Century" panose="02040604050505020304" pitchFamily="18" charset="0"/>
            </a:endParaRPr>
          </a:p>
          <a:p>
            <a:pPr algn="r"/>
            <a:r>
              <a:rPr lang="en-US" sz="1400" dirty="0" smtClean="0">
                <a:latin typeface="Century" panose="02040604050505020304" pitchFamily="18" charset="0"/>
              </a:rPr>
              <a:t>Paul Johnson</a:t>
            </a:r>
            <a:endParaRPr lang="en-US" sz="1400" dirty="0">
              <a:latin typeface="Century" panose="02040604050505020304" pitchFamily="18" charset="0"/>
            </a:endParaRPr>
          </a:p>
        </p:txBody>
      </p:sp>
      <p:pic>
        <p:nvPicPr>
          <p:cNvPr id="3" name="Picture 11" descr="http://www.vampandtramp.com/finepress/c/ghostdiary.jpg"/>
          <p:cNvPicPr>
            <a:picLocks noChangeAspect="1" noChangeArrowheads="1"/>
          </p:cNvPicPr>
          <p:nvPr/>
        </p:nvPicPr>
        <p:blipFill>
          <a:blip r:embed="rId3"/>
          <a:srcRect t="32877" b="8220"/>
          <a:stretch>
            <a:fillRect/>
          </a:stretch>
        </p:blipFill>
        <p:spPr bwMode="auto">
          <a:xfrm>
            <a:off x="457200" y="838200"/>
            <a:ext cx="8229600" cy="2578621"/>
          </a:xfrm>
          <a:prstGeom prst="rect">
            <a:avLst/>
          </a:prstGeom>
          <a:noFill/>
          <a:ln w="9525">
            <a:noFill/>
            <a:miter lim="800000"/>
            <a:headEnd/>
            <a:tailEnd/>
          </a:ln>
        </p:spPr>
      </p:pic>
    </p:spTree>
  </p:cSld>
  <p:clrMapOvr>
    <a:masterClrMapping/>
  </p:clrMapOvr>
  <p:transition advClick="0" advTm="2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903345"/>
            <a:ext cx="7848600" cy="2954655"/>
          </a:xfrm>
          <a:prstGeom prst="rect">
            <a:avLst/>
          </a:prstGeom>
        </p:spPr>
        <p:txBody>
          <a:bodyPr wrap="square">
            <a:spAutoFit/>
          </a:bodyPr>
          <a:lstStyle/>
          <a:p>
            <a:r>
              <a:rPr lang="en-US" sz="2400" b="1" dirty="0" smtClean="0">
                <a:latin typeface="Century" panose="02040604050505020304" pitchFamily="18" charset="0"/>
              </a:rPr>
              <a:t>I </a:t>
            </a:r>
            <a:r>
              <a:rPr lang="en-US" sz="2400" b="1" dirty="0">
                <a:latin typeface="Century" panose="02040604050505020304" pitchFamily="18" charset="0"/>
              </a:rPr>
              <a:t>am interested in engaging </a:t>
            </a:r>
            <a:r>
              <a:rPr lang="en-US" sz="2400" b="1" dirty="0" smtClean="0">
                <a:latin typeface="Century" panose="02040604050505020304" pitchFamily="18" charset="0"/>
              </a:rPr>
              <a:t>… </a:t>
            </a:r>
            <a:r>
              <a:rPr lang="en-US" sz="2400" b="1" dirty="0">
                <a:latin typeface="Century" panose="02040604050505020304" pitchFamily="18" charset="0"/>
              </a:rPr>
              <a:t>the reader/viewer in a conversation about historical and contemporary </a:t>
            </a:r>
            <a:r>
              <a:rPr lang="en-US" sz="2400" b="1" dirty="0" smtClean="0">
                <a:latin typeface="Century" panose="02040604050505020304" pitchFamily="18" charset="0"/>
              </a:rPr>
              <a:t>racism…using </a:t>
            </a:r>
            <a:r>
              <a:rPr lang="en-US" sz="2400" b="1" dirty="0">
                <a:latin typeface="Century" panose="02040604050505020304" pitchFamily="18" charset="0"/>
              </a:rPr>
              <a:t>printmaking techniques in the book </a:t>
            </a:r>
            <a:r>
              <a:rPr lang="en-US" sz="2400" b="1" dirty="0" smtClean="0">
                <a:latin typeface="Century" panose="02040604050505020304" pitchFamily="18" charset="0"/>
              </a:rPr>
              <a:t>form... </a:t>
            </a:r>
            <a:r>
              <a:rPr lang="en-US" sz="2400" b="1" dirty="0">
                <a:latin typeface="Century" panose="02040604050505020304" pitchFamily="18" charset="0"/>
              </a:rPr>
              <a:t>I kind of try to seduce the reader through materials, color, tactility, pacing to kind of slow their initial impulse to sort of avoid or flee a conversation about race</a:t>
            </a:r>
            <a:r>
              <a:rPr lang="en-US" sz="2400" b="1" dirty="0" smtClean="0">
                <a:latin typeface="Century" panose="02040604050505020304" pitchFamily="18" charset="0"/>
              </a:rPr>
              <a:t>.</a:t>
            </a:r>
          </a:p>
          <a:p>
            <a:pPr algn="r"/>
            <a:r>
              <a:rPr lang="en-US" sz="1400" dirty="0">
                <a:latin typeface="Century" panose="02040604050505020304" pitchFamily="18" charset="0"/>
              </a:rPr>
              <a:t>Tia </a:t>
            </a:r>
            <a:r>
              <a:rPr lang="en-US" sz="1400" dirty="0" err="1" smtClean="0">
                <a:latin typeface="Century" panose="02040604050505020304" pitchFamily="18" charset="0"/>
              </a:rPr>
              <a:t>Blassingame</a:t>
            </a:r>
            <a:endParaRPr lang="en-US" sz="1400" dirty="0">
              <a:latin typeface="Century" panose="02040604050505020304" pitchFamily="18" charset="0"/>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2600" y="76200"/>
            <a:ext cx="5486400" cy="3660213"/>
          </a:xfrm>
          <a:prstGeom prst="rect">
            <a:avLst/>
          </a:prstGeom>
        </p:spPr>
      </p:pic>
    </p:spTree>
    <p:extLst>
      <p:ext uri="{BB962C8B-B14F-4D97-AF65-F5344CB8AC3E}">
        <p14:creationId xmlns:p14="http://schemas.microsoft.com/office/powerpoint/2010/main" val="317424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7"/>
          <p:cNvSpPr txBox="1">
            <a:spLocks noChangeArrowheads="1"/>
          </p:cNvSpPr>
          <p:nvPr/>
        </p:nvSpPr>
        <p:spPr bwMode="auto">
          <a:xfrm>
            <a:off x="895349" y="4648200"/>
            <a:ext cx="7313613" cy="1600200"/>
          </a:xfrm>
          <a:prstGeom prst="rect">
            <a:avLst/>
          </a:prstGeom>
          <a:noFill/>
          <a:ln w="9525">
            <a:noFill/>
            <a:miter lim="800000"/>
            <a:headEnd/>
            <a:tailEnd/>
          </a:ln>
        </p:spPr>
        <p:txBody>
          <a:bodyPr/>
          <a:lstStyle/>
          <a:p>
            <a:pPr>
              <a:spcBef>
                <a:spcPct val="50000"/>
              </a:spcBef>
            </a:pPr>
            <a:r>
              <a:rPr lang="en-US" sz="2400" b="1" dirty="0" smtClean="0">
                <a:latin typeface="Century" panose="02040604050505020304" pitchFamily="18" charset="0"/>
              </a:rPr>
              <a:t>Over </a:t>
            </a:r>
            <a:r>
              <a:rPr lang="en-US" sz="2400" b="1" dirty="0">
                <a:latin typeface="Century" panose="02040604050505020304" pitchFamily="18" charset="0"/>
              </a:rPr>
              <a:t>the past several decades, the UVM Library has quietly built one of the country’s best collections of artists’ books</a:t>
            </a:r>
            <a:r>
              <a:rPr lang="en-US" sz="2400" b="1" dirty="0" smtClean="0">
                <a:latin typeface="Century" panose="02040604050505020304" pitchFamily="18" charset="0"/>
              </a:rPr>
              <a:t>.</a:t>
            </a:r>
            <a:endParaRPr lang="en-US" sz="2400" b="1" dirty="0">
              <a:latin typeface="Century" panose="02040604050505020304" pitchFamily="18" charset="0"/>
            </a:endParaRPr>
          </a:p>
          <a:p>
            <a:pPr algn="r">
              <a:spcBef>
                <a:spcPct val="50000"/>
              </a:spcBef>
            </a:pPr>
            <a:r>
              <a:rPr lang="en-US" sz="1600" i="1" dirty="0">
                <a:latin typeface="Century" panose="02040604050505020304" pitchFamily="18" charset="0"/>
              </a:rPr>
              <a:t>Vermont Quarterly</a:t>
            </a:r>
            <a:r>
              <a:rPr lang="en-US" sz="1600" dirty="0">
                <a:latin typeface="Century" panose="02040604050505020304" pitchFamily="18" charset="0"/>
              </a:rPr>
              <a:t>, Spring 2006</a:t>
            </a:r>
          </a:p>
        </p:txBody>
      </p:sp>
      <p:pic>
        <p:nvPicPr>
          <p:cNvPr id="15362" name="Picture 8" descr="janus_postcard003"/>
          <p:cNvPicPr>
            <a:picLocks noChangeAspect="1" noChangeArrowheads="1"/>
          </p:cNvPicPr>
          <p:nvPr/>
        </p:nvPicPr>
        <p:blipFill>
          <a:blip r:embed="rId3"/>
          <a:srcRect/>
          <a:stretch>
            <a:fillRect/>
          </a:stretch>
        </p:blipFill>
        <p:spPr bwMode="auto">
          <a:xfrm>
            <a:off x="1351755" y="228600"/>
            <a:ext cx="6400800" cy="4232998"/>
          </a:xfrm>
          <a:prstGeom prst="rect">
            <a:avLst/>
          </a:prstGeom>
          <a:noFill/>
          <a:ln w="9525">
            <a:noFill/>
            <a:miter lim="800000"/>
            <a:headEnd/>
            <a:tailEnd/>
          </a:ln>
        </p:spPr>
      </p:pic>
    </p:spTree>
    <p:extLst>
      <p:ext uri="{BB962C8B-B14F-4D97-AF65-F5344CB8AC3E}">
        <p14:creationId xmlns:p14="http://schemas.microsoft.com/office/powerpoint/2010/main" val="2399448133"/>
      </p:ext>
    </p:extLst>
  </p:cSld>
  <p:clrMapOvr>
    <a:masterClrMapping/>
  </p:clrMapOvr>
  <p:transition advClick="0" advTm="20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 Box 4"/>
          <p:cNvSpPr txBox="1">
            <a:spLocks noChangeArrowheads="1"/>
          </p:cNvSpPr>
          <p:nvPr/>
        </p:nvSpPr>
        <p:spPr bwMode="auto">
          <a:xfrm>
            <a:off x="838200" y="1295400"/>
            <a:ext cx="7391400" cy="366713"/>
          </a:xfrm>
          <a:prstGeom prst="rect">
            <a:avLst/>
          </a:prstGeom>
          <a:noFill/>
          <a:ln w="9525">
            <a:noFill/>
            <a:miter lim="800000"/>
            <a:headEnd/>
            <a:tailEnd/>
          </a:ln>
        </p:spPr>
        <p:txBody>
          <a:bodyPr>
            <a:spAutoFit/>
          </a:bodyPr>
          <a:lstStyle/>
          <a:p>
            <a:pPr>
              <a:spcBef>
                <a:spcPct val="50000"/>
              </a:spcBef>
            </a:pPr>
            <a:endParaRPr lang="en-US"/>
          </a:p>
        </p:txBody>
      </p:sp>
      <p:sp>
        <p:nvSpPr>
          <p:cNvPr id="17410" name="Text Box 4"/>
          <p:cNvSpPr txBox="1">
            <a:spLocks noChangeArrowheads="1"/>
          </p:cNvSpPr>
          <p:nvPr/>
        </p:nvSpPr>
        <p:spPr bwMode="auto">
          <a:xfrm>
            <a:off x="425320" y="609600"/>
            <a:ext cx="8217159" cy="5447645"/>
          </a:xfrm>
          <a:prstGeom prst="rect">
            <a:avLst/>
          </a:prstGeom>
          <a:noFill/>
          <a:ln w="9525">
            <a:noFill/>
            <a:miter lim="800000"/>
            <a:headEnd/>
            <a:tailEnd/>
          </a:ln>
        </p:spPr>
        <p:txBody>
          <a:bodyPr wrap="square">
            <a:spAutoFit/>
          </a:bodyPr>
          <a:lstStyle/>
          <a:p>
            <a:pPr algn="ctr">
              <a:spcBef>
                <a:spcPct val="50000"/>
              </a:spcBef>
            </a:pPr>
            <a:r>
              <a:rPr lang="en-US" sz="2400" b="1" dirty="0">
                <a:latin typeface="Century" panose="02040604050505020304" pitchFamily="18" charset="0"/>
              </a:rPr>
              <a:t>Collecting Artists’ </a:t>
            </a:r>
            <a:r>
              <a:rPr lang="en-US" sz="2400" b="1" dirty="0" smtClean="0">
                <a:latin typeface="Century" panose="02040604050505020304" pitchFamily="18" charset="0"/>
              </a:rPr>
              <a:t>Books at UVM:</a:t>
            </a:r>
            <a:r>
              <a:rPr lang="en-US" sz="2400" b="1" dirty="0">
                <a:latin typeface="Century" panose="02040604050505020304" pitchFamily="18" charset="0"/>
              </a:rPr>
              <a:t> </a:t>
            </a:r>
            <a:r>
              <a:rPr lang="en-US" sz="2400" b="1" dirty="0" smtClean="0">
                <a:latin typeface="Century" panose="02040604050505020304" pitchFamily="18" charset="0"/>
              </a:rPr>
              <a:t>Selection criteria</a:t>
            </a:r>
          </a:p>
          <a:p>
            <a:pPr algn="ctr">
              <a:spcBef>
                <a:spcPct val="50000"/>
              </a:spcBef>
            </a:pPr>
            <a:endParaRPr lang="en-US" sz="2400" b="1" dirty="0" smtClean="0">
              <a:latin typeface="Century" panose="02040604050505020304" pitchFamily="18" charset="0"/>
            </a:endParaRPr>
          </a:p>
          <a:p>
            <a:pPr>
              <a:lnSpc>
                <a:spcPct val="150000"/>
              </a:lnSpc>
              <a:buFontTx/>
              <a:buChar char="•"/>
            </a:pPr>
            <a:r>
              <a:rPr lang="en-US" sz="2400" dirty="0" smtClean="0">
                <a:latin typeface="Century" panose="02040604050505020304" pitchFamily="18" charset="0"/>
              </a:rPr>
              <a:t> Beautiful</a:t>
            </a:r>
            <a:r>
              <a:rPr lang="en-US" sz="2400" dirty="0">
                <a:latin typeface="Century" panose="02040604050505020304" pitchFamily="18" charset="0"/>
              </a:rPr>
              <a:t>, well-made, will hold up in a library setting</a:t>
            </a:r>
          </a:p>
          <a:p>
            <a:pPr>
              <a:lnSpc>
                <a:spcPct val="150000"/>
              </a:lnSpc>
              <a:buFontTx/>
              <a:buChar char="•"/>
            </a:pPr>
            <a:r>
              <a:rPr lang="en-US" sz="2400" dirty="0">
                <a:latin typeface="Century" panose="02040604050505020304" pitchFamily="18" charset="0"/>
              </a:rPr>
              <a:t> </a:t>
            </a:r>
            <a:r>
              <a:rPr lang="en-US" sz="2400" dirty="0" smtClean="0">
                <a:latin typeface="Century" panose="02040604050505020304" pitchFamily="18" charset="0"/>
              </a:rPr>
              <a:t>Different</a:t>
            </a:r>
            <a:r>
              <a:rPr lang="en-US" sz="2400" dirty="0">
                <a:latin typeface="Century" panose="02040604050505020304" pitchFamily="18" charset="0"/>
              </a:rPr>
              <a:t>, will add something to our collection, </a:t>
            </a:r>
            <a:r>
              <a:rPr lang="en-US" sz="2400" dirty="0" smtClean="0">
                <a:latin typeface="Century" panose="02040604050505020304" pitchFamily="18" charset="0"/>
              </a:rPr>
              <a:t> especially </a:t>
            </a:r>
            <a:r>
              <a:rPr lang="en-US" sz="2400" dirty="0">
                <a:latin typeface="Century" panose="02040604050505020304" pitchFamily="18" charset="0"/>
              </a:rPr>
              <a:t>new subjects</a:t>
            </a:r>
          </a:p>
          <a:p>
            <a:pPr>
              <a:lnSpc>
                <a:spcPct val="150000"/>
              </a:lnSpc>
              <a:buFontTx/>
              <a:buChar char="•"/>
            </a:pPr>
            <a:r>
              <a:rPr lang="en-US" sz="2400" dirty="0">
                <a:latin typeface="Century" panose="02040604050505020304" pitchFamily="18" charset="0"/>
              </a:rPr>
              <a:t> Complements other works in the collection</a:t>
            </a:r>
          </a:p>
          <a:p>
            <a:pPr>
              <a:lnSpc>
                <a:spcPct val="150000"/>
              </a:lnSpc>
              <a:buFontTx/>
              <a:buChar char="•"/>
            </a:pPr>
            <a:r>
              <a:rPr lang="en-US" sz="2400" dirty="0">
                <a:latin typeface="Century" panose="02040604050505020304" pitchFamily="18" charset="0"/>
              </a:rPr>
              <a:t> Have a relationship with the artist</a:t>
            </a:r>
          </a:p>
          <a:p>
            <a:pPr>
              <a:lnSpc>
                <a:spcPct val="150000"/>
              </a:lnSpc>
              <a:buFontTx/>
              <a:buChar char="•"/>
            </a:pPr>
            <a:r>
              <a:rPr lang="en-US" sz="2400" dirty="0">
                <a:latin typeface="Century" panose="02040604050505020304" pitchFamily="18" charset="0"/>
              </a:rPr>
              <a:t> </a:t>
            </a:r>
            <a:r>
              <a:rPr lang="en-US" sz="2400" dirty="0" smtClean="0">
                <a:latin typeface="Century" panose="02040604050505020304" pitchFamily="18" charset="0"/>
              </a:rPr>
              <a:t>Supports </a:t>
            </a:r>
            <a:r>
              <a:rPr lang="en-US" sz="2400" dirty="0">
                <a:latin typeface="Century" panose="02040604050505020304" pitchFamily="18" charset="0"/>
              </a:rPr>
              <a:t>UVM curriculum</a:t>
            </a:r>
          </a:p>
          <a:p>
            <a:pPr>
              <a:lnSpc>
                <a:spcPct val="150000"/>
              </a:lnSpc>
              <a:buFontTx/>
              <a:buChar char="•"/>
            </a:pPr>
            <a:r>
              <a:rPr lang="en-US" sz="2400" dirty="0">
                <a:latin typeface="Century" panose="02040604050505020304" pitchFamily="18" charset="0"/>
              </a:rPr>
              <a:t> Speaks to one or more of the librarians</a:t>
            </a:r>
          </a:p>
          <a:p>
            <a:pPr>
              <a:lnSpc>
                <a:spcPct val="150000"/>
              </a:lnSpc>
              <a:buFontTx/>
              <a:buChar char="•"/>
            </a:pPr>
            <a:r>
              <a:rPr lang="en-US" sz="2400" dirty="0">
                <a:latin typeface="Century" panose="02040604050505020304" pitchFamily="18" charset="0"/>
              </a:rPr>
              <a:t> </a:t>
            </a:r>
            <a:r>
              <a:rPr lang="en-US" sz="2400" dirty="0" smtClean="0">
                <a:latin typeface="Century" panose="02040604050505020304" pitchFamily="18" charset="0"/>
              </a:rPr>
              <a:t>Has a Vermont </a:t>
            </a:r>
            <a:r>
              <a:rPr lang="en-US" sz="2400" dirty="0">
                <a:latin typeface="Century" panose="02040604050505020304" pitchFamily="18" charset="0"/>
              </a:rPr>
              <a:t>connection</a:t>
            </a:r>
          </a:p>
        </p:txBody>
      </p:sp>
    </p:spTree>
  </p:cSld>
  <p:clrMapOvr>
    <a:masterClrMapping/>
  </p:clrMapOvr>
  <p:transition advClick="0" advTm="20000"/>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1332</TotalTime>
  <Words>335</Words>
  <Application>Microsoft Office PowerPoint</Application>
  <PresentationFormat>On-screen Show (4:3)</PresentationFormat>
  <Paragraphs>31</Paragraphs>
  <Slides>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UVM Libraries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Library User</dc:creator>
  <cp:lastModifiedBy>Prudence Doherty</cp:lastModifiedBy>
  <cp:revision>66</cp:revision>
  <dcterms:created xsi:type="dcterms:W3CDTF">2012-05-18T15:30:55Z</dcterms:created>
  <dcterms:modified xsi:type="dcterms:W3CDTF">2018-11-14T18:15:21Z</dcterms:modified>
</cp:coreProperties>
</file>