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58" autoAdjust="0"/>
    <p:restoredTop sz="95071" autoAdjust="0"/>
  </p:normalViewPr>
  <p:slideViewPr>
    <p:cSldViewPr snapToGrid="0" showGuides="1">
      <p:cViewPr varScale="1">
        <p:scale>
          <a:sx n="70" d="100"/>
          <a:sy n="70" d="100"/>
        </p:scale>
        <p:origin x="48" y="2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C573D-6DD0-4063-8F12-D0D4D1DA7F4E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82AFF-CD8C-49EB-AE54-1D82A13E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1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82AFF-CD8C-49EB-AE54-1D82A13E04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5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82AFF-CD8C-49EB-AE54-1D82A13E04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2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CCD-E424-463A-AB32-BE1C8B568E33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FFE-4319-4FD3-AAE1-3F50A42C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4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CCD-E424-463A-AB32-BE1C8B568E33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FFE-4319-4FD3-AAE1-3F50A42C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9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CCD-E424-463A-AB32-BE1C8B568E33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FFE-4319-4FD3-AAE1-3F50A42C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CCD-E424-463A-AB32-BE1C8B568E33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FFE-4319-4FD3-AAE1-3F50A42C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0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CCD-E424-463A-AB32-BE1C8B568E33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FFE-4319-4FD3-AAE1-3F50A42C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7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CCD-E424-463A-AB32-BE1C8B568E33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FFE-4319-4FD3-AAE1-3F50A42C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7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CCD-E424-463A-AB32-BE1C8B568E33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FFE-4319-4FD3-AAE1-3F50A42C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9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CCD-E424-463A-AB32-BE1C8B568E33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FFE-4319-4FD3-AAE1-3F50A42C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3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CCD-E424-463A-AB32-BE1C8B568E33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FFE-4319-4FD3-AAE1-3F50A42C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CCD-E424-463A-AB32-BE1C8B568E33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FFE-4319-4FD3-AAE1-3F50A42C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0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CCD-E424-463A-AB32-BE1C8B568E33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FFE-4319-4FD3-AAE1-3F50A42C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0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08CCD-E424-463A-AB32-BE1C8B568E33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FDFFE-4319-4FD3-AAE1-3F50A42CE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8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uvmsc@uvm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544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00704A"/>
                </a:solidFill>
              </a:rPr>
              <a:t>The Vermont Research Collection at Bailey/Howe Library</a:t>
            </a:r>
          </a:p>
          <a:p>
            <a:pPr algn="ctr"/>
            <a:r>
              <a:rPr lang="en-US" altLang="en-US" sz="2400" dirty="0" smtClean="0">
                <a:solidFill>
                  <a:srgbClr val="00704A"/>
                </a:solidFill>
              </a:rPr>
              <a:t>(also known as the Wilbur Collection of </a:t>
            </a:r>
            <a:r>
              <a:rPr lang="en-US" altLang="en-US" sz="2400" dirty="0" err="1" smtClean="0">
                <a:solidFill>
                  <a:srgbClr val="00704A"/>
                </a:solidFill>
              </a:rPr>
              <a:t>Vermontiana</a:t>
            </a:r>
            <a:r>
              <a:rPr lang="en-US" altLang="en-US" sz="2400" dirty="0" smtClean="0"/>
              <a:t>)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sz="2800" dirty="0" smtClean="0"/>
              <a:t>… Further the creation, application, and dissemination of knowledge by providing access to research materials relating to the study of Vermont…</a:t>
            </a:r>
          </a:p>
          <a:p>
            <a:endParaRPr lang="en-US" altLang="en-US" sz="2000" dirty="0" smtClean="0"/>
          </a:p>
          <a:p>
            <a:pPr lvl="1"/>
            <a:endParaRPr lang="en-US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59042"/>
            <a:ext cx="6400800" cy="420244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9487" y="254317"/>
            <a:ext cx="8686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4A"/>
                </a:solidFill>
              </a:rPr>
              <a:t>What does the Vermont Research Collection </a:t>
            </a:r>
            <a:r>
              <a:rPr lang="en-US" sz="2800" b="1" dirty="0" smtClean="0">
                <a:solidFill>
                  <a:srgbClr val="00704A"/>
                </a:solidFill>
              </a:rPr>
              <a:t>include?</a:t>
            </a:r>
            <a:endParaRPr lang="en-US" sz="2800" b="1" dirty="0" smtClean="0">
              <a:solidFill>
                <a:srgbClr val="00704A"/>
              </a:solidFill>
            </a:endParaRPr>
          </a:p>
          <a:p>
            <a:endParaRPr lang="en-US" sz="1600" b="1" dirty="0" smtClean="0">
              <a:solidFill>
                <a:srgbClr val="00704A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All subjects, A-Z: </a:t>
            </a:r>
            <a:r>
              <a:rPr lang="en-US" sz="2400" dirty="0" smtClean="0"/>
              <a:t>Archaeology to zoology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All time periods: </a:t>
            </a:r>
            <a:r>
              <a:rPr lang="en-US" sz="2400" dirty="0" smtClean="0"/>
              <a:t>Prehistory to present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All formats: </a:t>
            </a:r>
            <a:r>
              <a:rPr lang="en-US" sz="2400" dirty="0" smtClean="0"/>
              <a:t>books, periodicals, newspapers, pamphlets, maps, photographs, manuscripts, film, audio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Scholarly and popular 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Primary, secondary, and tertiary sources</a:t>
            </a:r>
            <a:endParaRPr lang="en-US" sz="2400" b="1" dirty="0"/>
          </a:p>
        </p:txBody>
      </p:sp>
      <p:pic>
        <p:nvPicPr>
          <p:cNvPr id="4" name="Picture 6" descr="families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/>
          <a:stretch>
            <a:fillRect/>
          </a:stretch>
        </p:blipFill>
        <p:spPr bwMode="auto">
          <a:xfrm>
            <a:off x="4589458" y="3957782"/>
            <a:ext cx="3013084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4"/>
          <a:stretch/>
        </p:blipFill>
        <p:spPr>
          <a:xfrm>
            <a:off x="9180092" y="2723342"/>
            <a:ext cx="2691066" cy="3977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r="1472" b="3497"/>
          <a:stretch/>
        </p:blipFill>
        <p:spPr>
          <a:xfrm>
            <a:off x="310658" y="2723342"/>
            <a:ext cx="2701250" cy="3977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17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717" y="617250"/>
            <a:ext cx="8229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4A"/>
                </a:solidFill>
              </a:rPr>
              <a:t>Where is the Vermont Research Collection located?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 smtClean="0"/>
              <a:t>Special Collections on the lower level of Bailey/Howe Library.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Some </a:t>
            </a:r>
            <a:r>
              <a:rPr lang="en-US" sz="2400" dirty="0" smtClean="0"/>
              <a:t>materials can be found </a:t>
            </a:r>
            <a:r>
              <a:rPr lang="en-US" sz="2400" b="1" dirty="0" smtClean="0"/>
              <a:t>online</a:t>
            </a:r>
            <a:r>
              <a:rPr lang="en-US" sz="2400" dirty="0" smtClean="0"/>
              <a:t> through the Center for Digital Initiatives, </a:t>
            </a:r>
            <a:r>
              <a:rPr lang="en-US" sz="2400" dirty="0" err="1" smtClean="0"/>
              <a:t>ScholarWorks@UVM</a:t>
            </a:r>
            <a:r>
              <a:rPr lang="en-US" sz="2400" dirty="0" smtClean="0"/>
              <a:t>, and the Vermont Landscape Change Program.</a:t>
            </a:r>
          </a:p>
          <a:p>
            <a:endParaRPr lang="en-US" sz="2400" dirty="0" smtClean="0"/>
          </a:p>
          <a:p>
            <a:r>
              <a:rPr lang="en-US" sz="2800" b="1" dirty="0" smtClean="0">
                <a:solidFill>
                  <a:srgbClr val="00704A"/>
                </a:solidFill>
              </a:rPr>
              <a:t>What are the hours?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Monday-Thursday </a:t>
            </a:r>
            <a:r>
              <a:rPr lang="en-US" sz="2400" dirty="0"/>
              <a:t>10-5, Friday </a:t>
            </a:r>
            <a:r>
              <a:rPr lang="en-US" sz="2400" dirty="0" smtClean="0"/>
              <a:t>10-4:30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704A"/>
                </a:solidFill>
              </a:rPr>
              <a:t>Note: </a:t>
            </a:r>
            <a:r>
              <a:rPr lang="en-US" sz="2400" dirty="0" smtClean="0"/>
              <a:t>All Vermont Research Collection materials must be </a:t>
            </a:r>
          </a:p>
          <a:p>
            <a:r>
              <a:rPr lang="en-US" sz="2400" dirty="0" smtClean="0"/>
              <a:t>used in Special Collections.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"/>
          <a:stretch/>
        </p:blipFill>
        <p:spPr>
          <a:xfrm>
            <a:off x="9036288" y="1143000"/>
            <a:ext cx="28518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6686" y="760352"/>
            <a:ext cx="5562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4A"/>
                </a:solidFill>
              </a:rPr>
              <a:t>How do I locate material in the Vermont </a:t>
            </a:r>
            <a:r>
              <a:rPr lang="en-US" sz="2800" b="1" dirty="0" smtClean="0">
                <a:solidFill>
                  <a:srgbClr val="00704A"/>
                </a:solidFill>
              </a:rPr>
              <a:t>Research Collection?</a:t>
            </a:r>
          </a:p>
          <a:p>
            <a:endParaRPr lang="en-US" sz="2000" b="1" dirty="0">
              <a:solidFill>
                <a:srgbClr val="00704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Start with </a:t>
            </a:r>
            <a:r>
              <a:rPr lang="en-US" sz="2400" dirty="0"/>
              <a:t>the library </a:t>
            </a:r>
            <a:r>
              <a:rPr lang="en-US" sz="2400" dirty="0" smtClean="0"/>
              <a:t>catalog.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Talk with Special Collections librarians, who know the collection and can connect you with resources that can be hard to discover</a:t>
            </a:r>
            <a:r>
              <a:rPr lang="en-US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Email</a:t>
            </a:r>
            <a:r>
              <a:rPr lang="en-US" sz="2400" dirty="0"/>
              <a:t>: </a:t>
            </a:r>
            <a:r>
              <a:rPr lang="en-US" sz="2400" dirty="0">
                <a:hlinkClick r:id="rId2"/>
              </a:rPr>
              <a:t>uvmsc@uvm.edu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19" y="141851"/>
            <a:ext cx="3653047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29100"/>
          <a:stretch/>
        </p:blipFill>
        <p:spPr>
          <a:xfrm>
            <a:off x="4517570" y="5790037"/>
            <a:ext cx="7586032" cy="6858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780314" y="6453066"/>
            <a:ext cx="56605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7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205</Words>
  <Application>Microsoft Office PowerPoint</Application>
  <PresentationFormat>Widescreen</PresentationFormat>
  <Paragraphs>32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Vermont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Prudence Doherty</dc:creator>
  <cp:lastModifiedBy>Prudence Doherty</cp:lastModifiedBy>
  <cp:revision>32</cp:revision>
  <dcterms:created xsi:type="dcterms:W3CDTF">2015-09-22T14:56:01Z</dcterms:created>
  <dcterms:modified xsi:type="dcterms:W3CDTF">2016-05-26T21:46:18Z</dcterms:modified>
</cp:coreProperties>
</file>