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4" r:id="rId2"/>
    <p:sldId id="321" r:id="rId3"/>
    <p:sldId id="273" r:id="rId4"/>
    <p:sldId id="281" r:id="rId5"/>
    <p:sldId id="271" r:id="rId6"/>
    <p:sldId id="295" r:id="rId7"/>
    <p:sldId id="256" r:id="rId8"/>
    <p:sldId id="265" r:id="rId9"/>
    <p:sldId id="306" r:id="rId10"/>
    <p:sldId id="324" r:id="rId11"/>
    <p:sldId id="305" r:id="rId12"/>
    <p:sldId id="267" r:id="rId13"/>
    <p:sldId id="322"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288" r:id="rId28"/>
    <p:sldId id="303" r:id="rId29"/>
    <p:sldId id="298" r:id="rId30"/>
    <p:sldId id="299" r:id="rId31"/>
    <p:sldId id="323" r:id="rId32"/>
    <p:sldId id="301" r:id="rId33"/>
    <p:sldId id="302"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7156"/>
    <a:srgbClr val="333300"/>
    <a:srgbClr val="00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4343" autoAdjust="0"/>
  </p:normalViewPr>
  <p:slideViewPr>
    <p:cSldViewPr snapToGrid="0">
      <p:cViewPr varScale="1">
        <p:scale>
          <a:sx n="109" d="100"/>
          <a:sy n="109" d="100"/>
        </p:scale>
        <p:origin x="498" y="96"/>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FA585-963C-4EA5-84C6-71197FD06F76}"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2CC36-B043-4B6C-B6DA-738627E590E9}" type="slidenum">
              <a:rPr lang="en-US" smtClean="0"/>
              <a:t>‹#›</a:t>
            </a:fld>
            <a:endParaRPr lang="en-US"/>
          </a:p>
        </p:txBody>
      </p:sp>
    </p:spTree>
    <p:extLst>
      <p:ext uri="{BB962C8B-B14F-4D97-AF65-F5344CB8AC3E}">
        <p14:creationId xmlns:p14="http://schemas.microsoft.com/office/powerpoint/2010/main" val="117095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2CC36-B043-4B6C-B6DA-738627E590E9}" type="slidenum">
              <a:rPr lang="en-US" smtClean="0"/>
              <a:t>20</a:t>
            </a:fld>
            <a:endParaRPr lang="en-US"/>
          </a:p>
        </p:txBody>
      </p:sp>
    </p:spTree>
    <p:extLst>
      <p:ext uri="{BB962C8B-B14F-4D97-AF65-F5344CB8AC3E}">
        <p14:creationId xmlns:p14="http://schemas.microsoft.com/office/powerpoint/2010/main" val="59270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2CC36-B043-4B6C-B6DA-738627E590E9}" type="slidenum">
              <a:rPr lang="en-US" smtClean="0"/>
              <a:t>26</a:t>
            </a:fld>
            <a:endParaRPr lang="en-US"/>
          </a:p>
        </p:txBody>
      </p:sp>
    </p:spTree>
    <p:extLst>
      <p:ext uri="{BB962C8B-B14F-4D97-AF65-F5344CB8AC3E}">
        <p14:creationId xmlns:p14="http://schemas.microsoft.com/office/powerpoint/2010/main" val="190446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2CC36-B043-4B6C-B6DA-738627E590E9}" type="slidenum">
              <a:rPr lang="en-US" smtClean="0"/>
              <a:t>31</a:t>
            </a:fld>
            <a:endParaRPr lang="en-US"/>
          </a:p>
        </p:txBody>
      </p:sp>
    </p:spTree>
    <p:extLst>
      <p:ext uri="{BB962C8B-B14F-4D97-AF65-F5344CB8AC3E}">
        <p14:creationId xmlns:p14="http://schemas.microsoft.com/office/powerpoint/2010/main" val="7325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8BAC4B-0587-4704-9DD2-AB869018F652}"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21704849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BAC4B-0587-4704-9DD2-AB869018F652}"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368384291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BAC4B-0587-4704-9DD2-AB869018F652}"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138998249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BAC4B-0587-4704-9DD2-AB869018F652}"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36980517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8BAC4B-0587-4704-9DD2-AB869018F652}" type="datetimeFigureOut">
              <a:rPr lang="en-US" smtClean="0"/>
              <a:t>5/22/2019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6888357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8BAC4B-0587-4704-9DD2-AB869018F652}"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295944896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8BAC4B-0587-4704-9DD2-AB869018F652}" type="datetimeFigureOut">
              <a:rPr lang="en-US" smtClean="0"/>
              <a:t>5/22/2019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72185667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8BAC4B-0587-4704-9DD2-AB869018F652}" type="datetimeFigureOut">
              <a:rPr lang="en-US" smtClean="0"/>
              <a:t>5/22/2019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294896078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BAC4B-0587-4704-9DD2-AB869018F652}" type="datetimeFigureOut">
              <a:rPr lang="en-US" smtClean="0"/>
              <a:t>5/22/2019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319044356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8BAC4B-0587-4704-9DD2-AB869018F652}"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158563652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8BAC4B-0587-4704-9DD2-AB869018F652}" type="datetimeFigureOut">
              <a:rPr lang="en-US" smtClean="0"/>
              <a:t>5/22/2019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2D008-E175-4CF9-8341-2E88E41F3905}" type="slidenum">
              <a:rPr lang="en-US" smtClean="0"/>
              <a:t>‹#›</a:t>
            </a:fld>
            <a:endParaRPr lang="en-US"/>
          </a:p>
        </p:txBody>
      </p:sp>
    </p:spTree>
    <p:extLst>
      <p:ext uri="{BB962C8B-B14F-4D97-AF65-F5344CB8AC3E}">
        <p14:creationId xmlns:p14="http://schemas.microsoft.com/office/powerpoint/2010/main" val="360782719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BAC4B-0587-4704-9DD2-AB869018F652}" type="datetimeFigureOut">
              <a:rPr lang="en-US" smtClean="0"/>
              <a:t>5/22/2019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2D008-E175-4CF9-8341-2E88E41F3905}" type="slidenum">
              <a:rPr lang="en-US" smtClean="0"/>
              <a:t>‹#›</a:t>
            </a:fld>
            <a:endParaRPr lang="en-US"/>
          </a:p>
        </p:txBody>
      </p:sp>
    </p:spTree>
    <p:extLst>
      <p:ext uri="{BB962C8B-B14F-4D97-AF65-F5344CB8AC3E}">
        <p14:creationId xmlns:p14="http://schemas.microsoft.com/office/powerpoint/2010/main" val="1229392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0220" y="1136063"/>
            <a:ext cx="9181323" cy="4493538"/>
          </a:xfrm>
          <a:prstGeom prst="rect">
            <a:avLst/>
          </a:prstGeom>
          <a:noFill/>
        </p:spPr>
        <p:txBody>
          <a:bodyPr wrap="square" rtlCol="0">
            <a:spAutoFit/>
          </a:bodyPr>
          <a:lstStyle/>
          <a:p>
            <a:pPr algn="ctr"/>
            <a:endParaRPr lang="en-US" sz="3200" b="1" dirty="0" smtClean="0"/>
          </a:p>
          <a:p>
            <a:pPr algn="ctr"/>
            <a:r>
              <a:rPr lang="en-US" sz="3200" b="1" dirty="0" smtClean="0"/>
              <a:t>Back to Billings: Relocating UVM Special Collections</a:t>
            </a:r>
          </a:p>
          <a:p>
            <a:pPr algn="ctr"/>
            <a:endParaRPr lang="en-US" sz="3000" b="1" dirty="0" smtClean="0"/>
          </a:p>
          <a:p>
            <a:pPr algn="ctr"/>
            <a:r>
              <a:rPr lang="en-US" sz="2800" dirty="0" smtClean="0"/>
              <a:t>Jeffrey Marshall</a:t>
            </a:r>
          </a:p>
          <a:p>
            <a:pPr algn="ctr"/>
            <a:r>
              <a:rPr lang="en-US" sz="2800" dirty="0" smtClean="0"/>
              <a:t>Chris Burns</a:t>
            </a:r>
          </a:p>
          <a:p>
            <a:pPr algn="ctr"/>
            <a:r>
              <a:rPr lang="en-US" sz="2800" dirty="0" smtClean="0"/>
              <a:t>Prudence Doherty</a:t>
            </a:r>
          </a:p>
          <a:p>
            <a:pPr algn="ctr"/>
            <a:endParaRPr lang="en-US" sz="3000" b="1" dirty="0" smtClean="0"/>
          </a:p>
          <a:p>
            <a:pPr algn="ctr"/>
            <a:endParaRPr lang="en-US" sz="3000" b="1" dirty="0" smtClean="0"/>
          </a:p>
          <a:p>
            <a:pPr algn="ctr"/>
            <a:r>
              <a:rPr lang="en-US" sz="2400" dirty="0" smtClean="0"/>
              <a:t>Vermont Library Conference</a:t>
            </a:r>
          </a:p>
          <a:p>
            <a:pPr algn="ctr"/>
            <a:r>
              <a:rPr lang="en-US" sz="2400" dirty="0" smtClean="0"/>
              <a:t>May 22, 2019</a:t>
            </a:r>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3" t="12923" r="7058" b="7256"/>
          <a:stretch/>
        </p:blipFill>
        <p:spPr>
          <a:xfrm>
            <a:off x="0" y="6447453"/>
            <a:ext cx="6120882" cy="41054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33" t="12923" r="7058" b="7256"/>
          <a:stretch/>
        </p:blipFill>
        <p:spPr>
          <a:xfrm>
            <a:off x="0" y="0"/>
            <a:ext cx="6120882" cy="41054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33" t="12923" r="7058" b="7256"/>
          <a:stretch/>
        </p:blipFill>
        <p:spPr>
          <a:xfrm>
            <a:off x="6120882" y="-1"/>
            <a:ext cx="6071118" cy="41054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33" t="12923" r="7058" b="7256"/>
          <a:stretch/>
        </p:blipFill>
        <p:spPr>
          <a:xfrm>
            <a:off x="6071118" y="6447453"/>
            <a:ext cx="6120882" cy="410547"/>
          </a:xfrm>
          <a:prstGeom prst="rect">
            <a:avLst/>
          </a:prstGeom>
        </p:spPr>
      </p:pic>
    </p:spTree>
    <p:extLst>
      <p:ext uri="{BB962C8B-B14F-4D97-AF65-F5344CB8AC3E}">
        <p14:creationId xmlns:p14="http://schemas.microsoft.com/office/powerpoint/2010/main" val="24250766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727" b="6457"/>
          <a:stretch/>
        </p:blipFill>
        <p:spPr>
          <a:xfrm>
            <a:off x="1494692" y="450971"/>
            <a:ext cx="9201000" cy="5132144"/>
          </a:xfrm>
          <a:prstGeom prst="rect">
            <a:avLst/>
          </a:prstGeom>
        </p:spPr>
      </p:pic>
    </p:spTree>
    <p:extLst>
      <p:ext uri="{BB962C8B-B14F-4D97-AF65-F5344CB8AC3E}">
        <p14:creationId xmlns:p14="http://schemas.microsoft.com/office/powerpoint/2010/main" val="345738443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37" y="0"/>
            <a:ext cx="10598327" cy="6858000"/>
          </a:xfrm>
          <a:prstGeom prst="rect">
            <a:avLst/>
          </a:prstGeom>
        </p:spPr>
      </p:pic>
    </p:spTree>
    <p:extLst>
      <p:ext uri="{BB962C8B-B14F-4D97-AF65-F5344CB8AC3E}">
        <p14:creationId xmlns:p14="http://schemas.microsoft.com/office/powerpoint/2010/main" val="416855497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p:spPr>
      </p:pic>
    </p:spTree>
    <p:extLst>
      <p:ext uri="{BB962C8B-B14F-4D97-AF65-F5344CB8AC3E}">
        <p14:creationId xmlns:p14="http://schemas.microsoft.com/office/powerpoint/2010/main" val="282180213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2899" y="2712674"/>
            <a:ext cx="9144000" cy="584775"/>
          </a:xfrm>
          <a:prstGeom prst="rect">
            <a:avLst/>
          </a:prstGeom>
          <a:noFill/>
        </p:spPr>
        <p:txBody>
          <a:bodyPr wrap="square" rtlCol="0">
            <a:spAutoFit/>
          </a:bodyPr>
          <a:lstStyle/>
          <a:p>
            <a:pPr algn="ctr"/>
            <a:r>
              <a:rPr lang="en-US" sz="3200" b="1" dirty="0" smtClean="0"/>
              <a:t>Part 2: Moving</a:t>
            </a:r>
            <a:endParaRPr lang="en-US" sz="32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16" t="12923" r="58983" b="6662"/>
          <a:stretch/>
        </p:blipFill>
        <p:spPr>
          <a:xfrm>
            <a:off x="4488021" y="3437574"/>
            <a:ext cx="2836505" cy="413601"/>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516" t="12923" r="58983" b="6662"/>
          <a:stretch/>
        </p:blipFill>
        <p:spPr>
          <a:xfrm>
            <a:off x="4488022" y="2158948"/>
            <a:ext cx="2836505" cy="413601"/>
          </a:xfrm>
          <a:prstGeom prst="rect">
            <a:avLst/>
          </a:prstGeom>
        </p:spPr>
      </p:pic>
    </p:spTree>
    <p:extLst>
      <p:ext uri="{BB962C8B-B14F-4D97-AF65-F5344CB8AC3E}">
        <p14:creationId xmlns:p14="http://schemas.microsoft.com/office/powerpoint/2010/main" val="47243061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609" y="12831"/>
            <a:ext cx="9804781" cy="6424374"/>
          </a:xfrm>
          <a:prstGeom prst="rect">
            <a:avLst/>
          </a:prstGeom>
        </p:spPr>
      </p:pic>
    </p:spTree>
    <p:extLst>
      <p:ext uri="{BB962C8B-B14F-4D97-AF65-F5344CB8AC3E}">
        <p14:creationId xmlns:p14="http://schemas.microsoft.com/office/powerpoint/2010/main" val="251601735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2BDC91-085A-9B48-B27F-50449AD4C246}"/>
              </a:ext>
            </a:extLst>
          </p:cNvPr>
          <p:cNvSpPr txBox="1"/>
          <p:nvPr/>
        </p:nvSpPr>
        <p:spPr>
          <a:xfrm>
            <a:off x="457200" y="-1"/>
            <a:ext cx="11192933" cy="6555641"/>
          </a:xfrm>
          <a:prstGeom prst="rect">
            <a:avLst/>
          </a:prstGeom>
          <a:solidFill>
            <a:schemeClr val="bg1"/>
          </a:solidFill>
        </p:spPr>
        <p:txBody>
          <a:bodyPr wrap="square" rtlCol="0" anchor="t" anchorCtr="0">
            <a:spAutoFit/>
          </a:bodyPr>
          <a:lstStyle/>
          <a:p>
            <a:pPr algn="ctr"/>
            <a:r>
              <a:rPr lang="en-US" sz="2000" b="1" dirty="0"/>
              <a:t>RFP</a:t>
            </a:r>
          </a:p>
          <a:p>
            <a:endParaRPr lang="en-US" sz="2000" b="1" dirty="0"/>
          </a:p>
          <a:p>
            <a:r>
              <a:rPr lang="en-US" sz="2000" b="1" dirty="0"/>
              <a:t>3.02  Scope of Work</a:t>
            </a:r>
            <a:endParaRPr lang="en-US" sz="2000" dirty="0"/>
          </a:p>
          <a:p>
            <a:r>
              <a:rPr lang="en-US" sz="2000" dirty="0"/>
              <a:t> </a:t>
            </a:r>
          </a:p>
          <a:p>
            <a:pPr marL="342900" lvl="0" indent="-342900">
              <a:buFont typeface="+mj-lt"/>
              <a:buAutoNum type="arabicPeriod"/>
            </a:pPr>
            <a:r>
              <a:rPr lang="en-US" sz="2000" dirty="0"/>
              <a:t>The Wilbur open stacks are stored in the Bailey Howe Special Collections reading room and have reasonable access with 36” aisles. This portion of the collection can be loaded on carts and shrink wrapped for transit. </a:t>
            </a:r>
          </a:p>
          <a:p>
            <a:pPr marL="342900" lvl="0" indent="-342900">
              <a:buFont typeface="+mj-lt"/>
              <a:buAutoNum type="arabicPeriod"/>
            </a:pPr>
            <a:r>
              <a:rPr lang="en-US" sz="2000" dirty="0"/>
              <a:t>The Wilbur closed stack collection is stored with the rare collection and the aisles are approximately 30” wide. </a:t>
            </a:r>
          </a:p>
          <a:p>
            <a:pPr marL="342900" lvl="0" indent="-342900">
              <a:buFont typeface="+mj-lt"/>
              <a:buAutoNum type="arabicPeriod"/>
            </a:pPr>
            <a:r>
              <a:rPr lang="en-US" sz="2000" dirty="0"/>
              <a:t>The Rare Octavo, Quarto and Mini collection are stored in the closed stack area next to the reading room. These collections are in order but they are in a few different areas of the closed stacks. A large portion of the rare items will need to be packed for transit. The collection will travel through campus and Burlington streets. The distance is approximately 2 miles. </a:t>
            </a:r>
          </a:p>
          <a:p>
            <a:pPr marL="342900" lvl="0" indent="-342900">
              <a:buFont typeface="+mj-lt"/>
              <a:buAutoNum type="arabicPeriod"/>
            </a:pPr>
            <a:r>
              <a:rPr lang="en-US" sz="2000" dirty="0"/>
              <a:t>We have a small bound manuscript collection to be moved and it should be treated like the rare collection and packed accordingly. </a:t>
            </a:r>
          </a:p>
          <a:p>
            <a:pPr marL="342900" lvl="0" indent="-342900">
              <a:buFont typeface="+mj-lt"/>
              <a:buAutoNum type="arabicPeriod"/>
            </a:pPr>
            <a:r>
              <a:rPr lang="en-US" sz="2000" dirty="0"/>
              <a:t>There are seven maps cases with three sections each. Five drawers per sections. Drawers will need to be removed for transport. Contents will need to be protected in the drawers. Twenty-two filing cabinets that measure 28”x18”x60” are included and the contents will need to be protected during transit.</a:t>
            </a:r>
          </a:p>
          <a:p>
            <a:r>
              <a:rPr lang="en-US" sz="2000" dirty="0"/>
              <a:t> </a:t>
            </a:r>
          </a:p>
          <a:p>
            <a:r>
              <a:rPr lang="en-US" sz="2000" dirty="0"/>
              <a:t>Please provide a detailed description of how you’ll pack the rare and fragile items for transit.</a:t>
            </a:r>
            <a:endParaRPr lang="en-US" sz="2000" dirty="0">
              <a:effectLst/>
            </a:endParaRPr>
          </a:p>
        </p:txBody>
      </p:sp>
    </p:spTree>
    <p:extLst>
      <p:ext uri="{BB962C8B-B14F-4D97-AF65-F5344CB8AC3E}">
        <p14:creationId xmlns:p14="http://schemas.microsoft.com/office/powerpoint/2010/main" val="190728124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2BDC91-085A-9B48-B27F-50449AD4C246}"/>
              </a:ext>
            </a:extLst>
          </p:cNvPr>
          <p:cNvSpPr txBox="1"/>
          <p:nvPr/>
        </p:nvSpPr>
        <p:spPr>
          <a:xfrm>
            <a:off x="811763" y="615820"/>
            <a:ext cx="11192933" cy="5139869"/>
          </a:xfrm>
          <a:prstGeom prst="rect">
            <a:avLst/>
          </a:prstGeom>
          <a:solidFill>
            <a:schemeClr val="bg1"/>
          </a:solidFill>
        </p:spPr>
        <p:txBody>
          <a:bodyPr wrap="square" rtlCol="0" anchor="t" anchorCtr="0">
            <a:spAutoFit/>
          </a:bodyPr>
          <a:lstStyle/>
          <a:p>
            <a:pPr algn="ctr"/>
            <a:r>
              <a:rPr lang="en-US" sz="2800" b="1" dirty="0"/>
              <a:t>Estimated collection linear foot totals</a:t>
            </a:r>
          </a:p>
          <a:p>
            <a:endParaRPr lang="en-US" sz="2800" dirty="0"/>
          </a:p>
          <a:p>
            <a:pPr marL="457200" indent="-457200">
              <a:buFont typeface="Arial" panose="020B0604020202020204" pitchFamily="34" charset="0"/>
              <a:buChar char="•"/>
            </a:pPr>
            <a:r>
              <a:rPr lang="en-US" sz="2800" dirty="0"/>
              <a:t>Wilbur Octavo in open stacks, 2,572 linear feet.</a:t>
            </a:r>
          </a:p>
          <a:p>
            <a:pPr marL="457200" indent="-457200">
              <a:buFont typeface="Arial" panose="020B0604020202020204" pitchFamily="34" charset="0"/>
              <a:buChar char="•"/>
            </a:pPr>
            <a:r>
              <a:rPr lang="en-US" sz="2800" dirty="0"/>
              <a:t>Wilbur Quarto in open stacks, 351 linear feet.</a:t>
            </a:r>
          </a:p>
          <a:p>
            <a:pPr marL="457200" indent="-457200">
              <a:buFont typeface="Arial" panose="020B0604020202020204" pitchFamily="34" charset="0"/>
              <a:buChar char="•"/>
            </a:pPr>
            <a:r>
              <a:rPr lang="en-US" sz="2800" dirty="0"/>
              <a:t>Wilbur Octavo in closed stacks, 296 linear feet.</a:t>
            </a:r>
          </a:p>
          <a:p>
            <a:pPr marL="457200" indent="-457200">
              <a:buFont typeface="Arial" panose="020B0604020202020204" pitchFamily="34" charset="0"/>
              <a:buChar char="•"/>
            </a:pPr>
            <a:r>
              <a:rPr lang="en-US" sz="2800" dirty="0"/>
              <a:t>Wilbur Quarto in closed stacks, 65 linear feet.</a:t>
            </a:r>
          </a:p>
          <a:p>
            <a:pPr marL="457200" indent="-457200">
              <a:buFont typeface="Arial" panose="020B0604020202020204" pitchFamily="34" charset="0"/>
              <a:buChar char="•"/>
            </a:pPr>
            <a:r>
              <a:rPr lang="en-US" sz="2800" dirty="0"/>
              <a:t>Rare Octavo in closed stacks, 1,947 linear feet.</a:t>
            </a:r>
          </a:p>
          <a:p>
            <a:pPr marL="457200" indent="-457200">
              <a:buFont typeface="Arial" panose="020B0604020202020204" pitchFamily="34" charset="0"/>
              <a:buChar char="•"/>
            </a:pPr>
            <a:r>
              <a:rPr lang="en-US" sz="2800" dirty="0"/>
              <a:t>Rare Quarto in closed stacks, 533 linear feet.</a:t>
            </a:r>
          </a:p>
          <a:p>
            <a:pPr marL="457200" indent="-457200">
              <a:buFont typeface="Arial" panose="020B0604020202020204" pitchFamily="34" charset="0"/>
              <a:buChar char="•"/>
            </a:pPr>
            <a:r>
              <a:rPr lang="en-US" sz="2800" dirty="0"/>
              <a:t>Rare mini with micro film 91 linear feet.</a:t>
            </a:r>
          </a:p>
          <a:p>
            <a:pPr marL="457200" indent="-457200">
              <a:buFont typeface="Arial" panose="020B0604020202020204" pitchFamily="34" charset="0"/>
              <a:buChar char="•"/>
            </a:pPr>
            <a:r>
              <a:rPr lang="en-US" sz="2800" dirty="0"/>
              <a:t>Bound Manuscripts, 160 linear feet.</a:t>
            </a:r>
          </a:p>
          <a:p>
            <a:pPr marL="457200" indent="-457200">
              <a:buFont typeface="Arial" panose="020B0604020202020204" pitchFamily="34" charset="0"/>
              <a:buChar char="•"/>
            </a:pPr>
            <a:r>
              <a:rPr lang="en-US" sz="2800" dirty="0"/>
              <a:t>Manuscripts file boxes, 100 linear feet.</a:t>
            </a:r>
          </a:p>
          <a:p>
            <a:endParaRPr lang="en-US" sz="2000" dirty="0">
              <a:effectLst/>
            </a:endParaRPr>
          </a:p>
        </p:txBody>
      </p:sp>
    </p:spTree>
    <p:extLst>
      <p:ext uri="{BB962C8B-B14F-4D97-AF65-F5344CB8AC3E}">
        <p14:creationId xmlns:p14="http://schemas.microsoft.com/office/powerpoint/2010/main" val="156058921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090"/>
          <a:stretch/>
        </p:blipFill>
        <p:spPr>
          <a:xfrm>
            <a:off x="875362" y="0"/>
            <a:ext cx="10452365" cy="6858000"/>
          </a:xfrm>
          <a:prstGeom prst="rect">
            <a:avLst/>
          </a:prstGeom>
        </p:spPr>
      </p:pic>
    </p:spTree>
    <p:extLst>
      <p:ext uri="{BB962C8B-B14F-4D97-AF65-F5344CB8AC3E}">
        <p14:creationId xmlns:p14="http://schemas.microsoft.com/office/powerpoint/2010/main" val="178827890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052" y="12831"/>
            <a:ext cx="8313895" cy="6424374"/>
          </a:xfrm>
          <a:prstGeom prst="rect">
            <a:avLst/>
          </a:prstGeom>
        </p:spPr>
      </p:pic>
    </p:spTree>
    <p:extLst>
      <p:ext uri="{BB962C8B-B14F-4D97-AF65-F5344CB8AC3E}">
        <p14:creationId xmlns:p14="http://schemas.microsoft.com/office/powerpoint/2010/main" val="257779577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052" y="12831"/>
            <a:ext cx="8313895" cy="6424373"/>
          </a:xfrm>
          <a:prstGeom prst="rect">
            <a:avLst/>
          </a:prstGeom>
        </p:spPr>
      </p:pic>
    </p:spTree>
    <p:extLst>
      <p:ext uri="{BB962C8B-B14F-4D97-AF65-F5344CB8AC3E}">
        <p14:creationId xmlns:p14="http://schemas.microsoft.com/office/powerpoint/2010/main" val="395030321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2897" y="2693631"/>
            <a:ext cx="9144000" cy="584775"/>
          </a:xfrm>
          <a:prstGeom prst="rect">
            <a:avLst/>
          </a:prstGeom>
          <a:noFill/>
        </p:spPr>
        <p:txBody>
          <a:bodyPr wrap="square" rtlCol="0">
            <a:spAutoFit/>
          </a:bodyPr>
          <a:lstStyle/>
          <a:p>
            <a:pPr algn="ctr"/>
            <a:r>
              <a:rPr lang="en-US" sz="3200" b="1" dirty="0" smtClean="0"/>
              <a:t>Part 1: Planning</a:t>
            </a:r>
            <a:endParaRPr lang="en-US" sz="32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2" t="12923" r="56107" b="6662"/>
          <a:stretch/>
        </p:blipFill>
        <p:spPr>
          <a:xfrm>
            <a:off x="4646645" y="3433603"/>
            <a:ext cx="2836505" cy="413601"/>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32" t="12923" r="56107" b="6662"/>
          <a:stretch/>
        </p:blipFill>
        <p:spPr>
          <a:xfrm>
            <a:off x="4646645" y="2124833"/>
            <a:ext cx="2836505" cy="413601"/>
          </a:xfrm>
          <a:prstGeom prst="rect">
            <a:avLst/>
          </a:prstGeom>
        </p:spPr>
      </p:pic>
    </p:spTree>
    <p:extLst>
      <p:ext uri="{BB962C8B-B14F-4D97-AF65-F5344CB8AC3E}">
        <p14:creationId xmlns:p14="http://schemas.microsoft.com/office/powerpoint/2010/main" val="241813822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052" y="12831"/>
            <a:ext cx="8313894" cy="6424373"/>
          </a:xfrm>
          <a:prstGeom prst="rect">
            <a:avLst/>
          </a:prstGeom>
        </p:spPr>
      </p:pic>
    </p:spTree>
    <p:extLst>
      <p:ext uri="{BB962C8B-B14F-4D97-AF65-F5344CB8AC3E}">
        <p14:creationId xmlns:p14="http://schemas.microsoft.com/office/powerpoint/2010/main" val="126623860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5494" y="0"/>
            <a:ext cx="8101012" cy="6858000"/>
          </a:xfrm>
          <a:prstGeom prst="rect">
            <a:avLst/>
          </a:prstGeom>
        </p:spPr>
      </p:pic>
    </p:spTree>
    <p:extLst>
      <p:ext uri="{BB962C8B-B14F-4D97-AF65-F5344CB8AC3E}">
        <p14:creationId xmlns:p14="http://schemas.microsoft.com/office/powerpoint/2010/main" val="40560897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83611316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4254" y="2032884"/>
            <a:ext cx="6391910" cy="47917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6355" y="742951"/>
            <a:ext cx="5932593" cy="4449445"/>
          </a:xfrm>
          <a:prstGeom prst="rect">
            <a:avLst/>
          </a:prstGeom>
        </p:spPr>
      </p:pic>
    </p:spTree>
    <p:extLst>
      <p:ext uri="{BB962C8B-B14F-4D97-AF65-F5344CB8AC3E}">
        <p14:creationId xmlns:p14="http://schemas.microsoft.com/office/powerpoint/2010/main" val="343037423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879"/>
            <a:ext cx="5943600" cy="44577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6926" y="742951"/>
            <a:ext cx="5935345" cy="4449445"/>
          </a:xfrm>
          <a:prstGeom prst="rect">
            <a:avLst/>
          </a:prstGeom>
        </p:spPr>
      </p:pic>
    </p:spTree>
    <p:extLst>
      <p:ext uri="{BB962C8B-B14F-4D97-AF65-F5344CB8AC3E}">
        <p14:creationId xmlns:p14="http://schemas.microsoft.com/office/powerpoint/2010/main" val="399448518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948"/>
          <a:stretch/>
        </p:blipFill>
        <p:spPr>
          <a:xfrm>
            <a:off x="1193609" y="0"/>
            <a:ext cx="9804781" cy="6450037"/>
          </a:xfrm>
          <a:prstGeom prst="rect">
            <a:avLst/>
          </a:prstGeom>
        </p:spPr>
      </p:pic>
    </p:spTree>
    <p:extLst>
      <p:ext uri="{BB962C8B-B14F-4D97-AF65-F5344CB8AC3E}">
        <p14:creationId xmlns:p14="http://schemas.microsoft.com/office/powerpoint/2010/main" val="98543728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3948" y="2695104"/>
            <a:ext cx="7333862" cy="584775"/>
          </a:xfrm>
          <a:prstGeom prst="rect">
            <a:avLst/>
          </a:prstGeom>
          <a:noFill/>
        </p:spPr>
        <p:txBody>
          <a:bodyPr wrap="square" rtlCol="0">
            <a:spAutoFit/>
          </a:bodyPr>
          <a:lstStyle/>
          <a:p>
            <a:pPr algn="ctr"/>
            <a:r>
              <a:rPr lang="en-US" sz="3200" b="1" dirty="0" smtClean="0"/>
              <a:t>Part 3: Settling In</a:t>
            </a:r>
            <a:endParaRPr lang="en-US" sz="32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33" t="12231" r="55929" b="7255"/>
          <a:stretch/>
        </p:blipFill>
        <p:spPr>
          <a:xfrm>
            <a:off x="4696660" y="3445031"/>
            <a:ext cx="2848439" cy="41410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3" t="12231" r="55929" b="7255"/>
          <a:stretch/>
        </p:blipFill>
        <p:spPr>
          <a:xfrm>
            <a:off x="4696661" y="2115844"/>
            <a:ext cx="2848439" cy="414109"/>
          </a:xfrm>
          <a:prstGeom prst="rect">
            <a:avLst/>
          </a:prstGeom>
        </p:spPr>
      </p:pic>
    </p:spTree>
    <p:extLst>
      <p:ext uri="{BB962C8B-B14F-4D97-AF65-F5344CB8AC3E}">
        <p14:creationId xmlns:p14="http://schemas.microsoft.com/office/powerpoint/2010/main" val="360855288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099" y="0"/>
            <a:ext cx="9151802" cy="6858000"/>
          </a:xfrm>
          <a:prstGeom prst="rect">
            <a:avLst/>
          </a:prstGeom>
          <a:ln>
            <a:solidFill>
              <a:schemeClr val="tx1"/>
            </a:solidFill>
          </a:ln>
        </p:spPr>
      </p:pic>
    </p:spTree>
    <p:extLst>
      <p:ext uri="{BB962C8B-B14F-4D97-AF65-F5344CB8AC3E}">
        <p14:creationId xmlns:p14="http://schemas.microsoft.com/office/powerpoint/2010/main" val="242202580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836" y="307910"/>
            <a:ext cx="11560629" cy="6278642"/>
          </a:xfrm>
          <a:prstGeom prst="rect">
            <a:avLst/>
          </a:prstGeom>
        </p:spPr>
        <p:txBody>
          <a:bodyPr wrap="square">
            <a:spAutoFit/>
          </a:bodyPr>
          <a:lstStyle/>
          <a:p>
            <a:r>
              <a:rPr lang="en-US" sz="2400" b="1" dirty="0" smtClean="0">
                <a:solidFill>
                  <a:schemeClr val="accent2">
                    <a:lumMod val="75000"/>
                  </a:schemeClr>
                </a:solidFill>
              </a:rPr>
              <a:t>FALL</a:t>
            </a:r>
          </a:p>
          <a:p>
            <a:pPr marL="342900" indent="-342900">
              <a:buClr>
                <a:schemeClr val="accent2">
                  <a:lumMod val="75000"/>
                </a:schemeClr>
              </a:buClr>
              <a:buFont typeface="Arial" panose="020B0604020202020204" pitchFamily="34" charset="0"/>
              <a:buChar char="•"/>
            </a:pPr>
            <a:r>
              <a:rPr lang="en-US" sz="2000" dirty="0" smtClean="0"/>
              <a:t>Why </a:t>
            </a:r>
            <a:r>
              <a:rPr lang="en-US" sz="2000" dirty="0"/>
              <a:t>Studying the Middle Ages Matters in the Age of Global Warming (Sylvain </a:t>
            </a:r>
            <a:r>
              <a:rPr lang="en-US" sz="2000" dirty="0" err="1" smtClean="0"/>
              <a:t>Piron</a:t>
            </a:r>
            <a:r>
              <a:rPr lang="en-US" sz="2000" dirty="0" smtClean="0"/>
              <a:t>)</a:t>
            </a:r>
          </a:p>
          <a:p>
            <a:pPr marL="342900" indent="-342900">
              <a:buClr>
                <a:schemeClr val="accent2">
                  <a:lumMod val="75000"/>
                </a:schemeClr>
              </a:buClr>
              <a:buFont typeface="Arial" panose="020B0604020202020204" pitchFamily="34" charset="0"/>
              <a:buChar char="•"/>
            </a:pPr>
            <a:r>
              <a:rPr lang="en-US" sz="2000" dirty="0"/>
              <a:t>A Book, a Building, and the Future of Our </a:t>
            </a:r>
            <a:r>
              <a:rPr lang="en-US" sz="2000" dirty="0" smtClean="0"/>
              <a:t>World (David Lustgarten)</a:t>
            </a:r>
          </a:p>
          <a:p>
            <a:pPr marL="342900" indent="-342900">
              <a:buClr>
                <a:schemeClr val="accent2">
                  <a:lumMod val="75000"/>
                </a:schemeClr>
              </a:buClr>
              <a:buFont typeface="Arial" panose="020B0604020202020204" pitchFamily="34" charset="0"/>
              <a:buChar char="•"/>
            </a:pPr>
            <a:r>
              <a:rPr lang="en-US" sz="2000" dirty="0"/>
              <a:t>The Stewardship of History: Reconfiguring the Markings of </a:t>
            </a:r>
            <a:r>
              <a:rPr lang="en-US" sz="2000" dirty="0" smtClean="0"/>
              <a:t>Time (Michelle Burgess)</a:t>
            </a:r>
          </a:p>
          <a:p>
            <a:pPr marL="342900" indent="-342900">
              <a:buClr>
                <a:schemeClr val="accent2">
                  <a:lumMod val="75000"/>
                </a:schemeClr>
              </a:buClr>
              <a:buFont typeface="Arial" panose="020B0604020202020204" pitchFamily="34" charset="0"/>
              <a:buChar char="•"/>
            </a:pPr>
            <a:r>
              <a:rPr lang="en-US" sz="2000" dirty="0"/>
              <a:t>Folktales, Fairy Tales, Monsters, Myths &amp; Legends: A Comics </a:t>
            </a:r>
            <a:r>
              <a:rPr lang="en-US" sz="2000" dirty="0" smtClean="0"/>
              <a:t>Workshop (Marek Bennett)</a:t>
            </a:r>
          </a:p>
          <a:p>
            <a:pPr marL="342900" indent="-342900">
              <a:buClr>
                <a:schemeClr val="accent2">
                  <a:lumMod val="75000"/>
                </a:schemeClr>
              </a:buClr>
              <a:buFont typeface="Arial" panose="020B0604020202020204" pitchFamily="34" charset="0"/>
              <a:buChar char="•"/>
            </a:pPr>
            <a:r>
              <a:rPr lang="en-US" sz="2000" dirty="0"/>
              <a:t>Preacher, Reformer, Witch-Hunter: Johannes </a:t>
            </a:r>
            <a:r>
              <a:rPr lang="en-US" sz="2000" dirty="0" err="1"/>
              <a:t>Nider</a:t>
            </a:r>
            <a:r>
              <a:rPr lang="en-US" sz="2000" dirty="0"/>
              <a:t> </a:t>
            </a:r>
            <a:r>
              <a:rPr lang="en-US" sz="2000" dirty="0" smtClean="0"/>
              <a:t>&amp; </a:t>
            </a:r>
            <a:r>
              <a:rPr lang="en-US" sz="2000" dirty="0"/>
              <a:t>the Religious World of the Late Middle </a:t>
            </a:r>
            <a:r>
              <a:rPr lang="en-US" sz="2000" dirty="0" smtClean="0"/>
              <a:t>Ages (Michael Bailey)</a:t>
            </a:r>
          </a:p>
          <a:p>
            <a:pPr marL="342900" indent="-342900">
              <a:buClr>
                <a:schemeClr val="accent2">
                  <a:lumMod val="75000"/>
                </a:schemeClr>
              </a:buClr>
              <a:buFont typeface="Arial" panose="020B0604020202020204" pitchFamily="34" charset="0"/>
              <a:buChar char="•"/>
            </a:pPr>
            <a:r>
              <a:rPr lang="en-US" sz="2000" dirty="0" smtClean="0"/>
              <a:t>Do </a:t>
            </a:r>
            <a:r>
              <a:rPr lang="en-US" sz="2000" dirty="0"/>
              <a:t>Unto Others as You Would Have Them Do Unto You: The Value of Proverbs in American Sociopolitical </a:t>
            </a:r>
            <a:r>
              <a:rPr lang="en-US" sz="2000" dirty="0" smtClean="0"/>
              <a:t>Discourse </a:t>
            </a:r>
            <a:r>
              <a:rPr lang="en-US" sz="2000" dirty="0"/>
              <a:t>(Wolfgang Mieder</a:t>
            </a:r>
            <a:r>
              <a:rPr lang="en-US" sz="2000" dirty="0" smtClean="0"/>
              <a:t>)</a:t>
            </a:r>
          </a:p>
          <a:p>
            <a:pPr marL="342900" indent="-342900">
              <a:buClr>
                <a:schemeClr val="accent2">
                  <a:lumMod val="75000"/>
                </a:schemeClr>
              </a:buClr>
              <a:buFont typeface="Arial" panose="020B0604020202020204" pitchFamily="34" charset="0"/>
              <a:buChar char="•"/>
            </a:pPr>
            <a:r>
              <a:rPr lang="en-US" sz="2000" dirty="0"/>
              <a:t>Artists' Books </a:t>
            </a:r>
            <a:r>
              <a:rPr lang="en-US" sz="2000" dirty="0" smtClean="0"/>
              <a:t>Showcase (Vamp and Tramp)</a:t>
            </a:r>
          </a:p>
          <a:p>
            <a:pPr marL="342900" indent="-342900">
              <a:buClr>
                <a:schemeClr val="accent2">
                  <a:lumMod val="75000"/>
                </a:schemeClr>
              </a:buClr>
              <a:buFont typeface="Arial" panose="020B0604020202020204" pitchFamily="34" charset="0"/>
              <a:buChar char="•"/>
            </a:pPr>
            <a:endParaRPr lang="en-US" sz="2000" dirty="0" smtClean="0"/>
          </a:p>
          <a:p>
            <a:pPr>
              <a:buClr>
                <a:schemeClr val="accent2">
                  <a:lumMod val="75000"/>
                </a:schemeClr>
              </a:buClr>
            </a:pPr>
            <a:r>
              <a:rPr lang="en-US" sz="2400" b="1" dirty="0" smtClean="0">
                <a:solidFill>
                  <a:schemeClr val="accent2">
                    <a:lumMod val="75000"/>
                  </a:schemeClr>
                </a:solidFill>
              </a:rPr>
              <a:t>SPRING</a:t>
            </a:r>
          </a:p>
          <a:p>
            <a:pPr marL="342900" indent="-342900">
              <a:buClr>
                <a:schemeClr val="accent2">
                  <a:lumMod val="75000"/>
                </a:schemeClr>
              </a:buClr>
              <a:buFont typeface="Arial" panose="020B0604020202020204" pitchFamily="34" charset="0"/>
              <a:buChar char="•"/>
            </a:pPr>
            <a:r>
              <a:rPr lang="en-US" sz="2000" dirty="0"/>
              <a:t>Memento </a:t>
            </a:r>
            <a:r>
              <a:rPr lang="en-US" sz="2000" dirty="0" err="1"/>
              <a:t>mori</a:t>
            </a:r>
            <a:r>
              <a:rPr lang="en-US" sz="2000" dirty="0"/>
              <a:t>: Sir Thomas Wyatt and the Problem of </a:t>
            </a:r>
            <a:r>
              <a:rPr lang="en-US" sz="2000" dirty="0" smtClean="0"/>
              <a:t>Periodization (Carl Martin)</a:t>
            </a:r>
          </a:p>
          <a:p>
            <a:pPr marL="342900" indent="-342900">
              <a:buClr>
                <a:schemeClr val="accent2">
                  <a:lumMod val="75000"/>
                </a:schemeClr>
              </a:buClr>
              <a:buFont typeface="Arial" panose="020B0604020202020204" pitchFamily="34" charset="0"/>
              <a:buChar char="•"/>
            </a:pPr>
            <a:r>
              <a:rPr lang="en-US" sz="2000" dirty="0"/>
              <a:t>Brown: Adventures in </a:t>
            </a:r>
            <a:r>
              <a:rPr lang="en-US" sz="2000" dirty="0" smtClean="0"/>
              <a:t>Being (Kevin Young)</a:t>
            </a:r>
          </a:p>
          <a:p>
            <a:pPr marL="342900" indent="-342900">
              <a:buClr>
                <a:schemeClr val="accent2">
                  <a:lumMod val="75000"/>
                </a:schemeClr>
              </a:buClr>
              <a:buFont typeface="Arial" panose="020B0604020202020204" pitchFamily="34" charset="0"/>
              <a:buChar char="•"/>
            </a:pPr>
            <a:r>
              <a:rPr lang="en-US" sz="2000" dirty="0"/>
              <a:t>Drawn from the Headlines...of the 1890s: Adventures in Comics and Digital Newspaper </a:t>
            </a:r>
            <a:r>
              <a:rPr lang="en-US" sz="2000" dirty="0" smtClean="0"/>
              <a:t>Archives (Luis Vivanco)</a:t>
            </a:r>
          </a:p>
          <a:p>
            <a:pPr marL="342900" indent="-342900">
              <a:buClr>
                <a:schemeClr val="accent2">
                  <a:lumMod val="75000"/>
                </a:schemeClr>
              </a:buClr>
              <a:buFont typeface="Arial" panose="020B0604020202020204" pitchFamily="34" charset="0"/>
              <a:buChar char="•"/>
            </a:pPr>
            <a:r>
              <a:rPr lang="en-US" sz="2000" dirty="0" smtClean="0"/>
              <a:t>Mapping Lake Champlain: From the Dutch to the Digital (Staff)</a:t>
            </a:r>
          </a:p>
          <a:p>
            <a:pPr marL="342900" indent="-342900">
              <a:buClr>
                <a:schemeClr val="accent2">
                  <a:lumMod val="75000"/>
                </a:schemeClr>
              </a:buClr>
              <a:buFont typeface="Arial" panose="020B0604020202020204" pitchFamily="34" charset="0"/>
              <a:buChar char="•"/>
            </a:pPr>
            <a:r>
              <a:rPr lang="en-US" sz="2000" dirty="0" smtClean="0"/>
              <a:t>Shakespeare's Birthday Celebration (Staff and Liz Fenton)</a:t>
            </a:r>
          </a:p>
          <a:p>
            <a:pPr marL="342900" indent="-342900">
              <a:buClr>
                <a:schemeClr val="accent2">
                  <a:lumMod val="75000"/>
                </a:schemeClr>
              </a:buClr>
              <a:buFont typeface="Arial" panose="020B0604020202020204" pitchFamily="34" charset="0"/>
              <a:buChar char="•"/>
            </a:pPr>
            <a:r>
              <a:rPr lang="en-US" sz="2000" dirty="0" smtClean="0"/>
              <a:t>Afternoon Tea (Staff)</a:t>
            </a:r>
          </a:p>
        </p:txBody>
      </p:sp>
    </p:spTree>
    <p:extLst>
      <p:ext uri="{BB962C8B-B14F-4D97-AF65-F5344CB8AC3E}">
        <p14:creationId xmlns:p14="http://schemas.microsoft.com/office/powerpoint/2010/main" val="368113345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71" y="2743200"/>
            <a:ext cx="5486400" cy="4114800"/>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129" y="2743200"/>
            <a:ext cx="5486400" cy="411480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0"/>
            <a:ext cx="5486400" cy="3086100"/>
          </a:xfrm>
          <a:prstGeom prst="rect">
            <a:avLst/>
          </a:prstGeom>
        </p:spPr>
      </p:pic>
    </p:spTree>
    <p:extLst>
      <p:ext uri="{BB962C8B-B14F-4D97-AF65-F5344CB8AC3E}">
        <p14:creationId xmlns:p14="http://schemas.microsoft.com/office/powerpoint/2010/main" val="424651957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0318"/>
            <a:ext cx="10972800" cy="6667682"/>
          </a:xfrm>
          <a:prstGeom prst="rect">
            <a:avLst/>
          </a:prstGeom>
        </p:spPr>
      </p:pic>
    </p:spTree>
    <p:extLst>
      <p:ext uri="{BB962C8B-B14F-4D97-AF65-F5344CB8AC3E}">
        <p14:creationId xmlns:p14="http://schemas.microsoft.com/office/powerpoint/2010/main" val="1410893527"/>
      </p:ext>
    </p:extLst>
  </p:cSld>
  <p:clrMapOvr>
    <a:masterClrMapping/>
  </p:clrMapOvr>
  <mc:AlternateContent xmlns:mc="http://schemas.openxmlformats.org/markup-compatibility/2006" xmlns:p14="http://schemas.microsoft.com/office/powerpoint/2010/main">
    <mc:Choice Requires="p14">
      <p:transition spd="slow" p14:dur="10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63357799"/>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1332" y="857250"/>
            <a:ext cx="6858000" cy="5143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19205" y="857250"/>
            <a:ext cx="6858000" cy="5143500"/>
          </a:xfrm>
          <a:prstGeom prst="rect">
            <a:avLst/>
          </a:prstGeom>
        </p:spPr>
      </p:pic>
    </p:spTree>
    <p:extLst>
      <p:ext uri="{BB962C8B-B14F-4D97-AF65-F5344CB8AC3E}">
        <p14:creationId xmlns:p14="http://schemas.microsoft.com/office/powerpoint/2010/main" val="336415720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284" y="0"/>
            <a:ext cx="6477431" cy="6858000"/>
          </a:xfrm>
          <a:prstGeom prst="rect">
            <a:avLst/>
          </a:prstGeom>
        </p:spPr>
      </p:pic>
    </p:spTree>
    <p:extLst>
      <p:ext uri="{BB962C8B-B14F-4D97-AF65-F5344CB8AC3E}">
        <p14:creationId xmlns:p14="http://schemas.microsoft.com/office/powerpoint/2010/main" val="322252850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78" y="0"/>
            <a:ext cx="9144000" cy="6858000"/>
          </a:xfrm>
          <a:prstGeom prst="rect">
            <a:avLst/>
          </a:prstGeom>
        </p:spPr>
      </p:pic>
    </p:spTree>
    <p:extLst>
      <p:ext uri="{BB962C8B-B14F-4D97-AF65-F5344CB8AC3E}">
        <p14:creationId xmlns:p14="http://schemas.microsoft.com/office/powerpoint/2010/main" val="382497811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0357" y="668170"/>
            <a:ext cx="5987142" cy="5632311"/>
          </a:xfrm>
          <a:prstGeom prst="rect">
            <a:avLst/>
          </a:prstGeom>
          <a:noFill/>
        </p:spPr>
        <p:txBody>
          <a:bodyPr wrap="square" rtlCol="0">
            <a:spAutoFit/>
          </a:bodyPr>
          <a:lstStyle/>
          <a:p>
            <a:r>
              <a:rPr lang="en-US" sz="2400" b="1" dirty="0" smtClean="0">
                <a:solidFill>
                  <a:schemeClr val="accent2">
                    <a:lumMod val="75000"/>
                  </a:schemeClr>
                </a:solidFill>
              </a:rPr>
              <a:t>CONTACT US</a:t>
            </a:r>
          </a:p>
          <a:p>
            <a:endParaRPr lang="en-US" sz="2400" b="1" dirty="0" smtClean="0">
              <a:solidFill>
                <a:schemeClr val="accent2">
                  <a:lumMod val="75000"/>
                </a:schemeClr>
              </a:solidFill>
            </a:endParaRPr>
          </a:p>
          <a:p>
            <a:pPr lvl="1"/>
            <a:r>
              <a:rPr lang="en-US" sz="2400" dirty="0" smtClean="0"/>
              <a:t>Jeffrey Marshall</a:t>
            </a:r>
          </a:p>
          <a:p>
            <a:pPr lvl="1"/>
            <a:r>
              <a:rPr lang="en-US" sz="2400" dirty="0" smtClean="0"/>
              <a:t>Director and Rare Books Curator</a:t>
            </a:r>
          </a:p>
          <a:p>
            <a:pPr lvl="1"/>
            <a:r>
              <a:rPr lang="en-US" sz="2400" dirty="0"/>
              <a:t>jeffrey.marshall@uvm.edu</a:t>
            </a:r>
          </a:p>
          <a:p>
            <a:pPr lvl="1"/>
            <a:endParaRPr lang="en-US" sz="2400" dirty="0"/>
          </a:p>
          <a:p>
            <a:pPr lvl="1"/>
            <a:r>
              <a:rPr lang="en-US" sz="2400" dirty="0" smtClean="0"/>
              <a:t>Chris Burns</a:t>
            </a:r>
          </a:p>
          <a:p>
            <a:pPr lvl="1"/>
            <a:r>
              <a:rPr lang="en-US" sz="2400" dirty="0" smtClean="0"/>
              <a:t>Manuscripts Curator and University Archivist</a:t>
            </a:r>
          </a:p>
          <a:p>
            <a:pPr lvl="1"/>
            <a:r>
              <a:rPr lang="en-US" sz="2400" dirty="0"/>
              <a:t>cburns@uvm.edu</a:t>
            </a:r>
          </a:p>
          <a:p>
            <a:pPr lvl="1"/>
            <a:endParaRPr lang="en-US" sz="2400" dirty="0"/>
          </a:p>
          <a:p>
            <a:pPr lvl="1"/>
            <a:r>
              <a:rPr lang="en-US" sz="2400" dirty="0" smtClean="0"/>
              <a:t>Prudence Doherty</a:t>
            </a:r>
          </a:p>
          <a:p>
            <a:pPr lvl="1"/>
            <a:r>
              <a:rPr lang="en-US" sz="2400" dirty="0" smtClean="0"/>
              <a:t>Public Services Librarian</a:t>
            </a:r>
          </a:p>
          <a:p>
            <a:pPr lvl="1"/>
            <a:r>
              <a:rPr lang="en-US" sz="2400" dirty="0"/>
              <a:t>pdoherty@uvm.edu</a:t>
            </a:r>
          </a:p>
          <a:p>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566" y="5506607"/>
            <a:ext cx="4919565" cy="685800"/>
          </a:xfrm>
          <a:prstGeom prst="rect">
            <a:avLst/>
          </a:prstGeom>
        </p:spPr>
      </p:pic>
    </p:spTree>
    <p:extLst>
      <p:ext uri="{BB962C8B-B14F-4D97-AF65-F5344CB8AC3E}">
        <p14:creationId xmlns:p14="http://schemas.microsoft.com/office/powerpoint/2010/main" val="205729153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10" r="1262"/>
          <a:stretch/>
        </p:blipFill>
        <p:spPr>
          <a:xfrm>
            <a:off x="3443288" y="0"/>
            <a:ext cx="5663973" cy="6858000"/>
          </a:xfrm>
          <a:prstGeom prst="rect">
            <a:avLst/>
          </a:prstGeom>
          <a:ln>
            <a:solidFill>
              <a:schemeClr val="tx1"/>
            </a:solidFill>
          </a:ln>
        </p:spPr>
      </p:pic>
    </p:spTree>
    <p:extLst>
      <p:ext uri="{BB962C8B-B14F-4D97-AF65-F5344CB8AC3E}">
        <p14:creationId xmlns:p14="http://schemas.microsoft.com/office/powerpoint/2010/main" val="354373791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r="1092" b="7860"/>
          <a:stretch/>
        </p:blipFill>
        <p:spPr>
          <a:xfrm>
            <a:off x="2986223" y="0"/>
            <a:ext cx="6219554" cy="6858000"/>
          </a:xfrm>
          <a:prstGeom prst="rect">
            <a:avLst/>
          </a:prstGeom>
          <a:ln>
            <a:solidFill>
              <a:schemeClr val="tx1"/>
            </a:solidFill>
          </a:ln>
        </p:spPr>
      </p:pic>
    </p:spTree>
    <p:extLst>
      <p:ext uri="{BB962C8B-B14F-4D97-AF65-F5344CB8AC3E}">
        <p14:creationId xmlns:p14="http://schemas.microsoft.com/office/powerpoint/2010/main" val="254459355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08" b="733"/>
          <a:stretch/>
        </p:blipFill>
        <p:spPr>
          <a:xfrm>
            <a:off x="0" y="698314"/>
            <a:ext cx="5943600" cy="4684542"/>
          </a:xfrm>
          <a:prstGeom prst="rect">
            <a:avLst/>
          </a:prstGeom>
          <a:ln>
            <a:solidFill>
              <a:schemeClr val="tx1"/>
            </a:solid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384" b="1227"/>
          <a:stretch/>
        </p:blipFill>
        <p:spPr>
          <a:xfrm>
            <a:off x="6246421" y="1468146"/>
            <a:ext cx="5945579" cy="4681728"/>
          </a:xfrm>
          <a:prstGeom prst="rect">
            <a:avLst/>
          </a:prstGeom>
          <a:ln>
            <a:solidFill>
              <a:schemeClr val="tx1"/>
            </a:solidFill>
          </a:ln>
        </p:spPr>
      </p:pic>
    </p:spTree>
    <p:extLst>
      <p:ext uri="{BB962C8B-B14F-4D97-AF65-F5344CB8AC3E}">
        <p14:creationId xmlns:p14="http://schemas.microsoft.com/office/powerpoint/2010/main" val="3065478309"/>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88" t="18099" r="190" b="707"/>
          <a:stretch/>
        </p:blipFill>
        <p:spPr>
          <a:xfrm>
            <a:off x="576491" y="0"/>
            <a:ext cx="11039017" cy="6858000"/>
          </a:xfrm>
          <a:prstGeom prst="rect">
            <a:avLst/>
          </a:prstGeom>
          <a:ln>
            <a:solidFill>
              <a:schemeClr val="tx1"/>
            </a:solidFill>
          </a:ln>
        </p:spPr>
      </p:pic>
    </p:spTree>
    <p:extLst>
      <p:ext uri="{BB962C8B-B14F-4D97-AF65-F5344CB8AC3E}">
        <p14:creationId xmlns:p14="http://schemas.microsoft.com/office/powerpoint/2010/main" val="2792106689"/>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r="513"/>
          <a:stretch/>
        </p:blipFill>
        <p:spPr>
          <a:xfrm>
            <a:off x="970679" y="0"/>
            <a:ext cx="10250641" cy="6858000"/>
          </a:xfrm>
          <a:prstGeom prst="rect">
            <a:avLst/>
          </a:prstGeom>
          <a:ln>
            <a:solidFill>
              <a:schemeClr val="tx1"/>
            </a:solidFill>
          </a:ln>
        </p:spPr>
      </p:pic>
    </p:spTree>
    <p:extLst>
      <p:ext uri="{BB962C8B-B14F-4D97-AF65-F5344CB8AC3E}">
        <p14:creationId xmlns:p14="http://schemas.microsoft.com/office/powerpoint/2010/main" val="73721811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744" y="0"/>
            <a:ext cx="5254511" cy="6858000"/>
          </a:xfrm>
          <a:prstGeom prst="rect">
            <a:avLst/>
          </a:prstGeom>
        </p:spPr>
      </p:pic>
    </p:spTree>
    <p:extLst>
      <p:ext uri="{BB962C8B-B14F-4D97-AF65-F5344CB8AC3E}">
        <p14:creationId xmlns:p14="http://schemas.microsoft.com/office/powerpoint/2010/main" val="111648636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TotalTime>
  <Words>346</Words>
  <Application>Microsoft Office PowerPoint</Application>
  <PresentationFormat>Widescreen</PresentationFormat>
  <Paragraphs>67</Paragraphs>
  <Slides>34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Prudence Doherty</dc:creator>
  <cp:lastModifiedBy>Prudence Doherty</cp:lastModifiedBy>
  <cp:revision>110</cp:revision>
  <dcterms:created xsi:type="dcterms:W3CDTF">2018-09-30T17:57:36Z</dcterms:created>
  <dcterms:modified xsi:type="dcterms:W3CDTF">2019-05-22T15:34:29Z</dcterms:modified>
</cp:coreProperties>
</file>