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50"/>
  </p:notesMasterIdLst>
  <p:handoutMasterIdLst>
    <p:handoutMasterId r:id="rId151"/>
  </p:handoutMasterIdLst>
  <p:sldIdLst>
    <p:sldId id="351" r:id="rId2"/>
    <p:sldId id="363" r:id="rId3"/>
    <p:sldId id="365" r:id="rId4"/>
    <p:sldId id="366" r:id="rId5"/>
    <p:sldId id="364" r:id="rId6"/>
    <p:sldId id="439" r:id="rId7"/>
    <p:sldId id="440" r:id="rId8"/>
    <p:sldId id="441" r:id="rId9"/>
    <p:sldId id="442"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462" r:id="rId30"/>
    <p:sldId id="463" r:id="rId31"/>
    <p:sldId id="464" r:id="rId32"/>
    <p:sldId id="465" r:id="rId33"/>
    <p:sldId id="466" r:id="rId34"/>
    <p:sldId id="467" r:id="rId35"/>
    <p:sldId id="468" r:id="rId36"/>
    <p:sldId id="572" r:id="rId37"/>
    <p:sldId id="573" r:id="rId38"/>
    <p:sldId id="574" r:id="rId39"/>
    <p:sldId id="575" r:id="rId40"/>
    <p:sldId id="576" r:id="rId41"/>
    <p:sldId id="577" r:id="rId42"/>
    <p:sldId id="578" r:id="rId43"/>
    <p:sldId id="579" r:id="rId44"/>
    <p:sldId id="580" r:id="rId45"/>
    <p:sldId id="581" r:id="rId46"/>
    <p:sldId id="542" r:id="rId47"/>
    <p:sldId id="543" r:id="rId48"/>
    <p:sldId id="544" r:id="rId49"/>
    <p:sldId id="545" r:id="rId50"/>
    <p:sldId id="546" r:id="rId51"/>
    <p:sldId id="547" r:id="rId52"/>
    <p:sldId id="548" r:id="rId53"/>
    <p:sldId id="549" r:id="rId54"/>
    <p:sldId id="550" r:id="rId55"/>
    <p:sldId id="551" r:id="rId56"/>
    <p:sldId id="552" r:id="rId57"/>
    <p:sldId id="553" r:id="rId58"/>
    <p:sldId id="554" r:id="rId59"/>
    <p:sldId id="555" r:id="rId60"/>
    <p:sldId id="556" r:id="rId61"/>
    <p:sldId id="557" r:id="rId62"/>
    <p:sldId id="558" r:id="rId63"/>
    <p:sldId id="559" r:id="rId64"/>
    <p:sldId id="560" r:id="rId65"/>
    <p:sldId id="561" r:id="rId66"/>
    <p:sldId id="562" r:id="rId67"/>
    <p:sldId id="563" r:id="rId68"/>
    <p:sldId id="564" r:id="rId69"/>
    <p:sldId id="469" r:id="rId70"/>
    <p:sldId id="470" r:id="rId71"/>
    <p:sldId id="471" r:id="rId72"/>
    <p:sldId id="472" r:id="rId73"/>
    <p:sldId id="473" r:id="rId74"/>
    <p:sldId id="474" r:id="rId75"/>
    <p:sldId id="475" r:id="rId76"/>
    <p:sldId id="476" r:id="rId77"/>
    <p:sldId id="477" r:id="rId78"/>
    <p:sldId id="478" r:id="rId79"/>
    <p:sldId id="479" r:id="rId80"/>
    <p:sldId id="480" r:id="rId81"/>
    <p:sldId id="481" r:id="rId82"/>
    <p:sldId id="482" r:id="rId83"/>
    <p:sldId id="483" r:id="rId84"/>
    <p:sldId id="484" r:id="rId85"/>
    <p:sldId id="485" r:id="rId86"/>
    <p:sldId id="486" r:id="rId87"/>
    <p:sldId id="487" r:id="rId88"/>
    <p:sldId id="488" r:id="rId89"/>
    <p:sldId id="489" r:id="rId90"/>
    <p:sldId id="490" r:id="rId91"/>
    <p:sldId id="491" r:id="rId92"/>
    <p:sldId id="492" r:id="rId93"/>
    <p:sldId id="493" r:id="rId94"/>
    <p:sldId id="494" r:id="rId95"/>
    <p:sldId id="495" r:id="rId96"/>
    <p:sldId id="496" r:id="rId97"/>
    <p:sldId id="497" r:id="rId98"/>
    <p:sldId id="498" r:id="rId99"/>
    <p:sldId id="499" r:id="rId100"/>
    <p:sldId id="500" r:id="rId101"/>
    <p:sldId id="501" r:id="rId102"/>
    <p:sldId id="502" r:id="rId103"/>
    <p:sldId id="503" r:id="rId104"/>
    <p:sldId id="504" r:id="rId105"/>
    <p:sldId id="505" r:id="rId106"/>
    <p:sldId id="506" r:id="rId107"/>
    <p:sldId id="507" r:id="rId108"/>
    <p:sldId id="508" r:id="rId109"/>
    <p:sldId id="509" r:id="rId110"/>
    <p:sldId id="510" r:id="rId111"/>
    <p:sldId id="511" r:id="rId112"/>
    <p:sldId id="512" r:id="rId113"/>
    <p:sldId id="513" r:id="rId114"/>
    <p:sldId id="514" r:id="rId115"/>
    <p:sldId id="515" r:id="rId116"/>
    <p:sldId id="516" r:id="rId117"/>
    <p:sldId id="517" r:id="rId118"/>
    <p:sldId id="518" r:id="rId119"/>
    <p:sldId id="519" r:id="rId120"/>
    <p:sldId id="520" r:id="rId121"/>
    <p:sldId id="521" r:id="rId122"/>
    <p:sldId id="522" r:id="rId123"/>
    <p:sldId id="523" r:id="rId124"/>
    <p:sldId id="524" r:id="rId125"/>
    <p:sldId id="525" r:id="rId126"/>
    <p:sldId id="526" r:id="rId127"/>
    <p:sldId id="527" r:id="rId128"/>
    <p:sldId id="528" r:id="rId129"/>
    <p:sldId id="529" r:id="rId130"/>
    <p:sldId id="530" r:id="rId131"/>
    <p:sldId id="531" r:id="rId132"/>
    <p:sldId id="532" r:id="rId133"/>
    <p:sldId id="533" r:id="rId134"/>
    <p:sldId id="534" r:id="rId135"/>
    <p:sldId id="535" r:id="rId136"/>
    <p:sldId id="536" r:id="rId137"/>
    <p:sldId id="537" r:id="rId138"/>
    <p:sldId id="538" r:id="rId139"/>
    <p:sldId id="539" r:id="rId140"/>
    <p:sldId id="540" r:id="rId141"/>
    <p:sldId id="541" r:id="rId142"/>
    <p:sldId id="565" r:id="rId143"/>
    <p:sldId id="566" r:id="rId144"/>
    <p:sldId id="567" r:id="rId145"/>
    <p:sldId id="568" r:id="rId146"/>
    <p:sldId id="569" r:id="rId147"/>
    <p:sldId id="570" r:id="rId148"/>
    <p:sldId id="571" r:id="rId149"/>
  </p:sldIdLst>
  <p:sldSz cx="9144000" cy="6858000" type="letter"/>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23" autoAdjust="0"/>
    <p:restoredTop sz="77396" autoAdjust="0"/>
  </p:normalViewPr>
  <p:slideViewPr>
    <p:cSldViewPr>
      <p:cViewPr varScale="1">
        <p:scale>
          <a:sx n="83" d="100"/>
          <a:sy n="83" d="100"/>
        </p:scale>
        <p:origin x="-1836" y="-78"/>
      </p:cViewPr>
      <p:guideLst>
        <p:guide orient="horz" pos="2160"/>
        <p:guide pos="2880"/>
      </p:guideLst>
    </p:cSldViewPr>
  </p:slideViewPr>
  <p:outlineViewPr>
    <p:cViewPr>
      <p:scale>
        <a:sx n="33" d="100"/>
        <a:sy n="33" d="100"/>
      </p:scale>
      <p:origin x="0" y="9600"/>
    </p:cViewPr>
  </p:outlineViewPr>
  <p:notesTextViewPr>
    <p:cViewPr>
      <p:scale>
        <a:sx n="100" d="100"/>
        <a:sy n="100" d="100"/>
      </p:scale>
      <p:origin x="0" y="0"/>
    </p:cViewPr>
  </p:notesTextViewPr>
  <p:notesViewPr>
    <p:cSldViewPr>
      <p:cViewPr varScale="1">
        <p:scale>
          <a:sx n="111" d="100"/>
          <a:sy n="111" d="100"/>
        </p:scale>
        <p:origin x="-582"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9699" name="Rectangle 3"/>
          <p:cNvSpPr>
            <a:spLocks noGrp="1" noChangeArrowheads="1"/>
          </p:cNvSpPr>
          <p:nvPr>
            <p:ph type="dt" sz="quarter" idx="1"/>
          </p:nvPr>
        </p:nvSpPr>
        <p:spPr bwMode="auto">
          <a:xfrm>
            <a:off x="3938377" y="0"/>
            <a:ext cx="3011699"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9700" name="Rectangle 4"/>
          <p:cNvSpPr>
            <a:spLocks noGrp="1" noChangeArrowheads="1"/>
          </p:cNvSpPr>
          <p:nvPr>
            <p:ph type="ftr" sz="quarter" idx="2"/>
          </p:nvPr>
        </p:nvSpPr>
        <p:spPr bwMode="auto">
          <a:xfrm>
            <a:off x="0" y="8774271"/>
            <a:ext cx="3011699"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9701" name="Rectangle 5"/>
          <p:cNvSpPr>
            <a:spLocks noGrp="1" noChangeArrowheads="1"/>
          </p:cNvSpPr>
          <p:nvPr>
            <p:ph type="sldNum" sz="quarter" idx="3"/>
          </p:nvPr>
        </p:nvSpPr>
        <p:spPr bwMode="auto">
          <a:xfrm>
            <a:off x="3938377" y="8774271"/>
            <a:ext cx="3011699"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73889FA-E948-446B-9ABD-D62728D3D353}" type="slidenum">
              <a:rPr lang="en-US"/>
              <a:pPr>
                <a:defRPr/>
              </a:pPr>
              <a:t>‹#›</a:t>
            </a:fld>
            <a:endParaRPr lang="en-US" dirty="0"/>
          </a:p>
        </p:txBody>
      </p:sp>
    </p:spTree>
    <p:extLst>
      <p:ext uri="{BB962C8B-B14F-4D97-AF65-F5344CB8AC3E}">
        <p14:creationId xmlns:p14="http://schemas.microsoft.com/office/powerpoint/2010/main" val="782441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0483" name="Rectangle 3"/>
          <p:cNvSpPr>
            <a:spLocks noGrp="1" noChangeArrowheads="1"/>
          </p:cNvSpPr>
          <p:nvPr>
            <p:ph type="dt" idx="1"/>
          </p:nvPr>
        </p:nvSpPr>
        <p:spPr bwMode="auto">
          <a:xfrm>
            <a:off x="3938377" y="0"/>
            <a:ext cx="3011699" cy="4618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7892" name="Rectangle 4"/>
          <p:cNvSpPr>
            <a:spLocks noGrp="1" noRot="1" noChangeAspect="1" noChangeArrowheads="1" noTextEdit="1"/>
          </p:cNvSpPr>
          <p:nvPr>
            <p:ph type="sldImg" idx="2"/>
          </p:nvPr>
        </p:nvSpPr>
        <p:spPr bwMode="auto">
          <a:xfrm>
            <a:off x="1165225" y="692150"/>
            <a:ext cx="4619625" cy="3463925"/>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26678" y="4387136"/>
            <a:ext cx="5096722" cy="4156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774271"/>
            <a:ext cx="3011699"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0487" name="Rectangle 7"/>
          <p:cNvSpPr>
            <a:spLocks noGrp="1" noChangeArrowheads="1"/>
          </p:cNvSpPr>
          <p:nvPr>
            <p:ph type="sldNum" sz="quarter" idx="5"/>
          </p:nvPr>
        </p:nvSpPr>
        <p:spPr bwMode="auto">
          <a:xfrm>
            <a:off x="3938377" y="8774271"/>
            <a:ext cx="3011699" cy="46180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1C5DAA9-510A-419A-B162-F32F09382316}" type="slidenum">
              <a:rPr lang="en-US"/>
              <a:pPr>
                <a:defRPr/>
              </a:pPr>
              <a:t>‹#›</a:t>
            </a:fld>
            <a:endParaRPr lang="en-US" dirty="0"/>
          </a:p>
        </p:txBody>
      </p:sp>
    </p:spTree>
    <p:extLst>
      <p:ext uri="{BB962C8B-B14F-4D97-AF65-F5344CB8AC3E}">
        <p14:creationId xmlns:p14="http://schemas.microsoft.com/office/powerpoint/2010/main" val="7235394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10</a:t>
            </a:fld>
            <a:endParaRPr lang="en-US" dirty="0"/>
          </a:p>
        </p:txBody>
      </p:sp>
    </p:spTree>
    <p:extLst>
      <p:ext uri="{BB962C8B-B14F-4D97-AF65-F5344CB8AC3E}">
        <p14:creationId xmlns:p14="http://schemas.microsoft.com/office/powerpoint/2010/main" val="140725720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employee must complete the top portion of the form on the first day of work.</a:t>
            </a:r>
            <a:r>
              <a:rPr lang="en-US" baseline="0" dirty="0" smtClean="0"/>
              <a:t> </a:t>
            </a:r>
            <a:r>
              <a:rPr lang="en-US" dirty="0" smtClean="0"/>
              <a:t>She or he has up to three work days to provide evidence of eligibility to work in the United</a:t>
            </a:r>
            <a:r>
              <a:rPr lang="en-US" baseline="0" dirty="0" smtClean="0"/>
              <a:t> States. </a:t>
            </a:r>
            <a:r>
              <a:rPr lang="en-US" dirty="0" smtClean="0"/>
              <a:t>Management needs to complete the certification section of the form by the third work day. Pay careful attention to the expiration</a:t>
            </a:r>
            <a:r>
              <a:rPr lang="en-US" baseline="0" dirty="0" smtClean="0"/>
              <a:t> date on the I-9 Form. Expired documents will be rejected. </a:t>
            </a:r>
            <a:endParaRPr lang="en-US" dirty="0" smtClean="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104</a:t>
            </a:fld>
            <a:endParaRPr lang="en-US" dirty="0"/>
          </a:p>
        </p:txBody>
      </p:sp>
    </p:spTree>
    <p:extLst>
      <p:ext uri="{BB962C8B-B14F-4D97-AF65-F5344CB8AC3E}">
        <p14:creationId xmlns:p14="http://schemas.microsoft.com/office/powerpoint/2010/main" val="206156029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smtClean="0"/>
              <a:t>Penalties</a:t>
            </a:r>
            <a:r>
              <a:rPr lang="en-US" baseline="0" dirty="0" smtClean="0"/>
              <a:t> for knowingly hiring unauthorized workers become increasingly more severe.</a:t>
            </a:r>
            <a:endParaRPr lang="en-US" dirty="0" smtClean="0"/>
          </a:p>
        </p:txBody>
      </p:sp>
      <p:sp>
        <p:nvSpPr>
          <p:cNvPr id="57348" name="Slide Number Placeholder 3"/>
          <p:cNvSpPr>
            <a:spLocks noGrp="1"/>
          </p:cNvSpPr>
          <p:nvPr>
            <p:ph type="sldNum" sz="quarter" idx="5"/>
          </p:nvPr>
        </p:nvSpPr>
        <p:spPr>
          <a:noFill/>
        </p:spPr>
        <p:txBody>
          <a:bodyPr/>
          <a:lstStyle/>
          <a:p>
            <a:fld id="{124881AE-5024-485E-95D1-BA9BF718B2A1}" type="slidenum">
              <a:rPr lang="en-US" smtClean="0"/>
              <a:pPr/>
              <a:t>105</a:t>
            </a:fld>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en-US" dirty="0" smtClean="0"/>
              <a:t>Penalties for</a:t>
            </a:r>
            <a:r>
              <a:rPr lang="en-US" baseline="0" dirty="0" smtClean="0"/>
              <a:t> unintentional hiring are less severe, but are still significant.</a:t>
            </a:r>
            <a:endParaRPr lang="en-US" dirty="0" smtClean="0"/>
          </a:p>
        </p:txBody>
      </p:sp>
      <p:sp>
        <p:nvSpPr>
          <p:cNvPr id="58372" name="Slide Number Placeholder 3"/>
          <p:cNvSpPr>
            <a:spLocks noGrp="1"/>
          </p:cNvSpPr>
          <p:nvPr>
            <p:ph type="sldNum" sz="quarter" idx="5"/>
          </p:nvPr>
        </p:nvSpPr>
        <p:spPr>
          <a:noFill/>
        </p:spPr>
        <p:txBody>
          <a:bodyPr/>
          <a:lstStyle/>
          <a:p>
            <a:fld id="{A719D6BE-7B7C-42A1-9BB6-972087D3334D}" type="slidenum">
              <a:rPr lang="en-US" smtClean="0"/>
              <a:pPr/>
              <a:t>106</a:t>
            </a:fld>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107</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Vermont H.641 is an act related to Nursing Mothers in the workplace. It</a:t>
            </a:r>
            <a:r>
              <a:rPr lang="en-US" baseline="0" dirty="0" smtClean="0"/>
              <a:t> stipulates the following:</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108</a:t>
            </a:fld>
            <a:endParaRPr lang="en-US" dirty="0"/>
          </a:p>
        </p:txBody>
      </p:sp>
    </p:spTree>
    <p:extLst>
      <p:ext uri="{BB962C8B-B14F-4D97-AF65-F5344CB8AC3E}">
        <p14:creationId xmlns:p14="http://schemas.microsoft.com/office/powerpoint/2010/main" val="10545485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109</a:t>
            </a:fld>
            <a:endParaRPr lang="en-US" dirty="0"/>
          </a:p>
        </p:txBody>
      </p:sp>
    </p:spTree>
    <p:extLst>
      <p:ext uri="{BB962C8B-B14F-4D97-AF65-F5344CB8AC3E}">
        <p14:creationId xmlns:p14="http://schemas.microsoft.com/office/powerpoint/2010/main" val="12130045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110</a:t>
            </a:fld>
            <a:endParaRPr lang="en-US" dirty="0"/>
          </a:p>
        </p:txBody>
      </p:sp>
    </p:spTree>
    <p:extLst>
      <p:ext uri="{BB962C8B-B14F-4D97-AF65-F5344CB8AC3E}">
        <p14:creationId xmlns:p14="http://schemas.microsoft.com/office/powerpoint/2010/main" val="29827709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111</a:t>
            </a:fld>
            <a:endParaRPr lang="en-US" dirty="0"/>
          </a:p>
        </p:txBody>
      </p:sp>
    </p:spTree>
    <p:extLst>
      <p:ext uri="{BB962C8B-B14F-4D97-AF65-F5344CB8AC3E}">
        <p14:creationId xmlns:p14="http://schemas.microsoft.com/office/powerpoint/2010/main" val="412587211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112</a:t>
            </a:fld>
            <a:endParaRPr lang="en-US" dirty="0"/>
          </a:p>
        </p:txBody>
      </p:sp>
    </p:spTree>
    <p:extLst>
      <p:ext uri="{BB962C8B-B14F-4D97-AF65-F5344CB8AC3E}">
        <p14:creationId xmlns:p14="http://schemas.microsoft.com/office/powerpoint/2010/main" val="127674389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113</a:t>
            </a:fld>
            <a:endParaRPr lang="en-US" dirty="0"/>
          </a:p>
        </p:txBody>
      </p:sp>
    </p:spTree>
    <p:extLst>
      <p:ext uri="{BB962C8B-B14F-4D97-AF65-F5344CB8AC3E}">
        <p14:creationId xmlns:p14="http://schemas.microsoft.com/office/powerpoint/2010/main" val="413767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the responsibility of the interviewer to</a:t>
            </a:r>
            <a:r>
              <a:rPr lang="en-US" baseline="0" dirty="0" smtClean="0"/>
              <a:t> conduct a bias-free interview. Some suggestions for doing so include:</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11</a:t>
            </a:fld>
            <a:endParaRPr lang="en-US" dirty="0"/>
          </a:p>
        </p:txBody>
      </p:sp>
    </p:spTree>
    <p:extLst>
      <p:ext uri="{BB962C8B-B14F-4D97-AF65-F5344CB8AC3E}">
        <p14:creationId xmlns:p14="http://schemas.microsoft.com/office/powerpoint/2010/main" val="8003024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114</a:t>
            </a:fld>
            <a:endParaRPr lang="en-US" dirty="0"/>
          </a:p>
        </p:txBody>
      </p:sp>
    </p:spTree>
    <p:extLst>
      <p:ext uri="{BB962C8B-B14F-4D97-AF65-F5344CB8AC3E}">
        <p14:creationId xmlns:p14="http://schemas.microsoft.com/office/powerpoint/2010/main" val="380661662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private space within a nursing mother's building may also be used, if such a space exists. According to State law, the room shall not be a bathroom stall or a storage area and must have a lock on the door. Employees are encouraged to work with their supervisor to identify appropriate space within their building.</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115</a:t>
            </a:fld>
            <a:endParaRPr lang="en-US" dirty="0"/>
          </a:p>
        </p:txBody>
      </p:sp>
    </p:spTree>
    <p:extLst>
      <p:ext uri="{BB962C8B-B14F-4D97-AF65-F5344CB8AC3E}">
        <p14:creationId xmlns:p14="http://schemas.microsoft.com/office/powerpoint/2010/main" val="31663464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116</a:t>
            </a:fld>
            <a:endParaRPr lang="en-US" dirty="0"/>
          </a:p>
        </p:txBody>
      </p:sp>
    </p:spTree>
    <p:extLst>
      <p:ext uri="{BB962C8B-B14F-4D97-AF65-F5344CB8AC3E}">
        <p14:creationId xmlns:p14="http://schemas.microsoft.com/office/powerpoint/2010/main" val="210635908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117</a:t>
            </a:fld>
            <a:endParaRPr lang="en-US" dirty="0"/>
          </a:p>
        </p:txBody>
      </p:sp>
    </p:spTree>
    <p:extLst>
      <p:ext uri="{BB962C8B-B14F-4D97-AF65-F5344CB8AC3E}">
        <p14:creationId xmlns:p14="http://schemas.microsoft.com/office/powerpoint/2010/main" val="245194658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118</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University of Vermont there are currently three unions representing four collective bargaining units.</a:t>
            </a:r>
            <a:r>
              <a:rPr lang="en-US" baseline="0" dirty="0" smtClean="0"/>
              <a:t> The Chauffeurs, Teamsters, Warehousemen and Helpers Union </a:t>
            </a:r>
            <a:r>
              <a:rPr lang="en-US" dirty="0" smtClean="0"/>
              <a:t>represents approximately 25 police officers, service officers and dispatchers in the University's Department of Police Services. </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119</a:t>
            </a:fld>
            <a:endParaRPr lang="en-US" dirty="0"/>
          </a:p>
        </p:txBody>
      </p:sp>
    </p:spTree>
    <p:extLst>
      <p:ext uri="{BB962C8B-B14F-4D97-AF65-F5344CB8AC3E}">
        <p14:creationId xmlns:p14="http://schemas.microsoft.com/office/powerpoint/2010/main" val="246728272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United Electrical Radio and Machine Workers, Local 267 (UE) represents approximately 350 service and maintenance employees in various departments across campus including Physical Plant, Print and Mail, the University Bookstore, Residential Life, Athletics and other UVM departments.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120</a:t>
            </a:fld>
            <a:endParaRPr lang="en-US" dirty="0"/>
          </a:p>
        </p:txBody>
      </p:sp>
    </p:spTree>
    <p:extLst>
      <p:ext uri="{BB962C8B-B14F-4D97-AF65-F5344CB8AC3E}">
        <p14:creationId xmlns:p14="http://schemas.microsoft.com/office/powerpoint/2010/main" val="246728272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United Academics/American Federation of Teachers (AAUP/AFT, referred to as UA) represents two collective bargaining units:</a:t>
            </a:r>
            <a:r>
              <a:rPr lang="en-US" baseline="0" dirty="0" smtClean="0"/>
              <a:t> </a:t>
            </a:r>
            <a:r>
              <a:rPr lang="en-US" dirty="0" smtClean="0"/>
              <a:t>Approximately 680 full-time Lecturers, Clinical, Extension, Library, Research, Tenure Track and Tenured faculty (.75 or greater FTE appointments for 9, 10, 11 or 12 months); and</a:t>
            </a:r>
            <a:r>
              <a:rPr lang="en-US" baseline="0" dirty="0" smtClean="0"/>
              <a:t> </a:t>
            </a:r>
            <a:r>
              <a:rPr lang="en-US" dirty="0" smtClean="0"/>
              <a:t>Approximately 170 part-time Lecturers, Clinical, Extension, Library and Research faculty.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121</a:t>
            </a:fld>
            <a:endParaRPr lang="en-US" dirty="0"/>
          </a:p>
        </p:txBody>
      </p:sp>
    </p:spTree>
    <p:extLst>
      <p:ext uri="{BB962C8B-B14F-4D97-AF65-F5344CB8AC3E}">
        <p14:creationId xmlns:p14="http://schemas.microsoft.com/office/powerpoint/2010/main" val="246728272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University officials </a:t>
            </a:r>
            <a:r>
              <a:rPr lang="en-US" i="1" dirty="0" smtClean="0"/>
              <a:t>may not engage </a:t>
            </a:r>
            <a:r>
              <a:rPr lang="en-US" dirty="0" smtClean="0"/>
              <a:t>in certain conduct under the State Employees Labor Relations Act (SELRA). Specifically, they </a:t>
            </a:r>
            <a:r>
              <a:rPr lang="en-US" i="1" dirty="0" smtClean="0"/>
              <a:t>may not</a:t>
            </a:r>
            <a:r>
              <a:rPr lang="en-US" dirty="0" smtClean="0"/>
              <a:t>:</a:t>
            </a:r>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122</a:t>
            </a:fld>
            <a:endParaRPr lang="en-US" dirty="0"/>
          </a:p>
        </p:txBody>
      </p:sp>
    </p:spTree>
    <p:extLst>
      <p:ext uri="{BB962C8B-B14F-4D97-AF65-F5344CB8AC3E}">
        <p14:creationId xmlns:p14="http://schemas.microsoft.com/office/powerpoint/2010/main" val="392188834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 not</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123</a:t>
            </a:fld>
            <a:endParaRPr lang="en-US" dirty="0"/>
          </a:p>
        </p:txBody>
      </p:sp>
    </p:spTree>
    <p:extLst>
      <p:ext uri="{BB962C8B-B14F-4D97-AF65-F5344CB8AC3E}">
        <p14:creationId xmlns:p14="http://schemas.microsoft.com/office/powerpoint/2010/main" val="3264713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12</a:t>
            </a:fld>
            <a:endParaRPr lang="en-US" dirty="0"/>
          </a:p>
        </p:txBody>
      </p:sp>
    </p:spTree>
    <p:extLst>
      <p:ext uri="{BB962C8B-B14F-4D97-AF65-F5344CB8AC3E}">
        <p14:creationId xmlns:p14="http://schemas.microsoft.com/office/powerpoint/2010/main" val="84717045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 not</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124</a:t>
            </a:fld>
            <a:endParaRPr lang="en-US" dirty="0"/>
          </a:p>
        </p:txBody>
      </p:sp>
    </p:spTree>
    <p:extLst>
      <p:ext uri="{BB962C8B-B14F-4D97-AF65-F5344CB8AC3E}">
        <p14:creationId xmlns:p14="http://schemas.microsoft.com/office/powerpoint/2010/main" val="394661635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 not</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125</a:t>
            </a:fld>
            <a:endParaRPr lang="en-US" dirty="0"/>
          </a:p>
        </p:txBody>
      </p:sp>
    </p:spTree>
    <p:extLst>
      <p:ext uri="{BB962C8B-B14F-4D97-AF65-F5344CB8AC3E}">
        <p14:creationId xmlns:p14="http://schemas.microsoft.com/office/powerpoint/2010/main" val="280335813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 not</a:t>
            </a:r>
            <a:r>
              <a:rPr lang="en-US" dirty="0" smtClean="0"/>
              <a:t>:</a:t>
            </a:r>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126</a:t>
            </a:fld>
            <a:endParaRPr lang="en-US" dirty="0"/>
          </a:p>
        </p:txBody>
      </p:sp>
    </p:spTree>
    <p:extLst>
      <p:ext uri="{BB962C8B-B14F-4D97-AF65-F5344CB8AC3E}">
        <p14:creationId xmlns:p14="http://schemas.microsoft.com/office/powerpoint/2010/main" val="83291665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 not</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127</a:t>
            </a:fld>
            <a:endParaRPr lang="en-US" dirty="0"/>
          </a:p>
        </p:txBody>
      </p:sp>
    </p:spTree>
    <p:extLst>
      <p:ext uri="{BB962C8B-B14F-4D97-AF65-F5344CB8AC3E}">
        <p14:creationId xmlns:p14="http://schemas.microsoft.com/office/powerpoint/2010/main" val="46923676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 not</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128</a:t>
            </a:fld>
            <a:endParaRPr lang="en-US" dirty="0"/>
          </a:p>
        </p:txBody>
      </p:sp>
    </p:spTree>
    <p:extLst>
      <p:ext uri="{BB962C8B-B14F-4D97-AF65-F5344CB8AC3E}">
        <p14:creationId xmlns:p14="http://schemas.microsoft.com/office/powerpoint/2010/main" val="355859540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University officials have certain rights under the law. They </a:t>
            </a:r>
            <a:r>
              <a:rPr lang="en-US" i="1" dirty="0" smtClean="0"/>
              <a:t>may</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129</a:t>
            </a:fld>
            <a:endParaRPr lang="en-US" dirty="0"/>
          </a:p>
        </p:txBody>
      </p:sp>
    </p:spTree>
    <p:extLst>
      <p:ext uri="{BB962C8B-B14F-4D97-AF65-F5344CB8AC3E}">
        <p14:creationId xmlns:p14="http://schemas.microsoft.com/office/powerpoint/2010/main" val="233163021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130</a:t>
            </a:fld>
            <a:endParaRPr lang="en-US" dirty="0"/>
          </a:p>
        </p:txBody>
      </p:sp>
    </p:spTree>
    <p:extLst>
      <p:ext uri="{BB962C8B-B14F-4D97-AF65-F5344CB8AC3E}">
        <p14:creationId xmlns:p14="http://schemas.microsoft.com/office/powerpoint/2010/main" val="3305203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131</a:t>
            </a:fld>
            <a:endParaRPr lang="en-US" dirty="0"/>
          </a:p>
        </p:txBody>
      </p:sp>
    </p:spTree>
    <p:extLst>
      <p:ext uri="{BB962C8B-B14F-4D97-AF65-F5344CB8AC3E}">
        <p14:creationId xmlns:p14="http://schemas.microsoft.com/office/powerpoint/2010/main" val="117216094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132</a:t>
            </a:fld>
            <a:endParaRPr lang="en-US" dirty="0"/>
          </a:p>
        </p:txBody>
      </p:sp>
    </p:spTree>
    <p:extLst>
      <p:ext uri="{BB962C8B-B14F-4D97-AF65-F5344CB8AC3E}">
        <p14:creationId xmlns:p14="http://schemas.microsoft.com/office/powerpoint/2010/main" val="174037035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133</a:t>
            </a:fld>
            <a:endParaRPr lang="en-US" dirty="0"/>
          </a:p>
        </p:txBody>
      </p:sp>
    </p:spTree>
    <p:extLst>
      <p:ext uri="{BB962C8B-B14F-4D97-AF65-F5344CB8AC3E}">
        <p14:creationId xmlns:p14="http://schemas.microsoft.com/office/powerpoint/2010/main" val="20503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13</a:t>
            </a:fld>
            <a:endParaRPr lang="en-US" dirty="0"/>
          </a:p>
        </p:txBody>
      </p:sp>
    </p:spTree>
    <p:extLst>
      <p:ext uri="{BB962C8B-B14F-4D97-AF65-F5344CB8AC3E}">
        <p14:creationId xmlns:p14="http://schemas.microsoft.com/office/powerpoint/2010/main" val="40595117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134</a:t>
            </a:fld>
            <a:endParaRPr lang="en-US" dirty="0"/>
          </a:p>
        </p:txBody>
      </p:sp>
    </p:spTree>
    <p:extLst>
      <p:ext uri="{BB962C8B-B14F-4D97-AF65-F5344CB8AC3E}">
        <p14:creationId xmlns:p14="http://schemas.microsoft.com/office/powerpoint/2010/main" val="303860259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135</a:t>
            </a:fld>
            <a:endParaRPr lang="en-US" dirty="0"/>
          </a:p>
        </p:txBody>
      </p:sp>
    </p:spTree>
    <p:extLst>
      <p:ext uri="{BB962C8B-B14F-4D97-AF65-F5344CB8AC3E}">
        <p14:creationId xmlns:p14="http://schemas.microsoft.com/office/powerpoint/2010/main" val="324409857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136</a:t>
            </a:fld>
            <a:endParaRPr lang="en-US" dirty="0"/>
          </a:p>
        </p:txBody>
      </p:sp>
    </p:spTree>
    <p:extLst>
      <p:ext uri="{BB962C8B-B14F-4D97-AF65-F5344CB8AC3E}">
        <p14:creationId xmlns:p14="http://schemas.microsoft.com/office/powerpoint/2010/main" val="372637993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137</a:t>
            </a:fld>
            <a:endParaRPr lang="en-US" dirty="0"/>
          </a:p>
        </p:txBody>
      </p:sp>
    </p:spTree>
    <p:extLst>
      <p:ext uri="{BB962C8B-B14F-4D97-AF65-F5344CB8AC3E}">
        <p14:creationId xmlns:p14="http://schemas.microsoft.com/office/powerpoint/2010/main" val="56304125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138</a:t>
            </a:fld>
            <a:endParaRPr lang="en-US" dirty="0"/>
          </a:p>
        </p:txBody>
      </p:sp>
    </p:spTree>
    <p:extLst>
      <p:ext uri="{BB962C8B-B14F-4D97-AF65-F5344CB8AC3E}">
        <p14:creationId xmlns:p14="http://schemas.microsoft.com/office/powerpoint/2010/main" val="9176920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139</a:t>
            </a:fld>
            <a:endParaRPr lang="en-US" dirty="0"/>
          </a:p>
        </p:txBody>
      </p:sp>
    </p:spTree>
    <p:extLst>
      <p:ext uri="{BB962C8B-B14F-4D97-AF65-F5344CB8AC3E}">
        <p14:creationId xmlns:p14="http://schemas.microsoft.com/office/powerpoint/2010/main" val="42865386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They </a:t>
            </a:r>
            <a:r>
              <a:rPr lang="en-US" i="1" dirty="0" smtClean="0"/>
              <a:t>may</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140</a:t>
            </a:fld>
            <a:endParaRPr lang="en-US" dirty="0"/>
          </a:p>
        </p:txBody>
      </p:sp>
    </p:spTree>
    <p:extLst>
      <p:ext uri="{BB962C8B-B14F-4D97-AF65-F5344CB8AC3E}">
        <p14:creationId xmlns:p14="http://schemas.microsoft.com/office/powerpoint/2010/main" val="270883263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any questions about these ground rules or an other questions about unionization and your rights and responsibilities, please consult the University’s Informed Choice website at this address.</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141</a:t>
            </a:fld>
            <a:endParaRPr lang="en-US" dirty="0"/>
          </a:p>
        </p:txBody>
      </p:sp>
    </p:spTree>
    <p:extLst>
      <p:ext uri="{BB962C8B-B14F-4D97-AF65-F5344CB8AC3E}">
        <p14:creationId xmlns:p14="http://schemas.microsoft.com/office/powerpoint/2010/main" val="33664669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142</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Compensation covers expenses related to the treatment of work related injury or illness. Examples</a:t>
            </a:r>
            <a:r>
              <a:rPr lang="en-US" baseline="0" dirty="0" smtClean="0"/>
              <a:t> of covered expenses include, but are not limited to:</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143</a:t>
            </a:fld>
            <a:endParaRPr lang="en-US" dirty="0"/>
          </a:p>
        </p:txBody>
      </p:sp>
    </p:spTree>
    <p:extLst>
      <p:ext uri="{BB962C8B-B14F-4D97-AF65-F5344CB8AC3E}">
        <p14:creationId xmlns:p14="http://schemas.microsoft.com/office/powerpoint/2010/main" val="3524307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14</a:t>
            </a:fld>
            <a:endParaRPr lang="en-US" dirty="0"/>
          </a:p>
        </p:txBody>
      </p:sp>
    </p:spTree>
    <p:extLst>
      <p:ext uri="{BB962C8B-B14F-4D97-AF65-F5344CB8AC3E}">
        <p14:creationId xmlns:p14="http://schemas.microsoft.com/office/powerpoint/2010/main" val="179658498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Worker’s compensation</a:t>
            </a:r>
            <a:r>
              <a:rPr lang="en-US" baseline="0" dirty="0" smtClean="0"/>
              <a:t> also pays for lost wages as a result of a work-related injury or illness. The absence must be authorized by a doctor. Payments are subject to a three day waiting period and are approximately two thirds of your average weekly wage. In the event that an employee is unable to return to her or his pre-injury job after recovering, she or he may be eligible for vocational rehabilitation services.</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144</a:t>
            </a:fld>
            <a:endParaRPr lang="en-US" dirty="0"/>
          </a:p>
        </p:txBody>
      </p:sp>
    </p:spTree>
    <p:extLst>
      <p:ext uri="{BB962C8B-B14F-4D97-AF65-F5344CB8AC3E}">
        <p14:creationId xmlns:p14="http://schemas.microsoft.com/office/powerpoint/2010/main" val="291988964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If you have a work-related injury or illness you must do the following: </a:t>
            </a:r>
          </a:p>
          <a:p>
            <a:endParaRPr lang="en-US" b="0" dirty="0" smtClean="0"/>
          </a:p>
          <a:p>
            <a:pPr marL="228600" indent="-228600">
              <a:buAutoNum type="arabicPeriod"/>
            </a:pPr>
            <a:r>
              <a:rPr lang="en-US" b="0" dirty="0" smtClean="0"/>
              <a:t>Notify your supervisor as soon as possible and assist him or her in completing an employer's first report of injury. Send the completed form to risk management. Risk management must send the report to the department of labor and industry within 72 hours of the date of injury, subject to penalty for non-compliance. </a:t>
            </a:r>
          </a:p>
          <a:p>
            <a:pPr marL="228600" indent="-228600">
              <a:buAutoNum type="arabicPeriod"/>
            </a:pPr>
            <a:r>
              <a:rPr lang="en-US" b="0" dirty="0" smtClean="0"/>
              <a:t>Tell your doctor that you were injured on the job. Medical bills should be sent to risk management for payment under worker's compensation (not your health insurance plan). Receipts for out of pocket expense, such as prescription medication and equipment, should be sent to risk management for reimbursement under worker's compensation. </a:t>
            </a:r>
          </a:p>
          <a:p>
            <a:pPr marL="228600" indent="-228600">
              <a:buAutoNum type="arabicPeriod"/>
            </a:pPr>
            <a:r>
              <a:rPr lang="en-US" b="0" dirty="0" smtClean="0"/>
              <a:t>If you are unable to work as a result of your injury, notify your supervisor. Keep your supervisor informed of your progress and anticipated return to work date. You must provide your supervisor and risk management with a doctor's note which authorizes your absence from work. </a:t>
            </a:r>
          </a:p>
          <a:p>
            <a:pPr marL="228600" indent="-228600">
              <a:buAutoNum type="arabicPeriod"/>
            </a:pPr>
            <a:r>
              <a:rPr lang="en-US" b="0" dirty="0" smtClean="0"/>
              <a:t>If you are able to work part time or can work with temporary job modification please notify your supervisor and risk management. A temporary modified duty work agreement must be completed. This agreement specifies your doctor's restrictions and temporary work assignment as well as the time period your doctor recommends the restrictions should remain in place. </a:t>
            </a:r>
          </a:p>
          <a:p>
            <a:pPr marL="228600" indent="-228600">
              <a:buAutoNum type="arabicPeriod"/>
            </a:pPr>
            <a:r>
              <a:rPr lang="en-US" b="0" dirty="0" smtClean="0"/>
              <a:t>Additional forms and contact with the insurance adjustor may be necessary. Your claim is subject to investigation by the university's insurance adjustor. Complete all requested forms and return them to risk management as quickly as possible. </a:t>
            </a:r>
            <a:endParaRPr lang="en-US" b="0"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145</a:t>
            </a:fld>
            <a:endParaRPr lang="en-US" dirty="0"/>
          </a:p>
        </p:txBody>
      </p:sp>
    </p:spTree>
    <p:extLst>
      <p:ext uri="{BB962C8B-B14F-4D97-AF65-F5344CB8AC3E}">
        <p14:creationId xmlns:p14="http://schemas.microsoft.com/office/powerpoint/2010/main" val="1018632545"/>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If your</a:t>
            </a:r>
            <a:r>
              <a:rPr lang="en-US" b="0" baseline="0" dirty="0" smtClean="0"/>
              <a:t> employee experiences a work-related injury or illness, you must do the following:</a:t>
            </a:r>
          </a:p>
          <a:p>
            <a:endParaRPr lang="en-US" b="0" baseline="0" dirty="0" smtClean="0"/>
          </a:p>
          <a:p>
            <a:pPr marL="228600" indent="-228600">
              <a:buFont typeface="+mj-lt"/>
              <a:buAutoNum type="arabicPeriod"/>
            </a:pPr>
            <a:r>
              <a:rPr lang="en-US" b="0" dirty="0" smtClean="0"/>
              <a:t>Complete the employer's first report of injury and send it to risk management as soon as possible. Risk management must send the form to labor and industry within 72 hours of the report of injury. As the supervisor, YOU are the employer. The employee has the responsibility to report the injury or illness and assist the supervisor in completing the employer's first report of injury. If the employee is unable to assist you, complete the form to the best of your ability. An employee has six months from the time an injury is known to be work related to report it, one year for an illness (such as carpal tunnel syndrome). </a:t>
            </a:r>
          </a:p>
          <a:p>
            <a:pPr marL="228600" indent="-228600">
              <a:buFont typeface="+mj-lt"/>
              <a:buAutoNum type="arabicPeriod"/>
            </a:pPr>
            <a:r>
              <a:rPr lang="en-US" b="0" dirty="0" smtClean="0"/>
              <a:t>Communicate with risk management. Call the claims specialist if your employee is unable to work, or when they return to work, following a work related injury or illness. If you have information relative to the investigation of a worker's compensation claim, notify the claims specialist. </a:t>
            </a:r>
          </a:p>
          <a:p>
            <a:pPr marL="228600" indent="-228600">
              <a:buFont typeface="+mj-lt"/>
              <a:buAutoNum type="arabicPeriod"/>
            </a:pPr>
            <a:r>
              <a:rPr lang="en-US" b="0" dirty="0" smtClean="0"/>
              <a:t>Communicate with your employee. Ask how they are doing, when they expect to come back to work, and keep them involved with what's happening at work. Statistics indicate this contact with the work place can assist the employee in recovering from an injury or illness. </a:t>
            </a:r>
          </a:p>
          <a:p>
            <a:pPr marL="228600" indent="-228600">
              <a:buFont typeface="+mj-lt"/>
              <a:buAutoNum type="arabicPeriod"/>
            </a:pPr>
            <a:r>
              <a:rPr lang="en-US" b="0" dirty="0" smtClean="0"/>
              <a:t>Consider providing temporary modified duty which will allow your employee to return to work. Often, an employee who is unable to perform their usual work tasks can work in some capacity. View the necessary work tasks with a creative eye, or identify special projects the employee may be able to work on. Consider allowing your employee to return to work on a part time basis. </a:t>
            </a:r>
            <a:endParaRPr lang="en-US" b="0"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146</a:t>
            </a:fld>
            <a:endParaRPr lang="en-US" dirty="0"/>
          </a:p>
        </p:txBody>
      </p:sp>
    </p:spTree>
    <p:extLst>
      <p:ext uri="{BB962C8B-B14F-4D97-AF65-F5344CB8AC3E}">
        <p14:creationId xmlns:p14="http://schemas.microsoft.com/office/powerpoint/2010/main" val="237056547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suggestions for an activity?***</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147</a:t>
            </a:fld>
            <a:endParaRPr lang="en-US" dirty="0"/>
          </a:p>
        </p:txBody>
      </p:sp>
    </p:spTree>
    <p:extLst>
      <p:ext uri="{BB962C8B-B14F-4D97-AF65-F5344CB8AC3E}">
        <p14:creationId xmlns:p14="http://schemas.microsoft.com/office/powerpoint/2010/main" val="213320656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148</a:t>
            </a:fld>
            <a:endParaRPr lang="en-US" dirty="0"/>
          </a:p>
        </p:txBody>
      </p:sp>
    </p:spTree>
    <p:extLst>
      <p:ext uri="{BB962C8B-B14F-4D97-AF65-F5344CB8AC3E}">
        <p14:creationId xmlns:p14="http://schemas.microsoft.com/office/powerpoint/2010/main" val="2597956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15</a:t>
            </a:fld>
            <a:endParaRPr lang="en-US" dirty="0"/>
          </a:p>
        </p:txBody>
      </p:sp>
    </p:spTree>
    <p:extLst>
      <p:ext uri="{BB962C8B-B14F-4D97-AF65-F5344CB8AC3E}">
        <p14:creationId xmlns:p14="http://schemas.microsoft.com/office/powerpoint/2010/main" val="1843325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staff or faculty member of the University of Vermont, you</a:t>
            </a:r>
            <a:r>
              <a:rPr lang="en-US" baseline="0" dirty="0" smtClean="0"/>
              <a:t> are responsible for maintaining and protecting confidential employee information. The following are examples of the type of information that must be kept confidential:</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17</a:t>
            </a:fld>
            <a:endParaRPr lang="en-US" dirty="0"/>
          </a:p>
        </p:txBody>
      </p:sp>
    </p:spTree>
    <p:extLst>
      <p:ext uri="{BB962C8B-B14F-4D97-AF65-F5344CB8AC3E}">
        <p14:creationId xmlns:p14="http://schemas.microsoft.com/office/powerpoint/2010/main" val="3710441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18</a:t>
            </a:fld>
            <a:endParaRPr lang="en-US" dirty="0"/>
          </a:p>
        </p:txBody>
      </p:sp>
    </p:spTree>
    <p:extLst>
      <p:ext uri="{BB962C8B-B14F-4D97-AF65-F5344CB8AC3E}">
        <p14:creationId xmlns:p14="http://schemas.microsoft.com/office/powerpoint/2010/main" val="3619368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19</a:t>
            </a:fld>
            <a:endParaRPr lang="en-US" dirty="0"/>
          </a:p>
        </p:txBody>
      </p:sp>
    </p:spTree>
    <p:extLst>
      <p:ext uri="{BB962C8B-B14F-4D97-AF65-F5344CB8AC3E}">
        <p14:creationId xmlns:p14="http://schemas.microsoft.com/office/powerpoint/2010/main" val="3993429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ADA prohibits discrimination on the basis of disability in employment, State and local government, public accommodations, commercial facilities, transportation, and telecommunications. It also applies to the United States Congress. It prohibits discrimination in recruitment, hiring, promotions, training, pay, social activities and other privileges of employment. It restricts questions that can be asked about an applicant's disability before a job offer is made, and it requires that employers make reasonable accommodation to the known physical or mental limitations of otherwise qualified individuals with disabilities, unless it results in undue hardship.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a:t>
            </a:fld>
            <a:endParaRPr lang="en-US" dirty="0"/>
          </a:p>
        </p:txBody>
      </p:sp>
    </p:spTree>
    <p:extLst>
      <p:ext uri="{BB962C8B-B14F-4D97-AF65-F5344CB8AC3E}">
        <p14:creationId xmlns:p14="http://schemas.microsoft.com/office/powerpoint/2010/main" val="3981388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20</a:t>
            </a:fld>
            <a:endParaRPr lang="en-US" dirty="0"/>
          </a:p>
        </p:txBody>
      </p:sp>
    </p:spTree>
    <p:extLst>
      <p:ext uri="{BB962C8B-B14F-4D97-AF65-F5344CB8AC3E}">
        <p14:creationId xmlns:p14="http://schemas.microsoft.com/office/powerpoint/2010/main" val="1958410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21</a:t>
            </a:fld>
            <a:endParaRPr lang="en-US" dirty="0"/>
          </a:p>
        </p:txBody>
      </p:sp>
    </p:spTree>
    <p:extLst>
      <p:ext uri="{BB962C8B-B14F-4D97-AF65-F5344CB8AC3E}">
        <p14:creationId xmlns:p14="http://schemas.microsoft.com/office/powerpoint/2010/main" val="20684911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smtClean="0"/>
              <a:t>Always</a:t>
            </a:r>
            <a:r>
              <a:rPr lang="en-US" dirty="0" smtClean="0"/>
              <a:t> maintain medical information separately and securely from other personnel information.</a:t>
            </a:r>
            <a:r>
              <a:rPr lang="en-US" baseline="0" dirty="0" smtClean="0"/>
              <a:t> </a:t>
            </a:r>
            <a:r>
              <a:rPr lang="en-US" b="0" i="0" dirty="0" smtClean="0"/>
              <a:t>Never</a:t>
            </a:r>
            <a:r>
              <a:rPr lang="en-US" dirty="0" smtClean="0"/>
              <a:t> leave confidential information unattended – either hard copies left on your desk, or leaving your computer with open employee information on the screen</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22</a:t>
            </a:fld>
            <a:endParaRPr lang="en-US" dirty="0"/>
          </a:p>
        </p:txBody>
      </p:sp>
    </p:spTree>
    <p:extLst>
      <p:ext uri="{BB962C8B-B14F-4D97-AF65-F5344CB8AC3E}">
        <p14:creationId xmlns:p14="http://schemas.microsoft.com/office/powerpoint/2010/main" val="3232114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Do not discuss confidential employee information with people who do not have a “need to know,” such as a manager or administrator making employment decisions.</a:t>
            </a:r>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23</a:t>
            </a:fld>
            <a:endParaRPr lang="en-US" dirty="0"/>
          </a:p>
        </p:txBody>
      </p:sp>
    </p:spTree>
    <p:extLst>
      <p:ext uri="{BB962C8B-B14F-4D97-AF65-F5344CB8AC3E}">
        <p14:creationId xmlns:p14="http://schemas.microsoft.com/office/powerpoint/2010/main" val="3765304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discuss confidential information in a manner or setting that will not ensure confidentiality;</a:t>
            </a:r>
            <a:r>
              <a:rPr lang="en-US" baseline="0" dirty="0" smtClean="0"/>
              <a:t> i.e. in a cubicle, on speakerphone, </a:t>
            </a:r>
            <a:r>
              <a:rPr lang="en-US" dirty="0" smtClean="0"/>
              <a:t>in a hallway or other place where people may be walking by or overhear your conversation.</a:t>
            </a:r>
            <a:r>
              <a:rPr lang="en-US" baseline="0" dirty="0" smtClean="0"/>
              <a:t> </a:t>
            </a:r>
            <a:r>
              <a:rPr lang="en-US" b="0" i="0" dirty="0" smtClean="0"/>
              <a:t>Never</a:t>
            </a:r>
            <a:r>
              <a:rPr lang="en-US" dirty="0" smtClean="0"/>
              <a:t> engage in office gossip about an employee regarding any information that is confidential. Even when the employee speaks of</a:t>
            </a:r>
            <a:r>
              <a:rPr lang="en-US" baseline="0" dirty="0" smtClean="0"/>
              <a:t> her or his situation openly.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24</a:t>
            </a:fld>
            <a:endParaRPr lang="en-US" dirty="0"/>
          </a:p>
        </p:txBody>
      </p:sp>
    </p:spTree>
    <p:extLst>
      <p:ext uri="{BB962C8B-B14F-4D97-AF65-F5344CB8AC3E}">
        <p14:creationId xmlns:p14="http://schemas.microsoft.com/office/powerpoint/2010/main" val="3960525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25</a:t>
            </a:fld>
            <a:endParaRPr lang="en-US" dirty="0"/>
          </a:p>
        </p:txBody>
      </p:sp>
    </p:spTree>
    <p:extLst>
      <p:ext uri="{BB962C8B-B14F-4D97-AF65-F5344CB8AC3E}">
        <p14:creationId xmlns:p14="http://schemas.microsoft.com/office/powerpoint/2010/main" val="1219151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Mark is your direct report. He comes to you with the news that he will need to take a medical leave for six weeks. He hands you a doctor’s note, which states that Mark has a serious medical condition requiring this absence. It does not provide the diagnosis.</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26</a:t>
            </a:fld>
            <a:endParaRPr lang="en-US" dirty="0"/>
          </a:p>
        </p:txBody>
      </p:sp>
    </p:spTree>
    <p:extLst>
      <p:ext uri="{BB962C8B-B14F-4D97-AF65-F5344CB8AC3E}">
        <p14:creationId xmlns:p14="http://schemas.microsoft.com/office/powerpoint/2010/main" val="3177960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Should</a:t>
            </a:r>
            <a:r>
              <a:rPr lang="en-US" baseline="0" dirty="0" smtClean="0"/>
              <a:t> you ask Mark what the medical condition 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answer is b. no. You should not ask Mark about his condition. It is his right to keep that information to himself.</a:t>
            </a:r>
            <a:endParaRPr lang="en-US" dirty="0" smtClean="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27</a:t>
            </a:fld>
            <a:endParaRPr lang="en-US" dirty="0"/>
          </a:p>
        </p:txBody>
      </p:sp>
    </p:spTree>
    <p:extLst>
      <p:ext uri="{BB962C8B-B14F-4D97-AF65-F5344CB8AC3E}">
        <p14:creationId xmlns:p14="http://schemas.microsoft.com/office/powerpoint/2010/main" val="1042391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Mark</a:t>
            </a:r>
            <a:r>
              <a:rPr lang="en-US" baseline="0" dirty="0" smtClean="0"/>
              <a:t> shares his medical condition with you, what should you do next?</a:t>
            </a:r>
          </a:p>
          <a:p>
            <a:endParaRPr lang="en-US" baseline="0" dirty="0" smtClean="0"/>
          </a:p>
          <a:p>
            <a:r>
              <a:rPr lang="en-US" baseline="0" dirty="0" smtClean="0"/>
              <a:t>The answer is d. do nothing. You are required to keep your employee’s medical information confidential.</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28</a:t>
            </a:fld>
            <a:endParaRPr lang="en-US" dirty="0"/>
          </a:p>
        </p:txBody>
      </p:sp>
    </p:spTree>
    <p:extLst>
      <p:ext uri="{BB962C8B-B14F-4D97-AF65-F5344CB8AC3E}">
        <p14:creationId xmlns:p14="http://schemas.microsoft.com/office/powerpoint/2010/main" val="3324221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are aware through the grapevine that Cindy’s husband has lost his job, has become depressed and is not seeking new employment effectively. Cindy seems preoccupied, losing her attention to detail and making careless mistakes in her work. You need to provide feedback to her about her performance.</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29</a:t>
            </a:fld>
            <a:endParaRPr lang="en-US" dirty="0"/>
          </a:p>
        </p:txBody>
      </p:sp>
    </p:spTree>
    <p:extLst>
      <p:ext uri="{BB962C8B-B14F-4D97-AF65-F5344CB8AC3E}">
        <p14:creationId xmlns:p14="http://schemas.microsoft.com/office/powerpoint/2010/main" val="2286395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a:t>
            </a:fld>
            <a:endParaRPr lang="en-US" dirty="0"/>
          </a:p>
        </p:txBody>
      </p:sp>
    </p:spTree>
    <p:extLst>
      <p:ext uri="{BB962C8B-B14F-4D97-AF65-F5344CB8AC3E}">
        <p14:creationId xmlns:p14="http://schemas.microsoft.com/office/powerpoint/2010/main" val="590448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you tell Cindy that you know</a:t>
            </a:r>
            <a:r>
              <a:rPr lang="en-US" baseline="0" dirty="0" smtClean="0"/>
              <a:t> about her husband’s job loss and depression? The answer is b. no. Unless Cindy shared that information with you, it is not appropriate to address.</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30</a:t>
            </a:fld>
            <a:endParaRPr lang="en-US" dirty="0"/>
          </a:p>
        </p:txBody>
      </p:sp>
    </p:spTree>
    <p:extLst>
      <p:ext uri="{BB962C8B-B14F-4D97-AF65-F5344CB8AC3E}">
        <p14:creationId xmlns:p14="http://schemas.microsoft.com/office/powerpoint/2010/main" val="3114354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you focus on Cindy’s recent poor performance?</a:t>
            </a:r>
            <a:r>
              <a:rPr lang="en-US" baseline="0" dirty="0"/>
              <a:t> </a:t>
            </a:r>
            <a:r>
              <a:rPr lang="en-US" baseline="0" dirty="0" smtClean="0"/>
              <a:t>The answer is a. yes. Talk to Cindy about your observations regarding her work and its quality. Ask her what type of support she needs from you. If Cindy decides to tell you about her husband’s situation, you may remind her of UVM’s Employee Assistance Program or EAP.</a:t>
            </a:r>
            <a:endParaRPr lang="en-US" dirty="0" smtClean="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31</a:t>
            </a:fld>
            <a:endParaRPr lang="en-US" dirty="0"/>
          </a:p>
        </p:txBody>
      </p:sp>
    </p:spTree>
    <p:extLst>
      <p:ext uri="{BB962C8B-B14F-4D97-AF65-F5344CB8AC3E}">
        <p14:creationId xmlns:p14="http://schemas.microsoft.com/office/powerpoint/2010/main" val="3114354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should you do in</a:t>
            </a:r>
            <a:r>
              <a:rPr lang="en-US" baseline="0" dirty="0" smtClean="0"/>
              <a:t> this situation?</a:t>
            </a:r>
            <a:r>
              <a:rPr lang="en-US" baseline="0" dirty="0"/>
              <a:t> </a:t>
            </a:r>
            <a:r>
              <a:rPr lang="en-US" baseline="0" dirty="0" smtClean="0"/>
              <a:t>The answer is d. do nothing. A UVM student’s information, including his enrollment status, is considered confidential and is not to be shared. If confronted by Skip’s parents, you can remind them of the confidential nature of such information.</a:t>
            </a:r>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33</a:t>
            </a:fld>
            <a:endParaRPr lang="en-US" dirty="0"/>
          </a:p>
        </p:txBody>
      </p:sp>
    </p:spTree>
    <p:extLst>
      <p:ext uri="{BB962C8B-B14F-4D97-AF65-F5344CB8AC3E}">
        <p14:creationId xmlns:p14="http://schemas.microsoft.com/office/powerpoint/2010/main" val="1458920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are a supervisor.</a:t>
            </a:r>
            <a:r>
              <a:rPr lang="en-US" baseline="0" dirty="0" smtClean="0"/>
              <a:t> After hours, you have dinner with a fellow supervisor. She shares a personal story about one of her direct reports. You have a number of stories about your team as well. </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34</a:t>
            </a:fld>
            <a:endParaRPr lang="en-US" dirty="0"/>
          </a:p>
        </p:txBody>
      </p:sp>
    </p:spTree>
    <p:extLst>
      <p:ext uri="{BB962C8B-B14F-4D97-AF65-F5344CB8AC3E}">
        <p14:creationId xmlns:p14="http://schemas.microsoft.com/office/powerpoint/2010/main" val="12742461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you’re not at work, is it OK to share your own story about your team with your colleague? The answer is b. no. </a:t>
            </a:r>
            <a:r>
              <a:rPr lang="en-US" dirty="0" smtClean="0"/>
              <a:t>In order to protect confidential</a:t>
            </a:r>
            <a:r>
              <a:rPr lang="en-US" baseline="0" dirty="0" smtClean="0"/>
              <a:t> employee information, avoid gossip in and out of work.</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35</a:t>
            </a:fld>
            <a:endParaRPr lang="en-US" dirty="0"/>
          </a:p>
        </p:txBody>
      </p:sp>
    </p:spTree>
    <p:extLst>
      <p:ext uri="{BB962C8B-B14F-4D97-AF65-F5344CB8AC3E}">
        <p14:creationId xmlns:p14="http://schemas.microsoft.com/office/powerpoint/2010/main" val="2089971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Equal Employment Opportunity Commission (EEOC) is responsible for enforcing federal laws that make it illegal to discriminate against a job applicant or an employee because of the</a:t>
            </a:r>
            <a:r>
              <a:rPr lang="en-US" baseline="0" dirty="0" smtClean="0"/>
              <a:t> following:</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37</a:t>
            </a:fld>
            <a:endParaRPr lang="en-US" dirty="0"/>
          </a:p>
        </p:txBody>
      </p:sp>
    </p:spTree>
    <p:extLst>
      <p:ext uri="{BB962C8B-B14F-4D97-AF65-F5344CB8AC3E}">
        <p14:creationId xmlns:p14="http://schemas.microsoft.com/office/powerpoint/2010/main" val="3524307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38</a:t>
            </a:fld>
            <a:endParaRPr lang="en-US" dirty="0"/>
          </a:p>
        </p:txBody>
      </p:sp>
    </p:spTree>
    <p:extLst>
      <p:ext uri="{BB962C8B-B14F-4D97-AF65-F5344CB8AC3E}">
        <p14:creationId xmlns:p14="http://schemas.microsoft.com/office/powerpoint/2010/main" val="4237400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University of Vermont is committed</a:t>
            </a:r>
            <a:r>
              <a:rPr lang="en-US" baseline="0" dirty="0" smtClean="0"/>
              <a:t> to a policy of equal employment opportunity and to a program of affirmative action. The University fulfills that policy by:</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39</a:t>
            </a:fld>
            <a:endParaRPr lang="en-US" dirty="0"/>
          </a:p>
        </p:txBody>
      </p:sp>
    </p:spTree>
    <p:extLst>
      <p:ext uri="{BB962C8B-B14F-4D97-AF65-F5344CB8AC3E}">
        <p14:creationId xmlns:p14="http://schemas.microsoft.com/office/powerpoint/2010/main" val="1290796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40</a:t>
            </a:fld>
            <a:endParaRPr lang="en-US" dirty="0"/>
          </a:p>
        </p:txBody>
      </p:sp>
    </p:spTree>
    <p:extLst>
      <p:ext uri="{BB962C8B-B14F-4D97-AF65-F5344CB8AC3E}">
        <p14:creationId xmlns:p14="http://schemas.microsoft.com/office/powerpoint/2010/main" val="3557598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4</a:t>
            </a:fld>
            <a:endParaRPr lang="en-US" dirty="0"/>
          </a:p>
        </p:txBody>
      </p:sp>
    </p:spTree>
    <p:extLst>
      <p:ext uri="{BB962C8B-B14F-4D97-AF65-F5344CB8AC3E}">
        <p14:creationId xmlns:p14="http://schemas.microsoft.com/office/powerpoint/2010/main" val="5904489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illegal for an employer</a:t>
            </a:r>
            <a:r>
              <a:rPr lang="en-US" baseline="0" dirty="0" smtClean="0"/>
              <a:t> to discriminate against a job applicant or employee in the following practices:</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41</a:t>
            </a:fld>
            <a:endParaRPr lang="en-US" dirty="0"/>
          </a:p>
        </p:txBody>
      </p:sp>
    </p:spTree>
    <p:extLst>
      <p:ext uri="{BB962C8B-B14F-4D97-AF65-F5344CB8AC3E}">
        <p14:creationId xmlns:p14="http://schemas.microsoft.com/office/powerpoint/2010/main" val="13979351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***Suggestions </a:t>
            </a:r>
            <a:r>
              <a:rPr lang="en-US" smtClean="0"/>
              <a:t>for activities?***</a:t>
            </a:r>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44</a:t>
            </a:fld>
            <a:endParaRPr lang="en-US" dirty="0"/>
          </a:p>
        </p:txBody>
      </p:sp>
    </p:spTree>
    <p:extLst>
      <p:ext uri="{BB962C8B-B14F-4D97-AF65-F5344CB8AC3E}">
        <p14:creationId xmlns:p14="http://schemas.microsoft.com/office/powerpoint/2010/main" val="1135615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45</a:t>
            </a:fld>
            <a:endParaRPr lang="en-US" dirty="0"/>
          </a:p>
        </p:txBody>
      </p:sp>
    </p:spTree>
    <p:extLst>
      <p:ext uri="{BB962C8B-B14F-4D97-AF65-F5344CB8AC3E}">
        <p14:creationId xmlns:p14="http://schemas.microsoft.com/office/powerpoint/2010/main" val="2880045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smtClean="0"/>
              <a:t>Passed in 1938, the Fair Labor Standards</a:t>
            </a:r>
            <a:r>
              <a:rPr lang="en-US" baseline="0" dirty="0" smtClean="0"/>
              <a:t> Act, or FLSA, establishes minimum wage, overtime pay and child employment standards affecting employees in both the private and public sectors. Unlike most legislation, the FLSA has exempted the following categories from coverage:</a:t>
            </a:r>
            <a:endParaRPr lang="en-US" dirty="0" smtClean="0"/>
          </a:p>
        </p:txBody>
      </p:sp>
      <p:sp>
        <p:nvSpPr>
          <p:cNvPr id="59396" name="Slide Number Placeholder 3"/>
          <p:cNvSpPr>
            <a:spLocks noGrp="1"/>
          </p:cNvSpPr>
          <p:nvPr>
            <p:ph type="sldNum" sz="quarter" idx="5"/>
          </p:nvPr>
        </p:nvSpPr>
        <p:spPr>
          <a:noFill/>
        </p:spPr>
        <p:txBody>
          <a:bodyPr/>
          <a:lstStyle/>
          <a:p>
            <a:fld id="{D0961E9F-8834-4BD2-B286-CA4AF77DFCE1}" type="slidenum">
              <a:rPr lang="en-US" smtClean="0"/>
              <a:pPr/>
              <a:t>47</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US" baseline="0" dirty="0" smtClean="0"/>
              <a:t>The terms Exempt and Non-Exempt are used when referring to the job categories. Exempt categories are not covered by the act; Non-Exempt employees are. In addition, FLSA governs Child Labor</a:t>
            </a:r>
            <a:endParaRPr lang="en-US" dirty="0" smtClean="0"/>
          </a:p>
        </p:txBody>
      </p:sp>
      <p:sp>
        <p:nvSpPr>
          <p:cNvPr id="60420" name="Slide Number Placeholder 3"/>
          <p:cNvSpPr>
            <a:spLocks noGrp="1"/>
          </p:cNvSpPr>
          <p:nvPr>
            <p:ph type="sldNum" sz="quarter" idx="5"/>
          </p:nvPr>
        </p:nvSpPr>
        <p:spPr>
          <a:noFill/>
        </p:spPr>
        <p:txBody>
          <a:bodyPr/>
          <a:lstStyle/>
          <a:p>
            <a:fld id="{3DFE6DDE-43FD-4E0C-8EFB-FC939098AF40}" type="slidenum">
              <a:rPr lang="en-US" smtClean="0"/>
              <a:pPr/>
              <a:t>48</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Child Labor</a:t>
            </a:r>
            <a:r>
              <a:rPr lang="en-US" baseline="0" dirty="0" smtClean="0"/>
              <a:t> provisions ensure that when young people work, it is safe and does not jeopardize their health, well-being or educational opportunities. </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49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 child is 14, she or he can work in</a:t>
            </a:r>
            <a:r>
              <a:rPr lang="en-US" baseline="0" dirty="0" smtClean="0"/>
              <a:t> an office, a grocery store, a retail store, a movie theater or at a gasoline service station.</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50</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child may not work in communications or public utilities, construction</a:t>
            </a:r>
            <a:r>
              <a:rPr lang="en-US" baseline="0" dirty="0" smtClean="0"/>
              <a:t> or repair, outside the cab of a motor vehicle assisting in the transportation or delivery of goods, public messenger jobs or work rooms where products are manufactured mined or processed.</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51</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a child turns</a:t>
            </a:r>
            <a:r>
              <a:rPr lang="en-US" baseline="0" dirty="0" smtClean="0"/>
              <a:t> 16, she or he may work in any occupation that has not been declared hazardous by the Secretary of Labor. Those include the following:</a:t>
            </a:r>
            <a:r>
              <a:rPr lang="en-US" baseline="0" dirty="0"/>
              <a:t> </a:t>
            </a:r>
            <a:r>
              <a:rPr lang="en-US" baseline="0" dirty="0" smtClean="0"/>
              <a:t> Once a child reaches the age of 18, she or he is no longer covered by the child labor provision.</a:t>
            </a:r>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52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5</a:t>
            </a:fld>
            <a:endParaRPr lang="en-US" dirty="0"/>
          </a:p>
        </p:txBody>
      </p:sp>
    </p:spTree>
    <p:extLst>
      <p:ext uri="{BB962C8B-B14F-4D97-AF65-F5344CB8AC3E}">
        <p14:creationId xmlns:p14="http://schemas.microsoft.com/office/powerpoint/2010/main" val="2399557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 is the current minimum wage in Vermont? Is</a:t>
            </a:r>
            <a:r>
              <a:rPr lang="en-US" baseline="0" dirty="0" smtClean="0"/>
              <a:t> it a. $7.25? b. $6.55? c. $8.15? or d. $9.05? The answer is c. $8.15. </a:t>
            </a:r>
            <a:r>
              <a:rPr lang="en-US" dirty="0" smtClean="0"/>
              <a:t>The US Department of Labor regulations allow a state can set a different minimum wage as long as it is above the federal minimum wage,</a:t>
            </a:r>
            <a:r>
              <a:rPr lang="en-US" baseline="0" dirty="0" smtClean="0"/>
              <a:t> which is currently $7.25.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***What is UVM’s minimum wage? Is it different?***</a:t>
            </a:r>
            <a:endParaRPr lang="en-US" dirty="0" smtClean="0"/>
          </a:p>
        </p:txBody>
      </p:sp>
      <p:sp>
        <p:nvSpPr>
          <p:cNvPr id="61444" name="Slide Number Placeholder 3"/>
          <p:cNvSpPr>
            <a:spLocks noGrp="1"/>
          </p:cNvSpPr>
          <p:nvPr>
            <p:ph type="sldNum" sz="quarter" idx="5"/>
          </p:nvPr>
        </p:nvSpPr>
        <p:spPr>
          <a:noFill/>
        </p:spPr>
        <p:txBody>
          <a:bodyPr/>
          <a:lstStyle/>
          <a:p>
            <a:fld id="{F376937D-015D-4D5D-A776-F4258A6E7377}" type="slidenum">
              <a:rPr lang="en-US" smtClean="0"/>
              <a:pPr/>
              <a:t>53</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 employee is out sick on Monday and Tuesday, returns to work on Wednesday and works his regular 8 hour days through Friday and then works Saturday an additional 8 hours.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answer is zero. The employee needs only to be compensated for hours “worked,”  and in this case, only 32 hours were “worked.”  However, UVM policy varies from the FLSA guidelines by considering</a:t>
            </a:r>
            <a:r>
              <a:rPr lang="en-US" baseline="0" dirty="0" smtClean="0"/>
              <a:t> </a:t>
            </a:r>
            <a:r>
              <a:rPr lang="en-US" dirty="0" smtClean="0"/>
              <a:t>the medical days as hours worked.</a:t>
            </a:r>
            <a:r>
              <a:rPr lang="en-US" baseline="0" dirty="0" smtClean="0"/>
              <a:t> T</a:t>
            </a:r>
            <a:r>
              <a:rPr lang="en-US" dirty="0" smtClean="0"/>
              <a:t>herefore UVM would pay 8 hours of overtime.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3492" name="Slide Number Placeholder 3"/>
          <p:cNvSpPr>
            <a:spLocks noGrp="1"/>
          </p:cNvSpPr>
          <p:nvPr>
            <p:ph type="sldNum" sz="quarter" idx="5"/>
          </p:nvPr>
        </p:nvSpPr>
        <p:spPr>
          <a:noFill/>
        </p:spPr>
        <p:txBody>
          <a:bodyPr/>
          <a:lstStyle/>
          <a:p>
            <a:fld id="{A8C8FD93-0FBD-42CB-AA10-5D9B1073CEAD}" type="slidenum">
              <a:rPr lang="en-US" smtClean="0"/>
              <a:pPr/>
              <a:t>54</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FLSA states that an employer must establish a standard work week. The work week must be a seven day period</a:t>
            </a:r>
            <a:r>
              <a:rPr lang="en-US" baseline="0" dirty="0" smtClean="0"/>
              <a:t> with 24 hours in each day. The employer may not change the work week to avoid paying overtime. The rate at which hours worked in excess of 40 during the week must be paid one and a half. UVM’s work week begins on Monday and ends on Sunday. In some cases at UVM, depending on the job, overtime may be paid after only 37.5 hours in a week. </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55</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Federal Labor and Standards</a:t>
            </a:r>
            <a:r>
              <a:rPr lang="en-US" baseline="0" dirty="0" smtClean="0"/>
              <a:t> Act also stipulates that breaks of less than 30 minutes must count as hours worked. Uninterrupted breaks of 30 minutes or more do not count as time worked. In some situations, like eating lunch at one’s desk, break and work time are indistinguishable. Therefore, UVM discourages the practice. </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56</a:t>
            </a:fld>
            <a:endParaRPr lang="en-US" dirty="0"/>
          </a:p>
        </p:txBody>
      </p:sp>
    </p:spTree>
    <p:extLst>
      <p:ext uri="{BB962C8B-B14F-4D97-AF65-F5344CB8AC3E}">
        <p14:creationId xmlns:p14="http://schemas.microsoft.com/office/powerpoint/2010/main" val="29385880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addition to the classification of exempt and non-exempt, employees at UVM are either salaried or hourly. In this quiz, a salaried employee with standard hours of 37.5 works the following schedule. Did this employee earn overtime?</a:t>
            </a:r>
          </a:p>
          <a:p>
            <a:endParaRPr lang="en-US" baseline="0" dirty="0" smtClean="0"/>
          </a:p>
          <a:p>
            <a:r>
              <a:rPr lang="en-US" baseline="0" dirty="0" smtClean="0"/>
              <a:t>The answer is no, the employee did not earn overtime. Although the employee worked an extra two hours on Monday, she shortened her work day on Friday by the same amount. Salaried employees are compensated for the total hours worked in a week, not the total hours worked in a day. </a:t>
            </a:r>
            <a:endParaRPr lang="en-US" dirty="0" smtClean="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57</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same schedule is worked by an hourly employee. The employee’s standard hours are also 37.5 per week. Did this employee earn overtime?</a:t>
            </a:r>
            <a:endParaRPr lang="en-US" dirty="0" smtClean="0"/>
          </a:p>
          <a:p>
            <a:endParaRPr lang="en-US" dirty="0" smtClean="0"/>
          </a:p>
          <a:p>
            <a:r>
              <a:rPr lang="en-US" baseline="0" dirty="0" smtClean="0"/>
              <a:t>The answer is yes, the employee earned two hours of overtime by working 9.5 hours on Monday. UVM policy and the United Electrical Radio and Machine Workers union contract provides overtime pay for hours worked in excess of the scheduled work day. For Temporary employees, the rule mirrors the FLSA policy, that overtime is paid when they exceed 40 hours in a given work week. </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58</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alternative to receiving</a:t>
            </a:r>
            <a:r>
              <a:rPr lang="en-US" baseline="0" dirty="0" smtClean="0"/>
              <a:t> overtime pay for extra hours worked is to earn time off. This is called compensatory time, also known as comp time. The employee in this quiz is supposed to work 37.5 standard hours per week. Based on the hours worked in this week, how many hours of comp time did this employee earn?</a:t>
            </a:r>
          </a:p>
          <a:p>
            <a:endParaRPr lang="en-US" baseline="0" dirty="0" smtClean="0"/>
          </a:p>
          <a:p>
            <a:r>
              <a:rPr lang="en-US" baseline="0" dirty="0" smtClean="0"/>
              <a:t>The answer is 12 hours of comp time. Like overtime, comp time is earned at the same premium as overtime. The extra hours worked are multiplied by 1.5. Therefore, the eight hours that the employee worked are multiplied by the premium of one and a half, which equals 12.</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59</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60</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61</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Management must be diligent in ensuring that all time worked is</a:t>
            </a:r>
            <a:r>
              <a:rPr lang="en-US" baseline="0" dirty="0" smtClean="0"/>
              <a:t> documented accurately.</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62</a:t>
            </a:fld>
            <a:endParaRPr lang="en-US" dirty="0"/>
          </a:p>
        </p:txBody>
      </p:sp>
    </p:spTree>
    <p:extLst>
      <p:ext uri="{BB962C8B-B14F-4D97-AF65-F5344CB8AC3E}">
        <p14:creationId xmlns:p14="http://schemas.microsoft.com/office/powerpoint/2010/main" val="841274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Physical and Mental Impairments include, but are not limited to:</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6</a:t>
            </a:fld>
            <a:endParaRPr lang="en-US" dirty="0"/>
          </a:p>
        </p:txBody>
      </p:sp>
    </p:spTree>
    <p:extLst>
      <p:ext uri="{BB962C8B-B14F-4D97-AF65-F5344CB8AC3E}">
        <p14:creationId xmlns:p14="http://schemas.microsoft.com/office/powerpoint/2010/main" val="16947146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FLSA addresses</a:t>
            </a:r>
            <a:r>
              <a:rPr lang="en-US" baseline="0" dirty="0" smtClean="0"/>
              <a:t> compensation for a non-exempt employee’s travel. It specifies that time spent commuting to and from work is not considered time worked. However, there are special provisions for non-exempt employees who travel for business reasons such as attending a conference. It states that travel hours that cut across the work day are considered time worked and thus will be compensated.</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63</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 Department</a:t>
            </a:r>
            <a:r>
              <a:rPr lang="en-US" baseline="0" dirty="0" smtClean="0"/>
              <a:t> of Labor considers Saturday and Sunday part of an employee’s work week when she or he travels for business. If the employee’s schedule is 8:00 to 4:30, Monday through Friday, the same time over the weekend is recognized as potential work time.</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64</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a:t>
            </a:r>
            <a:r>
              <a:rPr lang="en-US" baseline="0" dirty="0" smtClean="0"/>
              <a:t> employee is eligible to be paid for travel time between 8:00 and 4:30, the employee is entitled to receive credit for travel between 1:00 and 4:30, or 3.5 hours.</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65</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employee is eligible to receive compensation for the time she spent in conference events. In this case, the employee’s work time was from 8:30 to 4:00,</a:t>
            </a:r>
            <a:r>
              <a:rPr lang="en-US" baseline="0" dirty="0" smtClean="0"/>
              <a:t> including the “working” lunch with the keynote speaker. The time spent preparing for and attending dinner is not compensated.</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66</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the employee leaves</a:t>
            </a:r>
            <a:r>
              <a:rPr lang="en-US" baseline="0" dirty="0" smtClean="0"/>
              <a:t> Boston at 3:00 and the </a:t>
            </a:r>
            <a:r>
              <a:rPr lang="en-US" dirty="0" smtClean="0"/>
              <a:t>work day ends at 4:30, the employee is entitled to only 1.5 hours of compensation.</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67</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69</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the</a:t>
            </a:r>
            <a:r>
              <a:rPr lang="en-US" baseline="0" dirty="0" smtClean="0"/>
              <a:t> amount of medical leave, also known as sick pay, that is available to you, you must identify to which benefits group you belong. Identify your group and press next to continue.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Employees in benefits</a:t>
            </a:r>
            <a:r>
              <a:rPr lang="en-US" baseline="0" dirty="0" smtClean="0"/>
              <a:t> </a:t>
            </a:r>
            <a:r>
              <a:rPr lang="en-US" dirty="0" smtClean="0"/>
              <a:t>group A earn the equivalent of one day per month</a:t>
            </a:r>
            <a:r>
              <a:rPr lang="en-US" baseline="0" dirty="0" smtClean="0"/>
              <a:t> or 12 days per year. If your standard hours are 7.5 per day, you will receive 90 hours per year. If your standard hours are 8 per day, you will receive 96 hours per year. Employees in benefits groups B through F are eligible for the same number of medical leave hours, but they are prorated based on the employees’ full time equivalent, or FTE. For example, an employee that works an 85% FTE of a 37.5 hour work week, receives 76.5 hours per year. An employee that works a 50% FTE of a 40 hour work week is entitled to 48 hours per year.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New employees automatically receive the equivalent of one year’s worth of medical leave on the day they are hired. These hours can be used immediately, however any probationary period that has been applied, can be extended by the amount of medical leave that is taken.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After one year of employment with UVM, new employees begin earning medical leave on a monthly basis.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Accrual of medical leave is unlimited, but unlike vacation time, unused hours are not paid out to the employee upon her or his leaving the University. Additionally, medical leave cannot be shared between employees.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70</a:t>
            </a:fld>
            <a:endParaRPr lang="en-US" dirty="0"/>
          </a:p>
        </p:txBody>
      </p:sp>
    </p:spTree>
    <p:extLst>
      <p:ext uri="{BB962C8B-B14F-4D97-AF65-F5344CB8AC3E}">
        <p14:creationId xmlns:p14="http://schemas.microsoft.com/office/powerpoint/2010/main" val="12907962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a:t>
            </a:r>
            <a:r>
              <a:rPr lang="en-US" baseline="0" dirty="0" smtClean="0"/>
              <a:t> leave, or sick pay, can be used in many different situations, including, but not limited to the following:</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71</a:t>
            </a:fld>
            <a:endParaRPr lang="en-US" dirty="0"/>
          </a:p>
        </p:txBody>
      </p:sp>
    </p:spTree>
    <p:extLst>
      <p:ext uri="{BB962C8B-B14F-4D97-AF65-F5344CB8AC3E}">
        <p14:creationId xmlns:p14="http://schemas.microsoft.com/office/powerpoint/2010/main" val="23995319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Family and Medical Leave Act, or FMLA, entitles eligible employees to take unpaid leave for specified family and medical</a:t>
            </a:r>
            <a:r>
              <a:rPr lang="en-US" baseline="0" dirty="0" smtClean="0"/>
              <a:t> reasons with a guarantee of continued health insurance coverage.</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72</a:t>
            </a:fld>
            <a:endParaRPr lang="en-US" dirty="0"/>
          </a:p>
        </p:txBody>
      </p:sp>
    </p:spTree>
    <p:extLst>
      <p:ext uri="{BB962C8B-B14F-4D97-AF65-F5344CB8AC3E}">
        <p14:creationId xmlns:p14="http://schemas.microsoft.com/office/powerpoint/2010/main" val="41377046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FMLA, eligible employees are entitled to the following:</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73</a:t>
            </a:fld>
            <a:endParaRPr lang="en-US" dirty="0"/>
          </a:p>
        </p:txBody>
      </p:sp>
    </p:spTree>
    <p:extLst>
      <p:ext uri="{BB962C8B-B14F-4D97-AF65-F5344CB8AC3E}">
        <p14:creationId xmlns:p14="http://schemas.microsoft.com/office/powerpoint/2010/main" val="2460699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Examples of Major</a:t>
            </a:r>
            <a:r>
              <a:rPr lang="en-US" baseline="0" dirty="0" smtClean="0"/>
              <a:t> Life Activities </a:t>
            </a:r>
            <a:r>
              <a:rPr lang="en-US" dirty="0" smtClean="0"/>
              <a:t>include, but are not limited to:</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7</a:t>
            </a:fld>
            <a:endParaRPr lang="en-US" dirty="0"/>
          </a:p>
        </p:txBody>
      </p:sp>
    </p:spTree>
    <p:extLst>
      <p:ext uri="{BB962C8B-B14F-4D97-AF65-F5344CB8AC3E}">
        <p14:creationId xmlns:p14="http://schemas.microsoft.com/office/powerpoint/2010/main" val="36181999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74</a:t>
            </a:fld>
            <a:endParaRPr lang="en-US" dirty="0"/>
          </a:p>
        </p:txBody>
      </p:sp>
    </p:spTree>
    <p:extLst>
      <p:ext uri="{BB962C8B-B14F-4D97-AF65-F5344CB8AC3E}">
        <p14:creationId xmlns:p14="http://schemas.microsoft.com/office/powerpoint/2010/main" val="4481605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addition to the</a:t>
            </a:r>
            <a:r>
              <a:rPr lang="en-US" baseline="0" dirty="0" smtClean="0"/>
              <a:t> Federal FMLA law, the State of Vermont has enacted the Vermont Parental and Family Leave Act or VPFLA. The </a:t>
            </a:r>
            <a:r>
              <a:rPr lang="en-US" dirty="0" smtClean="0"/>
              <a:t>law requires many employers, including UVM, to allow full-time employees to take up to 12 weeks per year of unpaid leave for pregnancy, birth, adoption or serious illness of themselves or close family members. Employers may not retaliate against employees who exercise their rights under the law and normally must reinstate employees in their jobs on return from leave.</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75</a:t>
            </a:fld>
            <a:endParaRPr lang="en-US" dirty="0"/>
          </a:p>
        </p:txBody>
      </p:sp>
    </p:spTree>
    <p:extLst>
      <p:ext uri="{BB962C8B-B14F-4D97-AF65-F5344CB8AC3E}">
        <p14:creationId xmlns:p14="http://schemas.microsoft.com/office/powerpoint/2010/main" val="11022539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VPFLA stipulations state the following:</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76</a:t>
            </a:fld>
            <a:endParaRPr lang="en-US" dirty="0"/>
          </a:p>
        </p:txBody>
      </p:sp>
    </p:spTree>
    <p:extLst>
      <p:ext uri="{BB962C8B-B14F-4D97-AF65-F5344CB8AC3E}">
        <p14:creationId xmlns:p14="http://schemas.microsoft.com/office/powerpoint/2010/main" val="22863734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77</a:t>
            </a:fld>
            <a:endParaRPr lang="en-US" dirty="0"/>
          </a:p>
        </p:txBody>
      </p:sp>
    </p:spTree>
    <p:extLst>
      <p:ext uri="{BB962C8B-B14F-4D97-AF65-F5344CB8AC3E}">
        <p14:creationId xmlns:p14="http://schemas.microsoft.com/office/powerpoint/2010/main" val="402882295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significant differences between the Vermont Parental and Family Leave Act and the federal Family and Medical Leave Act (FMLA). In general, whichever of the two statutes provides greater protection for employees is the one that will apply.</a:t>
            </a:r>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78</a:t>
            </a:fld>
            <a:endParaRPr lang="en-US" dirty="0"/>
          </a:p>
        </p:txBody>
      </p:sp>
    </p:spTree>
    <p:extLst>
      <p:ext uri="{BB962C8B-B14F-4D97-AF65-F5344CB8AC3E}">
        <p14:creationId xmlns:p14="http://schemas.microsoft.com/office/powerpoint/2010/main" val="38525272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79</a:t>
            </a:fld>
            <a:endParaRPr lang="en-US" dirty="0"/>
          </a:p>
        </p:txBody>
      </p:sp>
    </p:spTree>
    <p:extLst>
      <p:ext uri="{BB962C8B-B14F-4D97-AF65-F5344CB8AC3E}">
        <p14:creationId xmlns:p14="http://schemas.microsoft.com/office/powerpoint/2010/main" val="33372708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80</a:t>
            </a:fld>
            <a:endParaRPr lang="en-US" dirty="0"/>
          </a:p>
        </p:txBody>
      </p:sp>
    </p:spTree>
    <p:extLst>
      <p:ext uri="{BB962C8B-B14F-4D97-AF65-F5344CB8AC3E}">
        <p14:creationId xmlns:p14="http://schemas.microsoft.com/office/powerpoint/2010/main" val="42416482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81</a:t>
            </a:fld>
            <a:endParaRPr lang="en-US" dirty="0"/>
          </a:p>
        </p:txBody>
      </p:sp>
    </p:spTree>
    <p:extLst>
      <p:ext uri="{BB962C8B-B14F-4D97-AF65-F5344CB8AC3E}">
        <p14:creationId xmlns:p14="http://schemas.microsoft.com/office/powerpoint/2010/main" val="42416482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82</a:t>
            </a:fld>
            <a:endParaRPr lang="en-US" dirty="0"/>
          </a:p>
        </p:txBody>
      </p:sp>
    </p:spTree>
    <p:extLst>
      <p:ext uri="{BB962C8B-B14F-4D97-AF65-F5344CB8AC3E}">
        <p14:creationId xmlns:p14="http://schemas.microsoft.com/office/powerpoint/2010/main" val="42416482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83</a:t>
            </a:fld>
            <a:endParaRPr lang="en-US" dirty="0"/>
          </a:p>
        </p:txBody>
      </p:sp>
    </p:spTree>
    <p:extLst>
      <p:ext uri="{BB962C8B-B14F-4D97-AF65-F5344CB8AC3E}">
        <p14:creationId xmlns:p14="http://schemas.microsoft.com/office/powerpoint/2010/main" val="424164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8</a:t>
            </a:fld>
            <a:endParaRPr lang="en-US" dirty="0"/>
          </a:p>
        </p:txBody>
      </p:sp>
    </p:spTree>
    <p:extLst>
      <p:ext uri="{BB962C8B-B14F-4D97-AF65-F5344CB8AC3E}">
        <p14:creationId xmlns:p14="http://schemas.microsoft.com/office/powerpoint/2010/main" val="414503912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84</a:t>
            </a:fld>
            <a:endParaRPr lang="en-US" dirty="0"/>
          </a:p>
        </p:txBody>
      </p:sp>
    </p:spTree>
    <p:extLst>
      <p:ext uri="{BB962C8B-B14F-4D97-AF65-F5344CB8AC3E}">
        <p14:creationId xmlns:p14="http://schemas.microsoft.com/office/powerpoint/2010/main" val="42416482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The Uniformed Services Employment and Reemployment Rights Act,</a:t>
            </a:r>
            <a:r>
              <a:rPr lang="en-US" sz="1200" kern="1200" baseline="0" dirty="0" smtClean="0">
                <a:solidFill>
                  <a:schemeClr val="tx1"/>
                </a:solidFill>
                <a:latin typeface="Times New Roman" pitchFamily="18" charset="0"/>
                <a:ea typeface="+mn-ea"/>
                <a:cs typeface="+mn-cs"/>
              </a:rPr>
              <a:t> or </a:t>
            </a:r>
            <a:r>
              <a:rPr lang="en-US" sz="1200" kern="1200" dirty="0" smtClean="0">
                <a:solidFill>
                  <a:schemeClr val="tx1"/>
                </a:solidFill>
                <a:latin typeface="Times New Roman" pitchFamily="18" charset="0"/>
                <a:ea typeface="+mn-ea"/>
                <a:cs typeface="+mn-cs"/>
              </a:rPr>
              <a:t>USERRA,</a:t>
            </a:r>
            <a:r>
              <a:rPr lang="en-US" sz="1200" kern="1200" baseline="0" dirty="0" smtClean="0">
                <a:solidFill>
                  <a:schemeClr val="tx1"/>
                </a:solidFill>
                <a:latin typeface="Times New Roman" pitchFamily="18" charset="0"/>
                <a:ea typeface="+mn-ea"/>
                <a:cs typeface="+mn-cs"/>
              </a:rPr>
              <a:t> </a:t>
            </a:r>
            <a:r>
              <a:rPr lang="en-US" sz="1200" kern="1200" dirty="0" smtClean="0">
                <a:solidFill>
                  <a:schemeClr val="tx1"/>
                </a:solidFill>
                <a:latin typeface="Times New Roman" pitchFamily="18" charset="0"/>
                <a:ea typeface="+mn-ea"/>
                <a:cs typeface="+mn-cs"/>
              </a:rPr>
              <a:t>provides employees who are called up to perform military service with reemployment rights.</a:t>
            </a:r>
            <a:endParaRPr lang="en-US" dirty="0" smtClean="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85</a:t>
            </a:fld>
            <a:endParaRPr lang="en-US" dirty="0"/>
          </a:p>
        </p:txBody>
      </p:sp>
    </p:spTree>
    <p:extLst>
      <p:ext uri="{BB962C8B-B14F-4D97-AF65-F5344CB8AC3E}">
        <p14:creationId xmlns:p14="http://schemas.microsoft.com/office/powerpoint/2010/main" val="27316860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86</a:t>
            </a:fld>
            <a:endParaRPr lang="en-US" dirty="0"/>
          </a:p>
        </p:txBody>
      </p:sp>
    </p:spTree>
    <p:extLst>
      <p:ext uri="{BB962C8B-B14F-4D97-AF65-F5344CB8AC3E}">
        <p14:creationId xmlns:p14="http://schemas.microsoft.com/office/powerpoint/2010/main" val="18319372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member or applicant for membership in the National Guard shall not be denied initial employment, reemployment, retention of employment, promotion or any benefit of employment on the basis of service, application to service or obligation to serve.</a:t>
            </a:r>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87</a:t>
            </a:fld>
            <a:endParaRPr lang="en-US" dirty="0"/>
          </a:p>
        </p:txBody>
      </p:sp>
    </p:spTree>
    <p:extLst>
      <p:ext uri="{BB962C8B-B14F-4D97-AF65-F5344CB8AC3E}">
        <p14:creationId xmlns:p14="http://schemas.microsoft.com/office/powerpoint/2010/main" val="24692297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Vermont Military Service and Leave</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88</a:t>
            </a:fld>
            <a:endParaRPr lang="en-US" dirty="0"/>
          </a:p>
        </p:txBody>
      </p:sp>
    </p:spTree>
    <p:extLst>
      <p:ext uri="{BB962C8B-B14F-4D97-AF65-F5344CB8AC3E}">
        <p14:creationId xmlns:p14="http://schemas.microsoft.com/office/powerpoint/2010/main" val="341867473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 manager, there are three questions you should ask yourself when you receive a staff leave request. Do I say yes? What type of leave do I grant? Should documentation be required?</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89</a:t>
            </a:fld>
            <a:endParaRPr lang="en-US" dirty="0"/>
          </a:p>
        </p:txBody>
      </p:sp>
    </p:spTree>
    <p:extLst>
      <p:ext uri="{BB962C8B-B14F-4D97-AF65-F5344CB8AC3E}">
        <p14:creationId xmlns:p14="http://schemas.microsoft.com/office/powerpoint/2010/main" val="37816619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provide answers to each</a:t>
            </a:r>
            <a:r>
              <a:rPr lang="en-US" baseline="0" dirty="0" smtClean="0"/>
              <a:t> situation. Thank you.***</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90</a:t>
            </a:fld>
            <a:endParaRPr lang="en-US" dirty="0"/>
          </a:p>
        </p:txBody>
      </p:sp>
    </p:spTree>
    <p:extLst>
      <p:ext uri="{BB962C8B-B14F-4D97-AF65-F5344CB8AC3E}">
        <p14:creationId xmlns:p14="http://schemas.microsoft.com/office/powerpoint/2010/main" val="24136078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91</a:t>
            </a:fld>
            <a:endParaRPr lang="en-US" dirty="0"/>
          </a:p>
        </p:txBody>
      </p:sp>
    </p:spTree>
    <p:extLst>
      <p:ext uri="{BB962C8B-B14F-4D97-AF65-F5344CB8AC3E}">
        <p14:creationId xmlns:p14="http://schemas.microsoft.com/office/powerpoint/2010/main" val="32907939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92</a:t>
            </a:fld>
            <a:endParaRPr lang="en-US" dirty="0"/>
          </a:p>
        </p:txBody>
      </p:sp>
    </p:spTree>
    <p:extLst>
      <p:ext uri="{BB962C8B-B14F-4D97-AF65-F5344CB8AC3E}">
        <p14:creationId xmlns:p14="http://schemas.microsoft.com/office/powerpoint/2010/main" val="381858652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93</a:t>
            </a:fld>
            <a:endParaRPr lang="en-US" dirty="0"/>
          </a:p>
        </p:txBody>
      </p:sp>
    </p:spTree>
    <p:extLst>
      <p:ext uri="{BB962C8B-B14F-4D97-AF65-F5344CB8AC3E}">
        <p14:creationId xmlns:p14="http://schemas.microsoft.com/office/powerpoint/2010/main" val="413287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9</a:t>
            </a:fld>
            <a:endParaRPr lang="en-US" dirty="0"/>
          </a:p>
        </p:txBody>
      </p:sp>
    </p:spTree>
    <p:extLst>
      <p:ext uri="{BB962C8B-B14F-4D97-AF65-F5344CB8AC3E}">
        <p14:creationId xmlns:p14="http://schemas.microsoft.com/office/powerpoint/2010/main" val="11082151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94</a:t>
            </a:fld>
            <a:endParaRPr lang="en-US" dirty="0"/>
          </a:p>
        </p:txBody>
      </p:sp>
    </p:spTree>
    <p:extLst>
      <p:ext uri="{BB962C8B-B14F-4D97-AF65-F5344CB8AC3E}">
        <p14:creationId xmlns:p14="http://schemas.microsoft.com/office/powerpoint/2010/main" val="9712910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95</a:t>
            </a:fld>
            <a:endParaRPr lang="en-US" dirty="0"/>
          </a:p>
        </p:txBody>
      </p:sp>
    </p:spTree>
    <p:extLst>
      <p:ext uri="{BB962C8B-B14F-4D97-AF65-F5344CB8AC3E}">
        <p14:creationId xmlns:p14="http://schemas.microsoft.com/office/powerpoint/2010/main" val="32982966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96</a:t>
            </a:fld>
            <a:endParaRPr lang="en-US" dirty="0"/>
          </a:p>
        </p:txBody>
      </p:sp>
    </p:spTree>
    <p:extLst>
      <p:ext uri="{BB962C8B-B14F-4D97-AF65-F5344CB8AC3E}">
        <p14:creationId xmlns:p14="http://schemas.microsoft.com/office/powerpoint/2010/main" val="366063305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***Please provide answers to each</a:t>
            </a:r>
            <a:r>
              <a:rPr lang="en-US" baseline="0" dirty="0" smtClean="0"/>
              <a:t> situation. Thank you.***</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97</a:t>
            </a:fld>
            <a:endParaRPr lang="en-US" dirty="0"/>
          </a:p>
        </p:txBody>
      </p:sp>
    </p:spTree>
    <p:extLst>
      <p:ext uri="{BB962C8B-B14F-4D97-AF65-F5344CB8AC3E}">
        <p14:creationId xmlns:p14="http://schemas.microsoft.com/office/powerpoint/2010/main" val="61365317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more information regarding VPFLA, click on this link.</a:t>
            </a:r>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98</a:t>
            </a:fld>
            <a:endParaRPr lang="en-US" dirty="0"/>
          </a:p>
        </p:txBody>
      </p:sp>
    </p:spTree>
    <p:extLst>
      <p:ext uri="{BB962C8B-B14F-4D97-AF65-F5344CB8AC3E}">
        <p14:creationId xmlns:p14="http://schemas.microsoft.com/office/powerpoint/2010/main" val="37027641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For</a:t>
            </a:r>
            <a:r>
              <a:rPr lang="en-US" baseline="0" dirty="0" smtClean="0"/>
              <a:t> more information regarding FMLA, click on these links.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99</a:t>
            </a:fld>
            <a:endParaRPr lang="en-US" dirty="0"/>
          </a:p>
        </p:txBody>
      </p:sp>
    </p:spTree>
    <p:extLst>
      <p:ext uri="{BB962C8B-B14F-4D97-AF65-F5344CB8AC3E}">
        <p14:creationId xmlns:p14="http://schemas.microsoft.com/office/powerpoint/2010/main" val="42215288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100</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Immigration Reform and Control Act of 1986 was passed</a:t>
            </a:r>
            <a:r>
              <a:rPr lang="en-US" baseline="0" dirty="0" smtClean="0"/>
              <a:t> in order to control and deter illegal immigration to the United States. It stipulates the legalization of undocumented aliens who had been continuously unlawfully present since 1982, legalization of certain agricultural workers, sanctions for employers who knowingly hire undocumented workers, and increased enforcement at US borders.</a:t>
            </a:r>
            <a:endParaRPr lang="en-US" dirty="0" smtClean="0"/>
          </a:p>
        </p:txBody>
      </p:sp>
      <p:sp>
        <p:nvSpPr>
          <p:cNvPr id="4" name="Slide Number Placeholder 3"/>
          <p:cNvSpPr>
            <a:spLocks noGrp="1"/>
          </p:cNvSpPr>
          <p:nvPr>
            <p:ph type="sldNum" sz="quarter" idx="10"/>
          </p:nvPr>
        </p:nvSpPr>
        <p:spPr/>
        <p:txBody>
          <a:bodyPr/>
          <a:lstStyle/>
          <a:p>
            <a:pPr>
              <a:defRPr/>
            </a:pPr>
            <a:fld id="{B1C5DAA9-510A-419A-B162-F32F09382316}" type="slidenum">
              <a:rPr lang="en-US" smtClean="0"/>
              <a:pPr>
                <a:defRPr/>
              </a:pPr>
              <a:t>101</a:t>
            </a:fld>
            <a:endParaRPr lang="en-US" dirty="0"/>
          </a:p>
        </p:txBody>
      </p:sp>
    </p:spTree>
    <p:extLst>
      <p:ext uri="{BB962C8B-B14F-4D97-AF65-F5344CB8AC3E}">
        <p14:creationId xmlns:p14="http://schemas.microsoft.com/office/powerpoint/2010/main" val="40661555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A3927A2-0096-4401-BA55-565ECCB3C515}" type="slidenum">
              <a:rPr lang="en-US" smtClean="0"/>
              <a:pPr/>
              <a:t>102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dirty="0" smtClean="0"/>
              <a:t>After an offer of employment has </a:t>
            </a:r>
            <a:r>
              <a:rPr lang="en-US" smtClean="0"/>
              <a:t>been made, IRCA </a:t>
            </a:r>
            <a:r>
              <a:rPr lang="en-US" dirty="0" smtClean="0"/>
              <a:t>requires the employee and employer to certify identity and eligibility to work in the United States. This</a:t>
            </a:r>
            <a:r>
              <a:rPr lang="en-US" baseline="0" dirty="0" smtClean="0"/>
              <a:t> is accomplished through the use of the I-9 Form. The I-9 must be completed within three days of an employee starting work with a new employer and it must be signed by both parties.</a:t>
            </a:r>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dirty="0" smtClean="0"/>
              <a:t>The I-9 Form specifies which documents</a:t>
            </a:r>
            <a:r>
              <a:rPr lang="en-US" baseline="0" dirty="0" smtClean="0"/>
              <a:t> employers may accept as proof of identity and eligibility to work in the US. A list of acceptable documents is provided on the form. They include, but are not limited to, a passport, a birth certificate, a social security card and a driver’s license. An employer may not ask for nor mandate a particular form of ID. They may only refer to the list. However, an employer may question a document if it believes it to be false.</a:t>
            </a:r>
            <a:endParaRPr lang="en-US" dirty="0" smtClean="0"/>
          </a:p>
        </p:txBody>
      </p:sp>
      <p:sp>
        <p:nvSpPr>
          <p:cNvPr id="56324" name="Slide Number Placeholder 3"/>
          <p:cNvSpPr>
            <a:spLocks noGrp="1"/>
          </p:cNvSpPr>
          <p:nvPr>
            <p:ph type="sldNum" sz="quarter" idx="5"/>
          </p:nvPr>
        </p:nvSpPr>
        <p:spPr>
          <a:noFill/>
        </p:spPr>
        <p:txBody>
          <a:bodyPr/>
          <a:lstStyle/>
          <a:p>
            <a:fld id="{5533C89C-5B7F-4F5A-9B44-527056B46EE4}" type="slidenum">
              <a:rPr lang="en-US" smtClean="0"/>
              <a:pPr/>
              <a:t>103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chemeClr val="accent1"/>
                </a:solidFill>
              </a:defRPr>
            </a:lvl1pPr>
          </a:lstStyle>
          <a:p>
            <a:r>
              <a:rPr kumimoji="0" lang="en-US"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4267200" y="6324600"/>
            <a:ext cx="609600" cy="441324"/>
          </a:xfrm>
          <a:prstGeom prst="rect">
            <a:avLst/>
          </a:prstGeom>
        </p:spPr>
        <p:txBody>
          <a:bodyPr/>
          <a:lstStyle>
            <a:lvl1pPr>
              <a:defRPr>
                <a:solidFill>
                  <a:srgbClr val="FFFFFF"/>
                </a:solidFill>
              </a:defRPr>
            </a:lvl1pPr>
          </a:lstStyle>
          <a:p>
            <a:pPr>
              <a:defRPr/>
            </a:pPr>
            <a:fld id="{690CFC5C-1AEC-47B6-A915-1578D5391DA8}"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chemeClr val="accent1"/>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chemeClr val="accent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pPr>
              <a:defRPr/>
            </a:pPr>
            <a:endParaRPr lang="en-US" dirty="0"/>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png"/></Relationships>
</file>

<file path=ppt/slides/_rels/slide10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10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uvm.edu/hrs/?Page=healthy/nursing/nursingresources.html"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www.uvm.edu/informed/" TargetMode="Externa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39.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144.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140.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hyperlink" Target="http://www.uvm.edu/~riskmgmt/?Page=insurance/workerscomp.html&amp;SM=insurance/insuranceclaims_submenu.html" TargetMode="External"/><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wmf"/><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uvm.edu/policies/general_html/affirm.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5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18.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labor.vermont.gov/?TabId=383" TargetMode="External"/><Relationship Id="rId2" Type="http://schemas.openxmlformats.org/officeDocument/2006/relationships/hyperlink" Target="http://www.dol.gov/whd/flsa/"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www.dol.gov/whd/fmla/finalrule/MilitaryFAQs.pdf"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hyperlink" Target="http://www.dol.gov/whd/fmla/finalrule/NonMilitaryFAQ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55000" lnSpcReduction="20000"/>
          </a:bodyPr>
          <a:lstStyle/>
          <a:p>
            <a:pPr>
              <a:buNone/>
            </a:pPr>
            <a:endParaRPr lang="en-US" sz="5400" dirty="0" smtClean="0"/>
          </a:p>
          <a:p>
            <a:pPr>
              <a:buNone/>
            </a:pPr>
            <a:r>
              <a:rPr lang="en-US" sz="5400" dirty="0" smtClean="0"/>
              <a:t>Americans with Disabilities Act (ADA)</a:t>
            </a:r>
            <a:endParaRPr lang="en-US" sz="5400" dirty="0"/>
          </a:p>
        </p:txBody>
      </p:sp>
      <p:sp>
        <p:nvSpPr>
          <p:cNvPr id="5" name="Title 1"/>
          <p:cNvSpPr>
            <a:spLocks noGrp="1"/>
          </p:cNvSpPr>
          <p:nvPr>
            <p:ph type="title"/>
          </p:nvPr>
        </p:nvSpPr>
        <p:spPr/>
        <p:txBody>
          <a:bodyPr>
            <a:noAutofit/>
          </a:bodyPr>
          <a:lstStyle/>
          <a:p>
            <a:r>
              <a:rPr lang="en-US" sz="1400" i="1" dirty="0"/>
              <a:t>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a:t>
            </a:r>
            <a:r>
              <a:rPr lang="en-US" sz="1400" i="1" u="sng" dirty="0"/>
              <a:t>Please contact the UVM Office of the General Counsel attorney to obtain current legal advice specifically responsive to your questions.</a:t>
            </a:r>
            <a:endParaRPr lang="en-US" sz="1400" dirty="0">
              <a:solidFill>
                <a:schemeClr val="bg1"/>
              </a:solidFill>
            </a:endParaRPr>
          </a:p>
        </p:txBody>
      </p:sp>
    </p:spTree>
    <p:extLst>
      <p:ext uri="{BB962C8B-B14F-4D97-AF65-F5344CB8AC3E}">
        <p14:creationId xmlns:p14="http://schemas.microsoft.com/office/powerpoint/2010/main" val="671762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substantial limitation?</a:t>
            </a:r>
          </a:p>
        </p:txBody>
      </p:sp>
      <p:sp>
        <p:nvSpPr>
          <p:cNvPr id="3" name="Content Placeholder 2"/>
          <p:cNvSpPr>
            <a:spLocks noGrp="1"/>
          </p:cNvSpPr>
          <p:nvPr>
            <p:ph sz="quarter" idx="1"/>
          </p:nvPr>
        </p:nvSpPr>
        <p:spPr/>
        <p:txBody>
          <a:bodyPr/>
          <a:lstStyle/>
          <a:p>
            <a:pPr marL="514350" indent="-514350">
              <a:buFont typeface="+mj-lt"/>
              <a:buAutoNum type="arabicPeriod" startAt="5"/>
            </a:pPr>
            <a:r>
              <a:rPr lang="en-US" dirty="0" smtClean="0"/>
              <a:t>Limitation must prevent employee from performing a wide range of jobs</a:t>
            </a:r>
            <a:endParaRPr lang="en-US" dirty="0"/>
          </a:p>
        </p:txBody>
      </p:sp>
    </p:spTree>
    <p:extLst>
      <p:ext uri="{BB962C8B-B14F-4D97-AF65-F5344CB8AC3E}">
        <p14:creationId xmlns:p14="http://schemas.microsoft.com/office/powerpoint/2010/main" val="31241348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77500" lnSpcReduction="20000"/>
          </a:bodyPr>
          <a:lstStyle/>
          <a:p>
            <a:pPr>
              <a:buNone/>
            </a:pPr>
            <a:r>
              <a:rPr lang="en-US" sz="4400" dirty="0" smtClean="0"/>
              <a:t>Immigration Reform and Control Act of 1986 (IRCA)</a:t>
            </a:r>
            <a:endParaRPr lang="en-US" sz="4400" dirty="0"/>
          </a:p>
        </p:txBody>
      </p:sp>
      <p:sp>
        <p:nvSpPr>
          <p:cNvPr id="5" name="Title 1"/>
          <p:cNvSpPr>
            <a:spLocks noGrp="1"/>
          </p:cNvSpPr>
          <p:nvPr>
            <p:ph type="title"/>
          </p:nvPr>
        </p:nvSpPr>
        <p:spPr/>
        <p:txBody>
          <a:bodyPr>
            <a:noAutofit/>
          </a:bodyPr>
          <a:lstStyle/>
          <a:p>
            <a:r>
              <a:rPr lang="en-US" sz="1400" i="1" dirty="0"/>
              <a:t>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a:t>
            </a:r>
            <a:r>
              <a:rPr lang="en-US" sz="1400" i="1" u="sng" dirty="0"/>
              <a:t>Please contact the UVM Office of the General Counsel attorney to obtain current legal advice specifically responsive to your questions.</a:t>
            </a:r>
            <a:endParaRPr lang="en-US" sz="1400" dirty="0">
              <a:solidFill>
                <a:schemeClr val="bg1"/>
              </a:solidFill>
            </a:endParaRPr>
          </a:p>
        </p:txBody>
      </p:sp>
    </p:spTree>
    <p:extLst>
      <p:ext uri="{BB962C8B-B14F-4D97-AF65-F5344CB8AC3E}">
        <p14:creationId xmlns:p14="http://schemas.microsoft.com/office/powerpoint/2010/main" val="28296932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a:t>Immigration Reform and Control Act of 1986</a:t>
            </a:r>
            <a:endParaRPr lang="en-US" dirty="0"/>
          </a:p>
        </p:txBody>
      </p:sp>
      <p:pic>
        <p:nvPicPr>
          <p:cNvPr id="1026" name="Picture 2" descr="C:\Users\bdcole\AppData\Local\Microsoft\Windows\Temporary Internet Files\Content.IE5\BRBKYU0I\MP900403282[1].jpg"/>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108960"/>
            <a:ext cx="2834640" cy="2834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dcole\AppData\Local\Microsoft\Windows\Temporary Internet Files\Content.IE5\BRBKYU0I\MP90040081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2430780"/>
            <a:ext cx="2108516" cy="14051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dcole\AppData\Local\Microsoft\Windows\Temporary Internet Files\Content.IE5\1UXIPM2X\MP90040210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1" y="4077116"/>
            <a:ext cx="3124200" cy="20819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bdcole\AppData\Local\Microsoft\Windows\Temporary Internet Files\Content.IE5\9CH5U919\MP90025556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1600200"/>
            <a:ext cx="1578737"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89848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sz="3200" dirty="0" smtClean="0"/>
              <a:t>IRCA &amp; the I-9 Form</a:t>
            </a:r>
          </a:p>
        </p:txBody>
      </p:sp>
      <p:sp>
        <p:nvSpPr>
          <p:cNvPr id="19459" name="Rectangle 3"/>
          <p:cNvSpPr>
            <a:spLocks noGrp="1" noChangeArrowheads="1"/>
          </p:cNvSpPr>
          <p:nvPr>
            <p:ph sz="quarter" idx="1"/>
          </p:nvPr>
        </p:nvSpPr>
        <p:spPr/>
        <p:txBody>
          <a:bodyPr/>
          <a:lstStyle/>
          <a:p>
            <a:pPr eaLnBrk="1" hangingPunct="1"/>
            <a:r>
              <a:rPr lang="en-US" dirty="0" smtClean="0"/>
              <a:t>Requires the employee and employer to certify identity and eligibility to work </a:t>
            </a:r>
          </a:p>
          <a:p>
            <a:pPr eaLnBrk="1" hangingPunct="1"/>
            <a:r>
              <a:rPr lang="en-US" dirty="0" smtClean="0"/>
              <a:t>I-9 must be completed within 3 days of starting work</a:t>
            </a:r>
          </a:p>
          <a:p>
            <a:pPr eaLnBrk="1" hangingPunct="1"/>
            <a:r>
              <a:rPr lang="en-US" dirty="0" smtClean="0"/>
              <a:t>Signed by the employee and employer</a:t>
            </a:r>
          </a:p>
          <a:p>
            <a:pPr eaLnBrk="1" hangingPunct="1">
              <a:buFont typeface="Wingdings" pitchFamily="2" charset="2"/>
              <a:buNone/>
            </a:pPr>
            <a:endParaRPr lang="en-US" dirty="0" smtClean="0"/>
          </a:p>
        </p:txBody>
      </p:sp>
    </p:spTree>
    <p:extLst>
      <p:ext uri="{BB962C8B-B14F-4D97-AF65-F5344CB8AC3E}">
        <p14:creationId xmlns:p14="http://schemas.microsoft.com/office/powerpoint/2010/main" val="2356282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p:txBody>
          <a:bodyPr>
            <a:normAutofit/>
          </a:bodyPr>
          <a:lstStyle/>
          <a:p>
            <a:r>
              <a:rPr lang="en-US" sz="3600" dirty="0"/>
              <a:t>IRCA &amp; the I-9 Form</a:t>
            </a:r>
            <a:endParaRPr lang="en-US" dirty="0" smtClean="0"/>
          </a:p>
        </p:txBody>
      </p:sp>
      <p:pic>
        <p:nvPicPr>
          <p:cNvPr id="3074" name="Picture 2" descr="C:\Users\bdcole\AppData\Local\Microsoft\Windows\Temporary Internet Files\Content.IE5\GU4ELVXA\MP9003058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470707"/>
            <a:ext cx="2099618" cy="263550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8646" y="1733803"/>
            <a:ext cx="2214562" cy="141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bdcole\AppData\Local\Microsoft\Windows\Temporary Internet Files\Content.IE5\9CH5U919\MP900443839[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755" t="8679" r="9438" b="8302"/>
          <a:stretch/>
        </p:blipFill>
        <p:spPr bwMode="auto">
          <a:xfrm>
            <a:off x="4114800" y="2150647"/>
            <a:ext cx="1729989" cy="23987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t="8741" b="11852"/>
          <a:stretch/>
        </p:blipFill>
        <p:spPr bwMode="auto">
          <a:xfrm>
            <a:off x="838200" y="4581246"/>
            <a:ext cx="2514600" cy="149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l="6606" t="8241" r="7097" b="11276"/>
          <a:stretch/>
        </p:blipFill>
        <p:spPr bwMode="auto">
          <a:xfrm>
            <a:off x="375583" y="1709419"/>
            <a:ext cx="3205817" cy="239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895042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49999" b="1"/>
          <a:stretch/>
        </p:blipFill>
        <p:spPr bwMode="auto">
          <a:xfrm>
            <a:off x="2743200" y="3967399"/>
            <a:ext cx="3657600" cy="2367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2743200" y="1600200"/>
            <a:ext cx="3657600" cy="236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600" dirty="0"/>
              <a:t>IRCA &amp; the I-9 Form</a:t>
            </a:r>
            <a:endParaRPr lang="en-US" dirty="0"/>
          </a:p>
        </p:txBody>
      </p:sp>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2812" t="2414" r="6120" b="95574"/>
          <a:stretch/>
        </p:blipFill>
        <p:spPr bwMode="auto">
          <a:xfrm>
            <a:off x="5772150" y="1714501"/>
            <a:ext cx="404813"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31331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sz="3600" dirty="0"/>
              <a:t>IRCA &amp; the I-9 Form</a:t>
            </a:r>
            <a:endParaRPr lang="en-US" dirty="0" smtClean="0"/>
          </a:p>
        </p:txBody>
      </p:sp>
      <p:sp>
        <p:nvSpPr>
          <p:cNvPr id="21507" name="Rectangle 3"/>
          <p:cNvSpPr>
            <a:spLocks noGrp="1" noChangeArrowheads="1"/>
          </p:cNvSpPr>
          <p:nvPr>
            <p:ph sz="quarter" idx="1"/>
          </p:nvPr>
        </p:nvSpPr>
        <p:spPr/>
        <p:txBody>
          <a:bodyPr/>
          <a:lstStyle/>
          <a:p>
            <a:pPr eaLnBrk="1" hangingPunct="1"/>
            <a:r>
              <a:rPr lang="en-US" dirty="0" smtClean="0"/>
              <a:t>$250-$2000 for EACH hire 1</a:t>
            </a:r>
            <a:r>
              <a:rPr lang="en-US" baseline="30000" dirty="0" smtClean="0"/>
              <a:t>st</a:t>
            </a:r>
            <a:r>
              <a:rPr lang="en-US" dirty="0" smtClean="0"/>
              <a:t> offense</a:t>
            </a:r>
          </a:p>
          <a:p>
            <a:pPr eaLnBrk="1" hangingPunct="1"/>
            <a:r>
              <a:rPr lang="en-US" dirty="0" smtClean="0"/>
              <a:t>$2000-$5000 for EACH hire 2</a:t>
            </a:r>
            <a:r>
              <a:rPr lang="en-US" baseline="30000" dirty="0" smtClean="0"/>
              <a:t>nd</a:t>
            </a:r>
            <a:r>
              <a:rPr lang="en-US" dirty="0" smtClean="0"/>
              <a:t> offense</a:t>
            </a:r>
          </a:p>
          <a:p>
            <a:pPr eaLnBrk="1" hangingPunct="1"/>
            <a:r>
              <a:rPr lang="en-US" dirty="0" smtClean="0"/>
              <a:t>$3000-$10000 for more than two offenses</a:t>
            </a:r>
          </a:p>
          <a:p>
            <a:pPr eaLnBrk="1" hangingPunct="1">
              <a:buFont typeface="Wingdings" pitchFamily="2" charset="2"/>
              <a:buNone/>
            </a:pPr>
            <a:endParaRPr lang="en-US" dirty="0" smtClean="0"/>
          </a:p>
          <a:p>
            <a:pPr eaLnBrk="1" hangingPunct="1"/>
            <a:endParaRPr lang="en-US" dirty="0" smtClean="0"/>
          </a:p>
        </p:txBody>
      </p:sp>
      <p:pic>
        <p:nvPicPr>
          <p:cNvPr id="8" name="Picture 3" descr="C:\Users\bdcole\AppData\Local\Microsoft\Windows\Temporary Internet Files\Content.IE5\1UXIPM2X\MP9003861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352800"/>
            <a:ext cx="1991106" cy="2971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bdcole\AppData\Local\Microsoft\Windows\Temporary Internet Files\Content.IE5\1UXIPM2X\MP910216475[1].jpg"/>
          <p:cNvPicPr>
            <a:picLocks noChangeAspect="1" noChangeArrowheads="1"/>
          </p:cNvPicPr>
          <p:nvPr/>
        </p:nvPicPr>
        <p:blipFill rotWithShape="1">
          <a:blip r:embed="rId4">
            <a:extLst>
              <a:ext uri="{28A0092B-C50C-407E-A947-70E740481C1C}">
                <a14:useLocalDpi xmlns:a14="http://schemas.microsoft.com/office/drawing/2010/main" val="0"/>
              </a:ext>
            </a:extLst>
          </a:blip>
          <a:srcRect l="11600" t="20149" r="15050" b="9051"/>
          <a:stretch/>
        </p:blipFill>
        <p:spPr bwMode="auto">
          <a:xfrm>
            <a:off x="2590800" y="3892296"/>
            <a:ext cx="2753868" cy="199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47139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sz="3600" dirty="0"/>
              <a:t>IRCA &amp; the I-9 Form</a:t>
            </a:r>
            <a:endParaRPr lang="en-US" dirty="0" smtClean="0"/>
          </a:p>
        </p:txBody>
      </p:sp>
      <p:sp>
        <p:nvSpPr>
          <p:cNvPr id="22531" name="Rectangle 3"/>
          <p:cNvSpPr>
            <a:spLocks noGrp="1" noChangeArrowheads="1"/>
          </p:cNvSpPr>
          <p:nvPr>
            <p:ph sz="quarter" idx="1"/>
          </p:nvPr>
        </p:nvSpPr>
        <p:spPr/>
        <p:txBody>
          <a:bodyPr>
            <a:normAutofit/>
          </a:bodyPr>
          <a:lstStyle/>
          <a:p>
            <a:r>
              <a:rPr lang="en-US" dirty="0" smtClean="0"/>
              <a:t>$100- $1000 for each person hired without proper documentation</a:t>
            </a:r>
          </a:p>
          <a:p>
            <a:r>
              <a:rPr lang="en-US" dirty="0" smtClean="0"/>
              <a:t>$3000 and/or jail time for engaging in a pattern or practice of violating the hiring/verification requirement</a:t>
            </a:r>
          </a:p>
        </p:txBody>
      </p:sp>
      <p:pic>
        <p:nvPicPr>
          <p:cNvPr id="5" name="Picture 3" descr="C:\Users\bdcole\AppData\Local\Microsoft\Windows\Temporary Internet Files\Content.IE5\1UXIPM2X\MP9003861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352800"/>
            <a:ext cx="1991106" cy="2971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bdcole\AppData\Local\Microsoft\Windows\Temporary Internet Files\Content.IE5\1UXIPM2X\MP910216475[1].jpg"/>
          <p:cNvPicPr>
            <a:picLocks noChangeAspect="1" noChangeArrowheads="1"/>
          </p:cNvPicPr>
          <p:nvPr/>
        </p:nvPicPr>
        <p:blipFill rotWithShape="1">
          <a:blip r:embed="rId4">
            <a:extLst>
              <a:ext uri="{28A0092B-C50C-407E-A947-70E740481C1C}">
                <a14:useLocalDpi xmlns:a14="http://schemas.microsoft.com/office/drawing/2010/main" val="0"/>
              </a:ext>
            </a:extLst>
          </a:blip>
          <a:srcRect l="11600" t="20149" r="15050" b="9051"/>
          <a:stretch/>
        </p:blipFill>
        <p:spPr bwMode="auto">
          <a:xfrm>
            <a:off x="2590800" y="3892296"/>
            <a:ext cx="2753868" cy="199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317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70000" lnSpcReduction="20000"/>
          </a:bodyPr>
          <a:lstStyle/>
          <a:p>
            <a:pPr>
              <a:buNone/>
            </a:pPr>
            <a:endParaRPr lang="en-US" sz="5400" dirty="0" smtClean="0"/>
          </a:p>
          <a:p>
            <a:pPr>
              <a:buNone/>
            </a:pPr>
            <a:r>
              <a:rPr lang="en-US" sz="5400" dirty="0" smtClean="0"/>
              <a:t>Nursing Mothers</a:t>
            </a:r>
            <a:endParaRPr lang="en-US" sz="5400" dirty="0"/>
          </a:p>
        </p:txBody>
      </p:sp>
      <p:sp>
        <p:nvSpPr>
          <p:cNvPr id="5" name="Title 1"/>
          <p:cNvSpPr>
            <a:spLocks noGrp="1"/>
          </p:cNvSpPr>
          <p:nvPr>
            <p:ph type="title"/>
          </p:nvPr>
        </p:nvSpPr>
        <p:spPr/>
        <p:txBody>
          <a:bodyPr>
            <a:noAutofit/>
          </a:bodyPr>
          <a:lstStyle/>
          <a:p>
            <a:r>
              <a:rPr lang="en-US" sz="1400" i="1" dirty="0"/>
              <a:t>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a:t>
            </a:r>
            <a:r>
              <a:rPr lang="en-US" sz="1400" i="1" u="sng" dirty="0"/>
              <a:t>Please contact the UVM Office of the General Counsel attorney to obtain current legal advice specifically responsive to your questions.</a:t>
            </a:r>
            <a:endParaRPr lang="en-US" sz="1400" dirty="0">
              <a:solidFill>
                <a:schemeClr val="bg1"/>
              </a:solidFill>
            </a:endParaRPr>
          </a:p>
        </p:txBody>
      </p:sp>
    </p:spTree>
    <p:extLst>
      <p:ext uri="{BB962C8B-B14F-4D97-AF65-F5344CB8AC3E}">
        <p14:creationId xmlns:p14="http://schemas.microsoft.com/office/powerpoint/2010/main" val="25586613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Vermont </a:t>
            </a:r>
            <a:r>
              <a:rPr lang="en-US" dirty="0" smtClean="0"/>
              <a:t>H.641 – Nursing Mothers</a:t>
            </a:r>
            <a:endParaRPr lang="en-US" dirty="0"/>
          </a:p>
        </p:txBody>
      </p:sp>
      <p:sp>
        <p:nvSpPr>
          <p:cNvPr id="5" name="Content Placeholder 4"/>
          <p:cNvSpPr>
            <a:spLocks noGrp="1"/>
          </p:cNvSpPr>
          <p:nvPr>
            <p:ph sz="quarter" idx="1"/>
          </p:nvPr>
        </p:nvSpPr>
        <p:spPr/>
        <p:txBody>
          <a:bodyPr>
            <a:normAutofit/>
          </a:bodyPr>
          <a:lstStyle/>
          <a:p>
            <a:pPr marL="0" indent="0">
              <a:buNone/>
            </a:pPr>
            <a:r>
              <a:rPr lang="en-US" dirty="0"/>
              <a:t>For an employee who is a nursing mother for up to three years after the birth of a child, the employer shall</a:t>
            </a:r>
            <a:r>
              <a:rPr lang="en-US" dirty="0" smtClean="0"/>
              <a:t>:</a:t>
            </a:r>
          </a:p>
          <a:p>
            <a:pPr lvl="1"/>
            <a:r>
              <a:rPr lang="en-US" dirty="0"/>
              <a:t>Provide uncompensated time throughout the day to express breast milk for her </a:t>
            </a:r>
            <a:r>
              <a:rPr lang="en-US" dirty="0" smtClean="0"/>
              <a:t>nursing </a:t>
            </a:r>
            <a:r>
              <a:rPr lang="en-US" dirty="0"/>
              <a:t>child</a:t>
            </a:r>
            <a:r>
              <a:rPr lang="en-US" dirty="0" smtClean="0"/>
              <a:t>.</a:t>
            </a:r>
          </a:p>
          <a:p>
            <a:pPr lvl="1"/>
            <a:r>
              <a:rPr lang="en-US" dirty="0"/>
              <a:t>Make a reasonable accommodation to provide appropriate private space that is not a bathroom stall or a small storage area</a:t>
            </a:r>
            <a:r>
              <a:rPr lang="en-US" dirty="0" smtClean="0"/>
              <a:t>.</a:t>
            </a:r>
          </a:p>
        </p:txBody>
      </p:sp>
    </p:spTree>
    <p:extLst>
      <p:ext uri="{BB962C8B-B14F-4D97-AF65-F5344CB8AC3E}">
        <p14:creationId xmlns:p14="http://schemas.microsoft.com/office/powerpoint/2010/main" val="3125539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Vermont H.641 – Nursing Mothers</a:t>
            </a:r>
          </a:p>
        </p:txBody>
      </p:sp>
      <p:sp>
        <p:nvSpPr>
          <p:cNvPr id="3" name="Content Placeholder 2"/>
          <p:cNvSpPr>
            <a:spLocks noGrp="1"/>
          </p:cNvSpPr>
          <p:nvPr>
            <p:ph sz="quarter" idx="1"/>
          </p:nvPr>
        </p:nvSpPr>
        <p:spPr/>
        <p:txBody>
          <a:bodyPr/>
          <a:lstStyle/>
          <a:p>
            <a:r>
              <a:rPr lang="en-US" dirty="0"/>
              <a:t>An employer may be exempted from the provisions </a:t>
            </a:r>
            <a:r>
              <a:rPr lang="en-US" dirty="0" smtClean="0"/>
              <a:t>if </a:t>
            </a:r>
            <a:r>
              <a:rPr lang="en-US" dirty="0"/>
              <a:t>providing time for expressing breast milk would seriously disrupt the employer’s operations. </a:t>
            </a:r>
          </a:p>
          <a:p>
            <a:r>
              <a:rPr lang="en-US" dirty="0"/>
              <a:t>An employer shall not discriminate against an employee who exercises the rights provided under this section. </a:t>
            </a:r>
          </a:p>
        </p:txBody>
      </p:sp>
    </p:spTree>
    <p:extLst>
      <p:ext uri="{BB962C8B-B14F-4D97-AF65-F5344CB8AC3E}">
        <p14:creationId xmlns:p14="http://schemas.microsoft.com/office/powerpoint/2010/main" val="2265936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Interview</a:t>
            </a:r>
            <a:endParaRPr lang="en-US" dirty="0"/>
          </a:p>
        </p:txBody>
      </p:sp>
      <p:sp>
        <p:nvSpPr>
          <p:cNvPr id="3" name="Content Placeholder 2"/>
          <p:cNvSpPr>
            <a:spLocks noGrp="1"/>
          </p:cNvSpPr>
          <p:nvPr>
            <p:ph sz="quarter" idx="1"/>
          </p:nvPr>
        </p:nvSpPr>
        <p:spPr/>
        <p:txBody>
          <a:bodyPr/>
          <a:lstStyle/>
          <a:p>
            <a:r>
              <a:rPr lang="en-US" dirty="0" smtClean="0"/>
              <a:t>Focus on person’s ability to do the job.</a:t>
            </a:r>
          </a:p>
          <a:p>
            <a:r>
              <a:rPr lang="en-US" dirty="0" smtClean="0"/>
              <a:t>Discuss alternative ways to do the job.</a:t>
            </a:r>
          </a:p>
          <a:p>
            <a:r>
              <a:rPr lang="en-US" dirty="0" smtClean="0"/>
              <a:t>Let the person tell you reasonable accommodations they may need.</a:t>
            </a:r>
            <a:endParaRPr lang="en-US" dirty="0"/>
          </a:p>
        </p:txBody>
      </p:sp>
    </p:spTree>
    <p:extLst>
      <p:ext uri="{BB962C8B-B14F-4D97-AF65-F5344CB8AC3E}">
        <p14:creationId xmlns:p14="http://schemas.microsoft.com/office/powerpoint/2010/main" val="401220425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Vermont H.641 – Nursing Mothers</a:t>
            </a:r>
          </a:p>
        </p:txBody>
      </p:sp>
      <p:sp>
        <p:nvSpPr>
          <p:cNvPr id="3" name="Content Placeholder 2"/>
          <p:cNvSpPr>
            <a:spLocks noGrp="1"/>
          </p:cNvSpPr>
          <p:nvPr>
            <p:ph sz="quarter" idx="1"/>
          </p:nvPr>
        </p:nvSpPr>
        <p:spPr/>
        <p:txBody>
          <a:bodyPr/>
          <a:lstStyle/>
          <a:p>
            <a:r>
              <a:rPr lang="en-US" dirty="0"/>
              <a:t>Any employer who violates the provisions of this subchapter shall be fined assessed a civil penalty of not more than $100.00 for each and every violation.</a:t>
            </a:r>
          </a:p>
        </p:txBody>
      </p:sp>
    </p:spTree>
    <p:extLst>
      <p:ext uri="{BB962C8B-B14F-4D97-AF65-F5344CB8AC3E}">
        <p14:creationId xmlns:p14="http://schemas.microsoft.com/office/powerpoint/2010/main" val="327747214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Direction</a:t>
            </a:r>
          </a:p>
        </p:txBody>
      </p:sp>
      <p:sp>
        <p:nvSpPr>
          <p:cNvPr id="3" name="Content Placeholder 2"/>
          <p:cNvSpPr>
            <a:spLocks noGrp="1"/>
          </p:cNvSpPr>
          <p:nvPr>
            <p:ph sz="quarter" idx="1"/>
          </p:nvPr>
        </p:nvSpPr>
        <p:spPr/>
        <p:txBody>
          <a:bodyPr>
            <a:normAutofit/>
          </a:bodyPr>
          <a:lstStyle/>
          <a:p>
            <a:pPr marL="0" indent="0">
              <a:buNone/>
            </a:pPr>
            <a:r>
              <a:rPr lang="en-US" dirty="0" smtClean="0"/>
              <a:t>UVM’s Nursing Mothers policy </a:t>
            </a:r>
            <a:r>
              <a:rPr lang="en-US" dirty="0"/>
              <a:t>supports the following goals in the University’s Strategic Plan</a:t>
            </a:r>
            <a:r>
              <a:rPr lang="en-US" dirty="0" smtClean="0"/>
              <a:t>:</a:t>
            </a:r>
          </a:p>
          <a:p>
            <a:pPr lvl="1"/>
            <a:r>
              <a:rPr lang="en-US" b="1" dirty="0"/>
              <a:t>Diversity: </a:t>
            </a:r>
            <a:r>
              <a:rPr lang="en-US" dirty="0"/>
              <a:t>Build a diverse and globally aware university community sustained by </a:t>
            </a:r>
            <a:r>
              <a:rPr lang="en-US" dirty="0" smtClean="0"/>
              <a:t>an inclusive</a:t>
            </a:r>
            <a:r>
              <a:rPr lang="en-US" dirty="0"/>
              <a:t>, supportive, and just campus climate</a:t>
            </a:r>
            <a:r>
              <a:rPr lang="en-US" dirty="0" smtClean="0"/>
              <a:t>.</a:t>
            </a:r>
          </a:p>
          <a:p>
            <a:pPr lvl="1"/>
            <a:r>
              <a:rPr lang="en-US" b="1" dirty="0"/>
              <a:t>Institutional efficacy: </a:t>
            </a:r>
            <a:r>
              <a:rPr lang="en-US" dirty="0"/>
              <a:t>As an institution, model the highest standard of ethical </a:t>
            </a:r>
            <a:r>
              <a:rPr lang="en-US" dirty="0" smtClean="0"/>
              <a:t>conduct, public </a:t>
            </a:r>
            <a:r>
              <a:rPr lang="en-US" dirty="0"/>
              <a:t>service, and strong commitment to lifelong learning.</a:t>
            </a:r>
          </a:p>
        </p:txBody>
      </p:sp>
    </p:spTree>
    <p:extLst>
      <p:ext uri="{BB962C8B-B14F-4D97-AF65-F5344CB8AC3E}">
        <p14:creationId xmlns:p14="http://schemas.microsoft.com/office/powerpoint/2010/main" val="97570675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Elaboration</a:t>
            </a:r>
          </a:p>
        </p:txBody>
      </p:sp>
      <p:sp>
        <p:nvSpPr>
          <p:cNvPr id="3" name="Content Placeholder 2"/>
          <p:cNvSpPr>
            <a:spLocks noGrp="1"/>
          </p:cNvSpPr>
          <p:nvPr>
            <p:ph sz="quarter" idx="1"/>
          </p:nvPr>
        </p:nvSpPr>
        <p:spPr/>
        <p:txBody>
          <a:bodyPr/>
          <a:lstStyle/>
          <a:p>
            <a:pPr marL="0" indent="0">
              <a:buNone/>
            </a:pPr>
            <a:r>
              <a:rPr lang="en-US" dirty="0"/>
              <a:t>Upon return to work after the birth of a child and for three years thereafter, </a:t>
            </a:r>
            <a:r>
              <a:rPr lang="en-US" dirty="0" smtClean="0"/>
              <a:t>breastfeeding employees </a:t>
            </a:r>
            <a:r>
              <a:rPr lang="en-US" dirty="0"/>
              <a:t>are allowed a flexible schedule that will provide reasonable time to </a:t>
            </a:r>
            <a:r>
              <a:rPr lang="en-US" dirty="0" smtClean="0"/>
              <a:t>express milk </a:t>
            </a:r>
            <a:r>
              <a:rPr lang="en-US" dirty="0"/>
              <a:t>during work hours.</a:t>
            </a:r>
          </a:p>
        </p:txBody>
      </p:sp>
    </p:spTree>
    <p:extLst>
      <p:ext uri="{BB962C8B-B14F-4D97-AF65-F5344CB8AC3E}">
        <p14:creationId xmlns:p14="http://schemas.microsoft.com/office/powerpoint/2010/main" val="426630393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Employee</a:t>
            </a:r>
          </a:p>
        </p:txBody>
      </p:sp>
      <p:sp>
        <p:nvSpPr>
          <p:cNvPr id="3" name="Content Placeholder 2"/>
          <p:cNvSpPr>
            <a:spLocks noGrp="1"/>
          </p:cNvSpPr>
          <p:nvPr>
            <p:ph sz="quarter" idx="1"/>
          </p:nvPr>
        </p:nvSpPr>
        <p:spPr/>
        <p:txBody>
          <a:bodyPr/>
          <a:lstStyle/>
          <a:p>
            <a:pPr marL="0" indent="0">
              <a:buNone/>
            </a:pPr>
            <a:r>
              <a:rPr lang="en-US" dirty="0"/>
              <a:t>Role of the </a:t>
            </a:r>
            <a:r>
              <a:rPr lang="en-US" dirty="0" smtClean="0"/>
              <a:t>Employee</a:t>
            </a:r>
          </a:p>
          <a:p>
            <a:pPr lvl="1"/>
            <a:r>
              <a:rPr lang="en-US" dirty="0"/>
              <a:t>Contacting </a:t>
            </a:r>
            <a:r>
              <a:rPr lang="en-US" dirty="0" err="1"/>
              <a:t>WorkLife</a:t>
            </a:r>
            <a:r>
              <a:rPr lang="en-US" dirty="0"/>
              <a:t> Services at (802) 656-0156 to obtain information </a:t>
            </a:r>
            <a:r>
              <a:rPr lang="en-US" dirty="0" smtClean="0"/>
              <a:t>regarding locations </a:t>
            </a:r>
            <a:r>
              <a:rPr lang="en-US" dirty="0"/>
              <a:t>of designated private spaces for expression of milk on campus, </a:t>
            </a:r>
            <a:r>
              <a:rPr lang="en-US" dirty="0" smtClean="0"/>
              <a:t>if needed.</a:t>
            </a:r>
          </a:p>
          <a:p>
            <a:pPr lvl="1"/>
            <a:r>
              <a:rPr lang="en-US" dirty="0"/>
              <a:t>Requesting and arranging with their supervisor appropriate and reasonable </a:t>
            </a:r>
            <a:r>
              <a:rPr lang="en-US" dirty="0" smtClean="0"/>
              <a:t>break times </a:t>
            </a:r>
            <a:r>
              <a:rPr lang="en-US" dirty="0"/>
              <a:t>or flexible scheduling for expressing milk.</a:t>
            </a:r>
          </a:p>
        </p:txBody>
      </p:sp>
    </p:spTree>
    <p:extLst>
      <p:ext uri="{BB962C8B-B14F-4D97-AF65-F5344CB8AC3E}">
        <p14:creationId xmlns:p14="http://schemas.microsoft.com/office/powerpoint/2010/main" val="226122012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the Supervisor</a:t>
            </a:r>
          </a:p>
        </p:txBody>
      </p:sp>
      <p:sp>
        <p:nvSpPr>
          <p:cNvPr id="3" name="Content Placeholder 2"/>
          <p:cNvSpPr>
            <a:spLocks noGrp="1"/>
          </p:cNvSpPr>
          <p:nvPr>
            <p:ph sz="quarter" idx="1"/>
          </p:nvPr>
        </p:nvSpPr>
        <p:spPr/>
        <p:txBody>
          <a:bodyPr>
            <a:normAutofit/>
          </a:bodyPr>
          <a:lstStyle/>
          <a:p>
            <a:pPr marL="0" indent="0">
              <a:buNone/>
            </a:pPr>
            <a:r>
              <a:rPr lang="en-US" dirty="0"/>
              <a:t>The supervisor shall be responsible for the following</a:t>
            </a:r>
            <a:r>
              <a:rPr lang="en-US" dirty="0" smtClean="0"/>
              <a:t>:</a:t>
            </a:r>
          </a:p>
          <a:p>
            <a:pPr lvl="1"/>
            <a:r>
              <a:rPr lang="en-US" dirty="0"/>
              <a:t>Providing reasonable break times each day or make reasonable </a:t>
            </a:r>
            <a:r>
              <a:rPr lang="en-US" dirty="0" smtClean="0"/>
              <a:t>accommodations for </a:t>
            </a:r>
            <a:r>
              <a:rPr lang="en-US" dirty="0"/>
              <a:t>flexible work schedules for employees wishing to express breast milk</a:t>
            </a:r>
            <a:r>
              <a:rPr lang="en-US" dirty="0" smtClean="0"/>
              <a:t>.</a:t>
            </a:r>
          </a:p>
          <a:p>
            <a:pPr lvl="1"/>
            <a:r>
              <a:rPr lang="en-US" dirty="0"/>
              <a:t>Providing a private space with a lock on the door for expressing milk. </a:t>
            </a:r>
            <a:r>
              <a:rPr lang="en-US" dirty="0" smtClean="0"/>
              <a:t>A bathroom </a:t>
            </a:r>
            <a:r>
              <a:rPr lang="en-US" dirty="0"/>
              <a:t>stall or storage area shall not serve as a lactation space. If </a:t>
            </a:r>
            <a:r>
              <a:rPr lang="en-US" dirty="0" smtClean="0"/>
              <a:t>employees prefer</a:t>
            </a:r>
            <a:r>
              <a:rPr lang="en-US" dirty="0"/>
              <a:t>, they may also express milk in their own private offices</a:t>
            </a:r>
            <a:r>
              <a:rPr lang="en-US" dirty="0" smtClean="0"/>
              <a:t>.</a:t>
            </a:r>
          </a:p>
          <a:p>
            <a:pPr lvl="1"/>
            <a:r>
              <a:rPr lang="en-US" dirty="0"/>
              <a:t>Assisting in providing a positive atmosphere of support for </a:t>
            </a:r>
            <a:r>
              <a:rPr lang="en-US" dirty="0" smtClean="0"/>
              <a:t>breastfeeding employees</a:t>
            </a:r>
            <a:r>
              <a:rPr lang="en-US" dirty="0"/>
              <a:t>.</a:t>
            </a:r>
          </a:p>
        </p:txBody>
      </p:sp>
    </p:spTree>
    <p:extLst>
      <p:ext uri="{BB962C8B-B14F-4D97-AF65-F5344CB8AC3E}">
        <p14:creationId xmlns:p14="http://schemas.microsoft.com/office/powerpoint/2010/main" val="144857369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Nursing Mother Facilities at UVM </a:t>
            </a:r>
          </a:p>
        </p:txBody>
      </p:sp>
      <p:sp>
        <p:nvSpPr>
          <p:cNvPr id="3" name="Content Placeholder 2"/>
          <p:cNvSpPr>
            <a:spLocks noGrp="1"/>
          </p:cNvSpPr>
          <p:nvPr>
            <p:ph sz="quarter" idx="1"/>
          </p:nvPr>
        </p:nvSpPr>
        <p:spPr/>
        <p:txBody>
          <a:bodyPr>
            <a:normAutofit/>
          </a:bodyPr>
          <a:lstStyle/>
          <a:p>
            <a:pPr marL="0" indent="0">
              <a:buNone/>
            </a:pPr>
            <a:r>
              <a:rPr lang="en-US" dirty="0" smtClean="0"/>
              <a:t>Facilities </a:t>
            </a:r>
            <a:r>
              <a:rPr lang="en-US" dirty="0"/>
              <a:t>for nursing mothers are being identified across campus. Each of the locations provides private space where nursing mothers are welcome to pump or nurse. Rooms are equipped with appropriate signage, a comfortable chair, a small table and an electrical outlet. </a:t>
            </a:r>
            <a:r>
              <a:rPr lang="en-US" dirty="0" smtClean="0"/>
              <a:t>More </a:t>
            </a:r>
            <a:r>
              <a:rPr lang="en-US" dirty="0"/>
              <a:t>rooms are being identified and will be added to the list as they become available.</a:t>
            </a:r>
          </a:p>
        </p:txBody>
      </p:sp>
    </p:spTree>
    <p:extLst>
      <p:ext uri="{BB962C8B-B14F-4D97-AF65-F5344CB8AC3E}">
        <p14:creationId xmlns:p14="http://schemas.microsoft.com/office/powerpoint/2010/main" val="153309429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 Map of Nursing Rooms</a:t>
            </a:r>
            <a:endParaRPr lang="en-US" dirty="0"/>
          </a:p>
        </p:txBody>
      </p:sp>
      <p:sp>
        <p:nvSpPr>
          <p:cNvPr id="3" name="Content Placeholder 2"/>
          <p:cNvSpPr>
            <a:spLocks noGrp="1"/>
          </p:cNvSpPr>
          <p:nvPr>
            <p:ph sz="quarter" idx="1"/>
          </p:nvPr>
        </p:nvSpPr>
        <p:spPr/>
        <p:txBody>
          <a:bodyPr/>
          <a:lstStyle/>
          <a:p>
            <a:pPr marL="0" indent="0">
              <a:buNone/>
            </a:pPr>
            <a:r>
              <a:rPr lang="en-US" dirty="0" smtClean="0"/>
              <a:t>Include a map with dots. Rollover will reveal address and photo of room.</a:t>
            </a:r>
            <a:endParaRPr lang="en-US" dirty="0"/>
          </a:p>
        </p:txBody>
      </p:sp>
    </p:spTree>
    <p:extLst>
      <p:ext uri="{BB962C8B-B14F-4D97-AF65-F5344CB8AC3E}">
        <p14:creationId xmlns:p14="http://schemas.microsoft.com/office/powerpoint/2010/main" val="331856457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Links and Resources for Nursing Mothers</a:t>
            </a:r>
          </a:p>
        </p:txBody>
      </p:sp>
      <p:sp>
        <p:nvSpPr>
          <p:cNvPr id="3" name="Content Placeholder 2"/>
          <p:cNvSpPr>
            <a:spLocks noGrp="1"/>
          </p:cNvSpPr>
          <p:nvPr>
            <p:ph sz="quarter" idx="1"/>
          </p:nvPr>
        </p:nvSpPr>
        <p:spPr/>
        <p:txBody>
          <a:bodyPr>
            <a:normAutofit/>
          </a:bodyPr>
          <a:lstStyle/>
          <a:p>
            <a:pPr marL="0" indent="0">
              <a:buNone/>
            </a:pPr>
            <a:r>
              <a:rPr lang="en-US" dirty="0" smtClean="0"/>
              <a:t>Links to the following information can be found here</a:t>
            </a:r>
            <a:r>
              <a:rPr lang="en-US" dirty="0"/>
              <a:t>: </a:t>
            </a:r>
            <a:r>
              <a:rPr lang="en-US" dirty="0">
                <a:hlinkClick r:id="rId3"/>
              </a:rPr>
              <a:t>http://www.uvm.edu/hrs/?</a:t>
            </a:r>
            <a:r>
              <a:rPr lang="en-US" dirty="0" smtClean="0">
                <a:hlinkClick r:id="rId3"/>
              </a:rPr>
              <a:t>Page=healthy/nursing/nursingresources.html</a:t>
            </a:r>
            <a:r>
              <a:rPr lang="en-US" dirty="0" smtClean="0"/>
              <a:t> </a:t>
            </a:r>
          </a:p>
          <a:p>
            <a:pPr lvl="1"/>
            <a:r>
              <a:rPr lang="en-US" dirty="0"/>
              <a:t>Breastfeeding Information for New Mothers</a:t>
            </a:r>
          </a:p>
          <a:p>
            <a:pPr lvl="1"/>
            <a:r>
              <a:rPr lang="en-US" dirty="0"/>
              <a:t>Back-to-Work Basics</a:t>
            </a:r>
          </a:p>
          <a:p>
            <a:pPr lvl="1"/>
            <a:r>
              <a:rPr lang="en-US" dirty="0"/>
              <a:t>Community Breastfeeding Resources</a:t>
            </a:r>
          </a:p>
          <a:p>
            <a:pPr lvl="1"/>
            <a:r>
              <a:rPr lang="en-US" dirty="0"/>
              <a:t>Free and Discounted Breast </a:t>
            </a:r>
            <a:r>
              <a:rPr lang="en-US" dirty="0" smtClean="0"/>
              <a:t>Pumps</a:t>
            </a:r>
            <a:endParaRPr lang="en-US" dirty="0"/>
          </a:p>
        </p:txBody>
      </p:sp>
    </p:spTree>
    <p:extLst>
      <p:ext uri="{BB962C8B-B14F-4D97-AF65-F5344CB8AC3E}">
        <p14:creationId xmlns:p14="http://schemas.microsoft.com/office/powerpoint/2010/main" val="223604912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70000" lnSpcReduction="20000"/>
          </a:bodyPr>
          <a:lstStyle/>
          <a:p>
            <a:pPr>
              <a:buNone/>
            </a:pPr>
            <a:endParaRPr lang="en-US" sz="5400" dirty="0" smtClean="0"/>
          </a:p>
          <a:p>
            <a:pPr>
              <a:buNone/>
            </a:pPr>
            <a:r>
              <a:rPr lang="en-US" sz="5400" dirty="0" smtClean="0"/>
              <a:t>Union Organizing</a:t>
            </a:r>
            <a:endParaRPr lang="en-US" sz="5400" dirty="0"/>
          </a:p>
        </p:txBody>
      </p:sp>
      <p:sp>
        <p:nvSpPr>
          <p:cNvPr id="6" name="Title 1"/>
          <p:cNvSpPr>
            <a:spLocks noGrp="1"/>
          </p:cNvSpPr>
          <p:nvPr>
            <p:ph type="title"/>
          </p:nvPr>
        </p:nvSpPr>
        <p:spPr/>
        <p:txBody>
          <a:bodyPr>
            <a:noAutofit/>
          </a:bodyPr>
          <a:lstStyle/>
          <a:p>
            <a:r>
              <a:rPr lang="en-US" sz="1400" i="1" dirty="0"/>
              <a:t>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a:t>
            </a:r>
            <a:r>
              <a:rPr lang="en-US" sz="1400" i="1" u="sng" dirty="0"/>
              <a:t>Please contact the UVM Office of the General Counsel attorney to obtain current legal advice specifically responsive to your questions.</a:t>
            </a:r>
            <a:endParaRPr lang="en-US" sz="1400" dirty="0">
              <a:solidFill>
                <a:schemeClr val="bg1"/>
              </a:solidFill>
            </a:endParaRPr>
          </a:p>
        </p:txBody>
      </p:sp>
    </p:spTree>
    <p:extLst>
      <p:ext uri="{BB962C8B-B14F-4D97-AF65-F5344CB8AC3E}">
        <p14:creationId xmlns:p14="http://schemas.microsoft.com/office/powerpoint/2010/main" val="79159384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Unions at UVM</a:t>
            </a:r>
            <a:endParaRPr lang="en-US" dirty="0"/>
          </a:p>
        </p:txBody>
      </p:sp>
      <p:sp>
        <p:nvSpPr>
          <p:cNvPr id="5" name="Content Placeholder 4"/>
          <p:cNvSpPr>
            <a:spLocks noGrp="1"/>
          </p:cNvSpPr>
          <p:nvPr>
            <p:ph sz="quarter" idx="1"/>
          </p:nvPr>
        </p:nvSpPr>
        <p:spPr/>
        <p:txBody>
          <a:bodyPr>
            <a:normAutofit/>
          </a:bodyPr>
          <a:lstStyle/>
          <a:p>
            <a:r>
              <a:rPr lang="en-US" dirty="0" smtClean="0"/>
              <a:t>The </a:t>
            </a:r>
            <a:r>
              <a:rPr lang="en-US" dirty="0"/>
              <a:t>Chauffeurs, Teamsters, Warehousemen and Helpers Union, Local 597 (</a:t>
            </a:r>
            <a:r>
              <a:rPr lang="en-US" dirty="0" smtClean="0"/>
              <a:t>Teamsters)</a:t>
            </a:r>
          </a:p>
          <a:p>
            <a:pPr lvl="1"/>
            <a:r>
              <a:rPr lang="en-US" dirty="0" smtClean="0"/>
              <a:t>Police Officers</a:t>
            </a:r>
          </a:p>
          <a:p>
            <a:pPr lvl="1"/>
            <a:r>
              <a:rPr lang="en-US" dirty="0" smtClean="0"/>
              <a:t>Service Officers</a:t>
            </a:r>
          </a:p>
          <a:p>
            <a:pPr lvl="1"/>
            <a:r>
              <a:rPr lang="en-US" dirty="0" smtClean="0"/>
              <a:t>Dispatchers</a:t>
            </a:r>
          </a:p>
        </p:txBody>
      </p:sp>
    </p:spTree>
    <p:extLst>
      <p:ext uri="{BB962C8B-B14F-4D97-AF65-F5344CB8AC3E}">
        <p14:creationId xmlns:p14="http://schemas.microsoft.com/office/powerpoint/2010/main" val="2631429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does “otherwise qualified” mean?</a:t>
            </a:r>
            <a:endParaRPr lang="en-US" dirty="0"/>
          </a:p>
        </p:txBody>
      </p:sp>
      <p:sp>
        <p:nvSpPr>
          <p:cNvPr id="3" name="Content Placeholder 2"/>
          <p:cNvSpPr>
            <a:spLocks noGrp="1"/>
          </p:cNvSpPr>
          <p:nvPr>
            <p:ph sz="quarter" idx="1"/>
          </p:nvPr>
        </p:nvSpPr>
        <p:spPr/>
        <p:txBody>
          <a:bodyPr/>
          <a:lstStyle/>
          <a:p>
            <a:r>
              <a:rPr lang="en-US" dirty="0" smtClean="0"/>
              <a:t>If an individual has a disability, he or she must still be otherwise qualified for the job and able to perform its essential functions such as:</a:t>
            </a:r>
          </a:p>
          <a:p>
            <a:pPr lvl="1"/>
            <a:r>
              <a:rPr lang="en-US" dirty="0" smtClean="0"/>
              <a:t>Regular attendance</a:t>
            </a:r>
          </a:p>
          <a:p>
            <a:pPr lvl="1"/>
            <a:r>
              <a:rPr lang="en-US" dirty="0" smtClean="0"/>
              <a:t>Administrative duties</a:t>
            </a:r>
            <a:endParaRPr lang="en-US" dirty="0"/>
          </a:p>
        </p:txBody>
      </p:sp>
    </p:spTree>
    <p:extLst>
      <p:ext uri="{BB962C8B-B14F-4D97-AF65-F5344CB8AC3E}">
        <p14:creationId xmlns:p14="http://schemas.microsoft.com/office/powerpoint/2010/main" val="72975358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Unions at UVM</a:t>
            </a:r>
            <a:endParaRPr lang="en-US" dirty="0"/>
          </a:p>
        </p:txBody>
      </p:sp>
      <p:sp>
        <p:nvSpPr>
          <p:cNvPr id="5" name="Content Placeholder 4"/>
          <p:cNvSpPr>
            <a:spLocks noGrp="1"/>
          </p:cNvSpPr>
          <p:nvPr>
            <p:ph sz="quarter" idx="1"/>
          </p:nvPr>
        </p:nvSpPr>
        <p:spPr/>
        <p:txBody>
          <a:bodyPr>
            <a:normAutofit/>
          </a:bodyPr>
          <a:lstStyle/>
          <a:p>
            <a:r>
              <a:rPr lang="en-US" dirty="0" smtClean="0"/>
              <a:t>The </a:t>
            </a:r>
            <a:r>
              <a:rPr lang="en-US" dirty="0"/>
              <a:t>United Electrical Radio and Machine Workers, Local 267 (UE</a:t>
            </a:r>
            <a:r>
              <a:rPr lang="en-US" dirty="0" smtClean="0"/>
              <a:t>)</a:t>
            </a:r>
          </a:p>
          <a:p>
            <a:pPr lvl="1"/>
            <a:r>
              <a:rPr lang="en-US" dirty="0" smtClean="0"/>
              <a:t>Service and Maintenance</a:t>
            </a:r>
          </a:p>
          <a:p>
            <a:pPr lvl="2"/>
            <a:r>
              <a:rPr lang="en-US" dirty="0" smtClean="0"/>
              <a:t>Physical Plant</a:t>
            </a:r>
          </a:p>
          <a:p>
            <a:pPr lvl="2"/>
            <a:r>
              <a:rPr lang="en-US" dirty="0" smtClean="0"/>
              <a:t>Print and Mail</a:t>
            </a:r>
          </a:p>
          <a:p>
            <a:pPr lvl="2"/>
            <a:r>
              <a:rPr lang="en-US" dirty="0" smtClean="0"/>
              <a:t>The University Bookstore</a:t>
            </a:r>
          </a:p>
          <a:p>
            <a:pPr lvl="2"/>
            <a:r>
              <a:rPr lang="en-US" dirty="0" smtClean="0"/>
              <a:t>Residential Life</a:t>
            </a:r>
          </a:p>
          <a:p>
            <a:pPr lvl="2"/>
            <a:r>
              <a:rPr lang="en-US" dirty="0" smtClean="0"/>
              <a:t>Other departments</a:t>
            </a:r>
          </a:p>
        </p:txBody>
      </p:sp>
    </p:spTree>
    <p:extLst>
      <p:ext uri="{BB962C8B-B14F-4D97-AF65-F5344CB8AC3E}">
        <p14:creationId xmlns:p14="http://schemas.microsoft.com/office/powerpoint/2010/main" val="8537743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Unions at UVM</a:t>
            </a:r>
            <a:endParaRPr lang="en-US" dirty="0"/>
          </a:p>
        </p:txBody>
      </p:sp>
      <p:sp>
        <p:nvSpPr>
          <p:cNvPr id="5" name="Content Placeholder 4"/>
          <p:cNvSpPr>
            <a:spLocks noGrp="1"/>
          </p:cNvSpPr>
          <p:nvPr>
            <p:ph sz="quarter" idx="1"/>
          </p:nvPr>
        </p:nvSpPr>
        <p:spPr/>
        <p:txBody>
          <a:bodyPr>
            <a:normAutofit fontScale="92500" lnSpcReduction="20000"/>
          </a:bodyPr>
          <a:lstStyle/>
          <a:p>
            <a:r>
              <a:rPr lang="en-US" dirty="0" smtClean="0"/>
              <a:t>United </a:t>
            </a:r>
            <a:r>
              <a:rPr lang="en-US" dirty="0"/>
              <a:t>Academics/American Federation of Teachers (AAUP/AFT, referred to as UA</a:t>
            </a:r>
            <a:r>
              <a:rPr lang="en-US" dirty="0" smtClean="0"/>
              <a:t>)</a:t>
            </a:r>
          </a:p>
          <a:p>
            <a:pPr lvl="1"/>
            <a:r>
              <a:rPr lang="en-US" dirty="0" smtClean="0"/>
              <a:t>Full-Time</a:t>
            </a:r>
          </a:p>
          <a:p>
            <a:pPr lvl="2"/>
            <a:r>
              <a:rPr lang="en-US" dirty="0" smtClean="0"/>
              <a:t>Lecturers</a:t>
            </a:r>
          </a:p>
          <a:p>
            <a:pPr lvl="2"/>
            <a:r>
              <a:rPr lang="en-US" dirty="0" smtClean="0"/>
              <a:t>Clinical Faculty</a:t>
            </a:r>
          </a:p>
          <a:p>
            <a:pPr lvl="2"/>
            <a:r>
              <a:rPr lang="en-US" dirty="0" smtClean="0"/>
              <a:t>Extension</a:t>
            </a:r>
            <a:r>
              <a:rPr lang="en-US" dirty="0"/>
              <a:t> </a:t>
            </a:r>
            <a:r>
              <a:rPr lang="en-US" dirty="0" smtClean="0"/>
              <a:t>Faculty</a:t>
            </a:r>
          </a:p>
          <a:p>
            <a:pPr lvl="2"/>
            <a:r>
              <a:rPr lang="en-US" dirty="0"/>
              <a:t>Library Faculty</a:t>
            </a:r>
            <a:endParaRPr lang="en-US" dirty="0" smtClean="0"/>
          </a:p>
          <a:p>
            <a:pPr lvl="2"/>
            <a:r>
              <a:rPr lang="en-US" dirty="0" smtClean="0"/>
              <a:t>Research</a:t>
            </a:r>
            <a:r>
              <a:rPr lang="en-US" dirty="0"/>
              <a:t> Faculty</a:t>
            </a:r>
            <a:endParaRPr lang="en-US" dirty="0" smtClean="0"/>
          </a:p>
          <a:p>
            <a:pPr lvl="2"/>
            <a:r>
              <a:rPr lang="en-US" dirty="0" smtClean="0"/>
              <a:t>Tenure Track and Tenured Faculty</a:t>
            </a:r>
          </a:p>
          <a:p>
            <a:pPr lvl="1"/>
            <a:r>
              <a:rPr lang="en-US" dirty="0" smtClean="0"/>
              <a:t>Part-Time</a:t>
            </a:r>
          </a:p>
          <a:p>
            <a:pPr lvl="2"/>
            <a:r>
              <a:rPr lang="en-US" dirty="0" smtClean="0"/>
              <a:t>Lecturers</a:t>
            </a:r>
          </a:p>
          <a:p>
            <a:pPr lvl="2"/>
            <a:r>
              <a:rPr lang="en-US" dirty="0" smtClean="0"/>
              <a:t>Clinical Faculty</a:t>
            </a:r>
          </a:p>
          <a:p>
            <a:pPr lvl="2"/>
            <a:r>
              <a:rPr lang="en-US" dirty="0" smtClean="0"/>
              <a:t>Library Faculty</a:t>
            </a:r>
          </a:p>
          <a:p>
            <a:pPr lvl="2"/>
            <a:r>
              <a:rPr lang="en-US" dirty="0" smtClean="0"/>
              <a:t>Research Faculty</a:t>
            </a:r>
            <a:endParaRPr lang="en-US" dirty="0"/>
          </a:p>
        </p:txBody>
      </p:sp>
    </p:spTree>
    <p:extLst>
      <p:ext uri="{BB962C8B-B14F-4D97-AF65-F5344CB8AC3E}">
        <p14:creationId xmlns:p14="http://schemas.microsoft.com/office/powerpoint/2010/main" val="201259202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Prohibited Conduct Related to Union Organizing</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Threaten employees with loss of jobs or adverse impact on benefits, pay increases, promotions, or working conditions if they unionize.</a:t>
            </a:r>
            <a:endParaRPr lang="en-US" dirty="0"/>
          </a:p>
        </p:txBody>
      </p:sp>
    </p:spTree>
    <p:extLst>
      <p:ext uri="{BB962C8B-B14F-4D97-AF65-F5344CB8AC3E}">
        <p14:creationId xmlns:p14="http://schemas.microsoft.com/office/powerpoint/2010/main" val="10778842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Prohibited Conduct Related to Union Organizing</a:t>
            </a:r>
          </a:p>
        </p:txBody>
      </p:sp>
      <p:sp>
        <p:nvSpPr>
          <p:cNvPr id="3" name="Content Placeholder 2"/>
          <p:cNvSpPr>
            <a:spLocks noGrp="1"/>
          </p:cNvSpPr>
          <p:nvPr>
            <p:ph sz="quarter" idx="1"/>
          </p:nvPr>
        </p:nvSpPr>
        <p:spPr/>
        <p:txBody>
          <a:bodyPr/>
          <a:lstStyle/>
          <a:p>
            <a:pPr marL="514350" indent="-514350">
              <a:buFont typeface="+mj-lt"/>
              <a:buAutoNum type="arabicPeriod" startAt="2"/>
            </a:pPr>
            <a:r>
              <a:rPr lang="en-US" dirty="0" smtClean="0"/>
              <a:t>Interrogate employees about their union activities. They may not ask employees who supports the union, who signed a union card, who attended a union meeting, or who will vote which way in the election. They may not ask employees directly about their personal opinions on the union or how they are going to vote. </a:t>
            </a:r>
            <a:endParaRPr lang="en-US" dirty="0"/>
          </a:p>
        </p:txBody>
      </p:sp>
    </p:spTree>
    <p:extLst>
      <p:ext uri="{BB962C8B-B14F-4D97-AF65-F5344CB8AC3E}">
        <p14:creationId xmlns:p14="http://schemas.microsoft.com/office/powerpoint/2010/main" val="6766981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Prohibited Conduct Related to Union Organizing</a:t>
            </a:r>
          </a:p>
        </p:txBody>
      </p:sp>
      <p:sp>
        <p:nvSpPr>
          <p:cNvPr id="3" name="Content Placeholder 2"/>
          <p:cNvSpPr>
            <a:spLocks noGrp="1"/>
          </p:cNvSpPr>
          <p:nvPr>
            <p:ph sz="quarter" idx="1"/>
          </p:nvPr>
        </p:nvSpPr>
        <p:spPr/>
        <p:txBody>
          <a:bodyPr/>
          <a:lstStyle/>
          <a:p>
            <a:pPr marL="514350" indent="-514350">
              <a:buFont typeface="+mj-lt"/>
              <a:buAutoNum type="arabicPeriod" startAt="3"/>
            </a:pPr>
            <a:r>
              <a:rPr lang="en-US" dirty="0" smtClean="0"/>
              <a:t>Punish employees by taking away compensation or creating unfavorable working conditions because they support a union.</a:t>
            </a:r>
          </a:p>
          <a:p>
            <a:pPr marL="514350" indent="-514350">
              <a:buFont typeface="+mj-lt"/>
              <a:buAutoNum type="arabicPeriod" startAt="3"/>
            </a:pPr>
            <a:r>
              <a:rPr lang="en-US" dirty="0" smtClean="0"/>
              <a:t>Promise employees pay increases, improved benefits, promotions, special favors, or improved working conditions if they vote against the union.</a:t>
            </a:r>
            <a:endParaRPr lang="en-US" dirty="0"/>
          </a:p>
        </p:txBody>
      </p:sp>
    </p:spTree>
    <p:extLst>
      <p:ext uri="{BB962C8B-B14F-4D97-AF65-F5344CB8AC3E}">
        <p14:creationId xmlns:p14="http://schemas.microsoft.com/office/powerpoint/2010/main" val="28738836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Prohibited Conduct Related to Union Organizing</a:t>
            </a:r>
          </a:p>
        </p:txBody>
      </p:sp>
      <p:sp>
        <p:nvSpPr>
          <p:cNvPr id="3" name="Content Placeholder 2"/>
          <p:cNvSpPr>
            <a:spLocks noGrp="1"/>
          </p:cNvSpPr>
          <p:nvPr>
            <p:ph sz="quarter" idx="1"/>
          </p:nvPr>
        </p:nvSpPr>
        <p:spPr/>
        <p:txBody>
          <a:bodyPr/>
          <a:lstStyle/>
          <a:p>
            <a:pPr marL="514350" indent="-514350">
              <a:buFont typeface="+mj-lt"/>
              <a:buAutoNum type="arabicPeriod" startAt="5"/>
            </a:pPr>
            <a:r>
              <a:rPr lang="en-US" dirty="0" smtClean="0"/>
              <a:t>Discriminate against employees who are pro-union by separating them from other employees, nor may they intentionally assign undesirable tasks to them because of their union activities or sympathies. By the same token, anti-union employees are not entitled to favorable treatment.</a:t>
            </a:r>
            <a:endParaRPr lang="en-US" dirty="0"/>
          </a:p>
        </p:txBody>
      </p:sp>
    </p:spTree>
    <p:extLst>
      <p:ext uri="{BB962C8B-B14F-4D97-AF65-F5344CB8AC3E}">
        <p14:creationId xmlns:p14="http://schemas.microsoft.com/office/powerpoint/2010/main" val="12886939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Prohibited Conduct Related to Union Organizing</a:t>
            </a:r>
          </a:p>
        </p:txBody>
      </p:sp>
      <p:sp>
        <p:nvSpPr>
          <p:cNvPr id="3" name="Content Placeholder 2"/>
          <p:cNvSpPr>
            <a:spLocks noGrp="1"/>
          </p:cNvSpPr>
          <p:nvPr>
            <p:ph sz="quarter" idx="1"/>
          </p:nvPr>
        </p:nvSpPr>
        <p:spPr/>
        <p:txBody>
          <a:bodyPr/>
          <a:lstStyle/>
          <a:p>
            <a:pPr marL="514350" indent="-514350">
              <a:buFont typeface="+mj-lt"/>
              <a:buAutoNum type="arabicPeriod" startAt="6"/>
            </a:pPr>
            <a:r>
              <a:rPr lang="en-US" dirty="0" smtClean="0"/>
              <a:t>Spy on or engage in surveillance of employees, attend union meetings for the purpose of spying on union activities, or give the impression that employees are being monitored regarding their union activity.</a:t>
            </a:r>
            <a:endParaRPr lang="en-US" dirty="0"/>
          </a:p>
        </p:txBody>
      </p:sp>
    </p:spTree>
    <p:extLst>
      <p:ext uri="{BB962C8B-B14F-4D97-AF65-F5344CB8AC3E}">
        <p14:creationId xmlns:p14="http://schemas.microsoft.com/office/powerpoint/2010/main" val="33678984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Prohibited Conduct Related to Union Organizing</a:t>
            </a:r>
          </a:p>
        </p:txBody>
      </p:sp>
      <p:sp>
        <p:nvSpPr>
          <p:cNvPr id="3" name="Content Placeholder 2"/>
          <p:cNvSpPr>
            <a:spLocks noGrp="1"/>
          </p:cNvSpPr>
          <p:nvPr>
            <p:ph sz="quarter" idx="1"/>
          </p:nvPr>
        </p:nvSpPr>
        <p:spPr/>
        <p:txBody>
          <a:bodyPr>
            <a:normAutofit/>
          </a:bodyPr>
          <a:lstStyle/>
          <a:p>
            <a:pPr marL="514350" indent="-514350">
              <a:buFont typeface="+mj-lt"/>
              <a:buAutoNum type="arabicPeriod" startAt="7"/>
            </a:pPr>
            <a:r>
              <a:rPr lang="en-US" dirty="0" smtClean="0"/>
              <a:t>Discipline employees or cause an employee to be disciplined for engaging in lawful solicitation of employees conducted consistently with University solicitation policy. Employees are free to engage in union activity and solicitation during their non-working time and the non-working time of the employees being solicited. Non-working time includes lunch breaks, coffee breaks, and before and after work.</a:t>
            </a:r>
            <a:endParaRPr lang="en-US" dirty="0"/>
          </a:p>
        </p:txBody>
      </p:sp>
    </p:spTree>
    <p:extLst>
      <p:ext uri="{BB962C8B-B14F-4D97-AF65-F5344CB8AC3E}">
        <p14:creationId xmlns:p14="http://schemas.microsoft.com/office/powerpoint/2010/main" val="34702448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Prohibited Conduct Related to Union Organizing</a:t>
            </a:r>
          </a:p>
        </p:txBody>
      </p:sp>
      <p:sp>
        <p:nvSpPr>
          <p:cNvPr id="3" name="Content Placeholder 2"/>
          <p:cNvSpPr>
            <a:spLocks noGrp="1"/>
          </p:cNvSpPr>
          <p:nvPr>
            <p:ph sz="quarter" idx="1"/>
          </p:nvPr>
        </p:nvSpPr>
        <p:spPr/>
        <p:txBody>
          <a:bodyPr/>
          <a:lstStyle/>
          <a:p>
            <a:pPr marL="514350" indent="-514350">
              <a:buFont typeface="+mj-lt"/>
              <a:buAutoNum type="arabicPeriod" startAt="8"/>
            </a:pPr>
            <a:r>
              <a:rPr lang="en-US" dirty="0" smtClean="0"/>
              <a:t>Tell employees that they will be worse off if they unionize. On the other hand, officials are free to discuss the process of collective bargaining and that the outcome of negotiations cannot be predicted.</a:t>
            </a:r>
            <a:endParaRPr lang="en-US" dirty="0"/>
          </a:p>
        </p:txBody>
      </p:sp>
    </p:spTree>
    <p:extLst>
      <p:ext uri="{BB962C8B-B14F-4D97-AF65-F5344CB8AC3E}">
        <p14:creationId xmlns:p14="http://schemas.microsoft.com/office/powerpoint/2010/main" val="24841254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Permissible Conduct and Speech</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University officials have certain rights under the law. They </a:t>
            </a:r>
            <a:r>
              <a:rPr lang="en-US" i="1" dirty="0" smtClean="0"/>
              <a:t>may</a:t>
            </a:r>
            <a:r>
              <a:rPr lang="en-US" dirty="0" smtClean="0"/>
              <a:t>:</a:t>
            </a:r>
          </a:p>
          <a:p>
            <a:pPr marL="514350" indent="-514350">
              <a:buFont typeface="+mj-lt"/>
              <a:buAutoNum type="arabicPeriod"/>
            </a:pPr>
            <a:r>
              <a:rPr lang="en-US" dirty="0" smtClean="0"/>
              <a:t>Express their point of view about unionization and the particular organizing drive in question, as long as the rules above are followed. They may engage vigorously in a campaign to inform employees about the union, and unionization, and/or to persuade employees to vote against the union.</a:t>
            </a:r>
            <a:endParaRPr lang="en-US" dirty="0"/>
          </a:p>
        </p:txBody>
      </p:sp>
    </p:spTree>
    <p:extLst>
      <p:ext uri="{BB962C8B-B14F-4D97-AF65-F5344CB8AC3E}">
        <p14:creationId xmlns:p14="http://schemas.microsoft.com/office/powerpoint/2010/main" val="69822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are common accommodations?</a:t>
            </a:r>
            <a:endParaRPr lang="en-US" dirty="0"/>
          </a:p>
        </p:txBody>
      </p:sp>
      <p:sp>
        <p:nvSpPr>
          <p:cNvPr id="3" name="Content Placeholder 2"/>
          <p:cNvSpPr>
            <a:spLocks noGrp="1"/>
          </p:cNvSpPr>
          <p:nvPr>
            <p:ph sz="quarter" idx="1"/>
          </p:nvPr>
        </p:nvSpPr>
        <p:spPr/>
        <p:txBody>
          <a:bodyPr/>
          <a:lstStyle/>
          <a:p>
            <a:r>
              <a:rPr lang="en-US" dirty="0" smtClean="0"/>
              <a:t>Modifying schedule: adjust arrival and department time</a:t>
            </a:r>
          </a:p>
          <a:p>
            <a:r>
              <a:rPr lang="en-US" dirty="0" smtClean="0"/>
              <a:t>Restructure position: reassign marginal functions</a:t>
            </a:r>
          </a:p>
          <a:p>
            <a:r>
              <a:rPr lang="en-US" dirty="0" smtClean="0"/>
              <a:t>Provide tools: Long-handled broom, software</a:t>
            </a:r>
          </a:p>
          <a:p>
            <a:r>
              <a:rPr lang="en-US" dirty="0" smtClean="0"/>
              <a:t>No requirement to provide new position</a:t>
            </a:r>
            <a:endParaRPr lang="en-US" dirty="0"/>
          </a:p>
        </p:txBody>
      </p:sp>
    </p:spTree>
    <p:extLst>
      <p:ext uri="{BB962C8B-B14F-4D97-AF65-F5344CB8AC3E}">
        <p14:creationId xmlns:p14="http://schemas.microsoft.com/office/powerpoint/2010/main" val="191349631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Permissible Conduct and Speech</a:t>
            </a:r>
          </a:p>
        </p:txBody>
      </p:sp>
      <p:sp>
        <p:nvSpPr>
          <p:cNvPr id="3" name="Content Placeholder 2"/>
          <p:cNvSpPr>
            <a:spLocks noGrp="1"/>
          </p:cNvSpPr>
          <p:nvPr>
            <p:ph sz="quarter" idx="1"/>
          </p:nvPr>
        </p:nvSpPr>
        <p:spPr/>
        <p:txBody>
          <a:bodyPr/>
          <a:lstStyle/>
          <a:p>
            <a:pPr marL="514350" indent="-514350">
              <a:buFont typeface="+mj-lt"/>
              <a:buAutoNum type="arabicPeriod" startAt="2"/>
            </a:pPr>
            <a:r>
              <a:rPr lang="en-US" dirty="0" smtClean="0"/>
              <a:t>Inform employees that they have the legal right to decline to support or join a union, and to be free of threats or coercion from the union and its organizers.</a:t>
            </a:r>
          </a:p>
          <a:p>
            <a:pPr marL="514350" indent="-514350">
              <a:buFont typeface="+mj-lt"/>
              <a:buAutoNum type="arabicPeriod" startAt="2"/>
            </a:pPr>
            <a:r>
              <a:rPr lang="en-US" dirty="0" smtClean="0"/>
              <a:t>Explain the process of unionization under </a:t>
            </a:r>
            <a:r>
              <a:rPr lang="en-US" dirty="0"/>
              <a:t>State Employees Labor Relations Act (SELRA)</a:t>
            </a:r>
          </a:p>
        </p:txBody>
      </p:sp>
    </p:spTree>
    <p:extLst>
      <p:ext uri="{BB962C8B-B14F-4D97-AF65-F5344CB8AC3E}">
        <p14:creationId xmlns:p14="http://schemas.microsoft.com/office/powerpoint/2010/main" val="8790493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Permissible Conduct and Speech</a:t>
            </a:r>
          </a:p>
        </p:txBody>
      </p:sp>
      <p:sp>
        <p:nvSpPr>
          <p:cNvPr id="3" name="Content Placeholder 2"/>
          <p:cNvSpPr>
            <a:spLocks noGrp="1"/>
          </p:cNvSpPr>
          <p:nvPr>
            <p:ph sz="quarter" idx="1"/>
          </p:nvPr>
        </p:nvSpPr>
        <p:spPr/>
        <p:txBody>
          <a:bodyPr/>
          <a:lstStyle/>
          <a:p>
            <a:pPr marL="514350" indent="-514350">
              <a:buFont typeface="+mj-lt"/>
              <a:buAutoNum type="arabicPeriod" startAt="4"/>
            </a:pPr>
            <a:r>
              <a:rPr lang="en-US" dirty="0" smtClean="0"/>
              <a:t>Advise employees that a union must be elected by a majority of those employee eligible to vote who do vote (just like a political election) and that, while not required, it is important to cast a vote. Officials may also advise that all employees in the voting unit will be bound by the results of the election.</a:t>
            </a:r>
            <a:endParaRPr lang="en-US" dirty="0"/>
          </a:p>
        </p:txBody>
      </p:sp>
    </p:spTree>
    <p:extLst>
      <p:ext uri="{BB962C8B-B14F-4D97-AF65-F5344CB8AC3E}">
        <p14:creationId xmlns:p14="http://schemas.microsoft.com/office/powerpoint/2010/main" val="37216203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Permissible Conduct and Speech</a:t>
            </a:r>
          </a:p>
        </p:txBody>
      </p:sp>
      <p:sp>
        <p:nvSpPr>
          <p:cNvPr id="3" name="Content Placeholder 2"/>
          <p:cNvSpPr>
            <a:spLocks noGrp="1"/>
          </p:cNvSpPr>
          <p:nvPr>
            <p:ph sz="quarter" idx="1"/>
          </p:nvPr>
        </p:nvSpPr>
        <p:spPr/>
        <p:txBody>
          <a:bodyPr/>
          <a:lstStyle/>
          <a:p>
            <a:pPr marL="514350" indent="-514350">
              <a:buFont typeface="+mj-lt"/>
              <a:buAutoNum type="arabicPeriod" startAt="5"/>
            </a:pPr>
            <a:r>
              <a:rPr lang="en-US" dirty="0" smtClean="0"/>
              <a:t>Tell employees that, while the union cannot force them to join its organization, it will function as their exclusive bargaining representative if elected. Further, the union can negotiate an agency fee provision in the collective bargaining agreement that requires non-union members in the unit to pay up to 85% of union dues (with contract-based sanctions for non-payment).</a:t>
            </a:r>
            <a:endParaRPr lang="en-US" dirty="0"/>
          </a:p>
        </p:txBody>
      </p:sp>
    </p:spTree>
    <p:extLst>
      <p:ext uri="{BB962C8B-B14F-4D97-AF65-F5344CB8AC3E}">
        <p14:creationId xmlns:p14="http://schemas.microsoft.com/office/powerpoint/2010/main" val="32298455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Permissible Conduct and Speech</a:t>
            </a:r>
          </a:p>
        </p:txBody>
      </p:sp>
      <p:sp>
        <p:nvSpPr>
          <p:cNvPr id="3" name="Content Placeholder 2"/>
          <p:cNvSpPr>
            <a:spLocks noGrp="1"/>
          </p:cNvSpPr>
          <p:nvPr>
            <p:ph sz="quarter" idx="1"/>
          </p:nvPr>
        </p:nvSpPr>
        <p:spPr/>
        <p:txBody>
          <a:bodyPr/>
          <a:lstStyle/>
          <a:p>
            <a:pPr marL="514350" indent="-514350">
              <a:buFont typeface="+mj-lt"/>
              <a:buAutoNum type="arabicPeriod" startAt="6"/>
            </a:pPr>
            <a:r>
              <a:rPr lang="en-US" dirty="0" smtClean="0"/>
              <a:t>Explain that the union will be the exclusive representative of all employees on all matters affecting their wages, hours and working conditions, and that the University will generally have to deal directly with the union in all of these areas, and not with employees individually.</a:t>
            </a:r>
            <a:endParaRPr lang="en-US" dirty="0"/>
          </a:p>
        </p:txBody>
      </p:sp>
    </p:spTree>
    <p:extLst>
      <p:ext uri="{BB962C8B-B14F-4D97-AF65-F5344CB8AC3E}">
        <p14:creationId xmlns:p14="http://schemas.microsoft.com/office/powerpoint/2010/main" val="3008375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Permissible Conduct and Speech</a:t>
            </a:r>
          </a:p>
        </p:txBody>
      </p:sp>
      <p:sp>
        <p:nvSpPr>
          <p:cNvPr id="3" name="Content Placeholder 2"/>
          <p:cNvSpPr>
            <a:spLocks noGrp="1"/>
          </p:cNvSpPr>
          <p:nvPr>
            <p:ph sz="quarter" idx="1"/>
          </p:nvPr>
        </p:nvSpPr>
        <p:spPr/>
        <p:txBody>
          <a:bodyPr/>
          <a:lstStyle/>
          <a:p>
            <a:pPr marL="514350" indent="-514350">
              <a:buFont typeface="+mj-lt"/>
              <a:buAutoNum type="arabicPeriod" startAt="7"/>
            </a:pPr>
            <a:r>
              <a:rPr lang="en-US" dirty="0" smtClean="0"/>
              <a:t>Convey what collective bargaining is all about – that nothing “automatically” goes into a union contract; the University can make proposals for change as well as the union; bargaining does not necessarily begin with the current level of benefits and working conditions; and no one can predict the outcome of contract negotiations.</a:t>
            </a:r>
            <a:endParaRPr lang="en-US" dirty="0"/>
          </a:p>
        </p:txBody>
      </p:sp>
    </p:spTree>
    <p:extLst>
      <p:ext uri="{BB962C8B-B14F-4D97-AF65-F5344CB8AC3E}">
        <p14:creationId xmlns:p14="http://schemas.microsoft.com/office/powerpoint/2010/main" val="264682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Permissible Conduct and Speech</a:t>
            </a:r>
          </a:p>
        </p:txBody>
      </p:sp>
      <p:sp>
        <p:nvSpPr>
          <p:cNvPr id="3" name="Content Placeholder 2"/>
          <p:cNvSpPr>
            <a:spLocks noGrp="1"/>
          </p:cNvSpPr>
          <p:nvPr>
            <p:ph sz="quarter" idx="1"/>
          </p:nvPr>
        </p:nvSpPr>
        <p:spPr/>
        <p:txBody>
          <a:bodyPr/>
          <a:lstStyle/>
          <a:p>
            <a:pPr marL="514350" indent="-514350">
              <a:buFont typeface="+mj-lt"/>
              <a:buAutoNum type="arabicPeriod" startAt="8"/>
            </a:pPr>
            <a:r>
              <a:rPr lang="en-US" dirty="0" smtClean="0"/>
              <a:t>Describe the impasse procedures of SELRA and that, if no agreement is reached, the Vermont Labor Relations Board decided the final provisions of a contract between the University and a union, through its selection of the “last best offer” of one party on all items remaining in dispute.</a:t>
            </a:r>
            <a:endParaRPr lang="en-US" dirty="0"/>
          </a:p>
        </p:txBody>
      </p:sp>
    </p:spTree>
    <p:extLst>
      <p:ext uri="{BB962C8B-B14F-4D97-AF65-F5344CB8AC3E}">
        <p14:creationId xmlns:p14="http://schemas.microsoft.com/office/powerpoint/2010/main" val="9988646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Permissible Conduct and Speech</a:t>
            </a:r>
          </a:p>
        </p:txBody>
      </p:sp>
      <p:sp>
        <p:nvSpPr>
          <p:cNvPr id="3" name="Content Placeholder 2"/>
          <p:cNvSpPr>
            <a:spLocks noGrp="1"/>
          </p:cNvSpPr>
          <p:nvPr>
            <p:ph sz="quarter" idx="1"/>
          </p:nvPr>
        </p:nvSpPr>
        <p:spPr/>
        <p:txBody>
          <a:bodyPr/>
          <a:lstStyle/>
          <a:p>
            <a:pPr marL="514350" indent="-514350">
              <a:buFont typeface="+mj-lt"/>
              <a:buAutoNum type="arabicPeriod" startAt="9"/>
            </a:pPr>
            <a:r>
              <a:rPr lang="en-US" dirty="0" smtClean="0"/>
              <a:t>Explain that during the negotiation process, the University will be prohibited in most circumstances from unilaterally changing the benefits and pay of unit employees.</a:t>
            </a:r>
            <a:endParaRPr lang="en-US" dirty="0"/>
          </a:p>
        </p:txBody>
      </p:sp>
    </p:spTree>
    <p:extLst>
      <p:ext uri="{BB962C8B-B14F-4D97-AF65-F5344CB8AC3E}">
        <p14:creationId xmlns:p14="http://schemas.microsoft.com/office/powerpoint/2010/main" val="12550903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Permissible Conduct and Speech</a:t>
            </a:r>
          </a:p>
        </p:txBody>
      </p:sp>
      <p:sp>
        <p:nvSpPr>
          <p:cNvPr id="3" name="Content Placeholder 2"/>
          <p:cNvSpPr>
            <a:spLocks noGrp="1"/>
          </p:cNvSpPr>
          <p:nvPr>
            <p:ph sz="quarter" idx="1"/>
          </p:nvPr>
        </p:nvSpPr>
        <p:spPr/>
        <p:txBody>
          <a:bodyPr>
            <a:normAutofit/>
          </a:bodyPr>
          <a:lstStyle/>
          <a:p>
            <a:pPr marL="514350" indent="-514350">
              <a:buFont typeface="+mj-lt"/>
              <a:buAutoNum type="arabicPeriod" startAt="10"/>
            </a:pPr>
            <a:r>
              <a:rPr lang="en-US" dirty="0" smtClean="0"/>
              <a:t>Indicate to employees that, while the University is prohibited from making promises to employees during a  campaign, the union is free to promise whatever it wants – even though it cannot guarantee anything</a:t>
            </a:r>
          </a:p>
          <a:p>
            <a:pPr marL="514350" indent="-514350">
              <a:buFont typeface="+mj-lt"/>
              <a:buAutoNum type="arabicPeriod" startAt="10"/>
            </a:pPr>
            <a:r>
              <a:rPr lang="en-US" dirty="0" smtClean="0"/>
              <a:t>Remind employees of the pay, benefits and working conditions they currently enjoy, and how those compare to the pay, benefits and working conditions offered by other employers.</a:t>
            </a:r>
            <a:endParaRPr lang="en-US" dirty="0"/>
          </a:p>
        </p:txBody>
      </p:sp>
    </p:spTree>
    <p:extLst>
      <p:ext uri="{BB962C8B-B14F-4D97-AF65-F5344CB8AC3E}">
        <p14:creationId xmlns:p14="http://schemas.microsoft.com/office/powerpoint/2010/main" val="232078338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Permissible Conduct and Speech</a:t>
            </a:r>
          </a:p>
        </p:txBody>
      </p:sp>
      <p:sp>
        <p:nvSpPr>
          <p:cNvPr id="3" name="Content Placeholder 2"/>
          <p:cNvSpPr>
            <a:spLocks noGrp="1"/>
          </p:cNvSpPr>
          <p:nvPr>
            <p:ph sz="quarter" idx="1"/>
          </p:nvPr>
        </p:nvSpPr>
        <p:spPr/>
        <p:txBody>
          <a:bodyPr>
            <a:normAutofit/>
          </a:bodyPr>
          <a:lstStyle/>
          <a:p>
            <a:pPr marL="514350" indent="-514350">
              <a:buFont typeface="+mj-lt"/>
              <a:buAutoNum type="arabicPeriod" startAt="12"/>
            </a:pPr>
            <a:r>
              <a:rPr lang="en-US" dirty="0" smtClean="0"/>
              <a:t>Highlight that classified UVM employees already have a statutory “just cause” provision for disciplinary discharges, as well as arbitration rights before the Vermont Labor Relations Board.</a:t>
            </a:r>
          </a:p>
        </p:txBody>
      </p:sp>
    </p:spTree>
    <p:extLst>
      <p:ext uri="{BB962C8B-B14F-4D97-AF65-F5344CB8AC3E}">
        <p14:creationId xmlns:p14="http://schemas.microsoft.com/office/powerpoint/2010/main" val="15112257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Permissible Conduct and Speech</a:t>
            </a:r>
          </a:p>
        </p:txBody>
      </p:sp>
      <p:sp>
        <p:nvSpPr>
          <p:cNvPr id="3" name="Content Placeholder 2"/>
          <p:cNvSpPr>
            <a:spLocks noGrp="1"/>
          </p:cNvSpPr>
          <p:nvPr>
            <p:ph sz="quarter" idx="1"/>
          </p:nvPr>
        </p:nvSpPr>
        <p:spPr/>
        <p:txBody>
          <a:bodyPr/>
          <a:lstStyle/>
          <a:p>
            <a:pPr marL="514350" indent="-514350">
              <a:buFont typeface="+mj-lt"/>
              <a:buAutoNum type="arabicPeriod" startAt="13"/>
            </a:pPr>
            <a:r>
              <a:rPr lang="en-US" dirty="0"/>
              <a:t>Continue to operate normally, i.e. officials need not tolerate insubordination by employees, and may continue to discipline employees, assign work, and otherwise exercise management rights, as long as they are not acting in a discriminatory fashion.</a:t>
            </a:r>
          </a:p>
          <a:p>
            <a:endParaRPr lang="en-US" dirty="0"/>
          </a:p>
        </p:txBody>
      </p:sp>
    </p:spTree>
    <p:extLst>
      <p:ext uri="{BB962C8B-B14F-4D97-AF65-F5344CB8AC3E}">
        <p14:creationId xmlns:p14="http://schemas.microsoft.com/office/powerpoint/2010/main" val="1660823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Seek a Workplace Accommodation</a:t>
            </a:r>
            <a:endParaRPr lang="en-US" dirty="0"/>
          </a:p>
        </p:txBody>
      </p:sp>
      <p:sp>
        <p:nvSpPr>
          <p:cNvPr id="3" name="Content Placeholder 2"/>
          <p:cNvSpPr>
            <a:spLocks noGrp="1"/>
          </p:cNvSpPr>
          <p:nvPr>
            <p:ph sz="quarter" idx="1"/>
          </p:nvPr>
        </p:nvSpPr>
        <p:spPr/>
        <p:txBody>
          <a:bodyPr>
            <a:normAutofit/>
          </a:bodyPr>
          <a:lstStyle/>
          <a:p>
            <a:r>
              <a:rPr lang="en-US" dirty="0" smtClean="0"/>
              <a:t>Bring request for accommodation to the supervisor or directly to ADA Liaison in Human Resource Services.</a:t>
            </a:r>
          </a:p>
          <a:p>
            <a:r>
              <a:rPr lang="en-US" dirty="0" smtClean="0"/>
              <a:t>Begin the interactive process with ADA Liaison, a joint give and take to determine what accommodating needs might be.</a:t>
            </a:r>
          </a:p>
          <a:p>
            <a:r>
              <a:rPr lang="en-US" dirty="0" smtClean="0"/>
              <a:t>Bring questionnaire addressing medical need for accommodating to health care provider and deliver responses to ADA Liaison.</a:t>
            </a:r>
          </a:p>
        </p:txBody>
      </p:sp>
    </p:spTree>
    <p:extLst>
      <p:ext uri="{BB962C8B-B14F-4D97-AF65-F5344CB8AC3E}">
        <p14:creationId xmlns:p14="http://schemas.microsoft.com/office/powerpoint/2010/main" val="57166341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Permissible Conduct and Speech</a:t>
            </a:r>
          </a:p>
        </p:txBody>
      </p:sp>
      <p:sp>
        <p:nvSpPr>
          <p:cNvPr id="3" name="Content Placeholder 2"/>
          <p:cNvSpPr>
            <a:spLocks noGrp="1"/>
          </p:cNvSpPr>
          <p:nvPr>
            <p:ph sz="quarter" idx="1"/>
          </p:nvPr>
        </p:nvSpPr>
        <p:spPr/>
        <p:txBody>
          <a:bodyPr/>
          <a:lstStyle/>
          <a:p>
            <a:pPr marL="514350" indent="-514350">
              <a:buFont typeface="+mj-lt"/>
              <a:buAutoNum type="arabicPeriod" startAt="14"/>
            </a:pPr>
            <a:r>
              <a:rPr lang="en-US" dirty="0" smtClean="0"/>
              <a:t>Present facts regarding the organizing union and its contracts elsewhere.</a:t>
            </a:r>
            <a:endParaRPr lang="en-US" dirty="0"/>
          </a:p>
        </p:txBody>
      </p:sp>
    </p:spTree>
    <p:extLst>
      <p:ext uri="{BB962C8B-B14F-4D97-AF65-F5344CB8AC3E}">
        <p14:creationId xmlns:p14="http://schemas.microsoft.com/office/powerpoint/2010/main" val="212082358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sz="quarter" idx="1"/>
          </p:nvPr>
        </p:nvSpPr>
        <p:spPr/>
        <p:txBody>
          <a:bodyPr/>
          <a:lstStyle/>
          <a:p>
            <a:pPr marL="0" indent="0">
              <a:buNone/>
            </a:pPr>
            <a:r>
              <a:rPr lang="en-US" dirty="0" smtClean="0">
                <a:hlinkClick r:id="rId3"/>
              </a:rPr>
              <a:t>http://www.uvm.edu/informed/</a:t>
            </a:r>
            <a:endParaRPr lang="en-US" dirty="0"/>
          </a:p>
        </p:txBody>
      </p:sp>
      <p:pic>
        <p:nvPicPr>
          <p:cNvPr id="1026" name="Picture 2" descr="C:\Users\bdcole\AppData\Local\Microsoft\Windows\Temporary Internet Files\Content.IE5\1UXIPM2X\MP90031559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590800"/>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67866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70000" lnSpcReduction="20000"/>
          </a:bodyPr>
          <a:lstStyle/>
          <a:p>
            <a:pPr>
              <a:buNone/>
            </a:pPr>
            <a:endParaRPr lang="en-US" sz="5400" dirty="0" smtClean="0"/>
          </a:p>
          <a:p>
            <a:r>
              <a:rPr lang="en-US" sz="5400" dirty="0" smtClean="0"/>
              <a:t>Workers Compensation</a:t>
            </a:r>
            <a:endParaRPr lang="en-US" sz="5400" dirty="0"/>
          </a:p>
        </p:txBody>
      </p:sp>
      <p:sp>
        <p:nvSpPr>
          <p:cNvPr id="5" name="Title 1"/>
          <p:cNvSpPr>
            <a:spLocks noGrp="1"/>
          </p:cNvSpPr>
          <p:nvPr>
            <p:ph type="ctrTitle"/>
          </p:nvPr>
        </p:nvSpPr>
        <p:spPr/>
        <p:txBody>
          <a:bodyPr>
            <a:noAutofit/>
          </a:bodyPr>
          <a:lstStyle/>
          <a:p>
            <a:r>
              <a:rPr lang="en-US" sz="1400" i="1" dirty="0"/>
              <a:t>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a:t>
            </a:r>
            <a:r>
              <a:rPr lang="en-US" sz="1400" i="1" u="sng" dirty="0"/>
              <a:t>Please contact the UVM Office of the General Counsel attorney to obtain current legal advice specifically responsive to your questions.</a:t>
            </a:r>
            <a:endParaRPr lang="en-US" sz="1400" dirty="0">
              <a:solidFill>
                <a:schemeClr val="bg1"/>
              </a:solidFill>
            </a:endParaRPr>
          </a:p>
        </p:txBody>
      </p:sp>
    </p:spTree>
    <p:extLst>
      <p:ext uri="{BB962C8B-B14F-4D97-AF65-F5344CB8AC3E}">
        <p14:creationId xmlns:p14="http://schemas.microsoft.com/office/powerpoint/2010/main" val="16907399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Worker’s Compensation Coverage</a:t>
            </a:r>
            <a:endParaRPr lang="en-US" dirty="0"/>
          </a:p>
        </p:txBody>
      </p:sp>
      <p:sp>
        <p:nvSpPr>
          <p:cNvPr id="4" name="Content Placeholder 3"/>
          <p:cNvSpPr>
            <a:spLocks noGrp="1"/>
          </p:cNvSpPr>
          <p:nvPr>
            <p:ph sz="quarter" idx="1"/>
          </p:nvPr>
        </p:nvSpPr>
        <p:spPr/>
        <p:txBody>
          <a:bodyPr/>
          <a:lstStyle/>
          <a:p>
            <a:r>
              <a:rPr lang="en-US" dirty="0" smtClean="0"/>
              <a:t>Doctor</a:t>
            </a:r>
          </a:p>
          <a:p>
            <a:r>
              <a:rPr lang="en-US" dirty="0" smtClean="0"/>
              <a:t>Hospital</a:t>
            </a:r>
          </a:p>
          <a:p>
            <a:r>
              <a:rPr lang="en-US" dirty="0" smtClean="0"/>
              <a:t>Physical Therapy</a:t>
            </a:r>
          </a:p>
          <a:p>
            <a:r>
              <a:rPr lang="en-US" dirty="0" smtClean="0"/>
              <a:t>Prescription Medication</a:t>
            </a:r>
          </a:p>
          <a:p>
            <a:r>
              <a:rPr lang="en-US" dirty="0" smtClean="0"/>
              <a:t>Medical Equipment</a:t>
            </a:r>
          </a:p>
          <a:p>
            <a:r>
              <a:rPr lang="en-US" dirty="0" smtClean="0"/>
              <a:t>Alternative Treatment (i.e. massage therapy and acupuncture) if preapproved</a:t>
            </a:r>
            <a:endParaRPr lang="en-US" dirty="0"/>
          </a:p>
        </p:txBody>
      </p:sp>
      <p:pic>
        <p:nvPicPr>
          <p:cNvPr id="2050" name="Picture 2" descr="C:\Users\bdcole\AppData\Local\Microsoft\Windows\Temporary Internet Files\Content.IE5\VPWB79K7\MP90040677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752600"/>
            <a:ext cx="2522220" cy="20177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dcole\AppData\Local\Microsoft\Windows\Temporary Internet Files\Content.IE5\18TEQCG7\MP90038299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4648200"/>
            <a:ext cx="2286000" cy="163285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bdcole\AppData\Local\Microsoft\Windows\Temporary Internet Files\Content.IE5\CEW4VK9M\MP90038603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2266188"/>
            <a:ext cx="951412" cy="13319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bdcole\AppData\Local\Microsoft\Windows\Temporary Internet Files\Content.IE5\CEW4VK9M\MP9004485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4985657"/>
            <a:ext cx="19431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07027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Worker’s Compensation Coverage</a:t>
            </a:r>
          </a:p>
        </p:txBody>
      </p:sp>
      <p:pic>
        <p:nvPicPr>
          <p:cNvPr id="1026" name="Picture 2" descr="C:\Users\bdcole\AppData\Local\Microsoft\Windows\Temporary Internet Files\Content.IE5\VPWB79K7\MP900314359[1].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7162800" y="2667000"/>
            <a:ext cx="1231392"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dcole\AppData\Local\Microsoft\Windows\Temporary Internet Files\Content.IE5\VPWB79K7\MP90042523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604116"/>
            <a:ext cx="1747019" cy="26269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dcole\AppData\Local\Microsoft\Windows\Temporary Internet Files\Content.IE5\18TEQCG7\MP90042523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4419600"/>
            <a:ext cx="2514600" cy="167181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dcole\AppData\Local\Microsoft\Windows\Temporary Internet Files\Content.IE5\CEW4VK9M\MP90044864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1701800"/>
            <a:ext cx="2476500" cy="1651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dcole\AppData\Local\Microsoft\Windows\Temporary Internet Files\Content.IE5\CEW4VK9M\MP900448296[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0124" y="4038600"/>
            <a:ext cx="2745249" cy="182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6620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Filing a Claim – Employee Responsibility</a:t>
            </a:r>
            <a:endParaRPr lang="en-US" sz="3200"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Notify your supervisor.</a:t>
            </a:r>
          </a:p>
          <a:p>
            <a:pPr marL="514350" indent="-514350">
              <a:buFont typeface="+mj-lt"/>
              <a:buAutoNum type="arabicPeriod"/>
            </a:pPr>
            <a:r>
              <a:rPr lang="en-US" dirty="0" smtClean="0"/>
              <a:t>Tell your doctor that you were injured on the job.</a:t>
            </a:r>
          </a:p>
          <a:p>
            <a:pPr marL="514350" indent="-514350">
              <a:buFont typeface="+mj-lt"/>
              <a:buAutoNum type="arabicPeriod"/>
            </a:pPr>
            <a:r>
              <a:rPr lang="en-US" dirty="0" smtClean="0"/>
              <a:t>If you are unable to work as a result of your injury, notify your supervisor.</a:t>
            </a:r>
          </a:p>
          <a:p>
            <a:pPr marL="514350" indent="-514350">
              <a:buFont typeface="+mj-lt"/>
              <a:buAutoNum type="arabicPeriod"/>
            </a:pPr>
            <a:r>
              <a:rPr lang="en-US" dirty="0" smtClean="0"/>
              <a:t>If you are able to work part time or can work with temporary job modification, notify your supervisor.</a:t>
            </a:r>
          </a:p>
          <a:p>
            <a:pPr marL="514350" indent="-514350">
              <a:buFont typeface="+mj-lt"/>
              <a:buAutoNum type="arabicPeriod"/>
            </a:pPr>
            <a:r>
              <a:rPr lang="en-US" dirty="0" smtClean="0"/>
              <a:t>Additional forms and contact with the insurance adjustor may be necessary.</a:t>
            </a:r>
          </a:p>
          <a:p>
            <a:pPr marL="514350" indent="-514350">
              <a:buFont typeface="+mj-lt"/>
              <a:buAutoNum type="arabicPeriod"/>
            </a:pPr>
            <a:endParaRPr lang="en-US" dirty="0"/>
          </a:p>
        </p:txBody>
      </p:sp>
    </p:spTree>
    <p:extLst>
      <p:ext uri="{BB962C8B-B14F-4D97-AF65-F5344CB8AC3E}">
        <p14:creationId xmlns:p14="http://schemas.microsoft.com/office/powerpoint/2010/main" val="2526034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Filing a Claim – </a:t>
            </a:r>
            <a:r>
              <a:rPr lang="en-US" sz="3200" dirty="0" smtClean="0"/>
              <a:t>Supervisor Responsibility</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a:t>Complete the employer's first report of injury and send it to risk </a:t>
            </a:r>
            <a:r>
              <a:rPr lang="en-US" dirty="0" smtClean="0"/>
              <a:t>management </a:t>
            </a:r>
            <a:r>
              <a:rPr lang="en-US" dirty="0"/>
              <a:t>as soon as possible</a:t>
            </a:r>
            <a:r>
              <a:rPr lang="en-US" dirty="0" smtClean="0"/>
              <a:t>.</a:t>
            </a:r>
          </a:p>
          <a:p>
            <a:pPr marL="514350" indent="-514350">
              <a:buFont typeface="+mj-lt"/>
              <a:buAutoNum type="arabicPeriod"/>
            </a:pPr>
            <a:r>
              <a:rPr lang="en-US" dirty="0"/>
              <a:t>Communicate with risk management. </a:t>
            </a:r>
            <a:endParaRPr lang="en-US" dirty="0" smtClean="0"/>
          </a:p>
          <a:p>
            <a:pPr marL="514350" indent="-514350">
              <a:buFont typeface="+mj-lt"/>
              <a:buAutoNum type="arabicPeriod"/>
            </a:pPr>
            <a:r>
              <a:rPr lang="en-US" dirty="0" smtClean="0"/>
              <a:t>Communicate </a:t>
            </a:r>
            <a:r>
              <a:rPr lang="en-US" dirty="0"/>
              <a:t>with your employee. </a:t>
            </a:r>
            <a:endParaRPr lang="en-US" dirty="0" smtClean="0"/>
          </a:p>
          <a:p>
            <a:pPr marL="514350" indent="-514350">
              <a:buFont typeface="+mj-lt"/>
              <a:buAutoNum type="arabicPeriod"/>
            </a:pPr>
            <a:r>
              <a:rPr lang="en-US" dirty="0"/>
              <a:t>Consider providing temporary modified duty which will allow your employee to return to work. </a:t>
            </a:r>
          </a:p>
        </p:txBody>
      </p:sp>
    </p:spTree>
    <p:extLst>
      <p:ext uri="{BB962C8B-B14F-4D97-AF65-F5344CB8AC3E}">
        <p14:creationId xmlns:p14="http://schemas.microsoft.com/office/powerpoint/2010/main" val="262824988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44224399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lstStyle/>
          <a:p>
            <a:r>
              <a:rPr lang="en-US" dirty="0">
                <a:hlinkClick r:id="rId3"/>
              </a:rPr>
              <a:t>http://www.uvm.edu/~riskmgmt/?</a:t>
            </a:r>
            <a:r>
              <a:rPr lang="en-US" dirty="0" smtClean="0">
                <a:hlinkClick r:id="rId3"/>
              </a:rPr>
              <a:t>Page=insurance/workerscomp.html&amp;SM=insurance/insuranceclaims_submenu.html</a:t>
            </a:r>
            <a:endParaRPr lang="en-US" dirty="0" smtClean="0"/>
          </a:p>
          <a:p>
            <a:endParaRPr lang="en-US" dirty="0"/>
          </a:p>
        </p:txBody>
      </p:sp>
    </p:spTree>
    <p:extLst>
      <p:ext uri="{BB962C8B-B14F-4D97-AF65-F5344CB8AC3E}">
        <p14:creationId xmlns:p14="http://schemas.microsoft.com/office/powerpoint/2010/main" val="392213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Seek a Workplace Accommodation</a:t>
            </a:r>
          </a:p>
        </p:txBody>
      </p:sp>
      <p:sp>
        <p:nvSpPr>
          <p:cNvPr id="3" name="Content Placeholder 2"/>
          <p:cNvSpPr>
            <a:spLocks noGrp="1"/>
          </p:cNvSpPr>
          <p:nvPr>
            <p:ph sz="quarter" idx="1"/>
          </p:nvPr>
        </p:nvSpPr>
        <p:spPr/>
        <p:txBody>
          <a:bodyPr>
            <a:normAutofit/>
          </a:bodyPr>
          <a:lstStyle/>
          <a:p>
            <a:r>
              <a:rPr lang="en-US" dirty="0"/>
              <a:t>Request for accommodation is evaluated with participation of Human Resource Services, General Counsel, the individual’s health care provider, supervisor and the individual. Accommodation request is not always the one </a:t>
            </a:r>
            <a:r>
              <a:rPr lang="en-US" dirty="0" smtClean="0"/>
              <a:t>chosen.</a:t>
            </a:r>
            <a:endParaRPr lang="en-US" dirty="0"/>
          </a:p>
          <a:p>
            <a:r>
              <a:rPr lang="en-US" dirty="0" smtClean="0"/>
              <a:t>Accommodation is either agreed to or denied.</a:t>
            </a:r>
          </a:p>
          <a:p>
            <a:r>
              <a:rPr lang="en-US" dirty="0" smtClean="0"/>
              <a:t>Accommodations may be revised from time to time using the same procedure.</a:t>
            </a:r>
          </a:p>
        </p:txBody>
      </p:sp>
    </p:spTree>
    <p:extLst>
      <p:ext uri="{BB962C8B-B14F-4D97-AF65-F5344CB8AC3E}">
        <p14:creationId xmlns:p14="http://schemas.microsoft.com/office/powerpoint/2010/main" val="12326106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77500" lnSpcReduction="20000"/>
          </a:bodyPr>
          <a:lstStyle/>
          <a:p>
            <a:pPr>
              <a:buNone/>
            </a:pPr>
            <a:endParaRPr lang="en-US" sz="5400" dirty="0" smtClean="0"/>
          </a:p>
          <a:p>
            <a:pPr>
              <a:buNone/>
            </a:pPr>
            <a:r>
              <a:rPr lang="en-US" sz="5400" dirty="0" smtClean="0"/>
              <a:t>Confidentiality</a:t>
            </a:r>
            <a:endParaRPr lang="en-US" sz="5400" dirty="0"/>
          </a:p>
        </p:txBody>
      </p:sp>
      <p:sp>
        <p:nvSpPr>
          <p:cNvPr id="5" name="Title 1"/>
          <p:cNvSpPr>
            <a:spLocks noGrp="1"/>
          </p:cNvSpPr>
          <p:nvPr>
            <p:ph type="title"/>
          </p:nvPr>
        </p:nvSpPr>
        <p:spPr/>
        <p:txBody>
          <a:bodyPr>
            <a:noAutofit/>
          </a:bodyPr>
          <a:lstStyle/>
          <a:p>
            <a:r>
              <a:rPr lang="en-US" sz="1400" i="1" dirty="0"/>
              <a:t>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a:t>
            </a:r>
            <a:r>
              <a:rPr lang="en-US" sz="1400" i="1" u="sng" dirty="0"/>
              <a:t>Please contact the UVM Office of the General Counsel attorney to obtain current legal advice specifically responsive to your questions.</a:t>
            </a:r>
            <a:endParaRPr lang="en-US" sz="1400" dirty="0">
              <a:solidFill>
                <a:schemeClr val="bg1"/>
              </a:solidFill>
            </a:endParaRPr>
          </a:p>
        </p:txBody>
      </p:sp>
    </p:spTree>
    <p:extLst>
      <p:ext uri="{BB962C8B-B14F-4D97-AF65-F5344CB8AC3E}">
        <p14:creationId xmlns:p14="http://schemas.microsoft.com/office/powerpoint/2010/main" val="9726062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Confidential Employee Information</a:t>
            </a:r>
          </a:p>
        </p:txBody>
      </p:sp>
      <p:pic>
        <p:nvPicPr>
          <p:cNvPr id="1026" name="Picture 2" descr="C:\Users\bdcole\AppData\Local\Microsoft\Windows\Temporary Internet Files\Content.IE5\GU4ELVXA\MP900309625[1].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249200" y="1984375"/>
            <a:ext cx="2609088"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dcole\AppData\Local\Microsoft\Windows\Temporary Internet Files\Content.IE5\BRBKYU0I\MP90020216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76400"/>
            <a:ext cx="2743200" cy="18333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dcole\AppData\Local\Microsoft\Windows\Temporary Internet Files\Content.IE5\1UXIPM2X\MP90028948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657600"/>
            <a:ext cx="1776476" cy="26647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bdcole\AppData\Local\Microsoft\Windows\Temporary Internet Files\Content.IE5\GU4ELVXA\MP90044847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4572000"/>
            <a:ext cx="24003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dcole\AppData\Local\Microsoft\Windows\Temporary Internet Files\Content.IE5\9CH5U919\MP900216052[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7058" y="1600200"/>
            <a:ext cx="1683697" cy="254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974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Confidential Employee Information</a:t>
            </a:r>
            <a:endParaRPr lang="en-US" dirty="0"/>
          </a:p>
        </p:txBody>
      </p:sp>
      <p:sp>
        <p:nvSpPr>
          <p:cNvPr id="5" name="Content Placeholder 4"/>
          <p:cNvSpPr>
            <a:spLocks noGrp="1"/>
          </p:cNvSpPr>
          <p:nvPr>
            <p:ph sz="quarter" idx="1"/>
          </p:nvPr>
        </p:nvSpPr>
        <p:spPr/>
        <p:txBody>
          <a:bodyPr>
            <a:normAutofit fontScale="92500" lnSpcReduction="10000"/>
          </a:bodyPr>
          <a:lstStyle/>
          <a:p>
            <a:r>
              <a:rPr lang="en-US" dirty="0" smtClean="0"/>
              <a:t>Criminal Record</a:t>
            </a:r>
          </a:p>
          <a:p>
            <a:r>
              <a:rPr lang="en-US" dirty="0" smtClean="0"/>
              <a:t>Financial Information and Social Security Number</a:t>
            </a:r>
          </a:p>
          <a:p>
            <a:r>
              <a:rPr lang="en-US" dirty="0" smtClean="0"/>
              <a:t>Medical Information</a:t>
            </a:r>
          </a:p>
          <a:p>
            <a:pPr lvl="1"/>
            <a:r>
              <a:rPr lang="en-US" dirty="0" smtClean="0"/>
              <a:t>Must be maintained separately</a:t>
            </a:r>
          </a:p>
          <a:p>
            <a:pPr lvl="1"/>
            <a:r>
              <a:rPr lang="en-US" dirty="0" smtClean="0"/>
              <a:t>Includes family or household members</a:t>
            </a:r>
          </a:p>
          <a:p>
            <a:r>
              <a:rPr lang="en-US" dirty="0" smtClean="0"/>
              <a:t>Personal Information</a:t>
            </a:r>
          </a:p>
          <a:p>
            <a:pPr lvl="1"/>
            <a:r>
              <a:rPr lang="en-US" dirty="0" smtClean="0"/>
              <a:t>Address, telephone number, age, date of birth</a:t>
            </a:r>
          </a:p>
          <a:p>
            <a:pPr lvl="1"/>
            <a:r>
              <a:rPr lang="en-US" dirty="0" smtClean="0"/>
              <a:t>Test scores, disciplinary action, performance ratings</a:t>
            </a:r>
          </a:p>
          <a:p>
            <a:r>
              <a:rPr lang="en-US" dirty="0" smtClean="0"/>
              <a:t>Insurance Information</a:t>
            </a:r>
          </a:p>
          <a:p>
            <a:r>
              <a:rPr lang="en-US" dirty="0" smtClean="0"/>
              <a:t>Job Application Information</a:t>
            </a:r>
          </a:p>
          <a:p>
            <a:pPr lvl="1"/>
            <a:r>
              <a:rPr lang="en-US" dirty="0" smtClean="0"/>
              <a:t>Work history, education, reasons for leaving previous jobs</a:t>
            </a:r>
            <a:endParaRPr lang="en-US" dirty="0"/>
          </a:p>
        </p:txBody>
      </p:sp>
    </p:spTree>
    <p:extLst>
      <p:ext uri="{BB962C8B-B14F-4D97-AF65-F5344CB8AC3E}">
        <p14:creationId xmlns:p14="http://schemas.microsoft.com/office/powerpoint/2010/main" val="1077119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Consequences for Inappropriate Disclosure</a:t>
            </a:r>
            <a:endParaRPr lang="en-US" sz="3200" dirty="0"/>
          </a:p>
        </p:txBody>
      </p:sp>
      <p:sp>
        <p:nvSpPr>
          <p:cNvPr id="3" name="Content Placeholder 2"/>
          <p:cNvSpPr>
            <a:spLocks noGrp="1"/>
          </p:cNvSpPr>
          <p:nvPr>
            <p:ph sz="quarter" idx="1"/>
          </p:nvPr>
        </p:nvSpPr>
        <p:spPr/>
        <p:txBody>
          <a:bodyPr>
            <a:normAutofit/>
          </a:bodyPr>
          <a:lstStyle/>
          <a:p>
            <a:r>
              <a:rPr lang="en-US" dirty="0" smtClean="0"/>
              <a:t>Unauthorized disclosure of drug test results may limit UVM’s ability to present the results as evidence in judicial proceedings.</a:t>
            </a:r>
          </a:p>
          <a:p>
            <a:r>
              <a:rPr lang="en-US" dirty="0" smtClean="0"/>
              <a:t>Unauthorized disclosure of laboratory drug test results carries either a civil penalty of fines not less than $500 or more than $2,000 or a criminal penalty of a fine not less than $500 or than $1,000 and/or imprisonment for not more than six months</a:t>
            </a:r>
            <a:endParaRPr lang="en-US" dirty="0"/>
          </a:p>
        </p:txBody>
      </p:sp>
    </p:spTree>
    <p:extLst>
      <p:ext uri="{BB962C8B-B14F-4D97-AF65-F5344CB8AC3E}">
        <p14:creationId xmlns:p14="http://schemas.microsoft.com/office/powerpoint/2010/main" val="3069655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Americans with Disabilities Act</a:t>
            </a:r>
            <a:endParaRPr lang="en-US" dirty="0"/>
          </a:p>
        </p:txBody>
      </p:sp>
      <p:pic>
        <p:nvPicPr>
          <p:cNvPr id="1027" name="Picture 3" descr="C:\Users\bdcole\AppData\Local\Microsoft\Windows\Temporary Internet Files\Content.IE5\BRBKYU0I\MP9003857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93671" y="1828800"/>
            <a:ext cx="941071" cy="131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bdcole\AppData\Local\Microsoft\Windows\Temporary Internet Files\Content.IE5\9CH5U919\MP90038572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752600" y="1828800"/>
            <a:ext cx="941071" cy="1317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bdcole\AppData\Local\Microsoft\Windows\Temporary Internet Files\Content.IE5\BRBKYU0I\MP9003857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16428" y="1828800"/>
            <a:ext cx="941071" cy="1317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bdcole\AppData\Local\Microsoft\Windows\Temporary Internet Files\Content.IE5\1UXIPM2X\MP90040131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1676400"/>
            <a:ext cx="3139439" cy="20921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dcole\AppData\Local\Microsoft\Windows\Temporary Internet Files\Content.IE5\BRBKYU0I\MP90042276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335280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bdcole\AppData\Local\Microsoft\Windows\Temporary Internet Files\Content.IE5\9CH5U919\MP90042277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1719" y="403860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116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Consequences for Inappropriate Disclosure</a:t>
            </a:r>
            <a:endParaRPr lang="en-US" dirty="0"/>
          </a:p>
        </p:txBody>
      </p:sp>
      <p:sp>
        <p:nvSpPr>
          <p:cNvPr id="3" name="Content Placeholder 2"/>
          <p:cNvSpPr>
            <a:spLocks noGrp="1"/>
          </p:cNvSpPr>
          <p:nvPr>
            <p:ph sz="quarter" idx="1"/>
          </p:nvPr>
        </p:nvSpPr>
        <p:spPr/>
        <p:txBody>
          <a:bodyPr>
            <a:normAutofit/>
          </a:bodyPr>
          <a:lstStyle/>
          <a:p>
            <a:r>
              <a:rPr lang="en-US" dirty="0" smtClean="0"/>
              <a:t>Unauthorized disclosure of any confidential public health record is subject to a civil penalty fine of not less than $10,000 or more than $25,000, costs and attorney fees as determined by the court</a:t>
            </a:r>
          </a:p>
          <a:p>
            <a:r>
              <a:rPr lang="en-US" dirty="0" smtClean="0"/>
              <a:t>Unauthorized disclosure of confidential public nursing home information can result in a fine of not more than $500 and/or imprisonment for six months</a:t>
            </a:r>
            <a:endParaRPr lang="en-US" dirty="0"/>
          </a:p>
        </p:txBody>
      </p:sp>
    </p:spTree>
    <p:extLst>
      <p:ext uri="{BB962C8B-B14F-4D97-AF65-F5344CB8AC3E}">
        <p14:creationId xmlns:p14="http://schemas.microsoft.com/office/powerpoint/2010/main" val="3854574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Consequences for Inappropriate Disclosure</a:t>
            </a:r>
            <a:endParaRPr lang="en-US" dirty="0"/>
          </a:p>
        </p:txBody>
      </p:sp>
      <p:sp>
        <p:nvSpPr>
          <p:cNvPr id="3" name="Content Placeholder 2"/>
          <p:cNvSpPr>
            <a:spLocks noGrp="1"/>
          </p:cNvSpPr>
          <p:nvPr>
            <p:ph sz="quarter" idx="1"/>
          </p:nvPr>
        </p:nvSpPr>
        <p:spPr/>
        <p:txBody>
          <a:bodyPr/>
          <a:lstStyle/>
          <a:p>
            <a:r>
              <a:rPr lang="en-US" dirty="0" smtClean="0"/>
              <a:t>Unauthorized disclosure of DNA samples shall result in imprisonment for not more than one year and/or a fine of not more than $10,000</a:t>
            </a:r>
          </a:p>
          <a:p>
            <a:r>
              <a:rPr lang="en-US" dirty="0" smtClean="0"/>
              <a:t>Civil actions for defamation, publicity given to private life, libel, intentional infliction of emotional distress, etc.</a:t>
            </a:r>
            <a:endParaRPr lang="en-US" dirty="0"/>
          </a:p>
        </p:txBody>
      </p:sp>
    </p:spTree>
    <p:extLst>
      <p:ext uri="{BB962C8B-B14F-4D97-AF65-F5344CB8AC3E}">
        <p14:creationId xmlns:p14="http://schemas.microsoft.com/office/powerpoint/2010/main" val="1926084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pic>
        <p:nvPicPr>
          <p:cNvPr id="2050" name="Picture 2" descr="C:\Users\bdcole\AppData\Local\Microsoft\Windows\Temporary Internet Files\Content.IE5\1UXIPM2X\MP9004226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905000"/>
            <a:ext cx="3886200" cy="262014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bdcole\AppData\Local\Microsoft\Windows\Temporary Internet Files\Content.IE5\1UXIPM2X\MP90042770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3121" y="3653504"/>
            <a:ext cx="1256004" cy="83700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bdcole\AppData\Local\Microsoft\Windows\Temporary Internet Files\Content.IE5\BRBKYU0I\MP90040016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23622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6214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sz="quarter" idx="1"/>
          </p:nvPr>
        </p:nvSpPr>
        <p:spPr/>
        <p:txBody>
          <a:bodyPr/>
          <a:lstStyle/>
          <a:p>
            <a:r>
              <a:rPr lang="en-US" dirty="0" smtClean="0"/>
              <a:t>It is fine to discuss information with a manager with a “need to know” – disclose information that is necessary.</a:t>
            </a:r>
          </a:p>
          <a:p>
            <a:r>
              <a:rPr lang="en-US" dirty="0" smtClean="0"/>
              <a:t>Emergency exceptions – if information is necessary to protect the health or safety of the employee or others, it is OK to disclose.</a:t>
            </a:r>
            <a:endParaRPr lang="en-US" dirty="0"/>
          </a:p>
        </p:txBody>
      </p:sp>
    </p:spTree>
    <p:extLst>
      <p:ext uri="{BB962C8B-B14F-4D97-AF65-F5344CB8AC3E}">
        <p14:creationId xmlns:p14="http://schemas.microsoft.com/office/powerpoint/2010/main" val="3305061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pic>
        <p:nvPicPr>
          <p:cNvPr id="4099" name="Picture 3" descr="C:\Users\bdcole\AppData\Local\Microsoft\Windows\Temporary Internet Files\Content.IE5\BRBKYU0I\MP90039982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7354" y="3276600"/>
            <a:ext cx="3544685"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dcole\AppData\Local\Microsoft\Windows\Temporary Internet Files\Content.IE5\1UXIPM2X\MP90044319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0282" y="1706880"/>
            <a:ext cx="3211275" cy="21370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C:\Users\bdcole\AppData\Local\Microsoft\Windows\Temporary Internet Files\Content.IE5\VPWB79K7\MC900303675[1].wmf"/>
          <p:cNvPicPr>
            <a:picLocks noChangeAspect="1" noChangeArrowheads="1"/>
          </p:cNvPicPr>
          <p:nvPr/>
        </p:nvPicPr>
        <p:blipFill>
          <a:blip r:embed="rId5" cstate="print">
            <a:lum bright="35000"/>
            <a:extLst>
              <a:ext uri="{28A0092B-C50C-407E-A947-70E740481C1C}">
                <a14:useLocalDpi xmlns:a14="http://schemas.microsoft.com/office/drawing/2010/main" val="0"/>
              </a:ext>
            </a:extLst>
          </a:blip>
          <a:srcRect/>
          <a:stretch>
            <a:fillRect/>
          </a:stretch>
        </p:blipFill>
        <p:spPr bwMode="auto">
          <a:xfrm>
            <a:off x="2271594" y="2047360"/>
            <a:ext cx="1448649" cy="14561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C:\Users\bdcole\AppData\Local\Microsoft\Windows\Temporary Internet Files\Content.IE5\VPWB79K7\MC900303675[1].wmf"/>
          <p:cNvPicPr>
            <a:picLocks noChangeAspect="1" noChangeArrowheads="1"/>
          </p:cNvPicPr>
          <p:nvPr/>
        </p:nvPicPr>
        <p:blipFill>
          <a:blip r:embed="rId5" cstate="print">
            <a:lum bright="35000"/>
            <a:extLst>
              <a:ext uri="{28A0092B-C50C-407E-A947-70E740481C1C}">
                <a14:useLocalDpi xmlns:a14="http://schemas.microsoft.com/office/drawing/2010/main" val="0"/>
              </a:ext>
            </a:extLst>
          </a:blip>
          <a:srcRect/>
          <a:stretch>
            <a:fillRect/>
          </a:stretch>
        </p:blipFill>
        <p:spPr bwMode="auto">
          <a:xfrm>
            <a:off x="6205371" y="3729647"/>
            <a:ext cx="1448649" cy="14561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dcole\AppData\Local\Microsoft\Windows\Temporary Internet Files\Content.IE5\9CH5U919\MP90042275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620" y="3947446"/>
            <a:ext cx="2367580" cy="23675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bdcole\AppData\Local\Microsoft\Windows\Temporary Internet Files\Content.IE5\VPWB79K7\MC900303675[1].wmf"/>
          <p:cNvPicPr>
            <a:picLocks noChangeAspect="1" noChangeArrowheads="1"/>
          </p:cNvPicPr>
          <p:nvPr/>
        </p:nvPicPr>
        <p:blipFill>
          <a:blip r:embed="rId5" cstate="print">
            <a:lum bright="35000"/>
            <a:extLst>
              <a:ext uri="{28A0092B-C50C-407E-A947-70E740481C1C}">
                <a14:useLocalDpi xmlns:a14="http://schemas.microsoft.com/office/drawing/2010/main" val="0"/>
              </a:ext>
            </a:extLst>
          </a:blip>
          <a:srcRect/>
          <a:stretch>
            <a:fillRect/>
          </a:stretch>
        </p:blipFill>
        <p:spPr bwMode="auto">
          <a:xfrm>
            <a:off x="1216085" y="4403183"/>
            <a:ext cx="1448649" cy="145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2434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sz="quarter" idx="1"/>
          </p:nvPr>
        </p:nvSpPr>
        <p:spPr/>
        <p:txBody>
          <a:bodyPr>
            <a:normAutofit/>
          </a:bodyPr>
          <a:lstStyle/>
          <a:p>
            <a:r>
              <a:rPr lang="en-US" b="1" i="1" dirty="0" smtClean="0"/>
              <a:t>Remember</a:t>
            </a:r>
            <a:r>
              <a:rPr lang="en-US" dirty="0" smtClean="0"/>
              <a:t> it is the employee’s right to choose to whom, how, where and when to disclose confidential information (except in situations where it is necessary to disclose information to a manager for the manager to make an employment decision or in health and safety situations)</a:t>
            </a:r>
          </a:p>
          <a:p>
            <a:r>
              <a:rPr lang="en-US" b="1" i="1" dirty="0" smtClean="0"/>
              <a:t>When in doubt: </a:t>
            </a:r>
            <a:r>
              <a:rPr lang="en-US" dirty="0" smtClean="0"/>
              <a:t>discuss with your supervisor or other appropriate </a:t>
            </a:r>
            <a:r>
              <a:rPr lang="en-US" smtClean="0"/>
              <a:t>Management Consultant.</a:t>
            </a:r>
            <a:endParaRPr lang="en-US" dirty="0"/>
          </a:p>
        </p:txBody>
      </p:sp>
    </p:spTree>
    <p:extLst>
      <p:ext uri="{BB962C8B-B14F-4D97-AF65-F5344CB8AC3E}">
        <p14:creationId xmlns:p14="http://schemas.microsoft.com/office/powerpoint/2010/main" val="33381638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Quiz #1</a:t>
            </a:r>
          </a:p>
        </p:txBody>
      </p:sp>
      <p:pic>
        <p:nvPicPr>
          <p:cNvPr id="6146" name="Picture 2" descr="C:\Users\bdcole\AppData\Local\Microsoft\Windows\Temporary Internet Files\Content.IE5\BRBKYU0I\MP90044217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351479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852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Quiz #1</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Should you ask Mark what the medical condition is?</a:t>
            </a:r>
          </a:p>
          <a:p>
            <a:pPr marL="731520" lvl="1" indent="-457200">
              <a:buFont typeface="+mj-lt"/>
              <a:buAutoNum type="alphaLcPeriod"/>
            </a:pPr>
            <a:r>
              <a:rPr lang="en-US" dirty="0" smtClean="0"/>
              <a:t>Yes</a:t>
            </a:r>
          </a:p>
          <a:p>
            <a:pPr marL="731520" lvl="1" indent="-457200">
              <a:buFont typeface="+mj-lt"/>
              <a:buAutoNum type="alphaLcPeriod"/>
            </a:pPr>
            <a:r>
              <a:rPr lang="en-US" dirty="0" smtClean="0"/>
              <a:t>No</a:t>
            </a:r>
          </a:p>
          <a:p>
            <a:pPr marL="457200" indent="-457200">
              <a:buFont typeface="+mj-lt"/>
              <a:buAutoNum type="alphaLcPeriod"/>
            </a:pPr>
            <a:endParaRPr lang="en-US" dirty="0"/>
          </a:p>
          <a:p>
            <a:pPr marL="0" indent="0">
              <a:buNone/>
            </a:pPr>
            <a:r>
              <a:rPr lang="en-US" dirty="0" smtClean="0"/>
              <a:t>Answer: b. No</a:t>
            </a:r>
          </a:p>
        </p:txBody>
      </p:sp>
    </p:spTree>
    <p:extLst>
      <p:ext uri="{BB962C8B-B14F-4D97-AF65-F5344CB8AC3E}">
        <p14:creationId xmlns:p14="http://schemas.microsoft.com/office/powerpoint/2010/main" val="933801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Quiz #1</a:t>
            </a:r>
          </a:p>
        </p:txBody>
      </p:sp>
      <p:sp>
        <p:nvSpPr>
          <p:cNvPr id="3" name="Content Placeholder 2"/>
          <p:cNvSpPr>
            <a:spLocks noGrp="1"/>
          </p:cNvSpPr>
          <p:nvPr>
            <p:ph sz="quarter" idx="1"/>
          </p:nvPr>
        </p:nvSpPr>
        <p:spPr/>
        <p:txBody>
          <a:bodyPr/>
          <a:lstStyle/>
          <a:p>
            <a:pPr marL="0" indent="0">
              <a:buNone/>
            </a:pPr>
            <a:r>
              <a:rPr lang="en-US" dirty="0"/>
              <a:t>If Mark shares his medical condition with you, what </a:t>
            </a:r>
            <a:r>
              <a:rPr lang="en-US" dirty="0" smtClean="0"/>
              <a:t>should you do next?</a:t>
            </a:r>
            <a:endParaRPr lang="en-US" dirty="0"/>
          </a:p>
          <a:p>
            <a:pPr marL="731520" lvl="1" indent="-457200">
              <a:buFont typeface="+mj-lt"/>
              <a:buAutoNum type="alphaLcPeriod"/>
            </a:pPr>
            <a:r>
              <a:rPr lang="en-US" dirty="0"/>
              <a:t>Inform Human Resources of his condition</a:t>
            </a:r>
          </a:p>
          <a:p>
            <a:pPr marL="731520" lvl="1" indent="-457200">
              <a:buFont typeface="+mj-lt"/>
              <a:buAutoNum type="alphaLcPeriod"/>
            </a:pPr>
            <a:r>
              <a:rPr lang="en-US" dirty="0"/>
              <a:t>Out of concern, tell Mark’s coworkers of his condition</a:t>
            </a:r>
          </a:p>
          <a:p>
            <a:pPr marL="731520" lvl="1" indent="-457200">
              <a:buFont typeface="+mj-lt"/>
              <a:buAutoNum type="alphaLcPeriod"/>
            </a:pPr>
            <a:r>
              <a:rPr lang="en-US" dirty="0"/>
              <a:t>Let your manager know of Mark’s condition</a:t>
            </a:r>
          </a:p>
          <a:p>
            <a:pPr marL="731520" lvl="1" indent="-457200">
              <a:buFont typeface="+mj-lt"/>
              <a:buAutoNum type="alphaLcPeriod"/>
            </a:pPr>
            <a:r>
              <a:rPr lang="en-US" dirty="0"/>
              <a:t>Do nothing</a:t>
            </a:r>
          </a:p>
          <a:p>
            <a:endParaRPr lang="en-US" dirty="0" smtClean="0"/>
          </a:p>
          <a:p>
            <a:pPr marL="0" indent="0">
              <a:buNone/>
            </a:pPr>
            <a:r>
              <a:rPr lang="en-US" dirty="0" smtClean="0"/>
              <a:t>Answer: d. Do nothing</a:t>
            </a:r>
            <a:endParaRPr lang="en-US" dirty="0"/>
          </a:p>
        </p:txBody>
      </p:sp>
    </p:spTree>
    <p:extLst>
      <p:ext uri="{BB962C8B-B14F-4D97-AF65-F5344CB8AC3E}">
        <p14:creationId xmlns:p14="http://schemas.microsoft.com/office/powerpoint/2010/main" val="1670341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Quiz#2</a:t>
            </a:r>
          </a:p>
        </p:txBody>
      </p:sp>
      <p:pic>
        <p:nvPicPr>
          <p:cNvPr id="7171" name="Picture 3" descr="C:\Users\bdcole\AppData\Local\Microsoft\Windows\Temporary Internet Files\Content.IE5\9CH5U919\MP90040156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2971800" cy="445552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bdcole\AppData\Local\Microsoft\Windows\Temporary Internet Files\Content.IE5\BRBKYU0I\MP90044313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2260241"/>
            <a:ext cx="3509962" cy="233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36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ADA Title I: Employment</a:t>
            </a:r>
            <a:endParaRPr lang="en-US" dirty="0"/>
          </a:p>
        </p:txBody>
      </p:sp>
      <p:sp>
        <p:nvSpPr>
          <p:cNvPr id="3" name="Content Placeholder 2"/>
          <p:cNvSpPr>
            <a:spLocks noGrp="1"/>
          </p:cNvSpPr>
          <p:nvPr>
            <p:ph sz="quarter" idx="1"/>
          </p:nvPr>
        </p:nvSpPr>
        <p:spPr/>
        <p:txBody>
          <a:bodyPr/>
          <a:lstStyle/>
          <a:p>
            <a:r>
              <a:rPr lang="en-US" dirty="0" smtClean="0"/>
              <a:t>ADA requires </a:t>
            </a:r>
            <a:r>
              <a:rPr lang="en-US" dirty="0"/>
              <a:t>employers with 15 or more employees to provide qualified individuals with disabilities an equal opportunity to benefit from the full range of employment-related opportunities available to others.</a:t>
            </a:r>
          </a:p>
        </p:txBody>
      </p:sp>
    </p:spTree>
    <p:extLst>
      <p:ext uri="{BB962C8B-B14F-4D97-AF65-F5344CB8AC3E}">
        <p14:creationId xmlns:p14="http://schemas.microsoft.com/office/powerpoint/2010/main" val="1516165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Quiz#2</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Should you tell Cindy that you know about her husband’s job loss and depression?</a:t>
            </a:r>
          </a:p>
          <a:p>
            <a:pPr marL="731520" lvl="1" indent="-457200">
              <a:buFont typeface="+mj-lt"/>
              <a:buAutoNum type="alphaLcPeriod"/>
            </a:pPr>
            <a:r>
              <a:rPr lang="en-US" dirty="0" smtClean="0"/>
              <a:t>Yes</a:t>
            </a:r>
          </a:p>
          <a:p>
            <a:pPr marL="731520" lvl="1" indent="-457200">
              <a:buFont typeface="+mj-lt"/>
              <a:buAutoNum type="alphaLcPeriod"/>
            </a:pPr>
            <a:r>
              <a:rPr lang="en-US" dirty="0" smtClean="0"/>
              <a:t>No</a:t>
            </a:r>
          </a:p>
          <a:p>
            <a:pPr marL="457200" indent="-457200">
              <a:buFont typeface="+mj-lt"/>
              <a:buAutoNum type="alphaLcPeriod"/>
            </a:pPr>
            <a:endParaRPr lang="en-US" dirty="0"/>
          </a:p>
          <a:p>
            <a:pPr marL="0" indent="0">
              <a:buNone/>
            </a:pPr>
            <a:r>
              <a:rPr lang="en-US" dirty="0" smtClean="0"/>
              <a:t>Answer: b. No</a:t>
            </a:r>
          </a:p>
        </p:txBody>
      </p:sp>
    </p:spTree>
    <p:extLst>
      <p:ext uri="{BB962C8B-B14F-4D97-AF65-F5344CB8AC3E}">
        <p14:creationId xmlns:p14="http://schemas.microsoft.com/office/powerpoint/2010/main" val="4281415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Quiz#2</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Should you focus on Cindy’s recent poor performance?</a:t>
            </a:r>
          </a:p>
          <a:p>
            <a:pPr marL="731520" lvl="1" indent="-457200">
              <a:buFont typeface="+mj-lt"/>
              <a:buAutoNum type="alphaLcPeriod"/>
            </a:pPr>
            <a:r>
              <a:rPr lang="en-US" dirty="0" smtClean="0"/>
              <a:t>Yes</a:t>
            </a:r>
          </a:p>
          <a:p>
            <a:pPr marL="731520" lvl="1" indent="-457200">
              <a:buFont typeface="+mj-lt"/>
              <a:buAutoNum type="alphaLcPeriod"/>
            </a:pPr>
            <a:r>
              <a:rPr lang="en-US" dirty="0" smtClean="0"/>
              <a:t>No</a:t>
            </a:r>
          </a:p>
          <a:p>
            <a:pPr marL="457200" indent="-457200">
              <a:buFont typeface="+mj-lt"/>
              <a:buAutoNum type="alphaLcPeriod"/>
            </a:pPr>
            <a:endParaRPr lang="en-US" dirty="0"/>
          </a:p>
          <a:p>
            <a:pPr marL="0" indent="0">
              <a:buNone/>
            </a:pPr>
            <a:r>
              <a:rPr lang="en-US" dirty="0" smtClean="0"/>
              <a:t>Answer: a. Yes</a:t>
            </a:r>
          </a:p>
        </p:txBody>
      </p:sp>
    </p:spTree>
    <p:extLst>
      <p:ext uri="{BB962C8B-B14F-4D97-AF65-F5344CB8AC3E}">
        <p14:creationId xmlns:p14="http://schemas.microsoft.com/office/powerpoint/2010/main" val="3021046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a:t>
            </a:r>
            <a:r>
              <a:rPr lang="en-US" dirty="0" smtClean="0"/>
              <a:t>Quiz#3</a:t>
            </a:r>
            <a:endParaRPr lang="en-US" dirty="0"/>
          </a:p>
        </p:txBody>
      </p:sp>
      <p:pic>
        <p:nvPicPr>
          <p:cNvPr id="4" name="Picture 4" descr="C:\Users\bdcole\AppData\Local\Microsoft\Windows\Temporary Internet Files\Content.IE5\GU4ELVXA\MP90042258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291" y="1752600"/>
            <a:ext cx="5242619"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005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Quiz#3</a:t>
            </a:r>
          </a:p>
        </p:txBody>
      </p:sp>
      <p:sp>
        <p:nvSpPr>
          <p:cNvPr id="3" name="Content Placeholder 2"/>
          <p:cNvSpPr>
            <a:spLocks noGrp="1"/>
          </p:cNvSpPr>
          <p:nvPr>
            <p:ph sz="quarter" idx="1"/>
          </p:nvPr>
        </p:nvSpPr>
        <p:spPr/>
        <p:txBody>
          <a:bodyPr/>
          <a:lstStyle/>
          <a:p>
            <a:pPr marL="0" indent="0">
              <a:buNone/>
            </a:pPr>
            <a:r>
              <a:rPr lang="en-US" dirty="0" smtClean="0"/>
              <a:t>What should you do in this situation?</a:t>
            </a:r>
          </a:p>
          <a:p>
            <a:pPr marL="788670" lvl="1" indent="-514350">
              <a:buFont typeface="+mj-lt"/>
              <a:buAutoNum type="alphaLcPeriod"/>
            </a:pPr>
            <a:r>
              <a:rPr lang="en-US" dirty="0" smtClean="0"/>
              <a:t>Encourage Skip to tell his parents of his enrollment status</a:t>
            </a:r>
          </a:p>
          <a:p>
            <a:pPr marL="788670" lvl="1" indent="-514350">
              <a:buFont typeface="+mj-lt"/>
              <a:buAutoNum type="alphaLcPeriod"/>
            </a:pPr>
            <a:r>
              <a:rPr lang="en-US" dirty="0" smtClean="0"/>
              <a:t>Tell Skip’s parents directly that he is no longer enrolled</a:t>
            </a:r>
          </a:p>
          <a:p>
            <a:pPr marL="788670" lvl="1" indent="-514350">
              <a:buFont typeface="+mj-lt"/>
              <a:buAutoNum type="alphaLcPeriod"/>
            </a:pPr>
            <a:r>
              <a:rPr lang="en-US" dirty="0" smtClean="0"/>
              <a:t>Slip a note under Skip’s parents’ front door with the information</a:t>
            </a:r>
          </a:p>
          <a:p>
            <a:pPr marL="788670" lvl="1" indent="-514350">
              <a:buFont typeface="+mj-lt"/>
              <a:buAutoNum type="alphaLcPeriod"/>
            </a:pPr>
            <a:r>
              <a:rPr lang="en-US" dirty="0" smtClean="0"/>
              <a:t>Do nothing</a:t>
            </a:r>
          </a:p>
          <a:p>
            <a:pPr marL="514350" indent="-514350">
              <a:buFont typeface="+mj-lt"/>
              <a:buAutoNum type="alphaLcPeriod"/>
            </a:pPr>
            <a:endParaRPr lang="en-US" dirty="0"/>
          </a:p>
          <a:p>
            <a:pPr marL="0" indent="0">
              <a:buNone/>
            </a:pPr>
            <a:r>
              <a:rPr lang="en-US" dirty="0" smtClean="0"/>
              <a:t>Answer: d. Do nothing</a:t>
            </a:r>
            <a:endParaRPr lang="en-US" dirty="0"/>
          </a:p>
        </p:txBody>
      </p:sp>
    </p:spTree>
    <p:extLst>
      <p:ext uri="{BB962C8B-B14F-4D97-AF65-F5344CB8AC3E}">
        <p14:creationId xmlns:p14="http://schemas.microsoft.com/office/powerpoint/2010/main" val="1110632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a:t>
            </a:r>
            <a:r>
              <a:rPr lang="en-US" dirty="0" smtClean="0"/>
              <a:t>Quiz#4</a:t>
            </a:r>
            <a:endParaRPr lang="en-US" dirty="0"/>
          </a:p>
        </p:txBody>
      </p:sp>
      <p:pic>
        <p:nvPicPr>
          <p:cNvPr id="9218" name="Picture 2" descr="C:\Users\bdcole\AppData\Local\Microsoft\Windows\Temporary Internet Files\Content.IE5\1UXIPM2X\MP90038627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1981200"/>
            <a:ext cx="5628844"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528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a:t>
            </a:r>
            <a:r>
              <a:rPr lang="en-US" dirty="0" smtClean="0"/>
              <a:t>Quiz#4</a:t>
            </a:r>
            <a:endParaRPr lang="en-US" dirty="0"/>
          </a:p>
        </p:txBody>
      </p:sp>
      <p:sp>
        <p:nvSpPr>
          <p:cNvPr id="3" name="Content Placeholder 2"/>
          <p:cNvSpPr>
            <a:spLocks noGrp="1"/>
          </p:cNvSpPr>
          <p:nvPr>
            <p:ph sz="quarter" idx="1"/>
          </p:nvPr>
        </p:nvSpPr>
        <p:spPr/>
        <p:txBody>
          <a:bodyPr/>
          <a:lstStyle/>
          <a:p>
            <a:pPr eaLnBrk="0" fontAlgn="base" hangingPunct="0">
              <a:spcBef>
                <a:spcPct val="30000"/>
              </a:spcBef>
              <a:spcAft>
                <a:spcPct val="0"/>
              </a:spcAft>
              <a:buClrTx/>
              <a:buSzTx/>
              <a:defRPr/>
            </a:pPr>
            <a:r>
              <a:rPr lang="en-US" dirty="0"/>
              <a:t>Since you’re not at work, is it OK to share your own story </a:t>
            </a:r>
            <a:r>
              <a:rPr lang="en-US" dirty="0" smtClean="0"/>
              <a:t>about your team with </a:t>
            </a:r>
            <a:r>
              <a:rPr lang="en-US" dirty="0"/>
              <a:t>your colleague</a:t>
            </a:r>
            <a:r>
              <a:rPr lang="en-US" dirty="0" smtClean="0"/>
              <a:t>?</a:t>
            </a:r>
          </a:p>
          <a:p>
            <a:pPr marL="731520" lvl="1" indent="-457200" eaLnBrk="0" fontAlgn="base" hangingPunct="0">
              <a:spcBef>
                <a:spcPct val="30000"/>
              </a:spcBef>
              <a:spcAft>
                <a:spcPct val="0"/>
              </a:spcAft>
              <a:buClrTx/>
              <a:buSzTx/>
              <a:buFont typeface="+mj-lt"/>
              <a:buAutoNum type="alphaLcPeriod"/>
              <a:defRPr/>
            </a:pPr>
            <a:r>
              <a:rPr lang="en-US" dirty="0" smtClean="0"/>
              <a:t>Yes</a:t>
            </a:r>
          </a:p>
          <a:p>
            <a:pPr marL="731520" lvl="1" indent="-457200" eaLnBrk="0" fontAlgn="base" hangingPunct="0">
              <a:spcBef>
                <a:spcPct val="30000"/>
              </a:spcBef>
              <a:spcAft>
                <a:spcPct val="0"/>
              </a:spcAft>
              <a:buClrTx/>
              <a:buSzTx/>
              <a:buFont typeface="+mj-lt"/>
              <a:buAutoNum type="alphaLcPeriod"/>
              <a:defRPr/>
            </a:pPr>
            <a:r>
              <a:rPr lang="en-US" dirty="0" smtClean="0"/>
              <a:t>No</a:t>
            </a:r>
          </a:p>
          <a:p>
            <a:pPr marL="457200" indent="-457200" eaLnBrk="0" fontAlgn="base" hangingPunct="0">
              <a:spcBef>
                <a:spcPct val="30000"/>
              </a:spcBef>
              <a:spcAft>
                <a:spcPct val="0"/>
              </a:spcAft>
              <a:buClrTx/>
              <a:buSzTx/>
              <a:buFont typeface="+mj-lt"/>
              <a:buAutoNum type="alphaLcPeriod"/>
              <a:defRPr/>
            </a:pPr>
            <a:endParaRPr lang="en-US" dirty="0" smtClean="0"/>
          </a:p>
          <a:p>
            <a:pPr marL="0" indent="0" eaLnBrk="0" fontAlgn="base" hangingPunct="0">
              <a:spcBef>
                <a:spcPct val="30000"/>
              </a:spcBef>
              <a:spcAft>
                <a:spcPct val="0"/>
              </a:spcAft>
              <a:buClrTx/>
              <a:buSzTx/>
              <a:buNone/>
              <a:defRPr/>
            </a:pPr>
            <a:r>
              <a:rPr lang="en-US" dirty="0" smtClean="0"/>
              <a:t>Answer: a. No</a:t>
            </a:r>
            <a:endParaRPr lang="en-US" dirty="0"/>
          </a:p>
        </p:txBody>
      </p:sp>
    </p:spTree>
    <p:extLst>
      <p:ext uri="{BB962C8B-B14F-4D97-AF65-F5344CB8AC3E}">
        <p14:creationId xmlns:p14="http://schemas.microsoft.com/office/powerpoint/2010/main" val="712771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55000" lnSpcReduction="20000"/>
          </a:bodyPr>
          <a:lstStyle/>
          <a:p>
            <a:pPr>
              <a:buNone/>
            </a:pPr>
            <a:endParaRPr lang="en-US" sz="5400" dirty="0" smtClean="0"/>
          </a:p>
          <a:p>
            <a:r>
              <a:rPr lang="en-US" sz="5400" dirty="0" smtClean="0"/>
              <a:t>Equal employment opportunity/affirmative action</a:t>
            </a:r>
            <a:endParaRPr lang="en-US" sz="5400" dirty="0"/>
          </a:p>
        </p:txBody>
      </p:sp>
      <p:sp>
        <p:nvSpPr>
          <p:cNvPr id="5" name="Title 1"/>
          <p:cNvSpPr>
            <a:spLocks noGrp="1"/>
          </p:cNvSpPr>
          <p:nvPr>
            <p:ph type="ctrTitle"/>
          </p:nvPr>
        </p:nvSpPr>
        <p:spPr/>
        <p:txBody>
          <a:bodyPr>
            <a:noAutofit/>
          </a:bodyPr>
          <a:lstStyle/>
          <a:p>
            <a:r>
              <a:rPr lang="en-US" sz="1400" i="1" dirty="0"/>
              <a:t>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a:t>
            </a:r>
            <a:r>
              <a:rPr lang="en-US" sz="1400" i="1" u="sng" dirty="0"/>
              <a:t>Please contact the UVM Office of the General Counsel attorney to obtain current legal advice specifically responsive to your questions.</a:t>
            </a:r>
            <a:endParaRPr lang="en-US" sz="1400" dirty="0">
              <a:solidFill>
                <a:schemeClr val="bg1"/>
              </a:solidFill>
            </a:endParaRPr>
          </a:p>
        </p:txBody>
      </p:sp>
    </p:spTree>
    <p:extLst>
      <p:ext uri="{BB962C8B-B14F-4D97-AF65-F5344CB8AC3E}">
        <p14:creationId xmlns:p14="http://schemas.microsoft.com/office/powerpoint/2010/main" val="34674953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Equal Employment </a:t>
            </a:r>
            <a:r>
              <a:rPr lang="en-US" sz="3600" dirty="0" smtClean="0"/>
              <a:t>Opportunity Commission</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smtClean="0"/>
              <a:t>The person’s</a:t>
            </a:r>
          </a:p>
          <a:p>
            <a:r>
              <a:rPr lang="en-US" dirty="0" smtClean="0"/>
              <a:t>Race</a:t>
            </a:r>
          </a:p>
          <a:p>
            <a:r>
              <a:rPr lang="en-US" dirty="0" smtClean="0"/>
              <a:t>Color</a:t>
            </a:r>
          </a:p>
          <a:p>
            <a:r>
              <a:rPr lang="en-US" dirty="0" smtClean="0"/>
              <a:t>Religion</a:t>
            </a:r>
          </a:p>
          <a:p>
            <a:r>
              <a:rPr lang="en-US" dirty="0" smtClean="0"/>
              <a:t>sex </a:t>
            </a:r>
            <a:r>
              <a:rPr lang="en-US" dirty="0"/>
              <a:t>(including </a:t>
            </a:r>
            <a:r>
              <a:rPr lang="en-US" dirty="0" smtClean="0"/>
              <a:t>pregnancy)</a:t>
            </a:r>
          </a:p>
          <a:p>
            <a:r>
              <a:rPr lang="en-US" dirty="0" smtClean="0"/>
              <a:t>national origin</a:t>
            </a:r>
          </a:p>
          <a:p>
            <a:r>
              <a:rPr lang="en-US" dirty="0" smtClean="0"/>
              <a:t>age </a:t>
            </a:r>
            <a:r>
              <a:rPr lang="en-US" dirty="0"/>
              <a:t>(40 or </a:t>
            </a:r>
            <a:r>
              <a:rPr lang="en-US" dirty="0" smtClean="0"/>
              <a:t>older)</a:t>
            </a:r>
          </a:p>
          <a:p>
            <a:r>
              <a:rPr lang="en-US" dirty="0" smtClean="0"/>
              <a:t>disability </a:t>
            </a:r>
          </a:p>
          <a:p>
            <a:r>
              <a:rPr lang="en-US" dirty="0" smtClean="0"/>
              <a:t>genetic information</a:t>
            </a:r>
          </a:p>
        </p:txBody>
      </p:sp>
      <p:pic>
        <p:nvPicPr>
          <p:cNvPr id="1028" name="Picture 4" descr="C:\Users\bdcole\AppData\Local\Microsoft\Windows\Temporary Internet Files\Content.IE5\18TEQCG7\MP9003057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05000"/>
            <a:ext cx="257251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13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Equal Employment Opportunity Commission</a:t>
            </a:r>
            <a:endParaRPr lang="en-US" dirty="0"/>
          </a:p>
        </p:txBody>
      </p:sp>
      <p:sp>
        <p:nvSpPr>
          <p:cNvPr id="3" name="Content Placeholder 2"/>
          <p:cNvSpPr>
            <a:spLocks noGrp="1"/>
          </p:cNvSpPr>
          <p:nvPr>
            <p:ph sz="quarter" idx="1"/>
          </p:nvPr>
        </p:nvSpPr>
        <p:spPr/>
        <p:txBody>
          <a:bodyPr/>
          <a:lstStyle/>
          <a:p>
            <a:pPr marL="0" indent="0">
              <a:buNone/>
            </a:pPr>
            <a:r>
              <a:rPr lang="en-US" dirty="0"/>
              <a:t>It is also illegal to discriminate against a person because the person complained about discrimination, filed a charge of discrimination, or participated in an employment discrimination investigation or lawsuit</a:t>
            </a:r>
            <a:r>
              <a:rPr lang="en-US" dirty="0" smtClean="0"/>
              <a:t>.</a:t>
            </a:r>
            <a:endParaRPr lang="en-US" dirty="0"/>
          </a:p>
        </p:txBody>
      </p:sp>
    </p:spTree>
    <p:extLst>
      <p:ext uri="{BB962C8B-B14F-4D97-AF65-F5344CB8AC3E}">
        <p14:creationId xmlns:p14="http://schemas.microsoft.com/office/powerpoint/2010/main" val="436452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Equal Employment Opportunity/Affirmative Action</a:t>
            </a:r>
            <a:endParaRPr lang="en-US" sz="2800" dirty="0"/>
          </a:p>
        </p:txBody>
      </p:sp>
      <p:sp>
        <p:nvSpPr>
          <p:cNvPr id="3" name="Content Placeholder 2"/>
          <p:cNvSpPr>
            <a:spLocks noGrp="1"/>
          </p:cNvSpPr>
          <p:nvPr>
            <p:ph sz="quarter" idx="1"/>
          </p:nvPr>
        </p:nvSpPr>
        <p:spPr/>
        <p:txBody>
          <a:bodyPr/>
          <a:lstStyle/>
          <a:p>
            <a:r>
              <a:rPr lang="en-US" dirty="0" smtClean="0"/>
              <a:t>Recruiting and hiring the most qualified persons based on job requirements.</a:t>
            </a:r>
          </a:p>
          <a:p>
            <a:r>
              <a:rPr lang="en-US" dirty="0" smtClean="0"/>
              <a:t>Treating applicants and employees in employment matters without regard to race, color, religion, ancestry, national origin, sex, sexual orientation, disability, age, positive HIV-related blood test results, status as a disabled or Vietnam Era Veteran, genetic information, or gender identity or expression.</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446953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ADA Title I: </a:t>
            </a:r>
            <a:r>
              <a:rPr lang="en-US" b="1" dirty="0" smtClean="0"/>
              <a:t>Complaints</a:t>
            </a:r>
            <a:endParaRPr lang="en-US" dirty="0"/>
          </a:p>
        </p:txBody>
      </p:sp>
      <p:sp>
        <p:nvSpPr>
          <p:cNvPr id="3" name="Content Placeholder 2"/>
          <p:cNvSpPr>
            <a:spLocks noGrp="1"/>
          </p:cNvSpPr>
          <p:nvPr>
            <p:ph sz="quarter" idx="1"/>
          </p:nvPr>
        </p:nvSpPr>
        <p:spPr/>
        <p:txBody>
          <a:bodyPr/>
          <a:lstStyle/>
          <a:p>
            <a:r>
              <a:rPr lang="en-US" dirty="0" smtClean="0"/>
              <a:t>ADA complaints </a:t>
            </a:r>
            <a:r>
              <a:rPr lang="en-US" dirty="0"/>
              <a:t>must be filed with the U. S. Equal Employment Opportunity Commission (EEOC) within 180 days of the date of discrimination, or 300 days if the charge is </a:t>
            </a:r>
            <a:r>
              <a:rPr lang="en-US" dirty="0" smtClean="0"/>
              <a:t>filed with </a:t>
            </a:r>
            <a:r>
              <a:rPr lang="en-US" dirty="0"/>
              <a:t>a designated State or local fair employment practice agency. Individuals may file a lawsuit in Federal court only after they receive a "right-to-sue" letter from the EEOC.</a:t>
            </a:r>
          </a:p>
        </p:txBody>
      </p:sp>
    </p:spTree>
    <p:extLst>
      <p:ext uri="{BB962C8B-B14F-4D97-AF65-F5344CB8AC3E}">
        <p14:creationId xmlns:p14="http://schemas.microsoft.com/office/powerpoint/2010/main" val="29057703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Equal Employment Opportunity/Affirmative Action</a:t>
            </a:r>
          </a:p>
        </p:txBody>
      </p:sp>
      <p:sp>
        <p:nvSpPr>
          <p:cNvPr id="3" name="Content Placeholder 2"/>
          <p:cNvSpPr>
            <a:spLocks noGrp="1"/>
          </p:cNvSpPr>
          <p:nvPr>
            <p:ph sz="quarter" idx="1"/>
          </p:nvPr>
        </p:nvSpPr>
        <p:spPr/>
        <p:txBody>
          <a:bodyPr/>
          <a:lstStyle/>
          <a:p>
            <a:r>
              <a:rPr lang="en-US" dirty="0" smtClean="0"/>
              <a:t>In addition, it is UVM’s policy that discriminatory harassment, sexual harassment nor harassment on the basis of other characteristics as protected by law, will not be tolerated.</a:t>
            </a:r>
          </a:p>
          <a:p>
            <a:r>
              <a:rPr lang="en-US" dirty="0" smtClean="0"/>
              <a:t>Further, employees will not be subjected to harassment or retaliation for filing a complaint, assisting in or participating in an investigation regarding alleged discrimination.</a:t>
            </a:r>
            <a:endParaRPr lang="en-US" dirty="0"/>
          </a:p>
        </p:txBody>
      </p:sp>
    </p:spTree>
    <p:extLst>
      <p:ext uri="{BB962C8B-B14F-4D97-AF65-F5344CB8AC3E}">
        <p14:creationId xmlns:p14="http://schemas.microsoft.com/office/powerpoint/2010/main" val="3793879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Prohibited Practices</a:t>
            </a:r>
            <a:endParaRPr lang="en-US" dirty="0"/>
          </a:p>
        </p:txBody>
      </p:sp>
      <p:sp>
        <p:nvSpPr>
          <p:cNvPr id="3" name="Content Placeholder 2"/>
          <p:cNvSpPr>
            <a:spLocks noGrp="1"/>
          </p:cNvSpPr>
          <p:nvPr>
            <p:ph sz="quarter" idx="1"/>
          </p:nvPr>
        </p:nvSpPr>
        <p:spPr/>
        <p:txBody>
          <a:bodyPr/>
          <a:lstStyle/>
          <a:p>
            <a:r>
              <a:rPr lang="en-US" dirty="0" smtClean="0"/>
              <a:t>Job Advertisements and Recruitment</a:t>
            </a:r>
          </a:p>
          <a:p>
            <a:r>
              <a:rPr lang="en-US" dirty="0" smtClean="0"/>
              <a:t>Application and Hiring</a:t>
            </a:r>
          </a:p>
          <a:p>
            <a:r>
              <a:rPr lang="en-US" dirty="0" smtClean="0"/>
              <a:t>Job Referrals</a:t>
            </a:r>
          </a:p>
          <a:p>
            <a:r>
              <a:rPr lang="en-US" dirty="0" smtClean="0"/>
              <a:t>Job Assignments and Promotions</a:t>
            </a:r>
          </a:p>
          <a:p>
            <a:r>
              <a:rPr lang="en-US" dirty="0" smtClean="0"/>
              <a:t>Pay and Benefits</a:t>
            </a:r>
          </a:p>
          <a:p>
            <a:r>
              <a:rPr lang="en-US" dirty="0" smtClean="0"/>
              <a:t>Discipline and Discharge</a:t>
            </a:r>
          </a:p>
          <a:p>
            <a:r>
              <a:rPr lang="en-US" dirty="0" smtClean="0"/>
              <a:t>Employment References</a:t>
            </a:r>
          </a:p>
          <a:p>
            <a:r>
              <a:rPr lang="en-US" dirty="0" smtClean="0"/>
              <a:t>Reasonable Accommodation and Disability</a:t>
            </a:r>
          </a:p>
          <a:p>
            <a:r>
              <a:rPr lang="en-US" dirty="0" smtClean="0"/>
              <a:t>Terms and Conditions of Employment</a:t>
            </a:r>
          </a:p>
          <a:p>
            <a:pPr lvl="1"/>
            <a:endParaRPr lang="en-US" dirty="0"/>
          </a:p>
        </p:txBody>
      </p:sp>
    </p:spTree>
    <p:extLst>
      <p:ext uri="{BB962C8B-B14F-4D97-AF65-F5344CB8AC3E}">
        <p14:creationId xmlns:p14="http://schemas.microsoft.com/office/powerpoint/2010/main" val="39773920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sz="quarter" idx="1"/>
          </p:nvPr>
        </p:nvSpPr>
        <p:spPr/>
        <p:txBody>
          <a:bodyPr/>
          <a:lstStyle/>
          <a:p>
            <a:r>
              <a:rPr lang="en-US" dirty="0"/>
              <a:t>Employers can reduce the risk of discriminatory employment decisions by establishing written objective criteria for evaluating candidates for hire or promotion and applying those criteria consistently to all candidates</a:t>
            </a:r>
            <a:r>
              <a:rPr lang="en-US" dirty="0" smtClean="0"/>
              <a:t>.</a:t>
            </a:r>
          </a:p>
          <a:p>
            <a:r>
              <a:rPr lang="en-US" dirty="0"/>
              <a:t>In conducting job interviews, employers can ensure nondiscriminatory treatment by asking the same questions of all applicants for a particular job or category of job and inquiring about matters directly related to the position in question. </a:t>
            </a:r>
          </a:p>
        </p:txBody>
      </p:sp>
    </p:spTree>
    <p:extLst>
      <p:ext uri="{BB962C8B-B14F-4D97-AF65-F5344CB8AC3E}">
        <p14:creationId xmlns:p14="http://schemas.microsoft.com/office/powerpoint/2010/main" val="1464103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sz="quarter" idx="1"/>
          </p:nvPr>
        </p:nvSpPr>
        <p:spPr/>
        <p:txBody>
          <a:bodyPr/>
          <a:lstStyle/>
          <a:p>
            <a:r>
              <a:rPr lang="en-US" dirty="0"/>
              <a:t>To prevent conflicts from escalating to the level of a Title VII violation, employers should immediately intervene when they become aware of objectively abusive or insulting conduct, even absent a complaint</a:t>
            </a:r>
            <a:r>
              <a:rPr lang="en-US" dirty="0" smtClean="0"/>
              <a:t>.</a:t>
            </a:r>
          </a:p>
          <a:p>
            <a:r>
              <a:rPr lang="en-US" dirty="0"/>
              <a:t>Employers can help reduce the risk of retaliation claims by carefully and timely recording the accurate business reasons for disciplinary or performance related actions and sharing these reasons with the employee.</a:t>
            </a:r>
          </a:p>
        </p:txBody>
      </p:sp>
    </p:spTree>
    <p:extLst>
      <p:ext uri="{BB962C8B-B14F-4D97-AF65-F5344CB8AC3E}">
        <p14:creationId xmlns:p14="http://schemas.microsoft.com/office/powerpoint/2010/main" val="682675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sz="quarter" idx="1"/>
          </p:nvPr>
        </p:nvSpPr>
        <p:spPr/>
        <p:txBody>
          <a:bodyPr/>
          <a:lstStyle/>
          <a:p>
            <a:endParaRPr lang="en-US"/>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32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lstStyle/>
          <a:p>
            <a:r>
              <a:rPr lang="en-US" dirty="0">
                <a:hlinkClick r:id="rId3"/>
              </a:rPr>
              <a:t>http://www.eeoc.gov/</a:t>
            </a:r>
          </a:p>
          <a:p>
            <a:r>
              <a:rPr lang="en-US" dirty="0" smtClean="0">
                <a:hlinkClick r:id="rId3"/>
              </a:rPr>
              <a:t>http</a:t>
            </a:r>
            <a:r>
              <a:rPr lang="en-US" dirty="0">
                <a:hlinkClick r:id="rId3"/>
              </a:rPr>
              <a:t>://</a:t>
            </a:r>
            <a:r>
              <a:rPr lang="en-US" dirty="0" smtClean="0">
                <a:hlinkClick r:id="rId3"/>
              </a:rPr>
              <a:t>www.uvm.edu/policies/general_html/affirm.pdf</a:t>
            </a:r>
            <a:r>
              <a:rPr lang="en-US" dirty="0" smtClean="0"/>
              <a:t> </a:t>
            </a:r>
            <a:endParaRPr lang="en-US" dirty="0"/>
          </a:p>
        </p:txBody>
      </p:sp>
    </p:spTree>
    <p:extLst>
      <p:ext uri="{BB962C8B-B14F-4D97-AF65-F5344CB8AC3E}">
        <p14:creationId xmlns:p14="http://schemas.microsoft.com/office/powerpoint/2010/main" val="690500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fontScale="70000" lnSpcReduction="20000"/>
          </a:bodyPr>
          <a:lstStyle/>
          <a:p>
            <a:pPr>
              <a:buNone/>
            </a:pPr>
            <a:endParaRPr lang="en-US" sz="5400" dirty="0" smtClean="0"/>
          </a:p>
          <a:p>
            <a:pPr>
              <a:buNone/>
            </a:pPr>
            <a:r>
              <a:rPr lang="en-US" sz="5400" dirty="0" smtClean="0"/>
              <a:t>Fair Labor Standards Act </a:t>
            </a:r>
            <a:endParaRPr lang="en-US" sz="5400" dirty="0"/>
          </a:p>
        </p:txBody>
      </p:sp>
      <p:sp>
        <p:nvSpPr>
          <p:cNvPr id="5" name="Title 1"/>
          <p:cNvSpPr>
            <a:spLocks noGrp="1"/>
          </p:cNvSpPr>
          <p:nvPr>
            <p:ph type="title"/>
          </p:nvPr>
        </p:nvSpPr>
        <p:spPr/>
        <p:txBody>
          <a:bodyPr>
            <a:noAutofit/>
          </a:bodyPr>
          <a:lstStyle/>
          <a:p>
            <a:r>
              <a:rPr lang="en-US" sz="1400" i="1" dirty="0" smtClean="0">
                <a:solidFill>
                  <a:schemeClr val="tx1"/>
                </a:solidFill>
              </a:rPr>
              <a:t>All </a:t>
            </a:r>
            <a:r>
              <a:rPr lang="en-US" sz="1400" i="1" dirty="0">
                <a:solidFill>
                  <a:schemeClr val="tx1"/>
                </a:solidFill>
              </a:rPr>
              <a:t>materials provided </a:t>
            </a:r>
            <a:r>
              <a:rPr lang="en-US" sz="1400" i="1" dirty="0" smtClean="0">
                <a:solidFill>
                  <a:schemeClr val="tx1"/>
                </a:solidFill>
              </a:rPr>
              <a:t>in this training, </a:t>
            </a:r>
            <a:r>
              <a:rPr lang="en-US" sz="1400" i="1" dirty="0">
                <a:solidFill>
                  <a:schemeClr val="tx1"/>
                </a:solidFill>
              </a:rPr>
              <a:t>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a:t>
            </a:r>
            <a:r>
              <a:rPr lang="en-US" sz="1400" i="1" u="sng" dirty="0">
                <a:solidFill>
                  <a:schemeClr val="tx1"/>
                </a:solidFill>
              </a:rPr>
              <a:t>Please contact </a:t>
            </a:r>
            <a:r>
              <a:rPr lang="en-US" sz="1400" i="1" u="sng" dirty="0" smtClean="0">
                <a:solidFill>
                  <a:schemeClr val="tx1"/>
                </a:solidFill>
              </a:rPr>
              <a:t>the </a:t>
            </a:r>
            <a:r>
              <a:rPr lang="en-US" sz="1400" i="1" u="sng" dirty="0">
                <a:solidFill>
                  <a:schemeClr val="tx1"/>
                </a:solidFill>
              </a:rPr>
              <a:t>UVM Office of the General Counsel attorney to obtain current legal advice specifically responsive to your questions.</a:t>
            </a:r>
            <a:endParaRPr lang="en-US" sz="1400" dirty="0">
              <a:solidFill>
                <a:schemeClr val="tx1"/>
              </a:solidFill>
            </a:endParaRPr>
          </a:p>
        </p:txBody>
      </p:sp>
    </p:spTree>
    <p:extLst>
      <p:ext uri="{BB962C8B-B14F-4D97-AF65-F5344CB8AC3E}">
        <p14:creationId xmlns:p14="http://schemas.microsoft.com/office/powerpoint/2010/main" val="22123217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Fair Labor Standards Act</a:t>
            </a:r>
          </a:p>
        </p:txBody>
      </p:sp>
      <p:sp>
        <p:nvSpPr>
          <p:cNvPr id="23555" name="Rectangle 3"/>
          <p:cNvSpPr>
            <a:spLocks noGrp="1" noChangeArrowheads="1"/>
          </p:cNvSpPr>
          <p:nvPr>
            <p:ph sz="quarter" idx="1"/>
          </p:nvPr>
        </p:nvSpPr>
        <p:spPr/>
        <p:txBody>
          <a:bodyPr>
            <a:normAutofit/>
          </a:bodyPr>
          <a:lstStyle/>
          <a:p>
            <a:pPr eaLnBrk="1" hangingPunct="1"/>
            <a:r>
              <a:rPr lang="en-US" dirty="0" smtClean="0"/>
              <a:t>Passed in 1938 </a:t>
            </a:r>
          </a:p>
          <a:p>
            <a:pPr eaLnBrk="1" hangingPunct="1"/>
            <a:r>
              <a:rPr lang="en-US" dirty="0" smtClean="0"/>
              <a:t>Standards:</a:t>
            </a:r>
          </a:p>
          <a:p>
            <a:pPr lvl="1"/>
            <a:r>
              <a:rPr lang="en-US" dirty="0" smtClean="0"/>
              <a:t>Minimum Wage</a:t>
            </a:r>
          </a:p>
          <a:p>
            <a:pPr lvl="1"/>
            <a:r>
              <a:rPr lang="en-US" dirty="0" smtClean="0"/>
              <a:t>Overtime Pay</a:t>
            </a:r>
          </a:p>
          <a:p>
            <a:pPr lvl="1"/>
            <a:r>
              <a:rPr lang="en-US" dirty="0" smtClean="0"/>
              <a:t>Child Employment Practices</a:t>
            </a:r>
          </a:p>
          <a:p>
            <a:pPr eaLnBrk="1" hangingPunct="1"/>
            <a:r>
              <a:rPr lang="en-US" dirty="0" smtClean="0"/>
              <a:t>Exempt Categories:</a:t>
            </a:r>
          </a:p>
          <a:p>
            <a:pPr lvl="1" eaLnBrk="1" hangingPunct="1"/>
            <a:r>
              <a:rPr lang="en-US" dirty="0" smtClean="0"/>
              <a:t>Outside Sales</a:t>
            </a:r>
          </a:p>
          <a:p>
            <a:pPr lvl="1" eaLnBrk="1" hangingPunct="1"/>
            <a:r>
              <a:rPr lang="en-US" dirty="0" smtClean="0"/>
              <a:t>Administrative/Managerial</a:t>
            </a:r>
          </a:p>
          <a:p>
            <a:pPr lvl="1" eaLnBrk="1" hangingPunct="1"/>
            <a:r>
              <a:rPr lang="en-US" dirty="0" smtClean="0"/>
              <a:t>Executive</a:t>
            </a:r>
          </a:p>
          <a:p>
            <a:pPr lvl="1" eaLnBrk="1" hangingPunct="1"/>
            <a:r>
              <a:rPr lang="en-US" dirty="0" smtClean="0"/>
              <a:t>Professional</a:t>
            </a:r>
          </a:p>
          <a:p>
            <a:pPr lvl="1" eaLnBrk="1" hangingPunct="1"/>
            <a:endParaRPr lang="en-US" dirty="0" smtClean="0"/>
          </a:p>
        </p:txBody>
      </p:sp>
      <p:pic>
        <p:nvPicPr>
          <p:cNvPr id="1026" name="Picture 2" descr="C:\Users\bdcole\AppData\Local\Microsoft\Windows\Temporary Internet Files\Content.IE5\VPWB79K7\MC9000165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740187"/>
            <a:ext cx="2743200" cy="266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980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Fair Labor Standards Act </a:t>
            </a:r>
          </a:p>
        </p:txBody>
      </p:sp>
      <p:sp>
        <p:nvSpPr>
          <p:cNvPr id="24579" name="Rectangle 3"/>
          <p:cNvSpPr>
            <a:spLocks noGrp="1" noChangeArrowheads="1"/>
          </p:cNvSpPr>
          <p:nvPr>
            <p:ph sz="quarter" idx="1"/>
          </p:nvPr>
        </p:nvSpPr>
        <p:spPr/>
        <p:txBody>
          <a:bodyPr/>
          <a:lstStyle/>
          <a:p>
            <a:pPr eaLnBrk="1" hangingPunct="1"/>
            <a:r>
              <a:rPr lang="en-US" dirty="0" smtClean="0"/>
              <a:t>Exempt (not covered)</a:t>
            </a:r>
          </a:p>
          <a:p>
            <a:pPr eaLnBrk="1" hangingPunct="1"/>
            <a:r>
              <a:rPr lang="en-US" dirty="0" smtClean="0"/>
              <a:t>Non-Exempt (covered)</a:t>
            </a:r>
          </a:p>
          <a:p>
            <a:r>
              <a:rPr lang="en-US" dirty="0" smtClean="0"/>
              <a:t>Non-Exempt employees are eligible for </a:t>
            </a:r>
            <a:r>
              <a:rPr lang="en-US" dirty="0"/>
              <a:t>overtime</a:t>
            </a:r>
            <a:endParaRPr lang="en-US" dirty="0" smtClean="0"/>
          </a:p>
          <a:p>
            <a:pPr eaLnBrk="1" hangingPunct="1"/>
            <a:r>
              <a:rPr lang="en-US" dirty="0" smtClean="0"/>
              <a:t>FLSA also governs Child Labor </a:t>
            </a:r>
          </a:p>
          <a:p>
            <a:pPr lvl="1"/>
            <a:r>
              <a:rPr lang="en-US" dirty="0" smtClean="0"/>
              <a:t>Exemptions include Family Farms and Businesses</a:t>
            </a:r>
          </a:p>
        </p:txBody>
      </p:sp>
    </p:spTree>
    <p:extLst>
      <p:ext uri="{BB962C8B-B14F-4D97-AF65-F5344CB8AC3E}">
        <p14:creationId xmlns:p14="http://schemas.microsoft.com/office/powerpoint/2010/main" val="26245245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 Child Labor </a:t>
            </a:r>
            <a:endParaRPr lang="en-US" dirty="0"/>
          </a:p>
        </p:txBody>
      </p:sp>
      <p:sp>
        <p:nvSpPr>
          <p:cNvPr id="3" name="Content Placeholder 2"/>
          <p:cNvSpPr>
            <a:spLocks noGrp="1"/>
          </p:cNvSpPr>
          <p:nvPr>
            <p:ph sz="half" idx="1"/>
          </p:nvPr>
        </p:nvSpPr>
        <p:spPr/>
        <p:txBody>
          <a:bodyPr>
            <a:normAutofit/>
          </a:bodyPr>
          <a:lstStyle/>
          <a:p>
            <a:r>
              <a:rPr lang="en-US" sz="3200" dirty="0" smtClean="0"/>
              <a:t>Work is restricted for age 16 and younger</a:t>
            </a:r>
          </a:p>
          <a:p>
            <a:r>
              <a:rPr lang="en-US" sz="3200" dirty="0" smtClean="0"/>
              <a:t>Restrictions are based on age, occupation, time of year, and hours to be worked </a:t>
            </a:r>
          </a:p>
        </p:txBody>
      </p:sp>
      <p:pic>
        <p:nvPicPr>
          <p:cNvPr id="2054" name="Picture 6" descr="C:\Users\bdcole\AppData\Local\Microsoft\Windows\Temporary Internet Files\Content.IE5\18TEQCG7\MP910216394[1].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600" y="1953197"/>
            <a:ext cx="4038600" cy="3518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48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Americans with Disabilities Act</a:t>
            </a:r>
          </a:p>
        </p:txBody>
      </p:sp>
      <p:sp>
        <p:nvSpPr>
          <p:cNvPr id="3" name="Content Placeholder 2"/>
          <p:cNvSpPr>
            <a:spLocks noGrp="1"/>
          </p:cNvSpPr>
          <p:nvPr>
            <p:ph sz="quarter" idx="1"/>
          </p:nvPr>
        </p:nvSpPr>
        <p:spPr/>
        <p:txBody>
          <a:bodyPr>
            <a:normAutofit/>
          </a:bodyPr>
          <a:lstStyle/>
          <a:p>
            <a:pPr marL="0" indent="0">
              <a:buNone/>
            </a:pPr>
            <a:r>
              <a:rPr lang="en-US" dirty="0"/>
              <a:t>To be protected by the ADA, one must have a disability or have a relationship </a:t>
            </a:r>
            <a:r>
              <a:rPr lang="en-US" dirty="0" smtClean="0"/>
              <a:t>with </a:t>
            </a:r>
            <a:r>
              <a:rPr lang="en-US" dirty="0"/>
              <a:t>an individual with a disability. An individual with a disability is defined by the ADA as a person who has a physical or mental impairment that substantially limits one or more major life activities, a person who has a history or record of such an impairment, or a person who is perceived by others as having such an impairment. The ADA does not specifically name all of the impairments that are covered.</a:t>
            </a:r>
          </a:p>
        </p:txBody>
      </p:sp>
    </p:spTree>
    <p:extLst>
      <p:ext uri="{BB962C8B-B14F-4D97-AF65-F5344CB8AC3E}">
        <p14:creationId xmlns:p14="http://schemas.microsoft.com/office/powerpoint/2010/main" val="33544540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 Child Labor</a:t>
            </a:r>
            <a:endParaRPr lang="en-US" dirty="0"/>
          </a:p>
        </p:txBody>
      </p:sp>
      <p:pic>
        <p:nvPicPr>
          <p:cNvPr id="3074" name="Picture 2" descr="C:\Users\bdcole\AppData\Local\Microsoft\Windows\Temporary Internet Files\Content.IE5\NZO29BEO\MP9004469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422" y="3581400"/>
            <a:ext cx="3835578" cy="255905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bdcole\AppData\Local\Microsoft\Windows\Temporary Internet Files\Content.IE5\CEW4VK9M\MP90043871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1676401"/>
            <a:ext cx="3657957" cy="24495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bdcole\AppData\Local\Microsoft\Windows\Temporary Internet Files\Content.IE5\VPWB79K7\MP90039927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1524000"/>
            <a:ext cx="2457450" cy="196596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bdcole\AppData\Local\Microsoft\Windows\Temporary Internet Files\Content.IE5\VPWB79K7\MP90043063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426720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bdcole\AppData\Local\Microsoft\Windows\Temporary Internet Files\Content.IE5\CEW4VK9M\MP900314126[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0" y="4381988"/>
            <a:ext cx="1143000" cy="175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2550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 Child Labor</a:t>
            </a:r>
            <a:endParaRPr lang="en-US" dirty="0"/>
          </a:p>
        </p:txBody>
      </p:sp>
      <p:pic>
        <p:nvPicPr>
          <p:cNvPr id="4098" name="Picture 2" descr="C:\Users\bdcole\AppData\Local\Microsoft\Windows\Temporary Internet Files\Content.IE5\NZO29BEO\MP90038606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76400"/>
            <a:ext cx="234696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bdcole\AppData\Local\Microsoft\Windows\Temporary Internet Files\Content.IE5\18TEQCG7\MP90039045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0116" y="1600200"/>
            <a:ext cx="2011172"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dcole\AppData\Local\Microsoft\Windows\Temporary Internet Files\Content.IE5\CEW4VK9M\MP90040142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3733800"/>
            <a:ext cx="1319412" cy="1978152"/>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bdcole\AppData\Local\Microsoft\Windows\Temporary Internet Files\Content.IE5\CEW4VK9M\MP9004424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4419600"/>
            <a:ext cx="2651760" cy="17678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bdcole\AppData\Local\Microsoft\Windows\Temporary Internet Files\Content.IE5\VPWB79K7\MP90034141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67600" y="4681950"/>
            <a:ext cx="1130808" cy="158524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bdcole\AppData\Local\Microsoft\Windows\Temporary Internet Files\Content.IE5\18TEQCG7\MP90040191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1000" y="1729739"/>
            <a:ext cx="1661159" cy="2490523"/>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bdcole\AppData\Local\Microsoft\Windows\Temporary Internet Files\Content.IE5\VPWB79K7\MC900303675[1].wmf"/>
          <p:cNvPicPr>
            <a:picLocks noChangeAspect="1" noChangeArrowheads="1"/>
          </p:cNvPicPr>
          <p:nvPr/>
        </p:nvPicPr>
        <p:blipFill>
          <a:blip r:embed="rId9" cstate="print">
            <a:lum bright="35000"/>
            <a:extLst>
              <a:ext uri="{28A0092B-C50C-407E-A947-70E740481C1C}">
                <a14:useLocalDpi xmlns:a14="http://schemas.microsoft.com/office/drawing/2010/main" val="0"/>
              </a:ext>
            </a:extLst>
          </a:blip>
          <a:srcRect/>
          <a:stretch>
            <a:fillRect/>
          </a:stretch>
        </p:blipFill>
        <p:spPr bwMode="auto">
          <a:xfrm>
            <a:off x="4297254" y="2246946"/>
            <a:ext cx="1448649" cy="14561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C:\Users\bdcole\AppData\Local\Microsoft\Windows\Temporary Internet Files\Content.IE5\VPWB79K7\MC900303675[1].wmf"/>
          <p:cNvPicPr>
            <a:picLocks noChangeAspect="1" noChangeArrowheads="1"/>
          </p:cNvPicPr>
          <p:nvPr/>
        </p:nvPicPr>
        <p:blipFill>
          <a:blip r:embed="rId9" cstate="print">
            <a:lum bright="35000"/>
            <a:extLst>
              <a:ext uri="{28A0092B-C50C-407E-A947-70E740481C1C}">
                <a14:useLocalDpi xmlns:a14="http://schemas.microsoft.com/office/drawing/2010/main" val="0"/>
              </a:ext>
            </a:extLst>
          </a:blip>
          <a:srcRect/>
          <a:stretch>
            <a:fillRect/>
          </a:stretch>
        </p:blipFill>
        <p:spPr bwMode="auto">
          <a:xfrm>
            <a:off x="906355" y="1786547"/>
            <a:ext cx="1448649" cy="14561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bdcole\AppData\Local\Microsoft\Windows\Temporary Internet Files\Content.IE5\VPWB79K7\MC900303675[1].wmf"/>
          <p:cNvPicPr>
            <a:picLocks noChangeAspect="1" noChangeArrowheads="1"/>
          </p:cNvPicPr>
          <p:nvPr/>
        </p:nvPicPr>
        <p:blipFill>
          <a:blip r:embed="rId9" cstate="print">
            <a:lum bright="35000"/>
            <a:extLst>
              <a:ext uri="{28A0092B-C50C-407E-A947-70E740481C1C}">
                <a14:useLocalDpi xmlns:a14="http://schemas.microsoft.com/office/drawing/2010/main" val="0"/>
              </a:ext>
            </a:extLst>
          </a:blip>
          <a:srcRect/>
          <a:stretch>
            <a:fillRect/>
          </a:stretch>
        </p:blipFill>
        <p:spPr bwMode="auto">
          <a:xfrm>
            <a:off x="7051377" y="2246945"/>
            <a:ext cx="1448649" cy="145610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C:\Users\bdcole\AppData\Local\Microsoft\Windows\Temporary Internet Files\Content.IE5\VPWB79K7\MC900303675[1].wmf"/>
          <p:cNvPicPr>
            <a:picLocks noChangeAspect="1" noChangeArrowheads="1"/>
          </p:cNvPicPr>
          <p:nvPr/>
        </p:nvPicPr>
        <p:blipFill>
          <a:blip r:embed="rId9" cstate="print">
            <a:lum bright="35000"/>
            <a:extLst>
              <a:ext uri="{28A0092B-C50C-407E-A947-70E740481C1C}">
                <a14:useLocalDpi xmlns:a14="http://schemas.microsoft.com/office/drawing/2010/main" val="0"/>
              </a:ext>
            </a:extLst>
          </a:blip>
          <a:srcRect/>
          <a:stretch>
            <a:fillRect/>
          </a:stretch>
        </p:blipFill>
        <p:spPr bwMode="auto">
          <a:xfrm>
            <a:off x="697381" y="3994823"/>
            <a:ext cx="1448649" cy="14561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C:\Users\bdcole\AppData\Local\Microsoft\Windows\Temporary Internet Files\Content.IE5\VPWB79K7\MC900303675[1].wmf"/>
          <p:cNvPicPr>
            <a:picLocks noChangeAspect="1" noChangeArrowheads="1"/>
          </p:cNvPicPr>
          <p:nvPr/>
        </p:nvPicPr>
        <p:blipFill>
          <a:blip r:embed="rId9" cstate="print">
            <a:lum bright="35000"/>
            <a:extLst>
              <a:ext uri="{28A0092B-C50C-407E-A947-70E740481C1C}">
                <a14:useLocalDpi xmlns:a14="http://schemas.microsoft.com/office/drawing/2010/main" val="0"/>
              </a:ext>
            </a:extLst>
          </a:blip>
          <a:srcRect/>
          <a:stretch>
            <a:fillRect/>
          </a:stretch>
        </p:blipFill>
        <p:spPr bwMode="auto">
          <a:xfrm>
            <a:off x="3649555" y="4575467"/>
            <a:ext cx="1448649" cy="145610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bdcole\AppData\Local\Microsoft\Windows\Temporary Internet Files\Content.IE5\VPWB79K7\MC900303675[1].wmf"/>
          <p:cNvPicPr>
            <a:picLocks noChangeAspect="1" noChangeArrowheads="1"/>
          </p:cNvPicPr>
          <p:nvPr/>
        </p:nvPicPr>
        <p:blipFill>
          <a:blip r:embed="rId9" cstate="print">
            <a:lum bright="35000"/>
            <a:extLst>
              <a:ext uri="{28A0092B-C50C-407E-A947-70E740481C1C}">
                <a14:useLocalDpi xmlns:a14="http://schemas.microsoft.com/office/drawing/2010/main" val="0"/>
              </a:ext>
            </a:extLst>
          </a:blip>
          <a:srcRect/>
          <a:stretch>
            <a:fillRect/>
          </a:stretch>
        </p:blipFill>
        <p:spPr bwMode="auto">
          <a:xfrm>
            <a:off x="7308679" y="4746519"/>
            <a:ext cx="1448649" cy="145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2133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 Child Labor</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Manufacturing and storing of explosives</a:t>
            </a:r>
          </a:p>
          <a:p>
            <a:r>
              <a:rPr lang="en-US" dirty="0" smtClean="0"/>
              <a:t>Operating a motor vehicle or working </a:t>
            </a:r>
            <a:r>
              <a:rPr lang="en-US" dirty="0"/>
              <a:t>outside the cab </a:t>
            </a:r>
            <a:r>
              <a:rPr lang="en-US" dirty="0" smtClean="0"/>
              <a:t>assisting </a:t>
            </a:r>
            <a:r>
              <a:rPr lang="en-US" dirty="0"/>
              <a:t>in the transportation or delivery of </a:t>
            </a:r>
            <a:r>
              <a:rPr lang="en-US" dirty="0" smtClean="0"/>
              <a:t>goods</a:t>
            </a:r>
          </a:p>
          <a:p>
            <a:r>
              <a:rPr lang="en-US" dirty="0" smtClean="0"/>
              <a:t>Mining</a:t>
            </a:r>
          </a:p>
          <a:p>
            <a:r>
              <a:rPr lang="en-US" dirty="0" smtClean="0"/>
              <a:t>Exposure to radioactive substances</a:t>
            </a:r>
          </a:p>
          <a:p>
            <a:r>
              <a:rPr lang="en-US" dirty="0" smtClean="0"/>
              <a:t>Meat </a:t>
            </a:r>
            <a:r>
              <a:rPr lang="en-US" dirty="0"/>
              <a:t>packing or processing and all </a:t>
            </a:r>
            <a:r>
              <a:rPr lang="en-US" dirty="0" smtClean="0"/>
              <a:t>power driven </a:t>
            </a:r>
            <a:r>
              <a:rPr lang="en-US" dirty="0"/>
              <a:t>meat </a:t>
            </a:r>
            <a:r>
              <a:rPr lang="en-US" dirty="0" smtClean="0"/>
              <a:t>slicing machines </a:t>
            </a:r>
            <a:endParaRPr lang="en-US" dirty="0"/>
          </a:p>
          <a:p>
            <a:r>
              <a:rPr lang="en-US" dirty="0" smtClean="0"/>
              <a:t>Power </a:t>
            </a:r>
            <a:r>
              <a:rPr lang="en-US" dirty="0"/>
              <a:t>driven circular saws, band saws, </a:t>
            </a:r>
            <a:r>
              <a:rPr lang="en-US" dirty="0" smtClean="0"/>
              <a:t>etc.</a:t>
            </a:r>
            <a:endParaRPr lang="en-US" dirty="0"/>
          </a:p>
          <a:p>
            <a:r>
              <a:rPr lang="en-US" dirty="0" smtClean="0"/>
              <a:t>Roofing </a:t>
            </a:r>
            <a:r>
              <a:rPr lang="en-US" dirty="0"/>
              <a:t>operations</a:t>
            </a:r>
          </a:p>
          <a:p>
            <a:r>
              <a:rPr lang="en-US" dirty="0" smtClean="0"/>
              <a:t>Excavation operations</a:t>
            </a:r>
            <a:endParaRPr lang="en-US" dirty="0"/>
          </a:p>
        </p:txBody>
      </p:sp>
    </p:spTree>
    <p:extLst>
      <p:ext uri="{BB962C8B-B14F-4D97-AF65-F5344CB8AC3E}">
        <p14:creationId xmlns:p14="http://schemas.microsoft.com/office/powerpoint/2010/main" val="33040185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FLSA Quiz #1</a:t>
            </a:r>
          </a:p>
        </p:txBody>
      </p:sp>
      <p:sp>
        <p:nvSpPr>
          <p:cNvPr id="25603" name="Rectangle 3"/>
          <p:cNvSpPr>
            <a:spLocks noGrp="1" noChangeArrowheads="1"/>
          </p:cNvSpPr>
          <p:nvPr>
            <p:ph sz="quarter" idx="1"/>
          </p:nvPr>
        </p:nvSpPr>
        <p:spPr/>
        <p:txBody>
          <a:bodyPr/>
          <a:lstStyle/>
          <a:p>
            <a:pPr eaLnBrk="1" hangingPunct="1">
              <a:buFont typeface="Wingdings" pitchFamily="2" charset="2"/>
              <a:buNone/>
            </a:pPr>
            <a:r>
              <a:rPr lang="en-US" dirty="0" smtClean="0"/>
              <a:t>What is the current minimum wage in Vermont?  </a:t>
            </a:r>
          </a:p>
          <a:p>
            <a:pPr marL="514350" indent="-514350">
              <a:buFont typeface="+mj-lt"/>
              <a:buAutoNum type="alphaLcPeriod"/>
            </a:pPr>
            <a:r>
              <a:rPr lang="en-US" dirty="0" smtClean="0"/>
              <a:t>$7.25</a:t>
            </a:r>
          </a:p>
          <a:p>
            <a:pPr marL="514350" indent="-514350">
              <a:buFont typeface="+mj-lt"/>
              <a:buAutoNum type="alphaLcPeriod"/>
            </a:pPr>
            <a:r>
              <a:rPr lang="en-US" dirty="0" smtClean="0"/>
              <a:t>$6.55</a:t>
            </a:r>
          </a:p>
          <a:p>
            <a:pPr marL="514350" indent="-514350">
              <a:buFont typeface="+mj-lt"/>
              <a:buAutoNum type="alphaLcPeriod"/>
            </a:pPr>
            <a:r>
              <a:rPr lang="en-US" dirty="0" smtClean="0"/>
              <a:t>$8.15</a:t>
            </a:r>
          </a:p>
          <a:p>
            <a:pPr marL="514350" indent="-514350">
              <a:buFont typeface="+mj-lt"/>
              <a:buAutoNum type="alphaLcPeriod"/>
            </a:pPr>
            <a:r>
              <a:rPr lang="en-US" dirty="0" smtClean="0"/>
              <a:t>$9.05</a:t>
            </a:r>
          </a:p>
          <a:p>
            <a:pPr marL="514350" indent="-514350">
              <a:buFont typeface="+mj-lt"/>
              <a:buAutoNum type="alphaLcPeriod"/>
            </a:pPr>
            <a:endParaRPr lang="en-US" dirty="0"/>
          </a:p>
          <a:p>
            <a:pPr marL="0" indent="0">
              <a:buNone/>
            </a:pPr>
            <a:r>
              <a:rPr lang="en-US" dirty="0" smtClean="0"/>
              <a:t>Answer: c. $8.15.</a:t>
            </a:r>
          </a:p>
        </p:txBody>
      </p:sp>
      <p:pic>
        <p:nvPicPr>
          <p:cNvPr id="5"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163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sz="quarter" idx="1"/>
          </p:nvPr>
        </p:nvSpPr>
        <p:spPr>
          <a:xfrm>
            <a:off x="301752" y="1527048"/>
            <a:ext cx="8503920" cy="4797552"/>
          </a:xfrm>
        </p:spPr>
        <p:txBody>
          <a:bodyPr>
            <a:normAutofit/>
          </a:bodyPr>
          <a:lstStyle/>
          <a:p>
            <a:pPr marL="0" indent="0" eaLnBrk="1" hangingPunct="1">
              <a:buFont typeface="Wingdings" pitchFamily="2" charset="2"/>
              <a:buNone/>
            </a:pPr>
            <a:endParaRPr lang="en-US" dirty="0" smtClean="0"/>
          </a:p>
          <a:p>
            <a:pPr marL="0" indent="0" eaLnBrk="1" hangingPunct="1">
              <a:buFont typeface="Wingdings" pitchFamily="2" charset="2"/>
              <a:buNone/>
            </a:pPr>
            <a:endParaRPr lang="en-US" dirty="0" smtClean="0"/>
          </a:p>
          <a:p>
            <a:pPr marL="0" indent="0" eaLnBrk="1" hangingPunct="1">
              <a:buFont typeface="Wingdings" pitchFamily="2" charset="2"/>
              <a:buNone/>
            </a:pPr>
            <a:endParaRPr lang="en-US" dirty="0"/>
          </a:p>
          <a:p>
            <a:pPr marL="0" indent="0" eaLnBrk="1" hangingPunct="1">
              <a:buFont typeface="Wingdings" pitchFamily="2" charset="2"/>
              <a:buNone/>
            </a:pPr>
            <a:endParaRPr lang="en-US" dirty="0" smtClean="0"/>
          </a:p>
          <a:p>
            <a:pPr marL="0" indent="0" eaLnBrk="1" hangingPunct="1">
              <a:buFont typeface="Wingdings" pitchFamily="2" charset="2"/>
              <a:buNone/>
            </a:pPr>
            <a:r>
              <a:rPr lang="en-US" dirty="0" smtClean="0"/>
              <a:t>How much overtime does the Fair Labor Standards Act require the employer to pay?</a:t>
            </a:r>
          </a:p>
          <a:p>
            <a:pPr eaLnBrk="1" hangingPunct="1">
              <a:buFont typeface="Wingdings" pitchFamily="2" charset="2"/>
              <a:buNone/>
            </a:pPr>
            <a:endParaRPr lang="en-US" dirty="0" smtClean="0"/>
          </a:p>
          <a:p>
            <a:pPr eaLnBrk="1" hangingPunct="1">
              <a:buFont typeface="Wingdings" pitchFamily="2" charset="2"/>
              <a:buNone/>
            </a:pPr>
            <a:r>
              <a:rPr lang="en-US" dirty="0" smtClean="0"/>
              <a:t>Answer: zero</a:t>
            </a:r>
          </a:p>
        </p:txBody>
      </p:sp>
      <p:sp>
        <p:nvSpPr>
          <p:cNvPr id="27650" name="Rectangle 2"/>
          <p:cNvSpPr>
            <a:spLocks noGrp="1" noChangeArrowheads="1"/>
          </p:cNvSpPr>
          <p:nvPr>
            <p:ph type="title"/>
          </p:nvPr>
        </p:nvSpPr>
        <p:spPr/>
        <p:txBody>
          <a:bodyPr/>
          <a:lstStyle/>
          <a:p>
            <a:pPr eaLnBrk="1" hangingPunct="1"/>
            <a:r>
              <a:rPr lang="en-US" dirty="0" smtClean="0"/>
              <a:t>FLSA Quiz #2</a:t>
            </a:r>
          </a:p>
        </p:txBody>
      </p:sp>
      <p:sp>
        <p:nvSpPr>
          <p:cNvPr id="3" name="Rectangle 2"/>
          <p:cNvSpPr/>
          <p:nvPr/>
        </p:nvSpPr>
        <p:spPr>
          <a:xfrm>
            <a:off x="609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6" name="Rectangle 5"/>
          <p:cNvSpPr/>
          <p:nvPr/>
        </p:nvSpPr>
        <p:spPr>
          <a:xfrm>
            <a:off x="1752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endParaRPr>
          </a:p>
        </p:txBody>
      </p:sp>
      <p:sp>
        <p:nvSpPr>
          <p:cNvPr id="7" name="Rectangle 6"/>
          <p:cNvSpPr/>
          <p:nvPr/>
        </p:nvSpPr>
        <p:spPr>
          <a:xfrm>
            <a:off x="2895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8</a:t>
            </a:r>
            <a:endParaRPr lang="en-US" sz="3200" dirty="0">
              <a:solidFill>
                <a:schemeClr val="tx1"/>
              </a:solidFill>
            </a:endParaRPr>
          </a:p>
        </p:txBody>
      </p:sp>
      <p:sp>
        <p:nvSpPr>
          <p:cNvPr id="8" name="Rectangle 7"/>
          <p:cNvSpPr/>
          <p:nvPr/>
        </p:nvSpPr>
        <p:spPr>
          <a:xfrm>
            <a:off x="4038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8</a:t>
            </a:r>
            <a:endParaRPr lang="en-US" sz="3200" dirty="0">
              <a:solidFill>
                <a:schemeClr val="tx1"/>
              </a:solidFill>
            </a:endParaRPr>
          </a:p>
        </p:txBody>
      </p:sp>
      <p:sp>
        <p:nvSpPr>
          <p:cNvPr id="9" name="Rectangle 8"/>
          <p:cNvSpPr/>
          <p:nvPr/>
        </p:nvSpPr>
        <p:spPr>
          <a:xfrm>
            <a:off x="5181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8</a:t>
            </a:r>
            <a:endParaRPr lang="en-US" sz="3200" dirty="0">
              <a:solidFill>
                <a:schemeClr val="tx1"/>
              </a:solidFill>
            </a:endParaRPr>
          </a:p>
        </p:txBody>
      </p:sp>
      <p:sp>
        <p:nvSpPr>
          <p:cNvPr id="10" name="Rectangle 9"/>
          <p:cNvSpPr/>
          <p:nvPr/>
        </p:nvSpPr>
        <p:spPr>
          <a:xfrm>
            <a:off x="6324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8</a:t>
            </a:r>
            <a:endParaRPr lang="en-US" sz="3200" dirty="0">
              <a:solidFill>
                <a:schemeClr val="tx1"/>
              </a:solidFill>
            </a:endParaRPr>
          </a:p>
        </p:txBody>
      </p:sp>
      <p:sp>
        <p:nvSpPr>
          <p:cNvPr id="11" name="Rectangle 10"/>
          <p:cNvSpPr/>
          <p:nvPr/>
        </p:nvSpPr>
        <p:spPr>
          <a:xfrm>
            <a:off x="7467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sp>
        <p:nvSpPr>
          <p:cNvPr id="12" name="Rectangle 11"/>
          <p:cNvSpPr/>
          <p:nvPr/>
        </p:nvSpPr>
        <p:spPr>
          <a:xfrm>
            <a:off x="609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tx1"/>
                </a:solidFill>
              </a:rPr>
              <a:t>Monday</a:t>
            </a:r>
            <a:endParaRPr lang="en-US" sz="1400" dirty="0">
              <a:solidFill>
                <a:schemeClr val="tx1"/>
              </a:solidFill>
            </a:endParaRPr>
          </a:p>
        </p:txBody>
      </p:sp>
      <p:sp>
        <p:nvSpPr>
          <p:cNvPr id="13" name="Rectangle 12"/>
          <p:cNvSpPr/>
          <p:nvPr/>
        </p:nvSpPr>
        <p:spPr>
          <a:xfrm>
            <a:off x="1752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Tuesday</a:t>
            </a:r>
            <a:endParaRPr lang="en-US" sz="1400" dirty="0">
              <a:solidFill>
                <a:schemeClr val="tx1"/>
              </a:solidFill>
            </a:endParaRPr>
          </a:p>
        </p:txBody>
      </p:sp>
      <p:sp>
        <p:nvSpPr>
          <p:cNvPr id="14" name="Rectangle 13"/>
          <p:cNvSpPr/>
          <p:nvPr/>
        </p:nvSpPr>
        <p:spPr>
          <a:xfrm>
            <a:off x="2895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Wednesday</a:t>
            </a:r>
            <a:endParaRPr lang="en-US" sz="1400" dirty="0">
              <a:solidFill>
                <a:schemeClr val="tx1"/>
              </a:solidFill>
            </a:endParaRPr>
          </a:p>
        </p:txBody>
      </p:sp>
      <p:sp>
        <p:nvSpPr>
          <p:cNvPr id="15" name="Rectangle 14"/>
          <p:cNvSpPr/>
          <p:nvPr/>
        </p:nvSpPr>
        <p:spPr>
          <a:xfrm>
            <a:off x="4038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Thursday</a:t>
            </a:r>
            <a:endParaRPr lang="en-US" sz="1400" dirty="0">
              <a:solidFill>
                <a:schemeClr val="tx1"/>
              </a:solidFill>
            </a:endParaRPr>
          </a:p>
        </p:txBody>
      </p:sp>
      <p:sp>
        <p:nvSpPr>
          <p:cNvPr id="16" name="Rectangle 15"/>
          <p:cNvSpPr/>
          <p:nvPr/>
        </p:nvSpPr>
        <p:spPr>
          <a:xfrm>
            <a:off x="5181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Friday</a:t>
            </a:r>
            <a:endParaRPr lang="en-US" sz="1400" dirty="0">
              <a:solidFill>
                <a:schemeClr val="tx1"/>
              </a:solidFill>
            </a:endParaRPr>
          </a:p>
        </p:txBody>
      </p:sp>
      <p:sp>
        <p:nvSpPr>
          <p:cNvPr id="17" name="Rectangle 16"/>
          <p:cNvSpPr/>
          <p:nvPr/>
        </p:nvSpPr>
        <p:spPr>
          <a:xfrm>
            <a:off x="6324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Saturday</a:t>
            </a:r>
            <a:endParaRPr lang="en-US" sz="1400" dirty="0">
              <a:solidFill>
                <a:schemeClr val="tx1"/>
              </a:solidFill>
            </a:endParaRPr>
          </a:p>
        </p:txBody>
      </p:sp>
      <p:sp>
        <p:nvSpPr>
          <p:cNvPr id="18" name="Rectangle 17"/>
          <p:cNvSpPr/>
          <p:nvPr/>
        </p:nvSpPr>
        <p:spPr>
          <a:xfrm>
            <a:off x="7467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Sunday</a:t>
            </a:r>
            <a:endParaRPr lang="en-US" sz="1400" dirty="0">
              <a:solidFill>
                <a:schemeClr val="tx1"/>
              </a:solidFill>
            </a:endParaRPr>
          </a:p>
        </p:txBody>
      </p:sp>
      <p:pic>
        <p:nvPicPr>
          <p:cNvPr id="5122" name="Picture 2" descr="C:\Users\bdcole\AppData\Local\Microsoft\Windows\Temporary Internet Files\Content.IE5\NZO29BEO\MC90043382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2362200"/>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bdcole\AppData\Local\Microsoft\Windows\Temporary Internet Files\Content.IE5\NZO29BEO\MC90043382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362200"/>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9404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 Overtime</a:t>
            </a:r>
            <a:endParaRPr lang="en-US" dirty="0"/>
          </a:p>
        </p:txBody>
      </p:sp>
      <p:sp>
        <p:nvSpPr>
          <p:cNvPr id="38" name="Content Placeholder 37"/>
          <p:cNvSpPr>
            <a:spLocks noGrp="1"/>
          </p:cNvSpPr>
          <p:nvPr>
            <p:ph sz="quarter" idx="1"/>
          </p:nvPr>
        </p:nvSpPr>
        <p:spPr/>
        <p:txBody>
          <a:bodyPr/>
          <a:lstStyle/>
          <a:p>
            <a:endParaRPr lang="en-US" dirty="0" smtClean="0"/>
          </a:p>
          <a:p>
            <a:endParaRPr lang="en-US" dirty="0"/>
          </a:p>
          <a:p>
            <a:endParaRPr lang="en-US" dirty="0" smtClean="0"/>
          </a:p>
          <a:p>
            <a:pPr marL="0" indent="0">
              <a:buNone/>
            </a:pPr>
            <a:endParaRPr lang="en-US" dirty="0"/>
          </a:p>
          <a:p>
            <a:r>
              <a:rPr lang="en-US" dirty="0" smtClean="0"/>
              <a:t>40+ Hours = $ x 1.5</a:t>
            </a:r>
            <a:endParaRPr lang="en-US" dirty="0"/>
          </a:p>
        </p:txBody>
      </p:sp>
      <p:sp>
        <p:nvSpPr>
          <p:cNvPr id="8" name="Rectangle 7"/>
          <p:cNvSpPr/>
          <p:nvPr/>
        </p:nvSpPr>
        <p:spPr>
          <a:xfrm>
            <a:off x="609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8</a:t>
            </a:r>
            <a:endParaRPr lang="en-US" sz="3200" dirty="0">
              <a:solidFill>
                <a:schemeClr val="tx1"/>
              </a:solidFill>
            </a:endParaRPr>
          </a:p>
        </p:txBody>
      </p:sp>
      <p:sp>
        <p:nvSpPr>
          <p:cNvPr id="9" name="Rectangle 8"/>
          <p:cNvSpPr/>
          <p:nvPr/>
        </p:nvSpPr>
        <p:spPr>
          <a:xfrm>
            <a:off x="1752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8</a:t>
            </a:r>
            <a:endParaRPr lang="en-US" sz="3200" dirty="0">
              <a:solidFill>
                <a:schemeClr val="tx1"/>
              </a:solidFill>
            </a:endParaRPr>
          </a:p>
        </p:txBody>
      </p:sp>
      <p:sp>
        <p:nvSpPr>
          <p:cNvPr id="10" name="Rectangle 9"/>
          <p:cNvSpPr/>
          <p:nvPr/>
        </p:nvSpPr>
        <p:spPr>
          <a:xfrm>
            <a:off x="2895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8</a:t>
            </a:r>
            <a:endParaRPr lang="en-US" sz="3200" dirty="0">
              <a:solidFill>
                <a:schemeClr val="tx1"/>
              </a:solidFill>
            </a:endParaRPr>
          </a:p>
        </p:txBody>
      </p:sp>
      <p:sp>
        <p:nvSpPr>
          <p:cNvPr id="11" name="Rectangle 10"/>
          <p:cNvSpPr/>
          <p:nvPr/>
        </p:nvSpPr>
        <p:spPr>
          <a:xfrm>
            <a:off x="4038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8</a:t>
            </a:r>
            <a:endParaRPr lang="en-US" sz="3200" dirty="0">
              <a:solidFill>
                <a:schemeClr val="tx1"/>
              </a:solidFill>
            </a:endParaRPr>
          </a:p>
        </p:txBody>
      </p:sp>
      <p:sp>
        <p:nvSpPr>
          <p:cNvPr id="12" name="Rectangle 11"/>
          <p:cNvSpPr/>
          <p:nvPr/>
        </p:nvSpPr>
        <p:spPr>
          <a:xfrm>
            <a:off x="5181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8</a:t>
            </a:r>
            <a:endParaRPr lang="en-US" sz="3200" dirty="0">
              <a:solidFill>
                <a:schemeClr val="tx1"/>
              </a:solidFill>
            </a:endParaRPr>
          </a:p>
        </p:txBody>
      </p:sp>
      <p:sp>
        <p:nvSpPr>
          <p:cNvPr id="13" name="Rectangle 12"/>
          <p:cNvSpPr/>
          <p:nvPr/>
        </p:nvSpPr>
        <p:spPr>
          <a:xfrm>
            <a:off x="6324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4" name="Rectangle 13"/>
          <p:cNvSpPr/>
          <p:nvPr/>
        </p:nvSpPr>
        <p:spPr>
          <a:xfrm>
            <a:off x="7467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15" name="Rectangle 14"/>
          <p:cNvSpPr/>
          <p:nvPr/>
        </p:nvSpPr>
        <p:spPr>
          <a:xfrm>
            <a:off x="609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tx1"/>
                </a:solidFill>
              </a:rPr>
              <a:t>Monday</a:t>
            </a:r>
            <a:endParaRPr lang="en-US" sz="1400" dirty="0">
              <a:solidFill>
                <a:schemeClr val="tx1"/>
              </a:solidFill>
            </a:endParaRPr>
          </a:p>
        </p:txBody>
      </p:sp>
      <p:sp>
        <p:nvSpPr>
          <p:cNvPr id="16" name="Rectangle 15"/>
          <p:cNvSpPr/>
          <p:nvPr/>
        </p:nvSpPr>
        <p:spPr>
          <a:xfrm>
            <a:off x="1752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Tuesday</a:t>
            </a:r>
            <a:endParaRPr lang="en-US" sz="1400" dirty="0">
              <a:solidFill>
                <a:schemeClr val="tx1"/>
              </a:solidFill>
            </a:endParaRPr>
          </a:p>
        </p:txBody>
      </p:sp>
      <p:sp>
        <p:nvSpPr>
          <p:cNvPr id="17" name="Rectangle 16"/>
          <p:cNvSpPr/>
          <p:nvPr/>
        </p:nvSpPr>
        <p:spPr>
          <a:xfrm>
            <a:off x="2895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Wednesday</a:t>
            </a:r>
            <a:endParaRPr lang="en-US" sz="1400" dirty="0">
              <a:solidFill>
                <a:schemeClr val="tx1"/>
              </a:solidFill>
            </a:endParaRPr>
          </a:p>
        </p:txBody>
      </p:sp>
      <p:sp>
        <p:nvSpPr>
          <p:cNvPr id="18" name="Rectangle 17"/>
          <p:cNvSpPr/>
          <p:nvPr/>
        </p:nvSpPr>
        <p:spPr>
          <a:xfrm>
            <a:off x="4038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Thursday</a:t>
            </a:r>
            <a:endParaRPr lang="en-US" sz="1400" dirty="0">
              <a:solidFill>
                <a:schemeClr val="tx1"/>
              </a:solidFill>
            </a:endParaRPr>
          </a:p>
        </p:txBody>
      </p:sp>
      <p:sp>
        <p:nvSpPr>
          <p:cNvPr id="19" name="Rectangle 18"/>
          <p:cNvSpPr/>
          <p:nvPr/>
        </p:nvSpPr>
        <p:spPr>
          <a:xfrm>
            <a:off x="5181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Friday</a:t>
            </a:r>
            <a:endParaRPr lang="en-US" sz="1400" dirty="0">
              <a:solidFill>
                <a:schemeClr val="tx1"/>
              </a:solidFill>
            </a:endParaRPr>
          </a:p>
        </p:txBody>
      </p:sp>
      <p:sp>
        <p:nvSpPr>
          <p:cNvPr id="20" name="Rectangle 19"/>
          <p:cNvSpPr/>
          <p:nvPr/>
        </p:nvSpPr>
        <p:spPr>
          <a:xfrm>
            <a:off x="6324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Saturday</a:t>
            </a:r>
            <a:endParaRPr lang="en-US" sz="1400" dirty="0">
              <a:solidFill>
                <a:schemeClr val="tx1"/>
              </a:solidFill>
            </a:endParaRPr>
          </a:p>
        </p:txBody>
      </p:sp>
      <p:sp>
        <p:nvSpPr>
          <p:cNvPr id="21" name="Rectangle 20"/>
          <p:cNvSpPr/>
          <p:nvPr/>
        </p:nvSpPr>
        <p:spPr>
          <a:xfrm>
            <a:off x="7467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Sunday</a:t>
            </a:r>
            <a:endParaRPr lang="en-US" sz="1400" dirty="0">
              <a:solidFill>
                <a:schemeClr val="tx1"/>
              </a:solidFill>
            </a:endParaRPr>
          </a:p>
        </p:txBody>
      </p:sp>
      <p:sp>
        <p:nvSpPr>
          <p:cNvPr id="24" name="Rectangle 23"/>
          <p:cNvSpPr/>
          <p:nvPr/>
        </p:nvSpPr>
        <p:spPr>
          <a:xfrm>
            <a:off x="609600" y="4800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25" name="Rectangle 24"/>
          <p:cNvSpPr/>
          <p:nvPr/>
        </p:nvSpPr>
        <p:spPr>
          <a:xfrm>
            <a:off x="1752600" y="4800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26" name="Rectangle 25"/>
          <p:cNvSpPr/>
          <p:nvPr/>
        </p:nvSpPr>
        <p:spPr>
          <a:xfrm>
            <a:off x="2895600" y="4800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27" name="Rectangle 26"/>
          <p:cNvSpPr/>
          <p:nvPr/>
        </p:nvSpPr>
        <p:spPr>
          <a:xfrm>
            <a:off x="4038600" y="4800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28" name="Rectangle 27"/>
          <p:cNvSpPr/>
          <p:nvPr/>
        </p:nvSpPr>
        <p:spPr>
          <a:xfrm>
            <a:off x="5181600" y="4800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29" name="Rectangle 28"/>
          <p:cNvSpPr/>
          <p:nvPr/>
        </p:nvSpPr>
        <p:spPr>
          <a:xfrm>
            <a:off x="6324600" y="4800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30" name="Rectangle 29"/>
          <p:cNvSpPr/>
          <p:nvPr/>
        </p:nvSpPr>
        <p:spPr>
          <a:xfrm>
            <a:off x="7467600" y="4800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endParaRPr>
          </a:p>
        </p:txBody>
      </p:sp>
      <p:sp>
        <p:nvSpPr>
          <p:cNvPr id="31" name="Rectangle 30"/>
          <p:cNvSpPr/>
          <p:nvPr/>
        </p:nvSpPr>
        <p:spPr>
          <a:xfrm>
            <a:off x="609600" y="4419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tx1"/>
                </a:solidFill>
              </a:rPr>
              <a:t>Monday</a:t>
            </a:r>
            <a:endParaRPr lang="en-US" sz="1400" dirty="0">
              <a:solidFill>
                <a:schemeClr val="tx1"/>
              </a:solidFill>
            </a:endParaRPr>
          </a:p>
        </p:txBody>
      </p:sp>
      <p:sp>
        <p:nvSpPr>
          <p:cNvPr id="32" name="Rectangle 31"/>
          <p:cNvSpPr/>
          <p:nvPr/>
        </p:nvSpPr>
        <p:spPr>
          <a:xfrm>
            <a:off x="1752600" y="4419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Tuesday</a:t>
            </a:r>
            <a:endParaRPr lang="en-US" sz="1400" dirty="0">
              <a:solidFill>
                <a:schemeClr val="tx1"/>
              </a:solidFill>
            </a:endParaRPr>
          </a:p>
        </p:txBody>
      </p:sp>
      <p:sp>
        <p:nvSpPr>
          <p:cNvPr id="33" name="Rectangle 32"/>
          <p:cNvSpPr/>
          <p:nvPr/>
        </p:nvSpPr>
        <p:spPr>
          <a:xfrm>
            <a:off x="2895600" y="4419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Wednesday</a:t>
            </a:r>
            <a:endParaRPr lang="en-US" sz="1400" dirty="0">
              <a:solidFill>
                <a:schemeClr val="tx1"/>
              </a:solidFill>
            </a:endParaRPr>
          </a:p>
        </p:txBody>
      </p:sp>
      <p:sp>
        <p:nvSpPr>
          <p:cNvPr id="34" name="Rectangle 33"/>
          <p:cNvSpPr/>
          <p:nvPr/>
        </p:nvSpPr>
        <p:spPr>
          <a:xfrm>
            <a:off x="4038600" y="4419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Thursday</a:t>
            </a:r>
            <a:endParaRPr lang="en-US" sz="1400" dirty="0">
              <a:solidFill>
                <a:schemeClr val="tx1"/>
              </a:solidFill>
            </a:endParaRPr>
          </a:p>
        </p:txBody>
      </p:sp>
      <p:sp>
        <p:nvSpPr>
          <p:cNvPr id="35" name="Rectangle 34"/>
          <p:cNvSpPr/>
          <p:nvPr/>
        </p:nvSpPr>
        <p:spPr>
          <a:xfrm>
            <a:off x="5181600" y="4419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Friday</a:t>
            </a:r>
            <a:endParaRPr lang="en-US" sz="1400" dirty="0">
              <a:solidFill>
                <a:schemeClr val="tx1"/>
              </a:solidFill>
            </a:endParaRPr>
          </a:p>
        </p:txBody>
      </p:sp>
      <p:sp>
        <p:nvSpPr>
          <p:cNvPr id="36" name="Rectangle 35"/>
          <p:cNvSpPr/>
          <p:nvPr/>
        </p:nvSpPr>
        <p:spPr>
          <a:xfrm>
            <a:off x="6324600" y="4419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Saturday</a:t>
            </a:r>
            <a:endParaRPr lang="en-US" sz="1400" dirty="0">
              <a:solidFill>
                <a:schemeClr val="tx1"/>
              </a:solidFill>
            </a:endParaRPr>
          </a:p>
        </p:txBody>
      </p:sp>
      <p:sp>
        <p:nvSpPr>
          <p:cNvPr id="37" name="Rectangle 36"/>
          <p:cNvSpPr/>
          <p:nvPr/>
        </p:nvSpPr>
        <p:spPr>
          <a:xfrm>
            <a:off x="7467600" y="4419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Sunday</a:t>
            </a:r>
            <a:endParaRPr lang="en-US" sz="1400" dirty="0">
              <a:solidFill>
                <a:schemeClr val="tx1"/>
              </a:solidFill>
            </a:endParaRPr>
          </a:p>
        </p:txBody>
      </p:sp>
      <p:sp>
        <p:nvSpPr>
          <p:cNvPr id="39" name="TextBox 38"/>
          <p:cNvSpPr txBox="1"/>
          <p:nvPr/>
        </p:nvSpPr>
        <p:spPr>
          <a:xfrm>
            <a:off x="4156288" y="3494871"/>
            <a:ext cx="3326552" cy="507831"/>
          </a:xfrm>
          <a:prstGeom prst="rect">
            <a:avLst/>
          </a:prstGeom>
          <a:noFill/>
        </p:spPr>
        <p:txBody>
          <a:bodyPr wrap="none" rtlCol="0">
            <a:spAutoFit/>
          </a:bodyPr>
          <a:lstStyle/>
          <a:p>
            <a:r>
              <a:rPr lang="en-US" sz="2700" u="sng" dirty="0">
                <a:latin typeface="+mn-lt"/>
              </a:rPr>
              <a:t>or</a:t>
            </a:r>
            <a:r>
              <a:rPr lang="en-US" sz="2700" dirty="0">
                <a:latin typeface="+mn-lt"/>
              </a:rPr>
              <a:t>       37.5+ = $ x </a:t>
            </a:r>
            <a:r>
              <a:rPr lang="en-US" sz="2700" dirty="0" smtClean="0">
                <a:latin typeface="+mn-lt"/>
              </a:rPr>
              <a:t>1.5</a:t>
            </a:r>
            <a:endParaRPr lang="en-US" sz="2700" dirty="0">
              <a:latin typeface="+mn-lt"/>
            </a:endParaRPr>
          </a:p>
        </p:txBody>
      </p:sp>
    </p:spTree>
    <p:extLst>
      <p:ext uri="{BB962C8B-B14F-4D97-AF65-F5344CB8AC3E}">
        <p14:creationId xmlns:p14="http://schemas.microsoft.com/office/powerpoint/2010/main" val="14639782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 Overtime</a:t>
            </a:r>
            <a:endParaRPr lang="en-US" dirty="0"/>
          </a:p>
        </p:txBody>
      </p:sp>
      <p:sp>
        <p:nvSpPr>
          <p:cNvPr id="3" name="Content Placeholder 2"/>
          <p:cNvSpPr>
            <a:spLocks noGrp="1"/>
          </p:cNvSpPr>
          <p:nvPr>
            <p:ph sz="quarter" idx="1"/>
          </p:nvPr>
        </p:nvSpPr>
        <p:spPr/>
        <p:txBody>
          <a:bodyPr/>
          <a:lstStyle/>
          <a:p>
            <a:r>
              <a:rPr lang="en-US" dirty="0" smtClean="0"/>
              <a:t>Break times of less than 30 minutes count as hours of work</a:t>
            </a:r>
          </a:p>
          <a:p>
            <a:r>
              <a:rPr lang="en-US" dirty="0" smtClean="0"/>
              <a:t>Uninterrupted breaks of 30 or more minutes do not count as time worked</a:t>
            </a:r>
          </a:p>
          <a:p>
            <a:r>
              <a:rPr lang="en-US" dirty="0"/>
              <a:t>Eating lunch at one’s desk is particularly </a:t>
            </a:r>
            <a:r>
              <a:rPr lang="en-US" dirty="0" smtClean="0"/>
              <a:t>problematic</a:t>
            </a:r>
            <a:endParaRPr lang="en-US" dirty="0"/>
          </a:p>
        </p:txBody>
      </p:sp>
    </p:spTree>
    <p:extLst>
      <p:ext uri="{BB962C8B-B14F-4D97-AF65-F5344CB8AC3E}">
        <p14:creationId xmlns:p14="http://schemas.microsoft.com/office/powerpoint/2010/main" val="41597058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FLSA Quiz </a:t>
            </a:r>
            <a:r>
              <a:rPr lang="en-US" dirty="0" smtClean="0"/>
              <a:t>#3</a:t>
            </a:r>
            <a:endParaRPr lang="en-US" dirty="0"/>
          </a:p>
        </p:txBody>
      </p:sp>
      <p:sp>
        <p:nvSpPr>
          <p:cNvPr id="38" name="Content Placeholder 37"/>
          <p:cNvSpPr>
            <a:spLocks noGrp="1"/>
          </p:cNvSpPr>
          <p:nvPr>
            <p:ph sz="quarter" idx="1"/>
          </p:nvPr>
        </p:nvSpPr>
        <p:spPr/>
        <p:txBody>
          <a:bodyPr/>
          <a:lstStyle/>
          <a:p>
            <a:endParaRPr lang="en-US" dirty="0" smtClean="0"/>
          </a:p>
          <a:p>
            <a:endParaRPr lang="en-US" dirty="0"/>
          </a:p>
          <a:p>
            <a:endParaRPr lang="en-US" dirty="0" smtClean="0"/>
          </a:p>
          <a:p>
            <a:endParaRPr lang="en-US" dirty="0"/>
          </a:p>
          <a:p>
            <a:pPr marL="0" indent="0">
              <a:buNone/>
            </a:pPr>
            <a:r>
              <a:rPr lang="en-US" dirty="0" smtClean="0"/>
              <a:t>Did this employee earn overtime?</a:t>
            </a:r>
          </a:p>
          <a:p>
            <a:pPr marL="0" indent="0">
              <a:buNone/>
            </a:pPr>
            <a:endParaRPr lang="en-US" dirty="0"/>
          </a:p>
          <a:p>
            <a:pPr marL="0" indent="0">
              <a:buNone/>
            </a:pPr>
            <a:r>
              <a:rPr lang="en-US" dirty="0" smtClean="0"/>
              <a:t>Answer: no</a:t>
            </a:r>
            <a:endParaRPr lang="en-US" dirty="0"/>
          </a:p>
        </p:txBody>
      </p:sp>
      <p:sp>
        <p:nvSpPr>
          <p:cNvPr id="21" name="Rectangle 20"/>
          <p:cNvSpPr/>
          <p:nvPr/>
        </p:nvSpPr>
        <p:spPr>
          <a:xfrm>
            <a:off x="609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9.5</a:t>
            </a:r>
            <a:endParaRPr lang="en-US" sz="3200" dirty="0">
              <a:solidFill>
                <a:schemeClr val="tx1"/>
              </a:solidFill>
            </a:endParaRPr>
          </a:p>
        </p:txBody>
      </p:sp>
      <p:sp>
        <p:nvSpPr>
          <p:cNvPr id="22" name="Rectangle 21"/>
          <p:cNvSpPr/>
          <p:nvPr/>
        </p:nvSpPr>
        <p:spPr>
          <a:xfrm>
            <a:off x="1752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23" name="Rectangle 22"/>
          <p:cNvSpPr/>
          <p:nvPr/>
        </p:nvSpPr>
        <p:spPr>
          <a:xfrm>
            <a:off x="2895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24" name="Rectangle 23"/>
          <p:cNvSpPr/>
          <p:nvPr/>
        </p:nvSpPr>
        <p:spPr>
          <a:xfrm>
            <a:off x="4038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25" name="Rectangle 24"/>
          <p:cNvSpPr/>
          <p:nvPr/>
        </p:nvSpPr>
        <p:spPr>
          <a:xfrm>
            <a:off x="5181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5.5</a:t>
            </a:r>
            <a:endParaRPr lang="en-US" sz="3200" dirty="0">
              <a:solidFill>
                <a:schemeClr val="tx1"/>
              </a:solidFill>
            </a:endParaRPr>
          </a:p>
        </p:txBody>
      </p:sp>
      <p:sp>
        <p:nvSpPr>
          <p:cNvPr id="26" name="Rectangle 25"/>
          <p:cNvSpPr/>
          <p:nvPr/>
        </p:nvSpPr>
        <p:spPr>
          <a:xfrm>
            <a:off x="6324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sp>
        <p:nvSpPr>
          <p:cNvPr id="27" name="Rectangle 26"/>
          <p:cNvSpPr/>
          <p:nvPr/>
        </p:nvSpPr>
        <p:spPr>
          <a:xfrm>
            <a:off x="7467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sp>
        <p:nvSpPr>
          <p:cNvPr id="28" name="Rectangle 27"/>
          <p:cNvSpPr/>
          <p:nvPr/>
        </p:nvSpPr>
        <p:spPr>
          <a:xfrm>
            <a:off x="609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tx1"/>
                </a:solidFill>
              </a:rPr>
              <a:t>Monday</a:t>
            </a:r>
            <a:endParaRPr lang="en-US" sz="1400" dirty="0">
              <a:solidFill>
                <a:schemeClr val="tx1"/>
              </a:solidFill>
            </a:endParaRPr>
          </a:p>
        </p:txBody>
      </p:sp>
      <p:sp>
        <p:nvSpPr>
          <p:cNvPr id="29" name="Rectangle 28"/>
          <p:cNvSpPr/>
          <p:nvPr/>
        </p:nvSpPr>
        <p:spPr>
          <a:xfrm>
            <a:off x="1752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Tuesday</a:t>
            </a:r>
            <a:endParaRPr lang="en-US" sz="1400" dirty="0">
              <a:solidFill>
                <a:schemeClr val="tx1"/>
              </a:solidFill>
            </a:endParaRPr>
          </a:p>
        </p:txBody>
      </p:sp>
      <p:sp>
        <p:nvSpPr>
          <p:cNvPr id="30" name="Rectangle 29"/>
          <p:cNvSpPr/>
          <p:nvPr/>
        </p:nvSpPr>
        <p:spPr>
          <a:xfrm>
            <a:off x="2895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Wednesday</a:t>
            </a:r>
            <a:endParaRPr lang="en-US" sz="1400" dirty="0">
              <a:solidFill>
                <a:schemeClr val="tx1"/>
              </a:solidFill>
            </a:endParaRPr>
          </a:p>
        </p:txBody>
      </p:sp>
      <p:sp>
        <p:nvSpPr>
          <p:cNvPr id="31" name="Rectangle 30"/>
          <p:cNvSpPr/>
          <p:nvPr/>
        </p:nvSpPr>
        <p:spPr>
          <a:xfrm>
            <a:off x="4038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Thursday</a:t>
            </a:r>
            <a:endParaRPr lang="en-US" sz="1400" dirty="0">
              <a:solidFill>
                <a:schemeClr val="tx1"/>
              </a:solidFill>
            </a:endParaRPr>
          </a:p>
        </p:txBody>
      </p:sp>
      <p:sp>
        <p:nvSpPr>
          <p:cNvPr id="32" name="Rectangle 31"/>
          <p:cNvSpPr/>
          <p:nvPr/>
        </p:nvSpPr>
        <p:spPr>
          <a:xfrm>
            <a:off x="5181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Friday</a:t>
            </a:r>
            <a:endParaRPr lang="en-US" sz="1400" dirty="0">
              <a:solidFill>
                <a:schemeClr val="tx1"/>
              </a:solidFill>
            </a:endParaRPr>
          </a:p>
        </p:txBody>
      </p:sp>
      <p:sp>
        <p:nvSpPr>
          <p:cNvPr id="33" name="Rectangle 32"/>
          <p:cNvSpPr/>
          <p:nvPr/>
        </p:nvSpPr>
        <p:spPr>
          <a:xfrm>
            <a:off x="6324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Saturday</a:t>
            </a:r>
            <a:endParaRPr lang="en-US" sz="1400" dirty="0">
              <a:solidFill>
                <a:schemeClr val="tx1"/>
              </a:solidFill>
            </a:endParaRPr>
          </a:p>
        </p:txBody>
      </p:sp>
      <p:sp>
        <p:nvSpPr>
          <p:cNvPr id="34" name="Rectangle 33"/>
          <p:cNvSpPr/>
          <p:nvPr/>
        </p:nvSpPr>
        <p:spPr>
          <a:xfrm>
            <a:off x="7467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Sunday</a:t>
            </a:r>
            <a:endParaRPr lang="en-US" sz="1400" dirty="0">
              <a:solidFill>
                <a:schemeClr val="tx1"/>
              </a:solidFill>
            </a:endParaRPr>
          </a:p>
        </p:txBody>
      </p:sp>
    </p:spTree>
    <p:extLst>
      <p:ext uri="{BB962C8B-B14F-4D97-AF65-F5344CB8AC3E}">
        <p14:creationId xmlns:p14="http://schemas.microsoft.com/office/powerpoint/2010/main" val="5532080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FLSA Quiz </a:t>
            </a:r>
            <a:r>
              <a:rPr lang="en-US" dirty="0" smtClean="0"/>
              <a:t>#4</a:t>
            </a:r>
            <a:endParaRPr lang="en-US" dirty="0"/>
          </a:p>
        </p:txBody>
      </p:sp>
      <p:sp>
        <p:nvSpPr>
          <p:cNvPr id="38" name="Content Placeholder 37"/>
          <p:cNvSpPr>
            <a:spLocks noGrp="1"/>
          </p:cNvSpPr>
          <p:nvPr>
            <p:ph sz="quarter" idx="1"/>
          </p:nvPr>
        </p:nvSpPr>
        <p:spPr/>
        <p:txBody>
          <a:bodyPr/>
          <a:lstStyle/>
          <a:p>
            <a:endParaRPr lang="en-US" dirty="0" smtClean="0"/>
          </a:p>
          <a:p>
            <a:endParaRPr lang="en-US" dirty="0"/>
          </a:p>
          <a:p>
            <a:endParaRPr lang="en-US" dirty="0" smtClean="0"/>
          </a:p>
          <a:p>
            <a:endParaRPr lang="en-US" dirty="0"/>
          </a:p>
          <a:p>
            <a:pPr marL="0" indent="0">
              <a:buNone/>
            </a:pPr>
            <a:r>
              <a:rPr lang="en-US" dirty="0" smtClean="0"/>
              <a:t>Did this employee earn overtime?</a:t>
            </a:r>
          </a:p>
          <a:p>
            <a:pPr marL="0" indent="0">
              <a:buNone/>
            </a:pPr>
            <a:endParaRPr lang="en-US" dirty="0"/>
          </a:p>
          <a:p>
            <a:pPr marL="0" indent="0">
              <a:buNone/>
            </a:pPr>
            <a:r>
              <a:rPr lang="en-US" dirty="0" smtClean="0"/>
              <a:t>Answer: yes – 2 hours of overtime</a:t>
            </a:r>
            <a:endParaRPr lang="en-US" dirty="0"/>
          </a:p>
        </p:txBody>
      </p:sp>
      <p:sp>
        <p:nvSpPr>
          <p:cNvPr id="21" name="Rectangle 20"/>
          <p:cNvSpPr/>
          <p:nvPr/>
        </p:nvSpPr>
        <p:spPr>
          <a:xfrm>
            <a:off x="609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9.5</a:t>
            </a:r>
            <a:endParaRPr lang="en-US" sz="3200" dirty="0">
              <a:solidFill>
                <a:schemeClr val="tx1"/>
              </a:solidFill>
            </a:endParaRPr>
          </a:p>
        </p:txBody>
      </p:sp>
      <p:sp>
        <p:nvSpPr>
          <p:cNvPr id="22" name="Rectangle 21"/>
          <p:cNvSpPr/>
          <p:nvPr/>
        </p:nvSpPr>
        <p:spPr>
          <a:xfrm>
            <a:off x="1752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23" name="Rectangle 22"/>
          <p:cNvSpPr/>
          <p:nvPr/>
        </p:nvSpPr>
        <p:spPr>
          <a:xfrm>
            <a:off x="2895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24" name="Rectangle 23"/>
          <p:cNvSpPr/>
          <p:nvPr/>
        </p:nvSpPr>
        <p:spPr>
          <a:xfrm>
            <a:off x="4038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25" name="Rectangle 24"/>
          <p:cNvSpPr/>
          <p:nvPr/>
        </p:nvSpPr>
        <p:spPr>
          <a:xfrm>
            <a:off x="5181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5.5</a:t>
            </a:r>
            <a:endParaRPr lang="en-US" sz="3200" dirty="0">
              <a:solidFill>
                <a:schemeClr val="tx1"/>
              </a:solidFill>
            </a:endParaRPr>
          </a:p>
        </p:txBody>
      </p:sp>
      <p:sp>
        <p:nvSpPr>
          <p:cNvPr id="26" name="Rectangle 25"/>
          <p:cNvSpPr/>
          <p:nvPr/>
        </p:nvSpPr>
        <p:spPr>
          <a:xfrm>
            <a:off x="6324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sp>
        <p:nvSpPr>
          <p:cNvPr id="27" name="Rectangle 26"/>
          <p:cNvSpPr/>
          <p:nvPr/>
        </p:nvSpPr>
        <p:spPr>
          <a:xfrm>
            <a:off x="7467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a:t>
            </a:r>
            <a:endParaRPr lang="en-US" sz="3200" dirty="0">
              <a:solidFill>
                <a:schemeClr val="tx1"/>
              </a:solidFill>
            </a:endParaRPr>
          </a:p>
        </p:txBody>
      </p:sp>
      <p:sp>
        <p:nvSpPr>
          <p:cNvPr id="28" name="Rectangle 27"/>
          <p:cNvSpPr/>
          <p:nvPr/>
        </p:nvSpPr>
        <p:spPr>
          <a:xfrm>
            <a:off x="609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tx1"/>
                </a:solidFill>
              </a:rPr>
              <a:t>Monday</a:t>
            </a:r>
            <a:endParaRPr lang="en-US" sz="1400" dirty="0">
              <a:solidFill>
                <a:schemeClr val="tx1"/>
              </a:solidFill>
            </a:endParaRPr>
          </a:p>
        </p:txBody>
      </p:sp>
      <p:sp>
        <p:nvSpPr>
          <p:cNvPr id="29" name="Rectangle 28"/>
          <p:cNvSpPr/>
          <p:nvPr/>
        </p:nvSpPr>
        <p:spPr>
          <a:xfrm>
            <a:off x="1752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Tuesday</a:t>
            </a:r>
            <a:endParaRPr lang="en-US" sz="1400" dirty="0">
              <a:solidFill>
                <a:schemeClr val="tx1"/>
              </a:solidFill>
            </a:endParaRPr>
          </a:p>
        </p:txBody>
      </p:sp>
      <p:sp>
        <p:nvSpPr>
          <p:cNvPr id="30" name="Rectangle 29"/>
          <p:cNvSpPr/>
          <p:nvPr/>
        </p:nvSpPr>
        <p:spPr>
          <a:xfrm>
            <a:off x="2895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Wednesday</a:t>
            </a:r>
            <a:endParaRPr lang="en-US" sz="1400" dirty="0">
              <a:solidFill>
                <a:schemeClr val="tx1"/>
              </a:solidFill>
            </a:endParaRPr>
          </a:p>
        </p:txBody>
      </p:sp>
      <p:sp>
        <p:nvSpPr>
          <p:cNvPr id="31" name="Rectangle 30"/>
          <p:cNvSpPr/>
          <p:nvPr/>
        </p:nvSpPr>
        <p:spPr>
          <a:xfrm>
            <a:off x="4038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Thursday</a:t>
            </a:r>
            <a:endParaRPr lang="en-US" sz="1400" dirty="0">
              <a:solidFill>
                <a:schemeClr val="tx1"/>
              </a:solidFill>
            </a:endParaRPr>
          </a:p>
        </p:txBody>
      </p:sp>
      <p:sp>
        <p:nvSpPr>
          <p:cNvPr id="32" name="Rectangle 31"/>
          <p:cNvSpPr/>
          <p:nvPr/>
        </p:nvSpPr>
        <p:spPr>
          <a:xfrm>
            <a:off x="5181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Friday</a:t>
            </a:r>
            <a:endParaRPr lang="en-US" sz="1400" dirty="0">
              <a:solidFill>
                <a:schemeClr val="tx1"/>
              </a:solidFill>
            </a:endParaRPr>
          </a:p>
        </p:txBody>
      </p:sp>
      <p:sp>
        <p:nvSpPr>
          <p:cNvPr id="33" name="Rectangle 32"/>
          <p:cNvSpPr/>
          <p:nvPr/>
        </p:nvSpPr>
        <p:spPr>
          <a:xfrm>
            <a:off x="6324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Saturday</a:t>
            </a:r>
            <a:endParaRPr lang="en-US" sz="1400" dirty="0">
              <a:solidFill>
                <a:schemeClr val="tx1"/>
              </a:solidFill>
            </a:endParaRPr>
          </a:p>
        </p:txBody>
      </p:sp>
      <p:sp>
        <p:nvSpPr>
          <p:cNvPr id="34" name="Rectangle 33"/>
          <p:cNvSpPr/>
          <p:nvPr/>
        </p:nvSpPr>
        <p:spPr>
          <a:xfrm>
            <a:off x="7467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Sunday</a:t>
            </a:r>
            <a:endParaRPr lang="en-US" sz="1400" dirty="0">
              <a:solidFill>
                <a:schemeClr val="tx1"/>
              </a:solidFill>
            </a:endParaRPr>
          </a:p>
        </p:txBody>
      </p:sp>
    </p:spTree>
    <p:extLst>
      <p:ext uri="{BB962C8B-B14F-4D97-AF65-F5344CB8AC3E}">
        <p14:creationId xmlns:p14="http://schemas.microsoft.com/office/powerpoint/2010/main" val="10761134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Quiz #5</a:t>
            </a:r>
            <a:endParaRPr lang="en-US" dirty="0"/>
          </a:p>
        </p:txBody>
      </p:sp>
      <p:sp>
        <p:nvSpPr>
          <p:cNvPr id="21" name="Content Placeholder 20"/>
          <p:cNvSpPr>
            <a:spLocks noGrp="1"/>
          </p:cNvSpPr>
          <p:nvPr>
            <p:ph sz="quarter" idx="1"/>
          </p:nvPr>
        </p:nvSpPr>
        <p:spPr/>
        <p:txBody>
          <a:bodyPr/>
          <a:lstStyle/>
          <a:p>
            <a:endParaRPr lang="en-US" dirty="0"/>
          </a:p>
          <a:p>
            <a:endParaRPr lang="en-US" dirty="0"/>
          </a:p>
          <a:p>
            <a:endParaRPr lang="en-US" dirty="0"/>
          </a:p>
          <a:p>
            <a:endParaRPr lang="en-US" dirty="0"/>
          </a:p>
          <a:p>
            <a:pPr marL="0" indent="0">
              <a:buNone/>
            </a:pPr>
            <a:r>
              <a:rPr lang="en-US" dirty="0"/>
              <a:t>How many hours of </a:t>
            </a:r>
            <a:r>
              <a:rPr lang="en-US" dirty="0" smtClean="0"/>
              <a:t>comp time did </a:t>
            </a:r>
            <a:r>
              <a:rPr lang="en-US" dirty="0"/>
              <a:t>this employee earn?</a:t>
            </a:r>
          </a:p>
          <a:p>
            <a:pPr marL="0" indent="0">
              <a:buNone/>
            </a:pPr>
            <a:endParaRPr lang="en-US" dirty="0"/>
          </a:p>
          <a:p>
            <a:pPr marL="0" indent="0">
              <a:buNone/>
            </a:pPr>
            <a:r>
              <a:rPr lang="en-US" dirty="0"/>
              <a:t>Answer: </a:t>
            </a:r>
            <a:r>
              <a:rPr lang="en-US" dirty="0" smtClean="0"/>
              <a:t>12 hours </a:t>
            </a:r>
            <a:r>
              <a:rPr lang="en-US" dirty="0"/>
              <a:t>of </a:t>
            </a:r>
            <a:r>
              <a:rPr lang="en-US" dirty="0" smtClean="0"/>
              <a:t>comp time</a:t>
            </a:r>
            <a:endParaRPr lang="en-US" dirty="0"/>
          </a:p>
          <a:p>
            <a:pPr marL="0" indent="0">
              <a:buNone/>
            </a:pPr>
            <a:endParaRPr lang="en-US" dirty="0"/>
          </a:p>
        </p:txBody>
      </p:sp>
      <p:sp>
        <p:nvSpPr>
          <p:cNvPr id="6" name="Rectangle 5"/>
          <p:cNvSpPr/>
          <p:nvPr/>
        </p:nvSpPr>
        <p:spPr>
          <a:xfrm>
            <a:off x="609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7" name="Rectangle 6"/>
          <p:cNvSpPr/>
          <p:nvPr/>
        </p:nvSpPr>
        <p:spPr>
          <a:xfrm>
            <a:off x="1752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8" name="Rectangle 7"/>
          <p:cNvSpPr/>
          <p:nvPr/>
        </p:nvSpPr>
        <p:spPr>
          <a:xfrm>
            <a:off x="2895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9" name="Rectangle 8"/>
          <p:cNvSpPr/>
          <p:nvPr/>
        </p:nvSpPr>
        <p:spPr>
          <a:xfrm>
            <a:off x="4038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10" name="Rectangle 9"/>
          <p:cNvSpPr/>
          <p:nvPr/>
        </p:nvSpPr>
        <p:spPr>
          <a:xfrm>
            <a:off x="5181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7.5</a:t>
            </a:r>
            <a:endParaRPr lang="en-US" sz="3200" dirty="0">
              <a:solidFill>
                <a:schemeClr val="tx1"/>
              </a:solidFill>
            </a:endParaRPr>
          </a:p>
        </p:txBody>
      </p:sp>
      <p:sp>
        <p:nvSpPr>
          <p:cNvPr id="11" name="Rectangle 10"/>
          <p:cNvSpPr/>
          <p:nvPr/>
        </p:nvSpPr>
        <p:spPr>
          <a:xfrm>
            <a:off x="6324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5</a:t>
            </a:r>
            <a:endParaRPr lang="en-US" sz="3200" dirty="0">
              <a:solidFill>
                <a:schemeClr val="tx1"/>
              </a:solidFill>
            </a:endParaRPr>
          </a:p>
        </p:txBody>
      </p:sp>
      <p:sp>
        <p:nvSpPr>
          <p:cNvPr id="12" name="Rectangle 11"/>
          <p:cNvSpPr/>
          <p:nvPr/>
        </p:nvSpPr>
        <p:spPr>
          <a:xfrm>
            <a:off x="7467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3</a:t>
            </a:r>
            <a:endParaRPr lang="en-US" sz="3200" dirty="0">
              <a:solidFill>
                <a:schemeClr val="tx1"/>
              </a:solidFill>
            </a:endParaRPr>
          </a:p>
        </p:txBody>
      </p:sp>
      <p:sp>
        <p:nvSpPr>
          <p:cNvPr id="13" name="Rectangle 12"/>
          <p:cNvSpPr/>
          <p:nvPr/>
        </p:nvSpPr>
        <p:spPr>
          <a:xfrm>
            <a:off x="609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tx1"/>
                </a:solidFill>
              </a:rPr>
              <a:t>Monday</a:t>
            </a:r>
            <a:endParaRPr lang="en-US" sz="1400" dirty="0">
              <a:solidFill>
                <a:schemeClr val="tx1"/>
              </a:solidFill>
            </a:endParaRPr>
          </a:p>
        </p:txBody>
      </p:sp>
      <p:sp>
        <p:nvSpPr>
          <p:cNvPr id="14" name="Rectangle 13"/>
          <p:cNvSpPr/>
          <p:nvPr/>
        </p:nvSpPr>
        <p:spPr>
          <a:xfrm>
            <a:off x="1752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Tuesday</a:t>
            </a:r>
            <a:endParaRPr lang="en-US" sz="1400" dirty="0">
              <a:solidFill>
                <a:schemeClr val="tx1"/>
              </a:solidFill>
            </a:endParaRPr>
          </a:p>
        </p:txBody>
      </p:sp>
      <p:sp>
        <p:nvSpPr>
          <p:cNvPr id="15" name="Rectangle 14"/>
          <p:cNvSpPr/>
          <p:nvPr/>
        </p:nvSpPr>
        <p:spPr>
          <a:xfrm>
            <a:off x="2895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Wednesday</a:t>
            </a:r>
            <a:endParaRPr lang="en-US" sz="1400" dirty="0">
              <a:solidFill>
                <a:schemeClr val="tx1"/>
              </a:solidFill>
            </a:endParaRPr>
          </a:p>
        </p:txBody>
      </p:sp>
      <p:sp>
        <p:nvSpPr>
          <p:cNvPr id="16" name="Rectangle 15"/>
          <p:cNvSpPr/>
          <p:nvPr/>
        </p:nvSpPr>
        <p:spPr>
          <a:xfrm>
            <a:off x="4038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Thursday</a:t>
            </a:r>
            <a:endParaRPr lang="en-US" sz="1400" dirty="0">
              <a:solidFill>
                <a:schemeClr val="tx1"/>
              </a:solidFill>
            </a:endParaRPr>
          </a:p>
        </p:txBody>
      </p:sp>
      <p:sp>
        <p:nvSpPr>
          <p:cNvPr id="17" name="Rectangle 16"/>
          <p:cNvSpPr/>
          <p:nvPr/>
        </p:nvSpPr>
        <p:spPr>
          <a:xfrm>
            <a:off x="5181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Friday</a:t>
            </a:r>
            <a:endParaRPr lang="en-US" sz="1400" dirty="0">
              <a:solidFill>
                <a:schemeClr val="tx1"/>
              </a:solidFill>
            </a:endParaRPr>
          </a:p>
        </p:txBody>
      </p:sp>
      <p:sp>
        <p:nvSpPr>
          <p:cNvPr id="18" name="Rectangle 17"/>
          <p:cNvSpPr/>
          <p:nvPr/>
        </p:nvSpPr>
        <p:spPr>
          <a:xfrm>
            <a:off x="6324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Saturday</a:t>
            </a:r>
            <a:endParaRPr lang="en-US" sz="1400" dirty="0">
              <a:solidFill>
                <a:schemeClr val="tx1"/>
              </a:solidFill>
            </a:endParaRPr>
          </a:p>
        </p:txBody>
      </p:sp>
      <p:sp>
        <p:nvSpPr>
          <p:cNvPr id="19" name="Rectangle 18"/>
          <p:cNvSpPr/>
          <p:nvPr/>
        </p:nvSpPr>
        <p:spPr>
          <a:xfrm>
            <a:off x="7467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Sunday</a:t>
            </a:r>
            <a:endParaRPr lang="en-US" sz="1400" dirty="0">
              <a:solidFill>
                <a:schemeClr val="tx1"/>
              </a:solidFill>
            </a:endParaRPr>
          </a:p>
        </p:txBody>
      </p:sp>
    </p:spTree>
    <p:extLst>
      <p:ext uri="{BB962C8B-B14F-4D97-AF65-F5344CB8AC3E}">
        <p14:creationId xmlns:p14="http://schemas.microsoft.com/office/powerpoint/2010/main" val="3765599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Physical and Mental Impairments</a:t>
            </a:r>
            <a:endParaRPr lang="en-US" dirty="0"/>
          </a:p>
        </p:txBody>
      </p:sp>
      <p:sp>
        <p:nvSpPr>
          <p:cNvPr id="4" name="Content Placeholder 3"/>
          <p:cNvSpPr>
            <a:spLocks noGrp="1"/>
          </p:cNvSpPr>
          <p:nvPr>
            <p:ph sz="half" idx="1"/>
          </p:nvPr>
        </p:nvSpPr>
        <p:spPr/>
        <p:txBody>
          <a:bodyPr>
            <a:normAutofit/>
          </a:bodyPr>
          <a:lstStyle/>
          <a:p>
            <a:r>
              <a:rPr lang="en-US" dirty="0" smtClean="0"/>
              <a:t>Back Impairments</a:t>
            </a:r>
          </a:p>
          <a:p>
            <a:r>
              <a:rPr lang="en-US" dirty="0" smtClean="0"/>
              <a:t>Regarded as Disabled</a:t>
            </a:r>
          </a:p>
          <a:p>
            <a:r>
              <a:rPr lang="en-US" dirty="0" smtClean="0"/>
              <a:t>Non-Paralytic Orthopedic</a:t>
            </a:r>
          </a:p>
          <a:p>
            <a:r>
              <a:rPr lang="en-US" dirty="0" smtClean="0"/>
              <a:t>Depression</a:t>
            </a:r>
          </a:p>
          <a:p>
            <a:r>
              <a:rPr lang="en-US" dirty="0" smtClean="0"/>
              <a:t>Record of Disability</a:t>
            </a:r>
          </a:p>
          <a:p>
            <a:r>
              <a:rPr lang="en-US" dirty="0" smtClean="0"/>
              <a:t>Diabetes</a:t>
            </a:r>
          </a:p>
          <a:p>
            <a:r>
              <a:rPr lang="en-US" dirty="0" smtClean="0"/>
              <a:t>Heart Condition</a:t>
            </a:r>
          </a:p>
          <a:p>
            <a:r>
              <a:rPr lang="en-US" dirty="0" smtClean="0"/>
              <a:t>Anxiety</a:t>
            </a:r>
          </a:p>
          <a:p>
            <a:r>
              <a:rPr lang="en-US" dirty="0" smtClean="0"/>
              <a:t>Cancer</a:t>
            </a:r>
            <a:endParaRPr lang="en-US" dirty="0"/>
          </a:p>
          <a:p>
            <a:endParaRPr lang="en-US" dirty="0"/>
          </a:p>
        </p:txBody>
      </p:sp>
      <p:sp>
        <p:nvSpPr>
          <p:cNvPr id="5" name="Content Placeholder 4"/>
          <p:cNvSpPr>
            <a:spLocks noGrp="1"/>
          </p:cNvSpPr>
          <p:nvPr>
            <p:ph sz="half" idx="2"/>
          </p:nvPr>
        </p:nvSpPr>
        <p:spPr/>
        <p:txBody>
          <a:bodyPr>
            <a:normAutofit/>
          </a:bodyPr>
          <a:lstStyle/>
          <a:p>
            <a:r>
              <a:rPr lang="en-US" dirty="0" smtClean="0"/>
              <a:t>Vision</a:t>
            </a:r>
          </a:p>
          <a:p>
            <a:r>
              <a:rPr lang="en-US" dirty="0" smtClean="0"/>
              <a:t>Bi-Polar</a:t>
            </a:r>
          </a:p>
          <a:p>
            <a:r>
              <a:rPr lang="en-US" dirty="0" smtClean="0"/>
              <a:t>Epilepsy</a:t>
            </a:r>
          </a:p>
          <a:p>
            <a:r>
              <a:rPr lang="en-US" dirty="0" smtClean="0"/>
              <a:t>Asthma</a:t>
            </a:r>
          </a:p>
          <a:p>
            <a:r>
              <a:rPr lang="en-US" dirty="0" smtClean="0"/>
              <a:t>Learning Disabilities</a:t>
            </a:r>
          </a:p>
          <a:p>
            <a:r>
              <a:rPr lang="en-US" dirty="0" smtClean="0"/>
              <a:t>HIV</a:t>
            </a:r>
          </a:p>
          <a:p>
            <a:r>
              <a:rPr lang="en-US" dirty="0" smtClean="0"/>
              <a:t>MS</a:t>
            </a:r>
          </a:p>
          <a:p>
            <a:r>
              <a:rPr lang="en-US" dirty="0" smtClean="0"/>
              <a:t>Alcoholism</a:t>
            </a:r>
          </a:p>
          <a:p>
            <a:r>
              <a:rPr lang="en-US" dirty="0" smtClean="0"/>
              <a:t>Allergies</a:t>
            </a:r>
            <a:endParaRPr lang="en-US" dirty="0"/>
          </a:p>
        </p:txBody>
      </p:sp>
    </p:spTree>
    <p:extLst>
      <p:ext uri="{BB962C8B-B14F-4D97-AF65-F5344CB8AC3E}">
        <p14:creationId xmlns:p14="http://schemas.microsoft.com/office/powerpoint/2010/main" val="5465868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 Comp Time vs. Overtime Pay</a:t>
            </a:r>
            <a:endParaRPr lang="en-US" dirty="0"/>
          </a:p>
        </p:txBody>
      </p:sp>
      <p:sp>
        <p:nvSpPr>
          <p:cNvPr id="3" name="Content Placeholder 2"/>
          <p:cNvSpPr>
            <a:spLocks noGrp="1"/>
          </p:cNvSpPr>
          <p:nvPr>
            <p:ph sz="quarter" idx="1"/>
          </p:nvPr>
        </p:nvSpPr>
        <p:spPr/>
        <p:txBody>
          <a:bodyPr>
            <a:normAutofit/>
          </a:bodyPr>
          <a:lstStyle/>
          <a:p>
            <a:r>
              <a:rPr lang="en-US" dirty="0"/>
              <a:t>Until a non-exempt staff member has accumulated 40 hours of compensatory </a:t>
            </a:r>
            <a:r>
              <a:rPr lang="en-US" dirty="0" smtClean="0"/>
              <a:t>time, she </a:t>
            </a:r>
            <a:r>
              <a:rPr lang="en-US" dirty="0"/>
              <a:t>or </a:t>
            </a:r>
            <a:r>
              <a:rPr lang="en-US" dirty="0" smtClean="0"/>
              <a:t>he </a:t>
            </a:r>
            <a:r>
              <a:rPr lang="en-US" dirty="0"/>
              <a:t>will be free to choose between compensation </a:t>
            </a:r>
            <a:r>
              <a:rPr lang="en-US" dirty="0" smtClean="0"/>
              <a:t>in </a:t>
            </a:r>
            <a:r>
              <a:rPr lang="en-US" dirty="0"/>
              <a:t>dollars or in compensatory </a:t>
            </a:r>
            <a:r>
              <a:rPr lang="en-US" dirty="0" smtClean="0"/>
              <a:t>time.</a:t>
            </a:r>
          </a:p>
          <a:p>
            <a:r>
              <a:rPr lang="en-US" dirty="0"/>
              <a:t>After 40 hours of compensatory time has been accumulated, the supervisor may choose either to pay for overtime in dollars or </a:t>
            </a:r>
            <a:r>
              <a:rPr lang="en-US" dirty="0" smtClean="0"/>
              <a:t>comp time. However, it is always the employee’s right to choose </a:t>
            </a:r>
            <a:r>
              <a:rPr lang="en-US" dirty="0"/>
              <a:t>to be paid in dollars. </a:t>
            </a:r>
          </a:p>
        </p:txBody>
      </p:sp>
    </p:spTree>
    <p:extLst>
      <p:ext uri="{BB962C8B-B14F-4D97-AF65-F5344CB8AC3E}">
        <p14:creationId xmlns:p14="http://schemas.microsoft.com/office/powerpoint/2010/main" val="9515851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 Comp Time vs. Overtime Pay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Accumulated comp time must not exceed 80 hours. Overtime must be paid in dollars until accumulated comp time falls below 80 hours.</a:t>
            </a:r>
          </a:p>
          <a:p>
            <a:r>
              <a:rPr lang="en-US" dirty="0" smtClean="0"/>
              <a:t>Using comp time:</a:t>
            </a:r>
          </a:p>
          <a:p>
            <a:pPr lvl="1"/>
            <a:r>
              <a:rPr lang="en-US" dirty="0" smtClean="0"/>
              <a:t>If using two days or less, employee should notify the supervisor at least 72 hours ahead of time</a:t>
            </a:r>
          </a:p>
          <a:p>
            <a:pPr lvl="1"/>
            <a:r>
              <a:rPr lang="en-US" dirty="0" smtClean="0"/>
              <a:t>If using more than two days, employee should notify the supervisor at least two weeks in advance</a:t>
            </a:r>
          </a:p>
          <a:p>
            <a:pPr lvl="1"/>
            <a:r>
              <a:rPr lang="en-US" dirty="0" smtClean="0"/>
              <a:t>Using comp time must not unduly disrupt the operations of the department.</a:t>
            </a:r>
          </a:p>
          <a:p>
            <a:pPr lvl="1"/>
            <a:r>
              <a:rPr lang="en-US" dirty="0" smtClean="0"/>
              <a:t>When transferring to another college or department or when employment ends with UVM, the employee must be paid for all unused comp time in dollars.</a:t>
            </a:r>
          </a:p>
        </p:txBody>
      </p:sp>
    </p:spTree>
    <p:extLst>
      <p:ext uri="{BB962C8B-B14F-4D97-AF65-F5344CB8AC3E}">
        <p14:creationId xmlns:p14="http://schemas.microsoft.com/office/powerpoint/2010/main" val="20137595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Quiz #6</a:t>
            </a:r>
            <a:endParaRPr lang="en-US" dirty="0"/>
          </a:p>
        </p:txBody>
      </p:sp>
      <p:sp>
        <p:nvSpPr>
          <p:cNvPr id="3" name="Content Placeholder 2"/>
          <p:cNvSpPr>
            <a:spLocks noGrp="1"/>
          </p:cNvSpPr>
          <p:nvPr>
            <p:ph sz="quarter" idx="1"/>
          </p:nvPr>
        </p:nvSpPr>
        <p:spPr/>
        <p:txBody>
          <a:bodyPr/>
          <a:lstStyle/>
          <a:p>
            <a:pPr marL="0" indent="0">
              <a:buNone/>
            </a:pPr>
            <a:r>
              <a:rPr lang="en-US" dirty="0" smtClean="0"/>
              <a:t>True or False</a:t>
            </a:r>
          </a:p>
          <a:p>
            <a:pPr marL="0" indent="0">
              <a:buNone/>
            </a:pPr>
            <a:endParaRPr lang="en-US" dirty="0" smtClean="0"/>
          </a:p>
          <a:p>
            <a:pPr marL="0" indent="0">
              <a:buNone/>
            </a:pPr>
            <a:r>
              <a:rPr lang="en-US" dirty="0" smtClean="0"/>
              <a:t>Management is responsible for hours of work and overtime.  If the non-exempt employee can document overtime hours and management cannot, then the employee wins. </a:t>
            </a:r>
          </a:p>
          <a:p>
            <a:pPr marL="0" indent="0">
              <a:buNone/>
            </a:pPr>
            <a:endParaRPr lang="en-US" dirty="0"/>
          </a:p>
          <a:p>
            <a:pPr marL="0" indent="0">
              <a:buNone/>
            </a:pPr>
            <a:r>
              <a:rPr lang="en-US" dirty="0" smtClean="0"/>
              <a:t>Answer: True</a:t>
            </a:r>
            <a:endParaRPr lang="en-US" dirty="0"/>
          </a:p>
        </p:txBody>
      </p:sp>
    </p:spTree>
    <p:extLst>
      <p:ext uri="{BB962C8B-B14F-4D97-AF65-F5344CB8AC3E}">
        <p14:creationId xmlns:p14="http://schemas.microsoft.com/office/powerpoint/2010/main" val="2273699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Users\bdcole\AppData\Local\Microsoft\Windows\Temporary Internet Files\Content.IE5\1UXIPM2X\MP90038172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112"/>
            <a:ext cx="1600200" cy="240456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FLSA – Travel Time for Non-Exempt</a:t>
            </a:r>
            <a:endParaRPr lang="en-US" dirty="0"/>
          </a:p>
        </p:txBody>
      </p:sp>
      <p:pic>
        <p:nvPicPr>
          <p:cNvPr id="1029" name="Picture 5" descr="C:\Users\bdcole\AppData\Local\Microsoft\Windows\Temporary Internet Files\Content.IE5\CEW4VK9M\MP900426636[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1752600"/>
            <a:ext cx="1982316" cy="29720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bdcole\AppData\Local\Microsoft\Windows\Temporary Internet Files\Content.IE5\VPWB79K7\MP90039999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5251" y="2164515"/>
            <a:ext cx="3223549" cy="214819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bdcole\AppData\Local\Microsoft\Windows\Temporary Internet Files\Content.IE5\BRBKYU0I\MP900448429[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4191000"/>
            <a:ext cx="1417562"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bdcole\AppData\Local\Microsoft\Windows\Temporary Internet Files\Content.IE5\1UXIPM2X\MP90040028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600" y="4694144"/>
            <a:ext cx="2057400" cy="13726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bdcole\AppData\Local\Microsoft\Windows\Temporary Internet Files\Content.IE5\9CH5U919\MP90040961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4876800"/>
            <a:ext cx="2133600" cy="1413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827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6324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8:00</a:t>
            </a:r>
          </a:p>
          <a:p>
            <a:pPr algn="ctr"/>
            <a:r>
              <a:rPr lang="en-US" sz="1600" dirty="0" smtClean="0">
                <a:solidFill>
                  <a:schemeClr val="tx1"/>
                </a:solidFill>
              </a:rPr>
              <a:t>to</a:t>
            </a:r>
          </a:p>
          <a:p>
            <a:pPr algn="ctr"/>
            <a:r>
              <a:rPr lang="en-US" sz="1600" dirty="0" smtClean="0">
                <a:solidFill>
                  <a:schemeClr val="tx1"/>
                </a:solidFill>
              </a:rPr>
              <a:t>4:30</a:t>
            </a:r>
            <a:endParaRPr lang="en-US" sz="1600" dirty="0">
              <a:solidFill>
                <a:schemeClr val="tx1"/>
              </a:solidFill>
            </a:endParaRPr>
          </a:p>
        </p:txBody>
      </p:sp>
      <p:sp>
        <p:nvSpPr>
          <p:cNvPr id="2" name="Title 1"/>
          <p:cNvSpPr>
            <a:spLocks noGrp="1"/>
          </p:cNvSpPr>
          <p:nvPr>
            <p:ph type="title"/>
          </p:nvPr>
        </p:nvSpPr>
        <p:spPr/>
        <p:txBody>
          <a:bodyPr/>
          <a:lstStyle/>
          <a:p>
            <a:r>
              <a:rPr lang="en-US" dirty="0" smtClean="0"/>
              <a:t>FLSA – Travel Time for Non-Exempt</a:t>
            </a:r>
            <a:endParaRPr lang="en-US" dirty="0"/>
          </a:p>
        </p:txBody>
      </p:sp>
      <p:sp>
        <p:nvSpPr>
          <p:cNvPr id="5" name="Rectangle 4"/>
          <p:cNvSpPr/>
          <p:nvPr/>
        </p:nvSpPr>
        <p:spPr>
          <a:xfrm>
            <a:off x="609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8:00</a:t>
            </a:r>
          </a:p>
          <a:p>
            <a:pPr algn="ctr"/>
            <a:r>
              <a:rPr lang="en-US" sz="1600" dirty="0" smtClean="0">
                <a:solidFill>
                  <a:schemeClr val="tx1"/>
                </a:solidFill>
              </a:rPr>
              <a:t>to</a:t>
            </a:r>
          </a:p>
          <a:p>
            <a:pPr algn="ctr"/>
            <a:r>
              <a:rPr lang="en-US" sz="1600" dirty="0" smtClean="0">
                <a:solidFill>
                  <a:schemeClr val="tx1"/>
                </a:solidFill>
              </a:rPr>
              <a:t>4:30</a:t>
            </a:r>
            <a:endParaRPr lang="en-US" sz="1600" dirty="0">
              <a:solidFill>
                <a:schemeClr val="tx1"/>
              </a:solidFill>
            </a:endParaRPr>
          </a:p>
        </p:txBody>
      </p:sp>
      <p:sp>
        <p:nvSpPr>
          <p:cNvPr id="12" name="Rectangle 11"/>
          <p:cNvSpPr/>
          <p:nvPr/>
        </p:nvSpPr>
        <p:spPr>
          <a:xfrm>
            <a:off x="609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dirty="0" smtClean="0">
                <a:solidFill>
                  <a:schemeClr val="tx1"/>
                </a:solidFill>
              </a:rPr>
              <a:t>Monday</a:t>
            </a:r>
            <a:endParaRPr lang="en-US" sz="1400" dirty="0">
              <a:solidFill>
                <a:schemeClr val="tx1"/>
              </a:solidFill>
            </a:endParaRPr>
          </a:p>
        </p:txBody>
      </p:sp>
      <p:sp>
        <p:nvSpPr>
          <p:cNvPr id="13" name="Rectangle 12"/>
          <p:cNvSpPr/>
          <p:nvPr/>
        </p:nvSpPr>
        <p:spPr>
          <a:xfrm>
            <a:off x="1752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Tuesday</a:t>
            </a:r>
            <a:endParaRPr lang="en-US" sz="1400" dirty="0">
              <a:solidFill>
                <a:schemeClr val="tx1"/>
              </a:solidFill>
            </a:endParaRPr>
          </a:p>
        </p:txBody>
      </p:sp>
      <p:sp>
        <p:nvSpPr>
          <p:cNvPr id="14" name="Rectangle 13"/>
          <p:cNvSpPr/>
          <p:nvPr/>
        </p:nvSpPr>
        <p:spPr>
          <a:xfrm>
            <a:off x="2895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Wednesday</a:t>
            </a:r>
            <a:endParaRPr lang="en-US" sz="1400" dirty="0">
              <a:solidFill>
                <a:schemeClr val="tx1"/>
              </a:solidFill>
            </a:endParaRPr>
          </a:p>
        </p:txBody>
      </p:sp>
      <p:sp>
        <p:nvSpPr>
          <p:cNvPr id="15" name="Rectangle 14"/>
          <p:cNvSpPr/>
          <p:nvPr/>
        </p:nvSpPr>
        <p:spPr>
          <a:xfrm>
            <a:off x="4038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Thursday</a:t>
            </a:r>
            <a:endParaRPr lang="en-US" sz="1400" dirty="0">
              <a:solidFill>
                <a:schemeClr val="tx1"/>
              </a:solidFill>
            </a:endParaRPr>
          </a:p>
        </p:txBody>
      </p:sp>
      <p:sp>
        <p:nvSpPr>
          <p:cNvPr id="16" name="Rectangle 15"/>
          <p:cNvSpPr/>
          <p:nvPr/>
        </p:nvSpPr>
        <p:spPr>
          <a:xfrm>
            <a:off x="5181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Friday</a:t>
            </a:r>
            <a:endParaRPr lang="en-US" sz="1400" dirty="0">
              <a:solidFill>
                <a:schemeClr val="tx1"/>
              </a:solidFill>
            </a:endParaRPr>
          </a:p>
        </p:txBody>
      </p:sp>
      <p:sp>
        <p:nvSpPr>
          <p:cNvPr id="17" name="Rectangle 16"/>
          <p:cNvSpPr/>
          <p:nvPr/>
        </p:nvSpPr>
        <p:spPr>
          <a:xfrm>
            <a:off x="6324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Saturday</a:t>
            </a:r>
            <a:endParaRPr lang="en-US" sz="1400" dirty="0">
              <a:solidFill>
                <a:schemeClr val="tx1"/>
              </a:solidFill>
            </a:endParaRPr>
          </a:p>
        </p:txBody>
      </p:sp>
      <p:sp>
        <p:nvSpPr>
          <p:cNvPr id="18" name="Rectangle 17"/>
          <p:cNvSpPr/>
          <p:nvPr/>
        </p:nvSpPr>
        <p:spPr>
          <a:xfrm>
            <a:off x="7467600" y="1752600"/>
            <a:ext cx="1143000" cy="381000"/>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Sunday</a:t>
            </a:r>
            <a:endParaRPr lang="en-US" sz="1400" dirty="0">
              <a:solidFill>
                <a:schemeClr val="tx1"/>
              </a:solidFill>
            </a:endParaRPr>
          </a:p>
        </p:txBody>
      </p:sp>
      <p:sp>
        <p:nvSpPr>
          <p:cNvPr id="19" name="Rectangle 18"/>
          <p:cNvSpPr/>
          <p:nvPr/>
        </p:nvSpPr>
        <p:spPr>
          <a:xfrm>
            <a:off x="1752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8:00</a:t>
            </a:r>
          </a:p>
          <a:p>
            <a:pPr algn="ctr"/>
            <a:r>
              <a:rPr lang="en-US" sz="1600" dirty="0" smtClean="0">
                <a:solidFill>
                  <a:schemeClr val="tx1"/>
                </a:solidFill>
              </a:rPr>
              <a:t>to</a:t>
            </a:r>
          </a:p>
          <a:p>
            <a:pPr algn="ctr"/>
            <a:r>
              <a:rPr lang="en-US" sz="1600" dirty="0" smtClean="0">
                <a:solidFill>
                  <a:schemeClr val="tx1"/>
                </a:solidFill>
              </a:rPr>
              <a:t>4:30</a:t>
            </a:r>
            <a:endParaRPr lang="en-US" sz="1600" dirty="0">
              <a:solidFill>
                <a:schemeClr val="tx1"/>
              </a:solidFill>
            </a:endParaRPr>
          </a:p>
        </p:txBody>
      </p:sp>
      <p:sp>
        <p:nvSpPr>
          <p:cNvPr id="20" name="Rectangle 19"/>
          <p:cNvSpPr/>
          <p:nvPr/>
        </p:nvSpPr>
        <p:spPr>
          <a:xfrm>
            <a:off x="2895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8:00</a:t>
            </a:r>
          </a:p>
          <a:p>
            <a:pPr algn="ctr"/>
            <a:r>
              <a:rPr lang="en-US" sz="1600" dirty="0" smtClean="0">
                <a:solidFill>
                  <a:schemeClr val="tx1"/>
                </a:solidFill>
              </a:rPr>
              <a:t>to</a:t>
            </a:r>
          </a:p>
          <a:p>
            <a:pPr algn="ctr"/>
            <a:r>
              <a:rPr lang="en-US" sz="1600" dirty="0" smtClean="0">
                <a:solidFill>
                  <a:schemeClr val="tx1"/>
                </a:solidFill>
              </a:rPr>
              <a:t>4:30</a:t>
            </a:r>
            <a:endParaRPr lang="en-US" sz="1600" dirty="0">
              <a:solidFill>
                <a:schemeClr val="tx1"/>
              </a:solidFill>
            </a:endParaRPr>
          </a:p>
        </p:txBody>
      </p:sp>
      <p:sp>
        <p:nvSpPr>
          <p:cNvPr id="21" name="Rectangle 20"/>
          <p:cNvSpPr/>
          <p:nvPr/>
        </p:nvSpPr>
        <p:spPr>
          <a:xfrm>
            <a:off x="4038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8:00</a:t>
            </a:r>
          </a:p>
          <a:p>
            <a:pPr algn="ctr"/>
            <a:r>
              <a:rPr lang="en-US" sz="1600" dirty="0" smtClean="0">
                <a:solidFill>
                  <a:schemeClr val="tx1"/>
                </a:solidFill>
              </a:rPr>
              <a:t>to</a:t>
            </a:r>
          </a:p>
          <a:p>
            <a:pPr algn="ctr"/>
            <a:r>
              <a:rPr lang="en-US" sz="1600" dirty="0" smtClean="0">
                <a:solidFill>
                  <a:schemeClr val="tx1"/>
                </a:solidFill>
              </a:rPr>
              <a:t>4:30</a:t>
            </a:r>
            <a:endParaRPr lang="en-US" sz="1600" dirty="0">
              <a:solidFill>
                <a:schemeClr val="tx1"/>
              </a:solidFill>
            </a:endParaRPr>
          </a:p>
        </p:txBody>
      </p:sp>
      <p:sp>
        <p:nvSpPr>
          <p:cNvPr id="22" name="Rectangle 21"/>
          <p:cNvSpPr/>
          <p:nvPr/>
        </p:nvSpPr>
        <p:spPr>
          <a:xfrm>
            <a:off x="5181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8:00</a:t>
            </a:r>
          </a:p>
          <a:p>
            <a:pPr algn="ctr"/>
            <a:r>
              <a:rPr lang="en-US" sz="1600" dirty="0" smtClean="0">
                <a:solidFill>
                  <a:schemeClr val="tx1"/>
                </a:solidFill>
              </a:rPr>
              <a:t>to</a:t>
            </a:r>
          </a:p>
          <a:p>
            <a:pPr algn="ctr"/>
            <a:r>
              <a:rPr lang="en-US" sz="1600" dirty="0" smtClean="0">
                <a:solidFill>
                  <a:schemeClr val="tx1"/>
                </a:solidFill>
              </a:rPr>
              <a:t>4:30</a:t>
            </a:r>
            <a:endParaRPr lang="en-US" sz="1600" dirty="0">
              <a:solidFill>
                <a:schemeClr val="tx1"/>
              </a:solidFill>
            </a:endParaRPr>
          </a:p>
        </p:txBody>
      </p:sp>
      <p:sp>
        <p:nvSpPr>
          <p:cNvPr id="24" name="Rectangle 23"/>
          <p:cNvSpPr/>
          <p:nvPr/>
        </p:nvSpPr>
        <p:spPr>
          <a:xfrm>
            <a:off x="7467600" y="2133600"/>
            <a:ext cx="1143000" cy="9906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8:00</a:t>
            </a:r>
          </a:p>
          <a:p>
            <a:pPr algn="ctr"/>
            <a:r>
              <a:rPr lang="en-US" sz="1600" dirty="0" smtClean="0">
                <a:solidFill>
                  <a:schemeClr val="tx1"/>
                </a:solidFill>
              </a:rPr>
              <a:t>to</a:t>
            </a:r>
          </a:p>
          <a:p>
            <a:pPr algn="ctr"/>
            <a:r>
              <a:rPr lang="en-US" sz="1600" dirty="0" smtClean="0">
                <a:solidFill>
                  <a:schemeClr val="tx1"/>
                </a:solidFill>
              </a:rPr>
              <a:t>4:30</a:t>
            </a:r>
            <a:endParaRPr lang="en-US" sz="1600" dirty="0">
              <a:solidFill>
                <a:schemeClr val="tx1"/>
              </a:solidFill>
            </a:endParaRPr>
          </a:p>
        </p:txBody>
      </p:sp>
      <p:pic>
        <p:nvPicPr>
          <p:cNvPr id="2050" name="Picture 2" descr="C:\Users\bdcole\AppData\Local\Microsoft\Windows\Temporary Internet Files\Content.IE5\9CH5U919\MM90016303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12733" y="4038600"/>
            <a:ext cx="1362075"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767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Quiz #7</a:t>
            </a:r>
            <a:endParaRPr lang="en-US" dirty="0"/>
          </a:p>
        </p:txBody>
      </p:sp>
      <p:sp>
        <p:nvSpPr>
          <p:cNvPr id="3" name="Content Placeholder 2"/>
          <p:cNvSpPr>
            <a:spLocks noGrp="1"/>
          </p:cNvSpPr>
          <p:nvPr>
            <p:ph sz="quarter" idx="1"/>
          </p:nvPr>
        </p:nvSpPr>
        <p:spPr/>
        <p:txBody>
          <a:bodyPr/>
          <a:lstStyle/>
          <a:p>
            <a:pPr marL="0" indent="0">
              <a:buNone/>
            </a:pPr>
            <a:r>
              <a:rPr lang="en-US" dirty="0" smtClean="0"/>
              <a:t>Employee travels to a conference on Sunday, leaving Burlington at 1:00 pm and arriving in Boston at 6:00 pm.</a:t>
            </a:r>
          </a:p>
          <a:p>
            <a:pPr marL="0" indent="0">
              <a:buNone/>
            </a:pPr>
            <a:endParaRPr lang="en-US" dirty="0" smtClean="0"/>
          </a:p>
          <a:p>
            <a:pPr marL="0" indent="0">
              <a:buNone/>
            </a:pPr>
            <a:r>
              <a:rPr lang="en-US" dirty="0" smtClean="0"/>
              <a:t>How many hours did the employee “work?”</a:t>
            </a:r>
          </a:p>
          <a:p>
            <a:pPr marL="0" indent="0">
              <a:buNone/>
            </a:pPr>
            <a:endParaRPr lang="en-US" dirty="0"/>
          </a:p>
          <a:p>
            <a:pPr marL="0" indent="0">
              <a:buNone/>
            </a:pPr>
            <a:r>
              <a:rPr lang="en-US" dirty="0" smtClean="0"/>
              <a:t>Answer: 3.5</a:t>
            </a:r>
            <a:endParaRPr lang="en-US" dirty="0"/>
          </a:p>
        </p:txBody>
      </p:sp>
    </p:spTree>
    <p:extLst>
      <p:ext uri="{BB962C8B-B14F-4D97-AF65-F5344CB8AC3E}">
        <p14:creationId xmlns:p14="http://schemas.microsoft.com/office/powerpoint/2010/main" val="21602964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FLSA #8</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dirty="0" smtClean="0"/>
              <a:t>The day of the conference:</a:t>
            </a:r>
          </a:p>
          <a:p>
            <a:pPr lvl="1"/>
            <a:r>
              <a:rPr lang="en-US" dirty="0" smtClean="0"/>
              <a:t>The employee attends the conference events beginning Monday morning at 8:30 am. </a:t>
            </a:r>
          </a:p>
          <a:p>
            <a:pPr lvl="1"/>
            <a:r>
              <a:rPr lang="en-US" dirty="0" smtClean="0"/>
              <a:t>At Monday’s conference luncheon there is a  keynote speaker .</a:t>
            </a:r>
          </a:p>
          <a:p>
            <a:pPr lvl="1"/>
            <a:r>
              <a:rPr lang="en-US" dirty="0" smtClean="0"/>
              <a:t>Last afternoon session concludes at 4:00 pm </a:t>
            </a:r>
          </a:p>
          <a:p>
            <a:pPr lvl="1"/>
            <a:r>
              <a:rPr lang="en-US" dirty="0" smtClean="0"/>
              <a:t>The employee prepares for a leisurely dinner with friends and returns to hotel at 7:00 pm.</a:t>
            </a:r>
          </a:p>
          <a:p>
            <a:endParaRPr lang="en-US" dirty="0" smtClean="0"/>
          </a:p>
          <a:p>
            <a:pPr marL="0" indent="0">
              <a:buNone/>
            </a:pPr>
            <a:r>
              <a:rPr lang="en-US" dirty="0" smtClean="0"/>
              <a:t>For how many hours should the employee be compensated?</a:t>
            </a:r>
          </a:p>
          <a:p>
            <a:pPr marL="0" indent="0">
              <a:buNone/>
            </a:pPr>
            <a:endParaRPr lang="en-US" dirty="0"/>
          </a:p>
          <a:p>
            <a:pPr marL="0" indent="0">
              <a:buNone/>
            </a:pPr>
            <a:r>
              <a:rPr lang="en-US" dirty="0" smtClean="0"/>
              <a:t>Answer: 7.5</a:t>
            </a:r>
            <a:endParaRPr lang="en-US" dirty="0"/>
          </a:p>
        </p:txBody>
      </p:sp>
    </p:spTree>
    <p:extLst>
      <p:ext uri="{BB962C8B-B14F-4D97-AF65-F5344CB8AC3E}">
        <p14:creationId xmlns:p14="http://schemas.microsoft.com/office/powerpoint/2010/main" val="40729800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FLSA – Travel Time for Non-Exempt</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Rather than return home in the morning, the employee decides to visit a museum and grab a late lunch. She departs Boston at 3:00 pm on Wednesday afternoon for the trip home.</a:t>
            </a:r>
          </a:p>
          <a:p>
            <a:pPr marL="0" indent="0">
              <a:buNone/>
            </a:pPr>
            <a:endParaRPr lang="en-US" dirty="0" smtClean="0"/>
          </a:p>
          <a:p>
            <a:pPr marL="0" indent="0">
              <a:buNone/>
            </a:pPr>
            <a:r>
              <a:rPr lang="en-US" dirty="0" smtClean="0"/>
              <a:t>The employee arrives in Burlington at 8:00 pm</a:t>
            </a:r>
          </a:p>
          <a:p>
            <a:pPr marL="0" indent="0">
              <a:buNone/>
            </a:pPr>
            <a:endParaRPr lang="en-US" dirty="0"/>
          </a:p>
          <a:p>
            <a:pPr marL="0" indent="0">
              <a:buNone/>
            </a:pPr>
            <a:r>
              <a:rPr lang="en-US" dirty="0" smtClean="0"/>
              <a:t>How many hours are “worked?”</a:t>
            </a:r>
          </a:p>
          <a:p>
            <a:pPr marL="0" indent="0">
              <a:buNone/>
            </a:pPr>
            <a:endParaRPr lang="en-US" dirty="0"/>
          </a:p>
          <a:p>
            <a:pPr marL="0" indent="0">
              <a:buNone/>
            </a:pPr>
            <a:r>
              <a:rPr lang="en-US" dirty="0" smtClean="0"/>
              <a:t>Answer: 1.5</a:t>
            </a:r>
          </a:p>
        </p:txBody>
      </p:sp>
    </p:spTree>
    <p:extLst>
      <p:ext uri="{BB962C8B-B14F-4D97-AF65-F5344CB8AC3E}">
        <p14:creationId xmlns:p14="http://schemas.microsoft.com/office/powerpoint/2010/main" val="15998314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sz="quarter" idx="1"/>
          </p:nvPr>
        </p:nvSpPr>
        <p:spPr/>
        <p:txBody>
          <a:bodyPr/>
          <a:lstStyle/>
          <a:p>
            <a:r>
              <a:rPr lang="en-US" dirty="0">
                <a:hlinkClick r:id="rId2"/>
              </a:rPr>
              <a:t>http://www.dol.gov/whd/flsa</a:t>
            </a:r>
            <a:r>
              <a:rPr lang="en-US" dirty="0" smtClean="0">
                <a:hlinkClick r:id="rId2"/>
              </a:rPr>
              <a:t>/</a:t>
            </a:r>
            <a:endParaRPr lang="en-US" dirty="0" smtClean="0"/>
          </a:p>
          <a:p>
            <a:endParaRPr lang="en-US" dirty="0"/>
          </a:p>
          <a:p>
            <a:r>
              <a:rPr lang="en-US" dirty="0">
                <a:hlinkClick r:id="rId3"/>
              </a:rPr>
              <a:t>http://labor.vermont.gov/?</a:t>
            </a:r>
            <a:r>
              <a:rPr lang="en-US" dirty="0" smtClean="0">
                <a:hlinkClick r:id="rId3"/>
              </a:rPr>
              <a:t>TabId=383</a:t>
            </a:r>
            <a:endParaRPr lang="en-US" dirty="0" smtClean="0"/>
          </a:p>
          <a:p>
            <a:endParaRPr lang="en-US" dirty="0"/>
          </a:p>
        </p:txBody>
      </p:sp>
    </p:spTree>
    <p:extLst>
      <p:ext uri="{BB962C8B-B14F-4D97-AF65-F5344CB8AC3E}">
        <p14:creationId xmlns:p14="http://schemas.microsoft.com/office/powerpoint/2010/main" val="13244655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p:txBody>
          <a:bodyPr>
            <a:normAutofit fontScale="47500" lnSpcReduction="20000"/>
          </a:bodyPr>
          <a:lstStyle/>
          <a:p>
            <a:pPr>
              <a:buNone/>
            </a:pPr>
            <a:endParaRPr lang="en-US" sz="5400" dirty="0" smtClean="0"/>
          </a:p>
          <a:p>
            <a:r>
              <a:rPr lang="en-US" sz="5400" dirty="0" smtClean="0"/>
              <a:t>UVM </a:t>
            </a:r>
            <a:r>
              <a:rPr lang="en-US" sz="5400" dirty="0"/>
              <a:t>Medical Leave and </a:t>
            </a:r>
            <a:r>
              <a:rPr lang="en-US" sz="5400" dirty="0" smtClean="0"/>
              <a:t>FMLA/VPFLA/Military </a:t>
            </a:r>
            <a:r>
              <a:rPr lang="en-US" sz="5400" dirty="0"/>
              <a:t>Leave </a:t>
            </a:r>
          </a:p>
        </p:txBody>
      </p:sp>
      <p:sp>
        <p:nvSpPr>
          <p:cNvPr id="5" name="Title 1"/>
          <p:cNvSpPr>
            <a:spLocks noGrp="1"/>
          </p:cNvSpPr>
          <p:nvPr>
            <p:ph type="ctrTitle"/>
          </p:nvPr>
        </p:nvSpPr>
        <p:spPr/>
        <p:txBody>
          <a:bodyPr>
            <a:noAutofit/>
          </a:bodyPr>
          <a:lstStyle/>
          <a:p>
            <a:r>
              <a:rPr lang="en-US" sz="1400" i="1" dirty="0"/>
              <a:t>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a:t>
            </a:r>
            <a:r>
              <a:rPr lang="en-US" sz="1400" i="1" u="sng" dirty="0"/>
              <a:t>Please contact the UVM Office of the General Counsel attorney to obtain current legal advice specifically responsive to your questions.</a:t>
            </a:r>
            <a:endParaRPr lang="en-US" sz="1400" dirty="0">
              <a:solidFill>
                <a:schemeClr val="bg1"/>
              </a:solidFill>
            </a:endParaRPr>
          </a:p>
        </p:txBody>
      </p:sp>
    </p:spTree>
    <p:extLst>
      <p:ext uri="{BB962C8B-B14F-4D97-AF65-F5344CB8AC3E}">
        <p14:creationId xmlns:p14="http://schemas.microsoft.com/office/powerpoint/2010/main" val="2266155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Major Life Activities</a:t>
            </a:r>
            <a:endParaRPr lang="en-US" dirty="0"/>
          </a:p>
        </p:txBody>
      </p:sp>
      <p:sp>
        <p:nvSpPr>
          <p:cNvPr id="3" name="Content Placeholder 2"/>
          <p:cNvSpPr>
            <a:spLocks noGrp="1"/>
          </p:cNvSpPr>
          <p:nvPr>
            <p:ph sz="half" idx="1"/>
          </p:nvPr>
        </p:nvSpPr>
        <p:spPr/>
        <p:txBody>
          <a:bodyPr>
            <a:normAutofit/>
          </a:bodyPr>
          <a:lstStyle/>
          <a:p>
            <a:r>
              <a:rPr lang="en-US" dirty="0" smtClean="0"/>
              <a:t>Caring for oneself</a:t>
            </a:r>
          </a:p>
          <a:p>
            <a:r>
              <a:rPr lang="en-US" dirty="0" smtClean="0"/>
              <a:t>Walking</a:t>
            </a:r>
          </a:p>
          <a:p>
            <a:r>
              <a:rPr lang="en-US" dirty="0" smtClean="0"/>
              <a:t>Seeing</a:t>
            </a:r>
          </a:p>
          <a:p>
            <a:r>
              <a:rPr lang="en-US" dirty="0" smtClean="0"/>
              <a:t>Hearing</a:t>
            </a:r>
          </a:p>
          <a:p>
            <a:r>
              <a:rPr lang="en-US" dirty="0" smtClean="0"/>
              <a:t>Speaking</a:t>
            </a:r>
          </a:p>
          <a:p>
            <a:r>
              <a:rPr lang="en-US" dirty="0" smtClean="0"/>
              <a:t>Breathing</a:t>
            </a:r>
          </a:p>
          <a:p>
            <a:r>
              <a:rPr lang="en-US" dirty="0" smtClean="0"/>
              <a:t>Concentrating</a:t>
            </a:r>
          </a:p>
          <a:p>
            <a:r>
              <a:rPr lang="en-US" dirty="0" smtClean="0"/>
              <a:t>Communicating</a:t>
            </a:r>
          </a:p>
          <a:p>
            <a:r>
              <a:rPr lang="en-US" dirty="0" smtClean="0"/>
              <a:t>Reading</a:t>
            </a:r>
          </a:p>
        </p:txBody>
      </p:sp>
      <p:sp>
        <p:nvSpPr>
          <p:cNvPr id="4" name="Content Placeholder 3"/>
          <p:cNvSpPr>
            <a:spLocks noGrp="1"/>
          </p:cNvSpPr>
          <p:nvPr>
            <p:ph sz="half" idx="2"/>
          </p:nvPr>
        </p:nvSpPr>
        <p:spPr/>
        <p:txBody>
          <a:bodyPr>
            <a:normAutofit/>
          </a:bodyPr>
          <a:lstStyle/>
          <a:p>
            <a:r>
              <a:rPr lang="en-US" dirty="0" smtClean="0"/>
              <a:t>Performance of manual tasks</a:t>
            </a:r>
          </a:p>
          <a:p>
            <a:r>
              <a:rPr lang="en-US" dirty="0" smtClean="0"/>
              <a:t>Standing</a:t>
            </a:r>
          </a:p>
          <a:p>
            <a:r>
              <a:rPr lang="en-US" dirty="0" smtClean="0"/>
              <a:t>Sitting</a:t>
            </a:r>
          </a:p>
          <a:p>
            <a:r>
              <a:rPr lang="en-US" dirty="0" smtClean="0"/>
              <a:t>Bending</a:t>
            </a:r>
          </a:p>
          <a:p>
            <a:r>
              <a:rPr lang="en-US" dirty="0" smtClean="0"/>
              <a:t>Learning</a:t>
            </a:r>
          </a:p>
          <a:p>
            <a:r>
              <a:rPr lang="en-US" dirty="0" smtClean="0"/>
              <a:t>Lifting</a:t>
            </a:r>
          </a:p>
          <a:p>
            <a:r>
              <a:rPr lang="en-US" dirty="0" smtClean="0"/>
              <a:t>Thinking</a:t>
            </a:r>
          </a:p>
          <a:p>
            <a:r>
              <a:rPr lang="en-US" dirty="0" smtClean="0"/>
              <a:t>Working</a:t>
            </a:r>
            <a:endParaRPr lang="en-US" dirty="0"/>
          </a:p>
        </p:txBody>
      </p:sp>
    </p:spTree>
    <p:extLst>
      <p:ext uri="{BB962C8B-B14F-4D97-AF65-F5344CB8AC3E}">
        <p14:creationId xmlns:p14="http://schemas.microsoft.com/office/powerpoint/2010/main" val="42907743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Groups</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524000"/>
            <a:ext cx="8229601" cy="339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1502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UVM Medical Leave</a:t>
            </a:r>
            <a:endParaRPr lang="en-US" dirty="0"/>
          </a:p>
        </p:txBody>
      </p:sp>
      <p:sp>
        <p:nvSpPr>
          <p:cNvPr id="3" name="Content Placeholder 2"/>
          <p:cNvSpPr>
            <a:spLocks noGrp="1"/>
          </p:cNvSpPr>
          <p:nvPr>
            <p:ph sz="quarter" idx="1"/>
          </p:nvPr>
        </p:nvSpPr>
        <p:spPr/>
        <p:txBody>
          <a:bodyPr>
            <a:normAutofit/>
          </a:bodyPr>
          <a:lstStyle/>
          <a:p>
            <a:r>
              <a:rPr lang="en-US" dirty="0" smtClean="0"/>
              <a:t>During an illness</a:t>
            </a:r>
          </a:p>
          <a:p>
            <a:r>
              <a:rPr lang="en-US" dirty="0" smtClean="0"/>
              <a:t>To attend medical/dental appointments</a:t>
            </a:r>
          </a:p>
          <a:p>
            <a:r>
              <a:rPr lang="en-US" dirty="0" smtClean="0"/>
              <a:t>To actively care for a seriously ill immediate family member</a:t>
            </a:r>
          </a:p>
          <a:p>
            <a:pPr lvl="1"/>
            <a:r>
              <a:rPr lang="en-US" dirty="0" smtClean="0"/>
              <a:t>Spouse (or partner in a civil union)</a:t>
            </a:r>
          </a:p>
          <a:p>
            <a:pPr lvl="1"/>
            <a:r>
              <a:rPr lang="en-US" dirty="0" smtClean="0"/>
              <a:t>Child/Stepchild</a:t>
            </a:r>
          </a:p>
          <a:p>
            <a:pPr lvl="1"/>
            <a:r>
              <a:rPr lang="en-US" dirty="0" smtClean="0"/>
              <a:t>Parent/Stepparent</a:t>
            </a:r>
          </a:p>
          <a:p>
            <a:pPr lvl="1"/>
            <a:r>
              <a:rPr lang="en-US" dirty="0" smtClean="0"/>
              <a:t>Parent/Stepparent of your spouse (or partner)</a:t>
            </a:r>
          </a:p>
          <a:p>
            <a:r>
              <a:rPr lang="en-US" dirty="0" smtClean="0"/>
              <a:t>For childbearing</a:t>
            </a:r>
            <a:endParaRPr lang="en-US" dirty="0"/>
          </a:p>
        </p:txBody>
      </p:sp>
    </p:spTree>
    <p:extLst>
      <p:ext uri="{BB962C8B-B14F-4D97-AF65-F5344CB8AC3E}">
        <p14:creationId xmlns:p14="http://schemas.microsoft.com/office/powerpoint/2010/main" val="20449600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Family and Medical Leave Act (FMLA)</a:t>
            </a:r>
            <a:endParaRPr lang="en-US" dirty="0"/>
          </a:p>
        </p:txBody>
      </p:sp>
      <p:pic>
        <p:nvPicPr>
          <p:cNvPr id="1030" name="Picture 6" descr="C:\Users\bdcole\AppData\Local\Microsoft\Windows\Temporary Internet Files\Content.IE5\CEW4VK9M\MP900439287[1].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bdcole\AppData\Local\Microsoft\Windows\Temporary Internet Files\Content.IE5\VPWB79K7\MC9000165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9200" y="2743200"/>
            <a:ext cx="1856232" cy="18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2371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Family and Medical Leave Act (FMLA)</a:t>
            </a:r>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Twelve </a:t>
            </a:r>
            <a:r>
              <a:rPr lang="en-US" dirty="0"/>
              <a:t>workweeks of leave in a 12-month period for:</a:t>
            </a:r>
          </a:p>
          <a:p>
            <a:pPr lvl="1"/>
            <a:r>
              <a:rPr lang="en-US" dirty="0"/>
              <a:t>the birth of a child and to care for the newborn child within one year of birth; </a:t>
            </a:r>
          </a:p>
          <a:p>
            <a:pPr lvl="1"/>
            <a:r>
              <a:rPr lang="en-US" dirty="0"/>
              <a:t>the placement with the employee of a child for adoption or foster care and to care for the newly placed child within one year of placement; </a:t>
            </a:r>
          </a:p>
          <a:p>
            <a:pPr lvl="1"/>
            <a:r>
              <a:rPr lang="en-US" dirty="0"/>
              <a:t>to care for the employee’s spouse, child, or parent who has a serious health condition; </a:t>
            </a:r>
          </a:p>
          <a:p>
            <a:pPr lvl="1"/>
            <a:r>
              <a:rPr lang="en-US" dirty="0"/>
              <a:t>a serious health condition that makes the employee unable to perform the essential functions of his or her job;</a:t>
            </a:r>
          </a:p>
          <a:p>
            <a:pPr lvl="1"/>
            <a:r>
              <a:rPr lang="en-US" dirty="0"/>
              <a:t>any qualifying exigency arising out of the fact that the employee’s spouse, son, daughter, or parent is a covered military member on “covered active </a:t>
            </a:r>
            <a:r>
              <a:rPr lang="en-US" dirty="0" smtClean="0"/>
              <a:t>duty</a:t>
            </a:r>
            <a:endParaRPr lang="en-US" dirty="0"/>
          </a:p>
        </p:txBody>
      </p:sp>
    </p:spTree>
    <p:extLst>
      <p:ext uri="{BB962C8B-B14F-4D97-AF65-F5344CB8AC3E}">
        <p14:creationId xmlns:p14="http://schemas.microsoft.com/office/powerpoint/2010/main" val="300427626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Family and Medical Leave Act (FMLA)</a:t>
            </a:r>
          </a:p>
        </p:txBody>
      </p:sp>
      <p:sp>
        <p:nvSpPr>
          <p:cNvPr id="3" name="Content Placeholder 2"/>
          <p:cNvSpPr>
            <a:spLocks noGrp="1"/>
          </p:cNvSpPr>
          <p:nvPr>
            <p:ph sz="quarter" idx="1"/>
          </p:nvPr>
        </p:nvSpPr>
        <p:spPr/>
        <p:txBody>
          <a:bodyPr/>
          <a:lstStyle/>
          <a:p>
            <a:pPr marL="0" indent="0">
              <a:buNone/>
            </a:pPr>
            <a:r>
              <a:rPr lang="en-US" b="1" i="1" u="sng" dirty="0" smtClean="0"/>
              <a:t>OR</a:t>
            </a:r>
            <a:endParaRPr lang="en-US" dirty="0" smtClean="0"/>
          </a:p>
          <a:p>
            <a:pPr lvl="1"/>
            <a:r>
              <a:rPr lang="en-US" dirty="0" smtClean="0"/>
              <a:t>Twenty-six </a:t>
            </a:r>
            <a:r>
              <a:rPr lang="en-US" dirty="0"/>
              <a:t>workweeks of leave during a single 12-month period to care for a covered </a:t>
            </a:r>
            <a:r>
              <a:rPr lang="en-US" dirty="0" err="1"/>
              <a:t>servicemember</a:t>
            </a:r>
            <a:r>
              <a:rPr lang="en-US" dirty="0"/>
              <a:t> with a serious injury or illness who is the spouse, son, daughter, parent, or next of kin to the employee (military caregiver leave). </a:t>
            </a:r>
          </a:p>
        </p:txBody>
      </p:sp>
    </p:spTree>
    <p:extLst>
      <p:ext uri="{BB962C8B-B14F-4D97-AF65-F5344CB8AC3E}">
        <p14:creationId xmlns:p14="http://schemas.microsoft.com/office/powerpoint/2010/main" val="19259930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Vermont Parental and Family Leave (VPFLA)</a:t>
            </a:r>
            <a:endParaRPr lang="en-US" dirty="0"/>
          </a:p>
        </p:txBody>
      </p:sp>
      <p:pic>
        <p:nvPicPr>
          <p:cNvPr id="2051" name="Picture 3" descr="C:\Users\bdcole\AppData\Local\Microsoft\Windows\Temporary Internet Files\Content.IE5\18TEQCG7\MC900436774[1].wmf"/>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048813"/>
            <a:ext cx="2746375" cy="1498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Users\bdcole\AppData\Local\Microsoft\Windows\Temporary Internet Files\Content.IE5\VPWB79K7\MC9000165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895600"/>
            <a:ext cx="1856232" cy="18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9220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Vermont Parental and Family Leave </a:t>
            </a:r>
            <a:r>
              <a:rPr lang="en-US" dirty="0" smtClean="0"/>
              <a:t>(</a:t>
            </a:r>
            <a:r>
              <a:rPr lang="en-US" dirty="0"/>
              <a:t>VPFLA)</a:t>
            </a:r>
          </a:p>
        </p:txBody>
      </p:sp>
      <p:sp>
        <p:nvSpPr>
          <p:cNvPr id="3" name="Content Placeholder 2"/>
          <p:cNvSpPr>
            <a:spLocks noGrp="1"/>
          </p:cNvSpPr>
          <p:nvPr>
            <p:ph sz="quarter" idx="1"/>
          </p:nvPr>
        </p:nvSpPr>
        <p:spPr/>
        <p:txBody>
          <a:bodyPr/>
          <a:lstStyle/>
          <a:p>
            <a:r>
              <a:rPr lang="en-US" dirty="0"/>
              <a:t>The parental leave section of the act applies to employers with 10 or more employees.</a:t>
            </a:r>
          </a:p>
          <a:p>
            <a:r>
              <a:rPr lang="en-US" dirty="0"/>
              <a:t>The medical leave section of the act applies to employers with 15 or more employees.</a:t>
            </a:r>
          </a:p>
          <a:p>
            <a:r>
              <a:rPr lang="en-US" dirty="0"/>
              <a:t>To qualify under the act employees must be continuously employed by the same employer for a period of one year for an average of at least 30 hours per week</a:t>
            </a:r>
            <a:r>
              <a:rPr lang="en-US" dirty="0" smtClean="0"/>
              <a:t>.</a:t>
            </a:r>
            <a:endParaRPr lang="en-US" dirty="0"/>
          </a:p>
        </p:txBody>
      </p:sp>
    </p:spTree>
    <p:extLst>
      <p:ext uri="{BB962C8B-B14F-4D97-AF65-F5344CB8AC3E}">
        <p14:creationId xmlns:p14="http://schemas.microsoft.com/office/powerpoint/2010/main" val="37072821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Vermont Parental and Family Leave (VPFLA)</a:t>
            </a:r>
          </a:p>
        </p:txBody>
      </p:sp>
      <p:sp>
        <p:nvSpPr>
          <p:cNvPr id="3" name="Content Placeholder 2"/>
          <p:cNvSpPr>
            <a:spLocks noGrp="1"/>
          </p:cNvSpPr>
          <p:nvPr>
            <p:ph sz="quarter" idx="1"/>
          </p:nvPr>
        </p:nvSpPr>
        <p:spPr/>
        <p:txBody>
          <a:bodyPr/>
          <a:lstStyle/>
          <a:p>
            <a:r>
              <a:rPr lang="en-US" dirty="0"/>
              <a:t>Vermont law also allows many employees to take up to 24 hours per year (4 hours per month) of short-term unpaid leave for routine medical and dental care, children’s academic needs, medical emergencies, and the like.</a:t>
            </a:r>
          </a:p>
        </p:txBody>
      </p:sp>
    </p:spTree>
    <p:extLst>
      <p:ext uri="{BB962C8B-B14F-4D97-AF65-F5344CB8AC3E}">
        <p14:creationId xmlns:p14="http://schemas.microsoft.com/office/powerpoint/2010/main" val="11416996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FMLA and VPFLA</a:t>
            </a:r>
            <a:endParaRPr lang="en-US" dirty="0"/>
          </a:p>
        </p:txBody>
      </p:sp>
      <p:sp>
        <p:nvSpPr>
          <p:cNvPr id="6" name="TextBox 5"/>
          <p:cNvSpPr txBox="1"/>
          <p:nvPr/>
        </p:nvSpPr>
        <p:spPr>
          <a:xfrm>
            <a:off x="609600" y="2971800"/>
            <a:ext cx="3055645" cy="1323439"/>
          </a:xfrm>
          <a:prstGeom prst="rect">
            <a:avLst/>
          </a:prstGeom>
          <a:noFill/>
        </p:spPr>
        <p:txBody>
          <a:bodyPr wrap="none" rtlCol="0">
            <a:spAutoFit/>
          </a:bodyPr>
          <a:lstStyle/>
          <a:p>
            <a:r>
              <a:rPr lang="en-US" sz="8000" dirty="0" smtClean="0">
                <a:solidFill>
                  <a:schemeClr val="accent1">
                    <a:lumMod val="75000"/>
                  </a:schemeClr>
                </a:solidFill>
                <a:latin typeface="+mn-lt"/>
              </a:rPr>
              <a:t>FMLA</a:t>
            </a:r>
            <a:endParaRPr lang="en-US" sz="8000" dirty="0">
              <a:solidFill>
                <a:schemeClr val="accent1">
                  <a:lumMod val="75000"/>
                </a:schemeClr>
              </a:solidFill>
              <a:latin typeface="+mn-lt"/>
            </a:endParaRPr>
          </a:p>
        </p:txBody>
      </p:sp>
      <p:sp>
        <p:nvSpPr>
          <p:cNvPr id="7" name="TextBox 6"/>
          <p:cNvSpPr txBox="1"/>
          <p:nvPr/>
        </p:nvSpPr>
        <p:spPr>
          <a:xfrm>
            <a:off x="5334000" y="2971800"/>
            <a:ext cx="3414717" cy="1323439"/>
          </a:xfrm>
          <a:prstGeom prst="rect">
            <a:avLst/>
          </a:prstGeom>
          <a:noFill/>
        </p:spPr>
        <p:txBody>
          <a:bodyPr wrap="none" rtlCol="0">
            <a:spAutoFit/>
          </a:bodyPr>
          <a:lstStyle/>
          <a:p>
            <a:r>
              <a:rPr lang="en-US" sz="8000" dirty="0" smtClean="0">
                <a:solidFill>
                  <a:schemeClr val="accent3">
                    <a:lumMod val="50000"/>
                  </a:schemeClr>
                </a:solidFill>
                <a:latin typeface="+mn-lt"/>
              </a:rPr>
              <a:t>VPFLA</a:t>
            </a:r>
            <a:endParaRPr lang="en-US" sz="8000" dirty="0">
              <a:solidFill>
                <a:schemeClr val="accent3">
                  <a:lumMod val="50000"/>
                </a:schemeClr>
              </a:solidFill>
              <a:latin typeface="+mn-lt"/>
            </a:endParaRPr>
          </a:p>
        </p:txBody>
      </p:sp>
      <p:sp>
        <p:nvSpPr>
          <p:cNvPr id="8" name="TextBox 7"/>
          <p:cNvSpPr txBox="1"/>
          <p:nvPr/>
        </p:nvSpPr>
        <p:spPr>
          <a:xfrm>
            <a:off x="3842028" y="2971799"/>
            <a:ext cx="1415772" cy="1323439"/>
          </a:xfrm>
          <a:prstGeom prst="rect">
            <a:avLst/>
          </a:prstGeom>
          <a:noFill/>
        </p:spPr>
        <p:txBody>
          <a:bodyPr wrap="none" rtlCol="0">
            <a:spAutoFit/>
          </a:bodyPr>
          <a:lstStyle/>
          <a:p>
            <a:r>
              <a:rPr lang="en-US" sz="8000" dirty="0" smtClean="0">
                <a:latin typeface="+mn-lt"/>
              </a:rPr>
              <a:t>vs.</a:t>
            </a:r>
            <a:endParaRPr lang="en-US" sz="8000" dirty="0">
              <a:latin typeface="+mn-lt"/>
            </a:endParaRPr>
          </a:p>
        </p:txBody>
      </p:sp>
    </p:spTree>
    <p:extLst>
      <p:ext uri="{BB962C8B-B14F-4D97-AF65-F5344CB8AC3E}">
        <p14:creationId xmlns:p14="http://schemas.microsoft.com/office/powerpoint/2010/main" val="33704728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FMLA and VPFLA</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139154581"/>
              </p:ext>
            </p:extLst>
          </p:nvPr>
        </p:nvGraphicFramePr>
        <p:xfrm>
          <a:off x="301625" y="1527175"/>
          <a:ext cx="8504237" cy="4577080"/>
        </p:xfrm>
        <a:graphic>
          <a:graphicData uri="http://schemas.openxmlformats.org/drawingml/2006/table">
            <a:tbl>
              <a:tblPr firstRow="1" bandRow="1">
                <a:tableStyleId>{5C22544A-7EE6-4342-B048-85BDC9FD1C3A}</a:tableStyleId>
              </a:tblPr>
              <a:tblGrid>
                <a:gridCol w="1889831"/>
                <a:gridCol w="3307203"/>
                <a:gridCol w="3307203"/>
              </a:tblGrid>
              <a:tr h="370840">
                <a:tc>
                  <a:txBody>
                    <a:bodyPr/>
                    <a:lstStyle/>
                    <a:p>
                      <a:endParaRPr lang="en-US" dirty="0"/>
                    </a:p>
                  </a:txBody>
                  <a:tcPr marL="94492" marR="94492"/>
                </a:tc>
                <a:tc>
                  <a:txBody>
                    <a:bodyPr/>
                    <a:lstStyle/>
                    <a:p>
                      <a:r>
                        <a:rPr lang="en-US" dirty="0" smtClean="0"/>
                        <a:t>Federal Law</a:t>
                      </a:r>
                      <a:endParaRPr lang="en-US" dirty="0"/>
                    </a:p>
                  </a:txBody>
                  <a:tcPr marL="94492" marR="94492"/>
                </a:tc>
                <a:tc>
                  <a:txBody>
                    <a:bodyPr/>
                    <a:lstStyle/>
                    <a:p>
                      <a:r>
                        <a:rPr lang="en-US" dirty="0" smtClean="0"/>
                        <a:t>VT</a:t>
                      </a:r>
                      <a:r>
                        <a:rPr lang="en-US" baseline="0" dirty="0" smtClean="0"/>
                        <a:t> Law</a:t>
                      </a:r>
                      <a:endParaRPr lang="en-US" dirty="0"/>
                    </a:p>
                  </a:txBody>
                  <a:tcPr marL="94492" marR="94492"/>
                </a:tc>
              </a:tr>
              <a:tr h="370840">
                <a:tc>
                  <a:txBody>
                    <a:bodyPr/>
                    <a:lstStyle/>
                    <a:p>
                      <a:r>
                        <a:rPr lang="en-US" dirty="0" smtClean="0"/>
                        <a:t>Number of employees required for</a:t>
                      </a:r>
                      <a:r>
                        <a:rPr lang="en-US" baseline="0" dirty="0" smtClean="0"/>
                        <a:t> coverage</a:t>
                      </a:r>
                      <a:endParaRPr lang="en-US" dirty="0"/>
                    </a:p>
                  </a:txBody>
                  <a:tcPr marL="94492" marR="94492"/>
                </a:tc>
                <a:tc>
                  <a:txBody>
                    <a:bodyPr/>
                    <a:lstStyle/>
                    <a:p>
                      <a:r>
                        <a:rPr lang="en-US" dirty="0" smtClean="0"/>
                        <a:t>50 or more employees (within</a:t>
                      </a:r>
                      <a:r>
                        <a:rPr lang="en-US" baseline="0" dirty="0" smtClean="0"/>
                        <a:t> 75 miles)</a:t>
                      </a:r>
                      <a:endParaRPr lang="en-US" dirty="0"/>
                    </a:p>
                  </a:txBody>
                  <a:tcPr marL="94492" marR="94492"/>
                </a:tc>
                <a:tc>
                  <a:txBody>
                    <a:bodyPr/>
                    <a:lstStyle/>
                    <a:p>
                      <a:r>
                        <a:rPr lang="en-US" dirty="0" smtClean="0"/>
                        <a:t>10 or more employees (parental leave) or 15 or more</a:t>
                      </a:r>
                      <a:r>
                        <a:rPr lang="en-US" baseline="0" dirty="0" smtClean="0"/>
                        <a:t> employees (family &amp; short term leave) – location of employees is irrelevant</a:t>
                      </a:r>
                      <a:endParaRPr lang="en-US" dirty="0"/>
                    </a:p>
                  </a:txBody>
                  <a:tcPr marL="94492" marR="94492"/>
                </a:tc>
              </a:tr>
              <a:tr h="370840">
                <a:tc>
                  <a:txBody>
                    <a:bodyPr/>
                    <a:lstStyle/>
                    <a:p>
                      <a:r>
                        <a:rPr lang="en-US" dirty="0" smtClean="0"/>
                        <a:t>How long</a:t>
                      </a:r>
                      <a:r>
                        <a:rPr lang="en-US" baseline="0" dirty="0" smtClean="0"/>
                        <a:t> must employee work to be eligible?</a:t>
                      </a:r>
                      <a:endParaRPr lang="en-US" dirty="0"/>
                    </a:p>
                  </a:txBody>
                  <a:tcPr marL="94492" marR="94492"/>
                </a:tc>
                <a:tc>
                  <a:txBody>
                    <a:bodyPr/>
                    <a:lstStyle/>
                    <a:p>
                      <a:r>
                        <a:rPr lang="en-US" dirty="0" smtClean="0"/>
                        <a:t>12 months (minimum of 1250 hours)</a:t>
                      </a:r>
                      <a:endParaRPr lang="en-US" dirty="0"/>
                    </a:p>
                  </a:txBody>
                  <a:tcPr marL="94492" marR="94492"/>
                </a:tc>
                <a:tc>
                  <a:txBody>
                    <a:bodyPr/>
                    <a:lstStyle/>
                    <a:p>
                      <a:r>
                        <a:rPr lang="en-US" dirty="0" smtClean="0"/>
                        <a:t>12 months (average of 30 </a:t>
                      </a:r>
                    </a:p>
                    <a:p>
                      <a:r>
                        <a:rPr lang="en-US" dirty="0" smtClean="0"/>
                        <a:t>hours per week)</a:t>
                      </a:r>
                      <a:endParaRPr lang="en-US" dirty="0"/>
                    </a:p>
                  </a:txBody>
                  <a:tcPr marL="94492" marR="94492"/>
                </a:tc>
              </a:tr>
              <a:tr h="370840">
                <a:tc>
                  <a:txBody>
                    <a:bodyPr/>
                    <a:lstStyle/>
                    <a:p>
                      <a:r>
                        <a:rPr lang="en-US" dirty="0" smtClean="0"/>
                        <a:t>Weeks of leave annually</a:t>
                      </a:r>
                      <a:endParaRPr lang="en-US" dirty="0"/>
                    </a:p>
                  </a:txBody>
                  <a:tcPr marL="94492" marR="94492"/>
                </a:tc>
                <a:tc>
                  <a:txBody>
                    <a:bodyPr/>
                    <a:lstStyle/>
                    <a:p>
                      <a:r>
                        <a:rPr lang="en-US" dirty="0" smtClean="0"/>
                        <a:t>12</a:t>
                      </a:r>
                      <a:endParaRPr lang="en-US" dirty="0"/>
                    </a:p>
                  </a:txBody>
                  <a:tcPr marL="94492" marR="94492"/>
                </a:tc>
                <a:tc>
                  <a:txBody>
                    <a:bodyPr/>
                    <a:lstStyle/>
                    <a:p>
                      <a:r>
                        <a:rPr lang="en-US" dirty="0" smtClean="0"/>
                        <a:t>12</a:t>
                      </a:r>
                    </a:p>
                  </a:txBody>
                  <a:tcPr marL="94492" marR="94492"/>
                </a:tc>
              </a:tr>
              <a:tr h="370840">
                <a:tc>
                  <a:txBody>
                    <a:bodyPr/>
                    <a:lstStyle/>
                    <a:p>
                      <a:r>
                        <a:rPr lang="en-US" dirty="0" smtClean="0"/>
                        <a:t>What is family leave?</a:t>
                      </a:r>
                      <a:endParaRPr lang="en-US" dirty="0"/>
                    </a:p>
                  </a:txBody>
                  <a:tcPr marL="94492" marR="94492"/>
                </a:tc>
                <a:tc>
                  <a:txBody>
                    <a:bodyPr/>
                    <a:lstStyle/>
                    <a:p>
                      <a:r>
                        <a:rPr lang="en-US" dirty="0" smtClean="0"/>
                        <a:t>Leave</a:t>
                      </a:r>
                      <a:r>
                        <a:rPr lang="en-US" baseline="0" dirty="0" smtClean="0"/>
                        <a:t> for birth or adoption of a child or placement of a child for foster care </a:t>
                      </a:r>
                      <a:r>
                        <a:rPr lang="en-US" u="sng" baseline="0" dirty="0" smtClean="0"/>
                        <a:t>and</a:t>
                      </a:r>
                      <a:r>
                        <a:rPr lang="en-US" baseline="0" dirty="0" smtClean="0"/>
                        <a:t> in order to care for that child.</a:t>
                      </a:r>
                      <a:endParaRPr lang="en-US" dirty="0"/>
                    </a:p>
                  </a:txBody>
                  <a:tcPr marL="94492" marR="94492"/>
                </a:tc>
                <a:tc>
                  <a:txBody>
                    <a:bodyPr/>
                    <a:lstStyle/>
                    <a:p>
                      <a:r>
                        <a:rPr lang="en-US" dirty="0" smtClean="0"/>
                        <a:t>Leave for serious illness of employee or family member.</a:t>
                      </a:r>
                      <a:endParaRPr lang="en-US" dirty="0"/>
                    </a:p>
                  </a:txBody>
                  <a:tcPr marL="94492" marR="94492"/>
                </a:tc>
              </a:tr>
            </a:tbl>
          </a:graphicData>
        </a:graphic>
      </p:graphicFrame>
    </p:spTree>
    <p:extLst>
      <p:ext uri="{BB962C8B-B14F-4D97-AF65-F5344CB8AC3E}">
        <p14:creationId xmlns:p14="http://schemas.microsoft.com/office/powerpoint/2010/main" val="369496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substantial limitation?</a:t>
            </a:r>
            <a:endParaRPr lang="en-US" dirty="0"/>
          </a:p>
        </p:txBody>
      </p:sp>
      <p:sp>
        <p:nvSpPr>
          <p:cNvPr id="5" name="Content Placeholder 4"/>
          <p:cNvSpPr>
            <a:spLocks noGrp="1"/>
          </p:cNvSpPr>
          <p:nvPr>
            <p:ph sz="quarter" idx="1"/>
          </p:nvPr>
        </p:nvSpPr>
        <p:spPr/>
        <p:txBody>
          <a:bodyPr>
            <a:normAutofit/>
          </a:bodyPr>
          <a:lstStyle/>
          <a:p>
            <a:pPr marL="514350" indent="-514350">
              <a:buFont typeface="+mj-lt"/>
              <a:buAutoNum type="arabicPeriod"/>
            </a:pPr>
            <a:r>
              <a:rPr lang="en-US" dirty="0" smtClean="0"/>
              <a:t>Must show how impairment is substantially limiting</a:t>
            </a:r>
          </a:p>
          <a:p>
            <a:pPr marL="514350" indent="-514350">
              <a:buFont typeface="+mj-lt"/>
              <a:buAutoNum type="arabicPeriod"/>
            </a:pPr>
            <a:r>
              <a:rPr lang="en-US" dirty="0" smtClean="0"/>
              <a:t>A temporary condition usually is not substantially limiting</a:t>
            </a:r>
          </a:p>
          <a:p>
            <a:pPr marL="514350" indent="-514350">
              <a:buFont typeface="+mj-lt"/>
              <a:buAutoNum type="arabicPeriod"/>
            </a:pPr>
            <a:r>
              <a:rPr lang="en-US" dirty="0" smtClean="0"/>
              <a:t>Employee is evaluated based on the degree of impairment in comparison with the average person</a:t>
            </a:r>
          </a:p>
        </p:txBody>
      </p:sp>
    </p:spTree>
    <p:extLst>
      <p:ext uri="{BB962C8B-B14F-4D97-AF65-F5344CB8AC3E}">
        <p14:creationId xmlns:p14="http://schemas.microsoft.com/office/powerpoint/2010/main" val="34146816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FMLA and VPFLA</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289833360"/>
              </p:ext>
            </p:extLst>
          </p:nvPr>
        </p:nvGraphicFramePr>
        <p:xfrm>
          <a:off x="301625" y="1527175"/>
          <a:ext cx="8504237" cy="3937000"/>
        </p:xfrm>
        <a:graphic>
          <a:graphicData uri="http://schemas.openxmlformats.org/drawingml/2006/table">
            <a:tbl>
              <a:tblPr firstRow="1" bandRow="1">
                <a:tableStyleId>{5C22544A-7EE6-4342-B048-85BDC9FD1C3A}</a:tableStyleId>
              </a:tblPr>
              <a:tblGrid>
                <a:gridCol w="1889831"/>
                <a:gridCol w="3307203"/>
                <a:gridCol w="3307203"/>
              </a:tblGrid>
              <a:tr h="370840">
                <a:tc>
                  <a:txBody>
                    <a:bodyPr/>
                    <a:lstStyle/>
                    <a:p>
                      <a:endParaRPr lang="en-US" dirty="0"/>
                    </a:p>
                  </a:txBody>
                  <a:tcPr marL="94492" marR="94492"/>
                </a:tc>
                <a:tc>
                  <a:txBody>
                    <a:bodyPr/>
                    <a:lstStyle/>
                    <a:p>
                      <a:r>
                        <a:rPr lang="en-US" dirty="0" smtClean="0"/>
                        <a:t>Federal Law</a:t>
                      </a:r>
                      <a:endParaRPr lang="en-US" dirty="0"/>
                    </a:p>
                  </a:txBody>
                  <a:tcPr marL="94492" marR="94492"/>
                </a:tc>
                <a:tc>
                  <a:txBody>
                    <a:bodyPr/>
                    <a:lstStyle/>
                    <a:p>
                      <a:r>
                        <a:rPr lang="en-US" dirty="0" smtClean="0"/>
                        <a:t>VT</a:t>
                      </a:r>
                      <a:r>
                        <a:rPr lang="en-US" baseline="0" dirty="0" smtClean="0"/>
                        <a:t> Law</a:t>
                      </a:r>
                      <a:endParaRPr lang="en-US" dirty="0"/>
                    </a:p>
                  </a:txBody>
                  <a:tcPr marL="94492" marR="94492"/>
                </a:tc>
              </a:tr>
              <a:tr h="370840">
                <a:tc>
                  <a:txBody>
                    <a:bodyPr/>
                    <a:lstStyle/>
                    <a:p>
                      <a:r>
                        <a:rPr lang="en-US" dirty="0" smtClean="0"/>
                        <a:t>What is parental leave?</a:t>
                      </a:r>
                      <a:endParaRPr lang="en-US" dirty="0"/>
                    </a:p>
                  </a:txBody>
                  <a:tcPr marL="94492" marR="94492"/>
                </a:tc>
                <a:tc>
                  <a:txBody>
                    <a:bodyPr/>
                    <a:lstStyle/>
                    <a:p>
                      <a:r>
                        <a:rPr lang="en-US" dirty="0" smtClean="0"/>
                        <a:t>Not applicable – see above</a:t>
                      </a:r>
                      <a:endParaRPr lang="en-US" dirty="0"/>
                    </a:p>
                  </a:txBody>
                  <a:tcPr marL="94492" marR="94492"/>
                </a:tc>
                <a:tc>
                  <a:txBody>
                    <a:bodyPr/>
                    <a:lstStyle/>
                    <a:p>
                      <a:r>
                        <a:rPr lang="en-US" dirty="0" smtClean="0"/>
                        <a:t>Leave for pregnancy,</a:t>
                      </a:r>
                      <a:r>
                        <a:rPr lang="en-US" baseline="0" dirty="0" smtClean="0"/>
                        <a:t> birth or adoption of a child under age 16</a:t>
                      </a:r>
                      <a:endParaRPr lang="en-US" dirty="0"/>
                    </a:p>
                  </a:txBody>
                  <a:tcPr marL="94492" marR="94492"/>
                </a:tc>
              </a:tr>
              <a:tr h="370840">
                <a:tc>
                  <a:txBody>
                    <a:bodyPr/>
                    <a:lstStyle/>
                    <a:p>
                      <a:r>
                        <a:rPr lang="en-US" dirty="0" smtClean="0"/>
                        <a:t>What is parental leave?</a:t>
                      </a:r>
                      <a:endParaRPr lang="en-US" dirty="0"/>
                    </a:p>
                  </a:txBody>
                  <a:tcPr marL="94492" marR="9449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 applicable – see “what is family leave” above</a:t>
                      </a:r>
                    </a:p>
                  </a:txBody>
                  <a:tcPr marL="94492" marR="94492"/>
                </a:tc>
                <a:tc>
                  <a:txBody>
                    <a:bodyPr/>
                    <a:lstStyle/>
                    <a:p>
                      <a:r>
                        <a:rPr lang="en-US" dirty="0" smtClean="0"/>
                        <a:t>Leave for pregnancy,</a:t>
                      </a:r>
                      <a:r>
                        <a:rPr lang="en-US" baseline="0" dirty="0" smtClean="0"/>
                        <a:t> birth or adoption of a child under age 16</a:t>
                      </a:r>
                      <a:endParaRPr lang="en-US" dirty="0"/>
                    </a:p>
                  </a:txBody>
                  <a:tcPr marL="94492" marR="94492"/>
                </a:tc>
              </a:tr>
              <a:tr h="370840">
                <a:tc>
                  <a:txBody>
                    <a:bodyPr/>
                    <a:lstStyle/>
                    <a:p>
                      <a:r>
                        <a:rPr lang="en-US" dirty="0" smtClean="0"/>
                        <a:t>What is medical leave?</a:t>
                      </a:r>
                      <a:endParaRPr lang="en-US" dirty="0"/>
                    </a:p>
                  </a:txBody>
                  <a:tcPr marL="94492" marR="94492"/>
                </a:tc>
                <a:tc>
                  <a:txBody>
                    <a:bodyPr/>
                    <a:lstStyle/>
                    <a:p>
                      <a:r>
                        <a:rPr lang="en-US" dirty="0" smtClean="0"/>
                        <a:t>Leave for serious</a:t>
                      </a:r>
                      <a:r>
                        <a:rPr lang="en-US" baseline="0" dirty="0" smtClean="0"/>
                        <a:t> health condition of employee, which prevents him/her from performing job duties or </a:t>
                      </a:r>
                      <a:r>
                        <a:rPr lang="en-US" u="sng" baseline="0" dirty="0" smtClean="0"/>
                        <a:t>to care for </a:t>
                      </a:r>
                      <a:r>
                        <a:rPr lang="en-US" baseline="0" dirty="0" smtClean="0"/>
                        <a:t>family member with serious health condition</a:t>
                      </a:r>
                      <a:endParaRPr lang="en-US" dirty="0"/>
                    </a:p>
                  </a:txBody>
                  <a:tcPr marL="94492" marR="94492"/>
                </a:tc>
                <a:tc>
                  <a:txBody>
                    <a:bodyPr/>
                    <a:lstStyle/>
                    <a:p>
                      <a:r>
                        <a:rPr lang="en-US" dirty="0" smtClean="0"/>
                        <a:t>Not Applicable – see “what is family leave” above</a:t>
                      </a:r>
                      <a:endParaRPr lang="en-US" dirty="0"/>
                    </a:p>
                  </a:txBody>
                  <a:tcPr marL="94492" marR="94492"/>
                </a:tc>
              </a:tr>
            </a:tbl>
          </a:graphicData>
        </a:graphic>
      </p:graphicFrame>
    </p:spTree>
    <p:extLst>
      <p:ext uri="{BB962C8B-B14F-4D97-AF65-F5344CB8AC3E}">
        <p14:creationId xmlns:p14="http://schemas.microsoft.com/office/powerpoint/2010/main" val="32123581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FMLA and VPFLA</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29316816"/>
              </p:ext>
            </p:extLst>
          </p:nvPr>
        </p:nvGraphicFramePr>
        <p:xfrm>
          <a:off x="301625" y="1527175"/>
          <a:ext cx="8504237" cy="4942840"/>
        </p:xfrm>
        <a:graphic>
          <a:graphicData uri="http://schemas.openxmlformats.org/drawingml/2006/table">
            <a:tbl>
              <a:tblPr firstRow="1" bandRow="1">
                <a:tableStyleId>{5C22544A-7EE6-4342-B048-85BDC9FD1C3A}</a:tableStyleId>
              </a:tblPr>
              <a:tblGrid>
                <a:gridCol w="1889831"/>
                <a:gridCol w="3307203"/>
                <a:gridCol w="3307203"/>
              </a:tblGrid>
              <a:tr h="370840">
                <a:tc>
                  <a:txBody>
                    <a:bodyPr/>
                    <a:lstStyle/>
                    <a:p>
                      <a:endParaRPr lang="en-US" dirty="0"/>
                    </a:p>
                  </a:txBody>
                  <a:tcPr marL="94492" marR="94492"/>
                </a:tc>
                <a:tc>
                  <a:txBody>
                    <a:bodyPr/>
                    <a:lstStyle/>
                    <a:p>
                      <a:r>
                        <a:rPr lang="en-US" dirty="0" smtClean="0"/>
                        <a:t>Federal Law</a:t>
                      </a:r>
                      <a:endParaRPr lang="en-US" dirty="0"/>
                    </a:p>
                  </a:txBody>
                  <a:tcPr marL="94492" marR="94492"/>
                </a:tc>
                <a:tc>
                  <a:txBody>
                    <a:bodyPr/>
                    <a:lstStyle/>
                    <a:p>
                      <a:r>
                        <a:rPr lang="en-US" dirty="0" smtClean="0"/>
                        <a:t>VT</a:t>
                      </a:r>
                      <a:r>
                        <a:rPr lang="en-US" baseline="0" dirty="0" smtClean="0"/>
                        <a:t> Law</a:t>
                      </a:r>
                      <a:endParaRPr lang="en-US" dirty="0"/>
                    </a:p>
                  </a:txBody>
                  <a:tcPr marL="94492" marR="94492"/>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a “serious health condition” or a “serious illness?”</a:t>
                      </a:r>
                    </a:p>
                  </a:txBody>
                  <a:tcPr marL="94492" marR="9449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serious health condition is defined as one requiring</a:t>
                      </a:r>
                      <a:r>
                        <a:rPr lang="en-US" baseline="0" dirty="0" smtClean="0"/>
                        <a:t> inpatient care or continuing treatment by a health care provider. DOL </a:t>
                      </a:r>
                      <a:r>
                        <a:rPr lang="en-US" baseline="0" dirty="0" err="1" smtClean="0"/>
                        <a:t>regs</a:t>
                      </a:r>
                      <a:r>
                        <a:rPr lang="en-US" baseline="0" dirty="0" smtClean="0"/>
                        <a:t>. define this to include pregnancy or an incapacitating illness of more than 3 calendar days length.</a:t>
                      </a:r>
                      <a:endParaRPr lang="en-US" dirty="0" smtClean="0"/>
                    </a:p>
                  </a:txBody>
                  <a:tcPr marL="94492" marR="94492"/>
                </a:tc>
                <a:tc>
                  <a:txBody>
                    <a:bodyPr/>
                    <a:lstStyle/>
                    <a:p>
                      <a:r>
                        <a:rPr lang="en-US" dirty="0" smtClean="0"/>
                        <a:t>A serious illness is defined as one requiring</a:t>
                      </a:r>
                      <a:r>
                        <a:rPr lang="en-US" baseline="0" dirty="0" smtClean="0"/>
                        <a:t> inpatient care or continuing treatment by a health care provider. There are not interpretive regulations, but DOL’s federal guidelines are persuasive because the statutory definitions are so similar.</a:t>
                      </a:r>
                      <a:endParaRPr lang="en-US" dirty="0"/>
                    </a:p>
                  </a:txBody>
                  <a:tcPr marL="94492" marR="94492"/>
                </a:tc>
              </a:tr>
              <a:tr h="370840">
                <a:tc>
                  <a:txBody>
                    <a:bodyPr/>
                    <a:lstStyle/>
                    <a:p>
                      <a:r>
                        <a:rPr lang="en-US" dirty="0" smtClean="0"/>
                        <a:t>For what family member can leave be taken?</a:t>
                      </a:r>
                      <a:endParaRPr lang="en-US" dirty="0"/>
                    </a:p>
                  </a:txBody>
                  <a:tcPr marL="94492" marR="9449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Medical</a:t>
                      </a:r>
                      <a:r>
                        <a:rPr lang="en-US" baseline="0" dirty="0" smtClean="0"/>
                        <a:t> leave can be taken to care for the employee’s spouse, child or parent with a serious health condition. (Spouse probably does not include civil union partner).</a:t>
                      </a:r>
                      <a:endParaRPr lang="en-US" dirty="0" smtClean="0"/>
                    </a:p>
                  </a:txBody>
                  <a:tcPr marL="94492" marR="94492"/>
                </a:tc>
                <a:tc>
                  <a:txBody>
                    <a:bodyPr/>
                    <a:lstStyle/>
                    <a:p>
                      <a:r>
                        <a:rPr lang="en-US" dirty="0" smtClean="0"/>
                        <a:t>Family leave can be taken for the serious</a:t>
                      </a:r>
                      <a:r>
                        <a:rPr lang="en-US" baseline="0" dirty="0" smtClean="0"/>
                        <a:t> illness of the employee’s child, stepchild or ward who lives with the employee, foster child, parent, spouse or parent of spouse. Spouse includes  civil unions.</a:t>
                      </a:r>
                      <a:endParaRPr lang="en-US" dirty="0"/>
                    </a:p>
                  </a:txBody>
                  <a:tcPr marL="94492" marR="94492"/>
                </a:tc>
              </a:tr>
            </a:tbl>
          </a:graphicData>
        </a:graphic>
      </p:graphicFrame>
    </p:spTree>
    <p:extLst>
      <p:ext uri="{BB962C8B-B14F-4D97-AF65-F5344CB8AC3E}">
        <p14:creationId xmlns:p14="http://schemas.microsoft.com/office/powerpoint/2010/main" val="31033968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FMLA and VPFLA</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37535638"/>
              </p:ext>
            </p:extLst>
          </p:nvPr>
        </p:nvGraphicFramePr>
        <p:xfrm>
          <a:off x="301625" y="1527175"/>
          <a:ext cx="8504237" cy="4759960"/>
        </p:xfrm>
        <a:graphic>
          <a:graphicData uri="http://schemas.openxmlformats.org/drawingml/2006/table">
            <a:tbl>
              <a:tblPr firstRow="1" bandRow="1">
                <a:tableStyleId>{5C22544A-7EE6-4342-B048-85BDC9FD1C3A}</a:tableStyleId>
              </a:tblPr>
              <a:tblGrid>
                <a:gridCol w="1889831"/>
                <a:gridCol w="3307203"/>
                <a:gridCol w="3307203"/>
              </a:tblGrid>
              <a:tr h="370840">
                <a:tc>
                  <a:txBody>
                    <a:bodyPr/>
                    <a:lstStyle/>
                    <a:p>
                      <a:endParaRPr lang="en-US" dirty="0"/>
                    </a:p>
                  </a:txBody>
                  <a:tcPr marL="94492" marR="94492"/>
                </a:tc>
                <a:tc>
                  <a:txBody>
                    <a:bodyPr/>
                    <a:lstStyle/>
                    <a:p>
                      <a:r>
                        <a:rPr lang="en-US" dirty="0" smtClean="0"/>
                        <a:t>Federal Law</a:t>
                      </a:r>
                      <a:endParaRPr lang="en-US" dirty="0"/>
                    </a:p>
                  </a:txBody>
                  <a:tcPr marL="94492" marR="94492"/>
                </a:tc>
                <a:tc>
                  <a:txBody>
                    <a:bodyPr/>
                    <a:lstStyle/>
                    <a:p>
                      <a:r>
                        <a:rPr lang="en-US" dirty="0" smtClean="0"/>
                        <a:t>VT</a:t>
                      </a:r>
                      <a:r>
                        <a:rPr lang="en-US" baseline="0" dirty="0" smtClean="0"/>
                        <a:t> Law</a:t>
                      </a:r>
                      <a:endParaRPr lang="en-US" dirty="0"/>
                    </a:p>
                  </a:txBody>
                  <a:tcPr marL="94492" marR="94492"/>
                </a:tc>
              </a:tr>
              <a:tr h="370840">
                <a:tc>
                  <a:txBody>
                    <a:bodyPr/>
                    <a:lstStyle/>
                    <a:p>
                      <a:r>
                        <a:rPr lang="en-US" dirty="0" smtClean="0"/>
                        <a:t>Can spouses working for</a:t>
                      </a:r>
                      <a:r>
                        <a:rPr lang="en-US" baseline="0" dirty="0" smtClean="0"/>
                        <a:t> the same employer each take leave based on the same condition/event?</a:t>
                      </a:r>
                      <a:endParaRPr lang="en-US" dirty="0"/>
                    </a:p>
                  </a:txBody>
                  <a:tcPr marL="94492" marR="9449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Spouses working for the same employer may be limited to a total of 12 weeks of leave for the birth</a:t>
                      </a:r>
                      <a:r>
                        <a:rPr lang="en-US" baseline="0" dirty="0" smtClean="0"/>
                        <a:t> and care of a child, or the placement of a child for adoption of foster care or to care for such a child.</a:t>
                      </a:r>
                      <a:endParaRPr lang="en-US" dirty="0" smtClean="0"/>
                    </a:p>
                  </a:txBody>
                  <a:tcPr marL="94492" marR="94492"/>
                </a:tc>
                <a:tc>
                  <a:txBody>
                    <a:bodyPr/>
                    <a:lstStyle/>
                    <a:p>
                      <a:r>
                        <a:rPr lang="en-US" dirty="0" smtClean="0"/>
                        <a:t>Yes. Each spouse is entitled to 12 weeks of leave annually.</a:t>
                      </a:r>
                      <a:endParaRPr lang="en-US" dirty="0"/>
                    </a:p>
                  </a:txBody>
                  <a:tcPr marL="94492" marR="94492"/>
                </a:tc>
              </a:tr>
              <a:tr h="370840">
                <a:tc>
                  <a:txBody>
                    <a:bodyPr/>
                    <a:lstStyle/>
                    <a:p>
                      <a:r>
                        <a:rPr lang="en-US" dirty="0" smtClean="0"/>
                        <a:t>Do benefits continue</a:t>
                      </a:r>
                      <a:r>
                        <a:rPr lang="en-US" baseline="0" dirty="0" smtClean="0"/>
                        <a:t> during leave?</a:t>
                      </a:r>
                      <a:endParaRPr lang="en-US" dirty="0"/>
                    </a:p>
                  </a:txBody>
                  <a:tcPr marL="94492" marR="9449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Health insurance only</a:t>
                      </a:r>
                    </a:p>
                  </a:txBody>
                  <a:tcPr marL="94492" marR="94492"/>
                </a:tc>
                <a:tc>
                  <a:txBody>
                    <a:bodyPr/>
                    <a:lstStyle/>
                    <a:p>
                      <a:r>
                        <a:rPr lang="en-US" dirty="0" smtClean="0"/>
                        <a:t>All benefits continue</a:t>
                      </a:r>
                      <a:endParaRPr lang="en-US" dirty="0"/>
                    </a:p>
                  </a:txBody>
                  <a:tcPr marL="94492" marR="94492"/>
                </a:tc>
              </a:tr>
              <a:tr h="370840">
                <a:tc>
                  <a:txBody>
                    <a:bodyPr/>
                    <a:lstStyle/>
                    <a:p>
                      <a:r>
                        <a:rPr lang="en-US" dirty="0" smtClean="0"/>
                        <a:t>Who pays for benefits during leave?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Employee/employer</a:t>
                      </a:r>
                      <a:r>
                        <a:rPr lang="en-US" baseline="0" dirty="0" smtClean="0"/>
                        <a:t> each pay the proportion toward health insurance that they did during regular work time.</a:t>
                      </a:r>
                      <a:endParaRPr lang="en-US" dirty="0" smtClean="0"/>
                    </a:p>
                  </a:txBody>
                  <a:tcPr/>
                </a:tc>
                <a:tc>
                  <a:txBody>
                    <a:bodyPr/>
                    <a:lstStyle/>
                    <a:p>
                      <a:r>
                        <a:rPr lang="en-US" dirty="0" smtClean="0"/>
                        <a:t>Employee/employer each pay the proportion of </a:t>
                      </a:r>
                      <a:r>
                        <a:rPr lang="en-US" u="sng" dirty="0" smtClean="0"/>
                        <a:t>all</a:t>
                      </a:r>
                      <a:r>
                        <a:rPr lang="en-US" dirty="0" smtClean="0"/>
                        <a:t> benefits</a:t>
                      </a:r>
                      <a:r>
                        <a:rPr lang="en-US" baseline="0" dirty="0" smtClean="0"/>
                        <a:t> that they did during regular work time.</a:t>
                      </a:r>
                      <a:endParaRPr lang="en-US" dirty="0"/>
                    </a:p>
                  </a:txBody>
                  <a:tcPr/>
                </a:tc>
              </a:tr>
            </a:tbl>
          </a:graphicData>
        </a:graphic>
      </p:graphicFrame>
    </p:spTree>
    <p:extLst>
      <p:ext uri="{BB962C8B-B14F-4D97-AF65-F5344CB8AC3E}">
        <p14:creationId xmlns:p14="http://schemas.microsoft.com/office/powerpoint/2010/main" val="8685270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FMLA and VPFLA</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013973745"/>
              </p:ext>
            </p:extLst>
          </p:nvPr>
        </p:nvGraphicFramePr>
        <p:xfrm>
          <a:off x="301625" y="1527175"/>
          <a:ext cx="8504237" cy="3571240"/>
        </p:xfrm>
        <a:graphic>
          <a:graphicData uri="http://schemas.openxmlformats.org/drawingml/2006/table">
            <a:tbl>
              <a:tblPr firstRow="1" bandRow="1">
                <a:tableStyleId>{5C22544A-7EE6-4342-B048-85BDC9FD1C3A}</a:tableStyleId>
              </a:tblPr>
              <a:tblGrid>
                <a:gridCol w="1889831"/>
                <a:gridCol w="3307203"/>
                <a:gridCol w="3307203"/>
              </a:tblGrid>
              <a:tr h="370840">
                <a:tc>
                  <a:txBody>
                    <a:bodyPr/>
                    <a:lstStyle/>
                    <a:p>
                      <a:endParaRPr lang="en-US" dirty="0"/>
                    </a:p>
                  </a:txBody>
                  <a:tcPr marL="94492" marR="94492"/>
                </a:tc>
                <a:tc>
                  <a:txBody>
                    <a:bodyPr/>
                    <a:lstStyle/>
                    <a:p>
                      <a:r>
                        <a:rPr lang="en-US" dirty="0" smtClean="0"/>
                        <a:t>Federal Law</a:t>
                      </a:r>
                      <a:endParaRPr lang="en-US" dirty="0"/>
                    </a:p>
                  </a:txBody>
                  <a:tcPr marL="94492" marR="94492"/>
                </a:tc>
                <a:tc>
                  <a:txBody>
                    <a:bodyPr/>
                    <a:lstStyle/>
                    <a:p>
                      <a:r>
                        <a:rPr lang="en-US" dirty="0" smtClean="0"/>
                        <a:t>VT</a:t>
                      </a:r>
                      <a:r>
                        <a:rPr lang="en-US" baseline="0" dirty="0" smtClean="0"/>
                        <a:t> Law</a:t>
                      </a:r>
                      <a:endParaRPr lang="en-US" dirty="0"/>
                    </a:p>
                  </a:txBody>
                  <a:tcPr marL="94492" marR="94492"/>
                </a:tc>
              </a:tr>
              <a:tr h="370840">
                <a:tc>
                  <a:txBody>
                    <a:bodyPr/>
                    <a:lstStyle/>
                    <a:p>
                      <a:r>
                        <a:rPr lang="en-US" dirty="0" smtClean="0"/>
                        <a:t>Can employee use</a:t>
                      </a:r>
                      <a:r>
                        <a:rPr lang="en-US" baseline="0" dirty="0" smtClean="0"/>
                        <a:t> vacation, sick or other paid leave during leave?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 limitation on amount of such leave employee may use</a:t>
                      </a:r>
                      <a:r>
                        <a:rPr lang="en-US" baseline="0" dirty="0" smtClean="0"/>
                        <a:t> – Employer can </a:t>
                      </a:r>
                      <a:r>
                        <a:rPr lang="en-US" u="sng" baseline="0" dirty="0" smtClean="0"/>
                        <a:t>require</a:t>
                      </a:r>
                      <a:r>
                        <a:rPr lang="en-US" baseline="0" dirty="0" smtClean="0"/>
                        <a:t> employee to use up such time.</a:t>
                      </a:r>
                      <a:endParaRPr lang="en-US" dirty="0" smtClean="0"/>
                    </a:p>
                  </a:txBody>
                  <a:tcPr/>
                </a:tc>
                <a:tc>
                  <a:txBody>
                    <a:bodyPr/>
                    <a:lstStyle/>
                    <a:p>
                      <a:r>
                        <a:rPr lang="en-US" u="sng" dirty="0" smtClean="0"/>
                        <a:t>May</a:t>
                      </a:r>
                      <a:r>
                        <a:rPr lang="en-US" dirty="0" smtClean="0"/>
                        <a:t> use up to 6 weeks (at </a:t>
                      </a:r>
                      <a:r>
                        <a:rPr lang="en-US" u="sng" dirty="0" smtClean="0"/>
                        <a:t>employee’s</a:t>
                      </a:r>
                      <a:r>
                        <a:rPr lang="en-US" dirty="0" smtClean="0"/>
                        <a:t> option only) of accrued paid</a:t>
                      </a:r>
                      <a:r>
                        <a:rPr lang="en-US" baseline="0" dirty="0" smtClean="0"/>
                        <a:t> leave time during leave.</a:t>
                      </a:r>
                      <a:endParaRPr lang="en-US" dirty="0"/>
                    </a:p>
                  </a:txBody>
                  <a:tcPr/>
                </a:tc>
              </a:tr>
              <a:tr h="370840">
                <a:tc>
                  <a:txBody>
                    <a:bodyPr/>
                    <a:lstStyle/>
                    <a:p>
                      <a:r>
                        <a:rPr lang="en-US" dirty="0" smtClean="0"/>
                        <a:t>Reinstatement of employee required when leave ends?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Yes – unless employer can show that employee was terminated or denied reinstatement for reasons unrelated to the leave.</a:t>
                      </a:r>
                    </a:p>
                  </a:txBody>
                  <a:tcPr/>
                </a:tc>
                <a:tc>
                  <a:txBody>
                    <a:bodyPr/>
                    <a:lstStyle/>
                    <a:p>
                      <a:r>
                        <a:rPr lang="en-US" dirty="0" smtClean="0"/>
                        <a:t>Yes</a:t>
                      </a:r>
                      <a:r>
                        <a:rPr lang="en-US" baseline="0" dirty="0" smtClean="0"/>
                        <a:t> – and employer has burden to prove by clear &amp; convincing evidence that employee was terminated/not reinstated for permitted reasons. </a:t>
                      </a:r>
                      <a:endParaRPr lang="en-US" dirty="0"/>
                    </a:p>
                  </a:txBody>
                  <a:tcPr/>
                </a:tc>
              </a:tr>
            </a:tbl>
          </a:graphicData>
        </a:graphic>
      </p:graphicFrame>
    </p:spTree>
    <p:extLst>
      <p:ext uri="{BB962C8B-B14F-4D97-AF65-F5344CB8AC3E}">
        <p14:creationId xmlns:p14="http://schemas.microsoft.com/office/powerpoint/2010/main" val="32850966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FMLA and VPFLA</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834873906"/>
              </p:ext>
            </p:extLst>
          </p:nvPr>
        </p:nvGraphicFramePr>
        <p:xfrm>
          <a:off x="301625" y="1527175"/>
          <a:ext cx="8504237" cy="2931160"/>
        </p:xfrm>
        <a:graphic>
          <a:graphicData uri="http://schemas.openxmlformats.org/drawingml/2006/table">
            <a:tbl>
              <a:tblPr firstRow="1" bandRow="1">
                <a:tableStyleId>{5C22544A-7EE6-4342-B048-85BDC9FD1C3A}</a:tableStyleId>
              </a:tblPr>
              <a:tblGrid>
                <a:gridCol w="1889831"/>
                <a:gridCol w="3307203"/>
                <a:gridCol w="3307203"/>
              </a:tblGrid>
              <a:tr h="370840">
                <a:tc>
                  <a:txBody>
                    <a:bodyPr/>
                    <a:lstStyle/>
                    <a:p>
                      <a:endParaRPr lang="en-US" dirty="0"/>
                    </a:p>
                  </a:txBody>
                  <a:tcPr marL="94492" marR="94492"/>
                </a:tc>
                <a:tc>
                  <a:txBody>
                    <a:bodyPr/>
                    <a:lstStyle/>
                    <a:p>
                      <a:r>
                        <a:rPr lang="en-US" dirty="0" smtClean="0"/>
                        <a:t>Federal Law</a:t>
                      </a:r>
                      <a:endParaRPr lang="en-US" dirty="0"/>
                    </a:p>
                  </a:txBody>
                  <a:tcPr marL="94492" marR="94492"/>
                </a:tc>
                <a:tc>
                  <a:txBody>
                    <a:bodyPr/>
                    <a:lstStyle/>
                    <a:p>
                      <a:r>
                        <a:rPr lang="en-US" dirty="0" smtClean="0"/>
                        <a:t>VT</a:t>
                      </a:r>
                      <a:r>
                        <a:rPr lang="en-US" baseline="0" dirty="0" smtClean="0"/>
                        <a:t> Law</a:t>
                      </a:r>
                      <a:endParaRPr lang="en-US" dirty="0"/>
                    </a:p>
                  </a:txBody>
                  <a:tcPr marL="94492" marR="94492"/>
                </a:tc>
              </a:tr>
              <a:tr h="370840">
                <a:tc>
                  <a:txBody>
                    <a:bodyPr/>
                    <a:lstStyle/>
                    <a:p>
                      <a:r>
                        <a:rPr lang="en-US" dirty="0" smtClean="0"/>
                        <a:t>Short term leave available?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p>
                  </a:txBody>
                  <a:tcPr/>
                </a:tc>
                <a:tc>
                  <a:txBody>
                    <a:bodyPr/>
                    <a:lstStyle/>
                    <a:p>
                      <a:r>
                        <a:rPr lang="en-US" dirty="0" smtClean="0"/>
                        <a:t>Yes, for a broad range</a:t>
                      </a:r>
                      <a:r>
                        <a:rPr lang="en-US" baseline="0" dirty="0" smtClean="0"/>
                        <a:t> of school, medical and professional activities for self, children and other relatives, up to 4 hours per 30 days, up to 24 hours per 12 months, in increments of 2 hours. (7 days’ notice required except in case of emergency).</a:t>
                      </a:r>
                      <a:endParaRPr lang="en-US" dirty="0"/>
                    </a:p>
                  </a:txBody>
                  <a:tcPr/>
                </a:tc>
              </a:tr>
            </a:tbl>
          </a:graphicData>
        </a:graphic>
      </p:graphicFrame>
    </p:spTree>
    <p:extLst>
      <p:ext uri="{BB962C8B-B14F-4D97-AF65-F5344CB8AC3E}">
        <p14:creationId xmlns:p14="http://schemas.microsoft.com/office/powerpoint/2010/main" val="40616334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Uniformed Services Employment and Reemployment Rights Act (USERRA)</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425" y="1588770"/>
            <a:ext cx="6934200" cy="450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9039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Uniformed Services Employment and Reemployment Rights Act (USERRA)</a:t>
            </a:r>
          </a:p>
        </p:txBody>
      </p:sp>
      <p:sp>
        <p:nvSpPr>
          <p:cNvPr id="3" name="Content Placeholder 2"/>
          <p:cNvSpPr>
            <a:spLocks noGrp="1"/>
          </p:cNvSpPr>
          <p:nvPr>
            <p:ph sz="quarter" idx="1"/>
          </p:nvPr>
        </p:nvSpPr>
        <p:spPr/>
        <p:txBody>
          <a:bodyPr>
            <a:normAutofit fontScale="85000" lnSpcReduction="10000"/>
          </a:bodyPr>
          <a:lstStyle/>
          <a:p>
            <a:r>
              <a:rPr lang="en-US" dirty="0" smtClean="0"/>
              <a:t>Protects employees who are gone from work for up to five years.</a:t>
            </a:r>
          </a:p>
          <a:p>
            <a:r>
              <a:rPr lang="en-US" dirty="0" smtClean="0"/>
              <a:t>Existing health plans must be offered to the employee for 18 months.</a:t>
            </a:r>
          </a:p>
          <a:p>
            <a:r>
              <a:rPr lang="en-US" dirty="0" smtClean="0"/>
              <a:t>If leave is 90 days or less, the employer must promptly return the employee to the same job. Employees continue to accrue seniority during leave.</a:t>
            </a:r>
          </a:p>
          <a:p>
            <a:r>
              <a:rPr lang="en-US" dirty="0" smtClean="0"/>
              <a:t>If leave is more than 90 days, the employer may substitute a different job with the same pay, status and seniority.</a:t>
            </a:r>
          </a:p>
          <a:p>
            <a:r>
              <a:rPr lang="en-US" dirty="0" smtClean="0"/>
              <a:t>If leave lasts more than 30 days, the law provides job protection for returning employees for six to 12 months. During that time, the employee may only terminated for cause.</a:t>
            </a:r>
            <a:endParaRPr lang="en-US" dirty="0"/>
          </a:p>
        </p:txBody>
      </p:sp>
    </p:spTree>
    <p:extLst>
      <p:ext uri="{BB962C8B-B14F-4D97-AF65-F5344CB8AC3E}">
        <p14:creationId xmlns:p14="http://schemas.microsoft.com/office/powerpoint/2010/main" val="13862724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Vermont Military Service and Leave</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2886075" cy="4122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C:\Users\bdcole\AppData\Local\Microsoft\Windows\Temporary Internet Files\Content.IE5\VPWB79K7\MC90001656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895600"/>
            <a:ext cx="1856232" cy="18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13367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Vermont Military Service and Leave</a:t>
            </a:r>
          </a:p>
        </p:txBody>
      </p:sp>
      <p:sp>
        <p:nvSpPr>
          <p:cNvPr id="3" name="Content Placeholder 2"/>
          <p:cNvSpPr>
            <a:spLocks noGrp="1"/>
          </p:cNvSpPr>
          <p:nvPr>
            <p:ph sz="quarter" idx="1"/>
          </p:nvPr>
        </p:nvSpPr>
        <p:spPr/>
        <p:txBody>
          <a:bodyPr/>
          <a:lstStyle/>
          <a:p>
            <a:r>
              <a:rPr lang="en-US" dirty="0"/>
              <a:t>Any absence for military training or state active duty shall not affect the employee’s right to receive normal vacation, sick leave, bonus, advancement, and other advantages of employment normally anticipated in the employee’s position.</a:t>
            </a:r>
          </a:p>
        </p:txBody>
      </p:sp>
    </p:spTree>
    <p:extLst>
      <p:ext uri="{BB962C8B-B14F-4D97-AF65-F5344CB8AC3E}">
        <p14:creationId xmlns:p14="http://schemas.microsoft.com/office/powerpoint/2010/main" val="10044256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Leave Requests</a:t>
            </a:r>
            <a:endParaRPr lang="en-US" dirty="0"/>
          </a:p>
        </p:txBody>
      </p:sp>
      <p:sp>
        <p:nvSpPr>
          <p:cNvPr id="3" name="Content Placeholder 2"/>
          <p:cNvSpPr>
            <a:spLocks noGrp="1"/>
          </p:cNvSpPr>
          <p:nvPr>
            <p:ph sz="quarter" idx="1"/>
          </p:nvPr>
        </p:nvSpPr>
        <p:spPr/>
        <p:txBody>
          <a:bodyPr/>
          <a:lstStyle/>
          <a:p>
            <a:r>
              <a:rPr lang="en-US" dirty="0" smtClean="0"/>
              <a:t>Do I say yes?</a:t>
            </a:r>
          </a:p>
          <a:p>
            <a:r>
              <a:rPr lang="en-US" dirty="0" smtClean="0"/>
              <a:t>What type of leave do I grant?</a:t>
            </a:r>
          </a:p>
          <a:p>
            <a:r>
              <a:rPr lang="en-US" dirty="0" smtClean="0"/>
              <a:t>Should documentation be required?</a:t>
            </a:r>
            <a:endParaRPr lang="en-US" dirty="0"/>
          </a:p>
        </p:txBody>
      </p:sp>
    </p:spTree>
    <p:extLst>
      <p:ext uri="{BB962C8B-B14F-4D97-AF65-F5344CB8AC3E}">
        <p14:creationId xmlns:p14="http://schemas.microsoft.com/office/powerpoint/2010/main" val="4045220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substantial limitation?</a:t>
            </a:r>
          </a:p>
        </p:txBody>
      </p:sp>
      <p:sp>
        <p:nvSpPr>
          <p:cNvPr id="3" name="Content Placeholder 2"/>
          <p:cNvSpPr>
            <a:spLocks noGrp="1"/>
          </p:cNvSpPr>
          <p:nvPr>
            <p:ph sz="quarter" idx="1"/>
          </p:nvPr>
        </p:nvSpPr>
        <p:spPr/>
        <p:txBody>
          <a:bodyPr>
            <a:normAutofit lnSpcReduction="10000"/>
          </a:bodyPr>
          <a:lstStyle/>
          <a:p>
            <a:pPr marL="514350" indent="-514350">
              <a:buFont typeface="+mj-lt"/>
              <a:buAutoNum type="arabicPeriod" startAt="4"/>
            </a:pPr>
            <a:r>
              <a:rPr lang="en-US" dirty="0"/>
              <a:t>The determination of whether an impairment substantially limits a major life activity shall be made without regard to the </a:t>
            </a:r>
            <a:r>
              <a:rPr lang="en-US" dirty="0" smtClean="0"/>
              <a:t>following:</a:t>
            </a:r>
          </a:p>
          <a:p>
            <a:pPr marL="914400" lvl="1" indent="-514350">
              <a:buFont typeface="+mj-lt"/>
              <a:buAutoNum type="alphaLcPeriod"/>
            </a:pPr>
            <a:r>
              <a:rPr lang="en-US" dirty="0" smtClean="0"/>
              <a:t>Medication, medical supplies, equipment, or appliances, low-vision devices (which do not include ordinary eyeglasses or contact lenses), prosthetics including limbs and devices, hearing aids and cochlear implants or other implantable hearing devices, mobility devices, or oxygen therapy equipment and supplies</a:t>
            </a:r>
          </a:p>
          <a:p>
            <a:pPr marL="914400" lvl="1" indent="-514350">
              <a:buFont typeface="+mj-lt"/>
              <a:buAutoNum type="alphaLcPeriod"/>
            </a:pPr>
            <a:r>
              <a:rPr lang="en-US" dirty="0" smtClean="0"/>
              <a:t>Use of assistive technology</a:t>
            </a:r>
          </a:p>
          <a:p>
            <a:pPr marL="914400" lvl="1" indent="-514350">
              <a:buFont typeface="+mj-lt"/>
              <a:buAutoNum type="alphaLcPeriod"/>
            </a:pPr>
            <a:r>
              <a:rPr lang="en-US" dirty="0" smtClean="0"/>
              <a:t>Reasonable accommodations or auxiliary aids or services</a:t>
            </a:r>
          </a:p>
          <a:p>
            <a:pPr marL="914400" lvl="1" indent="-514350">
              <a:buFont typeface="+mj-lt"/>
              <a:buAutoNum type="alphaLcPeriod"/>
            </a:pPr>
            <a:r>
              <a:rPr lang="en-US" dirty="0" smtClean="0"/>
              <a:t>Learned behavioral or adaptive neurological modifications.</a:t>
            </a:r>
          </a:p>
        </p:txBody>
      </p:sp>
    </p:spTree>
    <p:extLst>
      <p:ext uri="{BB962C8B-B14F-4D97-AF65-F5344CB8AC3E}">
        <p14:creationId xmlns:p14="http://schemas.microsoft.com/office/powerpoint/2010/main" val="19454864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Leave Requests Quiz #2</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John calls you at the beginning of his work day. His car won’t start. He wants the day off.</a:t>
            </a:r>
          </a:p>
          <a:p>
            <a:pPr marL="514350" indent="-514350">
              <a:buFont typeface="+mj-lt"/>
              <a:buAutoNum type="arabicPeriod"/>
            </a:pPr>
            <a:r>
              <a:rPr lang="en-US" dirty="0" smtClean="0"/>
              <a:t>Li’s husband passes away and she needs bereavement leave. How much time is she allowed?</a:t>
            </a:r>
          </a:p>
          <a:p>
            <a:pPr marL="0" indent="0">
              <a:buNone/>
            </a:pPr>
            <a:endParaRPr lang="en-US" dirty="0"/>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3296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Leave Requests</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startAt="3"/>
            </a:pPr>
            <a:r>
              <a:rPr lang="en-US" dirty="0" smtClean="0"/>
              <a:t>Sharon serves in the Vermont Guard</a:t>
            </a:r>
          </a:p>
          <a:p>
            <a:pPr marL="914400" lvl="1" indent="-514350"/>
            <a:r>
              <a:rPr lang="en-US" dirty="0" smtClean="0"/>
              <a:t>She asks for two weeks of </a:t>
            </a:r>
            <a:r>
              <a:rPr lang="en-US" i="1" dirty="0" smtClean="0"/>
              <a:t>paid</a:t>
            </a:r>
            <a:r>
              <a:rPr lang="en-US" dirty="0" smtClean="0"/>
              <a:t> leave to attend military summer camp. This will be in addition to the two week summer vacation that you have already approved for Sharon</a:t>
            </a:r>
          </a:p>
          <a:p>
            <a:pPr marL="914400" lvl="1" indent="-514350"/>
            <a:r>
              <a:rPr lang="en-US" dirty="0" smtClean="0"/>
              <a:t>Shortly after her vacation, Sharon’s cousin is injured in Iraq and she requests an additional 15 weeks of </a:t>
            </a:r>
            <a:r>
              <a:rPr lang="en-US" i="1" dirty="0" smtClean="0"/>
              <a:t>paid</a:t>
            </a:r>
            <a:r>
              <a:rPr lang="en-US" dirty="0" smtClean="0"/>
              <a:t> leave to care for her cousin while he is recovering from his wounds. What are your options?</a:t>
            </a:r>
          </a:p>
          <a:p>
            <a:pPr marL="0" indent="0">
              <a:buNone/>
            </a:pPr>
            <a:endParaRPr lang="en-US" dirty="0"/>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8720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Leave Requests</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startAt="4"/>
            </a:pPr>
            <a:r>
              <a:rPr lang="en-US" dirty="0" smtClean="0"/>
              <a:t>Andrew needs 10 weeks of leave because he is adopting a child.</a:t>
            </a:r>
          </a:p>
          <a:p>
            <a:pPr marL="514350" indent="-514350">
              <a:buFont typeface="+mj-lt"/>
              <a:buAutoNum type="arabicPeriod" startAt="4"/>
            </a:pPr>
            <a:r>
              <a:rPr lang="en-US" dirty="0" err="1" smtClean="0"/>
              <a:t>Senad</a:t>
            </a:r>
            <a:r>
              <a:rPr lang="en-US" dirty="0" smtClean="0"/>
              <a:t> requests 10 hours of leave over a six month period to attend teacher conferences and school functions for his two children.</a:t>
            </a:r>
          </a:p>
          <a:p>
            <a:pPr marL="514350" indent="-514350">
              <a:buFont typeface="+mj-lt"/>
              <a:buAutoNum type="arabicPeriod" startAt="4"/>
            </a:pPr>
            <a:r>
              <a:rPr lang="en-US" dirty="0" smtClean="0"/>
              <a:t>Terri needs 12 weeks of leave to care for the father (who lives in Oregon) of her same sex partner.</a:t>
            </a:r>
          </a:p>
          <a:p>
            <a:pPr marL="0" indent="0">
              <a:buNone/>
            </a:pPr>
            <a:endParaRPr lang="en-US" dirty="0"/>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24930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Leave Requests</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startAt="7"/>
            </a:pPr>
            <a:r>
              <a:rPr lang="en-US" dirty="0" err="1" smtClean="0"/>
              <a:t>Matasi</a:t>
            </a:r>
            <a:r>
              <a:rPr lang="en-US" dirty="0" smtClean="0"/>
              <a:t> wants to take March 19, 20 and 21 as his cultural holidays.</a:t>
            </a:r>
            <a:endParaRPr lang="en-US" dirty="0"/>
          </a:p>
          <a:p>
            <a:pPr marL="514350" indent="-514350">
              <a:buFont typeface="+mj-lt"/>
              <a:buAutoNum type="arabicPeriod" startAt="7"/>
            </a:pPr>
            <a:r>
              <a:rPr lang="en-US" dirty="0" smtClean="0"/>
              <a:t>Anna asks to take every Wednesday and Friday off for kidney dialysis until she is able to get a kidney transplant.</a:t>
            </a:r>
          </a:p>
          <a:p>
            <a:pPr marL="514350" indent="-514350">
              <a:buFont typeface="+mj-lt"/>
              <a:buAutoNum type="arabicPeriod" startAt="7"/>
            </a:pPr>
            <a:r>
              <a:rPr lang="en-US" dirty="0" smtClean="0"/>
              <a:t>Percy believes he is about to receive a disciplinary warning for a performance issue and discloses that he is depressed and need time off.</a:t>
            </a:r>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77236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Leave Requests</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startAt="10"/>
            </a:pPr>
            <a:r>
              <a:rPr lang="en-US" dirty="0" err="1" smtClean="0"/>
              <a:t>Ludmilla</a:t>
            </a:r>
            <a:r>
              <a:rPr lang="en-US" dirty="0" smtClean="0"/>
              <a:t> asks for a six month personal leave of absence to help her family open a restaurant.</a:t>
            </a:r>
          </a:p>
          <a:p>
            <a:pPr marL="514350" indent="-514350">
              <a:buFont typeface="+mj-lt"/>
              <a:buAutoNum type="arabicPeriod" startAt="10"/>
            </a:pPr>
            <a:r>
              <a:rPr lang="en-US" dirty="0" smtClean="0"/>
              <a:t>Marty’s daycare center is closing for two weeks because the provider is recovering from surgery. Marty asks for leave to care for his child during this time. He wants to use his accrued medical leave to cover the time out.</a:t>
            </a:r>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44271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Leave Requests</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startAt="12"/>
            </a:pPr>
            <a:r>
              <a:rPr lang="en-US" dirty="0" smtClean="0"/>
              <a:t>Zelda, who is president of her union, asks for three days of </a:t>
            </a:r>
            <a:r>
              <a:rPr lang="en-US" i="1" dirty="0" smtClean="0"/>
              <a:t>paid</a:t>
            </a:r>
            <a:r>
              <a:rPr lang="en-US" dirty="0" smtClean="0"/>
              <a:t> leave to attend a national union meeting.</a:t>
            </a:r>
          </a:p>
          <a:p>
            <a:pPr marL="514350" indent="-514350">
              <a:buFont typeface="+mj-lt"/>
              <a:buAutoNum type="arabicPeriod" startAt="12"/>
            </a:pPr>
            <a:r>
              <a:rPr lang="en-US" dirty="0" smtClean="0"/>
              <a:t>Maria’s grandchildren are in primary school and live nearby with their parents. She asks for occasional medical leave to care for the children when they are too sick to attend school</a:t>
            </a:r>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78107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Leave Requests</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startAt="14"/>
            </a:pPr>
            <a:r>
              <a:rPr lang="en-US" dirty="0" err="1" smtClean="0"/>
              <a:t>Nitesh</a:t>
            </a:r>
            <a:r>
              <a:rPr lang="en-US" dirty="0" smtClean="0"/>
              <a:t> works in Student Financial Services. He wants to become a yoga master and asks for three months of educational leave to become certified. Would your answer be different if </a:t>
            </a:r>
            <a:r>
              <a:rPr lang="en-US" dirty="0" err="1" smtClean="0"/>
              <a:t>Nitesh</a:t>
            </a:r>
            <a:r>
              <a:rPr lang="en-US" dirty="0" smtClean="0"/>
              <a:t> wanted three months of educational leave to take a study course for the CPA exam?</a:t>
            </a:r>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46797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Leave Requests</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startAt="15"/>
            </a:pPr>
            <a:r>
              <a:rPr lang="en-US" dirty="0" err="1" smtClean="0"/>
              <a:t>Phong</a:t>
            </a:r>
            <a:r>
              <a:rPr lang="en-US" dirty="0" smtClean="0"/>
              <a:t> suffers a serious workplace injury. Her doctor says she needs six months to recover. </a:t>
            </a:r>
            <a:r>
              <a:rPr lang="en-US" dirty="0" err="1" smtClean="0"/>
              <a:t>Phong</a:t>
            </a:r>
            <a:r>
              <a:rPr lang="en-US" dirty="0" smtClean="0"/>
              <a:t> will receive Workers Compensation. Do you run the clock on her annual FMLA entitlement and her UVM medical leave during the six months she is out of work? Can you ask for regular updates from </a:t>
            </a:r>
            <a:r>
              <a:rPr lang="en-US" dirty="0" err="1" smtClean="0"/>
              <a:t>Phong’s</a:t>
            </a:r>
            <a:r>
              <a:rPr lang="en-US" dirty="0" smtClean="0"/>
              <a:t> doctor?</a:t>
            </a:r>
          </a:p>
        </p:txBody>
      </p:sp>
      <p:pic>
        <p:nvPicPr>
          <p:cNvPr id="4" name="Picture 2" descr="C:\Users\bdcole\AppData\Local\Microsoft\Windows\Temporary Internet Files\Content.IE5\18TEQCG7\MC900127684[1].w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50" r="13550" b="40560"/>
          <a:stretch/>
        </p:blipFill>
        <p:spPr bwMode="auto">
          <a:xfrm>
            <a:off x="0" y="6172200"/>
            <a:ext cx="1288958"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600072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VPFLA Resources</a:t>
            </a:r>
            <a:endParaRPr lang="en-US" dirty="0"/>
          </a:p>
        </p:txBody>
      </p:sp>
      <p:sp>
        <p:nvSpPr>
          <p:cNvPr id="3" name="Content Placeholder 2"/>
          <p:cNvSpPr>
            <a:spLocks noGrp="1"/>
          </p:cNvSpPr>
          <p:nvPr>
            <p:ph sz="quarter" idx="1"/>
          </p:nvPr>
        </p:nvSpPr>
        <p:spPr/>
        <p:txBody>
          <a:bodyPr/>
          <a:lstStyle/>
          <a:p>
            <a:r>
              <a:rPr lang="en-US" dirty="0"/>
              <a:t>http://www.atg.state.vt.us/issues/employment-law/leave.php</a:t>
            </a:r>
          </a:p>
        </p:txBody>
      </p:sp>
    </p:spTree>
    <p:extLst>
      <p:ext uri="{BB962C8B-B14F-4D97-AF65-F5344CB8AC3E}">
        <p14:creationId xmlns:p14="http://schemas.microsoft.com/office/powerpoint/2010/main" val="316597617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FMLA Resources</a:t>
            </a:r>
            <a:endParaRPr lang="en-US" dirty="0"/>
          </a:p>
        </p:txBody>
      </p:sp>
      <p:sp>
        <p:nvSpPr>
          <p:cNvPr id="3" name="Content Placeholder 2"/>
          <p:cNvSpPr>
            <a:spLocks noGrp="1"/>
          </p:cNvSpPr>
          <p:nvPr>
            <p:ph sz="quarter" idx="1"/>
          </p:nvPr>
        </p:nvSpPr>
        <p:spPr/>
        <p:txBody>
          <a:bodyPr/>
          <a:lstStyle/>
          <a:p>
            <a:r>
              <a:rPr lang="en-US" dirty="0">
                <a:hlinkClick r:id="rId3"/>
              </a:rPr>
              <a:t>http://www.dol.gov/whd/fmla/</a:t>
            </a:r>
          </a:p>
          <a:p>
            <a:r>
              <a:rPr lang="en-US" dirty="0" smtClean="0">
                <a:hlinkClick r:id="rId3"/>
              </a:rPr>
              <a:t>http</a:t>
            </a:r>
            <a:r>
              <a:rPr lang="en-US" dirty="0">
                <a:hlinkClick r:id="rId3"/>
              </a:rPr>
              <a:t>://</a:t>
            </a:r>
            <a:r>
              <a:rPr lang="en-US" dirty="0" smtClean="0">
                <a:hlinkClick r:id="rId3"/>
              </a:rPr>
              <a:t>www.dol.gov/whd/fmla/finalrule/MilitaryFAQs.pdf</a:t>
            </a:r>
            <a:endParaRPr lang="en-US" dirty="0" smtClean="0"/>
          </a:p>
          <a:p>
            <a:r>
              <a:rPr lang="en-US" dirty="0">
                <a:hlinkClick r:id="rId4"/>
              </a:rPr>
              <a:t>http://</a:t>
            </a:r>
            <a:r>
              <a:rPr lang="en-US" dirty="0" smtClean="0">
                <a:hlinkClick r:id="rId4"/>
              </a:rPr>
              <a:t>www.dol.gov/whd/fmla/finalrule/NonMilitaryFAQs.pdf</a:t>
            </a:r>
            <a:endParaRPr lang="en-US" dirty="0" smtClean="0"/>
          </a:p>
          <a:p>
            <a:endParaRPr lang="en-US" dirty="0"/>
          </a:p>
        </p:txBody>
      </p:sp>
    </p:spTree>
    <p:extLst>
      <p:ext uri="{BB962C8B-B14F-4D97-AF65-F5344CB8AC3E}">
        <p14:creationId xmlns:p14="http://schemas.microsoft.com/office/powerpoint/2010/main" val="5683266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PERKS Template</Template>
  <TotalTime>4367</TotalTime>
  <Words>11056</Words>
  <Application>Microsoft Office PowerPoint</Application>
  <PresentationFormat>Letter Paper (8.5x11 in)</PresentationFormat>
  <Paragraphs>1021</Paragraphs>
  <Slides>148</Slides>
  <Notes>144</Notes>
  <HiddenSlides>0</HiddenSlides>
  <MMClips>0</MMClips>
  <ScaleCrop>false</ScaleCrop>
  <HeadingPairs>
    <vt:vector size="4" baseType="variant">
      <vt:variant>
        <vt:lpstr>Theme</vt:lpstr>
      </vt:variant>
      <vt:variant>
        <vt:i4>1</vt:i4>
      </vt:variant>
      <vt:variant>
        <vt:lpstr>Slide Titles</vt:lpstr>
      </vt:variant>
      <vt:variant>
        <vt:i4>148</vt:i4>
      </vt:variant>
    </vt:vector>
  </HeadingPairs>
  <TitlesOfParts>
    <vt:vector size="149" baseType="lpstr">
      <vt:lpstr>Civic</vt:lpstr>
      <vt:lpstr>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Please contact the UVM Office of the General Counsel attorney to obtain current legal advice specifically responsive to your questions.</vt:lpstr>
      <vt:lpstr>Americans with Disabilities Act</vt:lpstr>
      <vt:lpstr>ADA Title I: Employment</vt:lpstr>
      <vt:lpstr>ADA Title I: Complaints</vt:lpstr>
      <vt:lpstr>Americans with Disabilities Act</vt:lpstr>
      <vt:lpstr>Examples of Physical and Mental Impairments</vt:lpstr>
      <vt:lpstr>Examples of Major Life Activities</vt:lpstr>
      <vt:lpstr>What is a substantial limitation?</vt:lpstr>
      <vt:lpstr>What is a substantial limitation?</vt:lpstr>
      <vt:lpstr>What is a substantial limitation?</vt:lpstr>
      <vt:lpstr>During an Interview</vt:lpstr>
      <vt:lpstr>What does “otherwise qualified” mean?</vt:lpstr>
      <vt:lpstr>What are common accommodations?</vt:lpstr>
      <vt:lpstr>How to Seek a Workplace Accommodation</vt:lpstr>
      <vt:lpstr>How to Seek a Workplace Accommodation</vt:lpstr>
      <vt:lpstr>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Please contact the UVM Office of the General Counsel attorney to obtain current legal advice specifically responsive to your questions.</vt:lpstr>
      <vt:lpstr>Confidential Employee Information</vt:lpstr>
      <vt:lpstr>Confidential Employee Information</vt:lpstr>
      <vt:lpstr>Consequences for Inappropriate Disclosure</vt:lpstr>
      <vt:lpstr>Consequences for Inappropriate Disclosure</vt:lpstr>
      <vt:lpstr>Consequences for Inappropriate Disclosure</vt:lpstr>
      <vt:lpstr>Best Practices</vt:lpstr>
      <vt:lpstr>Best Practices</vt:lpstr>
      <vt:lpstr>Best Practices</vt:lpstr>
      <vt:lpstr>Best Practices</vt:lpstr>
      <vt:lpstr>Confidentiality Quiz #1</vt:lpstr>
      <vt:lpstr>Confidentiality Quiz #1</vt:lpstr>
      <vt:lpstr>Confidentiality Quiz #1</vt:lpstr>
      <vt:lpstr>Confidentiality Quiz#2</vt:lpstr>
      <vt:lpstr>Confidentiality Quiz#2</vt:lpstr>
      <vt:lpstr>Confidentiality Quiz#2</vt:lpstr>
      <vt:lpstr>Confidentiality Quiz#3</vt:lpstr>
      <vt:lpstr>Confidentiality Quiz#3</vt:lpstr>
      <vt:lpstr>Confidentiality Quiz#4</vt:lpstr>
      <vt:lpstr>Confidentiality Quiz#4</vt:lpstr>
      <vt:lpstr>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Please contact the UVM Office of the General Counsel attorney to obtain current legal advice specifically responsive to your questions.</vt:lpstr>
      <vt:lpstr>Equal Employment Opportunity Commission</vt:lpstr>
      <vt:lpstr>Equal Employment Opportunity Commission</vt:lpstr>
      <vt:lpstr>Equal Employment Opportunity/Affirmative Action</vt:lpstr>
      <vt:lpstr>Equal Employment Opportunity/Affirmative Action</vt:lpstr>
      <vt:lpstr>Prohibited Practices</vt:lpstr>
      <vt:lpstr>Best Practices</vt:lpstr>
      <vt:lpstr>Best Practices</vt:lpstr>
      <vt:lpstr>Activities?</vt:lpstr>
      <vt:lpstr>Resources</vt:lpstr>
      <vt:lpstr>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Please contact the UVM Office of the General Counsel attorney to obtain current legal advice specifically responsive to your questions.</vt:lpstr>
      <vt:lpstr>Fair Labor Standards Act</vt:lpstr>
      <vt:lpstr>Fair Labor Standards Act </vt:lpstr>
      <vt:lpstr>FLSA – Child Labor </vt:lpstr>
      <vt:lpstr>FLSA – Child Labor</vt:lpstr>
      <vt:lpstr>FLSA – Child Labor</vt:lpstr>
      <vt:lpstr>FLSA – Child Labor</vt:lpstr>
      <vt:lpstr>FLSA Quiz #1</vt:lpstr>
      <vt:lpstr>FLSA Quiz #2</vt:lpstr>
      <vt:lpstr>FLSA – Overtime</vt:lpstr>
      <vt:lpstr>FLSA – Overtime</vt:lpstr>
      <vt:lpstr>FLSA Quiz #3</vt:lpstr>
      <vt:lpstr>FLSA Quiz #4</vt:lpstr>
      <vt:lpstr>FLSA Quiz #5</vt:lpstr>
      <vt:lpstr>FLSA – Comp Time vs. Overtime Pay</vt:lpstr>
      <vt:lpstr>FLSA – Comp Time vs. Overtime Pay</vt:lpstr>
      <vt:lpstr>FLSA Quiz #6</vt:lpstr>
      <vt:lpstr>FLSA – Travel Time for Non-Exempt</vt:lpstr>
      <vt:lpstr>FLSA – Travel Time for Non-Exempt</vt:lpstr>
      <vt:lpstr>FLSA Quiz #7</vt:lpstr>
      <vt:lpstr>FLSA #8</vt:lpstr>
      <vt:lpstr>FLSA – Travel Time for Non-Exempt</vt:lpstr>
      <vt:lpstr>Resources</vt:lpstr>
      <vt:lpstr>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Please contact the UVM Office of the General Counsel attorney to obtain current legal advice specifically responsive to your questions.</vt:lpstr>
      <vt:lpstr>Benefits Groups</vt:lpstr>
      <vt:lpstr>When to Use UVM Medical Leave</vt:lpstr>
      <vt:lpstr>Family and Medical Leave Act (FMLA)</vt:lpstr>
      <vt:lpstr>Family and Medical Leave Act (FMLA)</vt:lpstr>
      <vt:lpstr>Family and Medical Leave Act (FMLA)</vt:lpstr>
      <vt:lpstr>Vermont Parental and Family Leave (VPFLA)</vt:lpstr>
      <vt:lpstr>Vermont Parental and Family Leave (VPFLA)</vt:lpstr>
      <vt:lpstr>Vermont Parental and Family Leave (VPFLA)</vt:lpstr>
      <vt:lpstr>Differences between FMLA and VPFLA</vt:lpstr>
      <vt:lpstr>Differences between FMLA and VPFLA</vt:lpstr>
      <vt:lpstr>Differences between FMLA and VPFLA</vt:lpstr>
      <vt:lpstr>Differences between FMLA and VPFLA</vt:lpstr>
      <vt:lpstr>Differences between FMLA and VPFLA</vt:lpstr>
      <vt:lpstr>Differences between FMLA and VPFLA</vt:lpstr>
      <vt:lpstr>Differences between FMLA and VPFLA</vt:lpstr>
      <vt:lpstr>The Uniformed Services Employment and Reemployment Rights Act (USERRA)</vt:lpstr>
      <vt:lpstr>The Uniformed Services Employment and Reemployment Rights Act (USERRA)</vt:lpstr>
      <vt:lpstr>Vermont Military Service and Leave</vt:lpstr>
      <vt:lpstr>Vermont Military Service and Leave</vt:lpstr>
      <vt:lpstr>Staff Leave Requests</vt:lpstr>
      <vt:lpstr>Staff Leave Requests Quiz #2</vt:lpstr>
      <vt:lpstr>Staff Leave Requests</vt:lpstr>
      <vt:lpstr>Staff Leave Requests</vt:lpstr>
      <vt:lpstr>Staff Leave Requests</vt:lpstr>
      <vt:lpstr>Staff Leave Requests</vt:lpstr>
      <vt:lpstr>Staff Leave Requests</vt:lpstr>
      <vt:lpstr>Staff Leave Requests</vt:lpstr>
      <vt:lpstr>Staff Leave Requests</vt:lpstr>
      <vt:lpstr>VPFLA Resources</vt:lpstr>
      <vt:lpstr>FMLA Resources</vt:lpstr>
      <vt:lpstr>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Please contact the UVM Office of the General Counsel attorney to obtain current legal advice specifically responsive to your questions.</vt:lpstr>
      <vt:lpstr>Immigration Reform and Control Act of 1986</vt:lpstr>
      <vt:lpstr>IRCA &amp; the I-9 Form</vt:lpstr>
      <vt:lpstr>IRCA &amp; the I-9 Form</vt:lpstr>
      <vt:lpstr>IRCA &amp; the I-9 Form</vt:lpstr>
      <vt:lpstr>IRCA &amp; the I-9 Form</vt:lpstr>
      <vt:lpstr>IRCA &amp; the I-9 Form</vt:lpstr>
      <vt:lpstr>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Please contact the UVM Office of the General Counsel attorney to obtain current legal advice specifically responsive to your questions.</vt:lpstr>
      <vt:lpstr>Vermont H.641 – Nursing Mothers</vt:lpstr>
      <vt:lpstr>Vermont H.641 – Nursing Mothers</vt:lpstr>
      <vt:lpstr>Vermont H.641 – Nursing Mothers</vt:lpstr>
      <vt:lpstr>Strategic Direction</vt:lpstr>
      <vt:lpstr>Policy Elaboration</vt:lpstr>
      <vt:lpstr>Role of the Employee</vt:lpstr>
      <vt:lpstr>Role of the Supervisor</vt:lpstr>
      <vt:lpstr>Nursing Mother Facilities at UVM </vt:lpstr>
      <vt:lpstr>Activity – Map of Nursing Rooms</vt:lpstr>
      <vt:lpstr>Links and Resources for Nursing Mothers</vt:lpstr>
      <vt:lpstr>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Please contact the UVM Office of the General Counsel attorney to obtain current legal advice specifically responsive to your questions.</vt:lpstr>
      <vt:lpstr>Unions at UVM</vt:lpstr>
      <vt:lpstr>Unions at UVM</vt:lpstr>
      <vt:lpstr>Unions at UVM</vt:lpstr>
      <vt:lpstr>Prohibited Conduct Related to Union Organizing</vt:lpstr>
      <vt:lpstr>Prohibited Conduct Related to Union Organizing</vt:lpstr>
      <vt:lpstr>Prohibited Conduct Related to Union Organizing</vt:lpstr>
      <vt:lpstr>Prohibited Conduct Related to Union Organizing</vt:lpstr>
      <vt:lpstr>Prohibited Conduct Related to Union Organizing</vt:lpstr>
      <vt:lpstr>Prohibited Conduct Related to Union Organizing</vt:lpstr>
      <vt:lpstr>Prohibited Conduct Related to Union Organizing</vt:lpstr>
      <vt:lpstr>Permissible Conduct and Speech</vt:lpstr>
      <vt:lpstr>Permissible Conduct and Speech</vt:lpstr>
      <vt:lpstr>Permissible Conduct and Speech</vt:lpstr>
      <vt:lpstr>Permissible Conduct and Speech</vt:lpstr>
      <vt:lpstr>Permissible Conduct and Speech</vt:lpstr>
      <vt:lpstr>Permissible Conduct and Speech</vt:lpstr>
      <vt:lpstr>Permissible Conduct and Speech</vt:lpstr>
      <vt:lpstr>Permissible Conduct and Speech</vt:lpstr>
      <vt:lpstr>Permissible Conduct and Speech</vt:lpstr>
      <vt:lpstr>Permissible Conduct and Speech</vt:lpstr>
      <vt:lpstr>Permissible Conduct and Speech</vt:lpstr>
      <vt:lpstr>Permissible Conduct and Speech</vt:lpstr>
      <vt:lpstr>Questions</vt:lpstr>
      <vt:lpstr>All materials provided in this training, including the contents of linked pages, are provided for general informational purposes only. While we seek to provide links to current and authoritative information, neither UVM nor this office guarantees the accuracy of information accessible online; therefore, this information must not be relied upon as substitute for legal advice from a qualified attorney. Please contact the UVM Office of the General Counsel attorney to obtain current legal advice specifically responsive to your questions.</vt:lpstr>
      <vt:lpstr>Worker’s Compensation Coverage</vt:lpstr>
      <vt:lpstr>Worker’s Compensation Coverage</vt:lpstr>
      <vt:lpstr>Filing a Claim – Employee Responsibility</vt:lpstr>
      <vt:lpstr>Filing a Claim – Supervisor Responsibility</vt:lpstr>
      <vt:lpstr>Activity?</vt:lpstr>
      <vt:lpstr>Resources</vt:lpstr>
    </vt:vector>
  </TitlesOfParts>
  <Company>UVM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&amp; Payroll Laws</dc:title>
  <dc:creator>Lee Stewart</dc:creator>
  <cp:lastModifiedBy>bdcole</cp:lastModifiedBy>
  <cp:revision>188</cp:revision>
  <cp:lastPrinted>2011-03-11T15:23:28Z</cp:lastPrinted>
  <dcterms:created xsi:type="dcterms:W3CDTF">2005-06-14T20:05:41Z</dcterms:created>
  <dcterms:modified xsi:type="dcterms:W3CDTF">2011-03-18T19:42:27Z</dcterms:modified>
</cp:coreProperties>
</file>