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s/slide90.xml" ContentType="application/vnd.openxmlformats-officedocument.presentationml.slide+xml"/>
  <Override PartName="/ppt/slides/slide21.xml" ContentType="application/vnd.openxmlformats-officedocument.presentationml.slide+xml"/>
  <Override PartName="/ppt/slideLayouts/slideLayout3.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viewProps.xml" ContentType="application/vnd.openxmlformats-officedocument.presentationml.viewProps+xml"/>
  <Override PartName="/ppt/slides/slide94.xml" ContentType="application/vnd.openxmlformats-officedocument.presentationml.slide+xml"/>
  <Override PartName="/ppt/tableStyles.xml" ContentType="application/vnd.openxmlformats-officedocument.presentationml.tableStyles+xml"/>
  <Override PartName="/ppt/slides/slide92.xml" ContentType="application/vnd.openxmlformats-officedocument.presentationml.slide+xml"/>
  <Default Extension="wmf" ContentType="image/x-wmf"/>
  <Override PartName="/ppt/slides/slide13.xml" ContentType="application/vnd.openxmlformats-officedocument.presentationml.slide+xml"/>
  <Override PartName="/ppt/slides/slide87.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s/slide89.xml" ContentType="application/vnd.openxmlformats-officedocument.presentationml.slide+xml"/>
  <Override PartName="/ppt/slides/slide78.xml" ContentType="application/vnd.openxmlformats-officedocument.presentationml.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png" ContentType="image/png"/>
  <Override PartName="/ppt/slides/slide83.xml" ContentType="application/vnd.openxmlformats-officedocument.presentationml.slide+xml"/>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slides/slide53.xml" ContentType="application/vnd.openxmlformats-officedocument.presentationml.slide+xml"/>
  <Override PartName="/ppt/slides/slide76.xml" ContentType="application/vnd.openxmlformats-officedocument.presentationml.slide+xml"/>
  <Override PartName="/ppt/slides/slide55.xml" ContentType="application/vnd.openxmlformats-officedocument.presentationml.slide+xml"/>
  <Override PartName="/ppt/slides/slide67.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slides/slide84.xml" ContentType="application/vnd.openxmlformats-officedocument.presentationml.slide+xml"/>
  <Override PartName="/ppt/slides/slide2.xml" ContentType="application/vnd.openxmlformats-officedocument.presentationml.slide+xml"/>
  <Override PartName="/ppt/slides/slide80.xml" ContentType="application/vnd.openxmlformats-officedocument.presentationml.slide+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Default Extension="xml" ContentType="application/xml"/>
  <Override PartName="/ppt/slides/slide91.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s/slide86.xml" ContentType="application/vnd.openxmlformats-officedocument.presentationml.slide+xml"/>
  <Override PartName="/ppt/slides/slide81.xml" ContentType="application/vnd.openxmlformats-officedocument.presentationml.slide+xml"/>
  <Override PartName="/ppt/slides/slide25.xml" ContentType="application/vnd.openxmlformats-officedocument.presentationml.slide+xml"/>
  <Override PartName="/ppt/slides/slide63.xml" ContentType="application/vnd.openxmlformats-officedocument.presentationml.slide+xml"/>
  <Override PartName="/ppt/slides/slide9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82.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70.xml" ContentType="application/vnd.openxmlformats-officedocument.presentationml.slide+xml"/>
  <Override PartName="/ppt/slides/slide88.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77.xml" ContentType="application/vnd.openxmlformats-officedocument.presentationml.slide+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s/slide79.xml" ContentType="application/vnd.openxmlformats-officedocument.presentationml.slide+xml"/>
  <Default Extension="jpeg" ContentType="image/jpeg"/>
  <Override PartName="/ppt/slides/slide6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slides/slide72.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slides/slide71.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76" r:id="rId3"/>
    <p:sldId id="257" r:id="rId4"/>
    <p:sldId id="258" r:id="rId5"/>
    <p:sldId id="277" r:id="rId6"/>
    <p:sldId id="259" r:id="rId7"/>
    <p:sldId id="260" r:id="rId8"/>
    <p:sldId id="264" r:id="rId9"/>
    <p:sldId id="278" r:id="rId10"/>
    <p:sldId id="261" r:id="rId11"/>
    <p:sldId id="262" r:id="rId12"/>
    <p:sldId id="279" r:id="rId13"/>
    <p:sldId id="263" r:id="rId14"/>
    <p:sldId id="265" r:id="rId15"/>
    <p:sldId id="280" r:id="rId16"/>
    <p:sldId id="266" r:id="rId17"/>
    <p:sldId id="268" r:id="rId18"/>
    <p:sldId id="281" r:id="rId19"/>
    <p:sldId id="267" r:id="rId20"/>
    <p:sldId id="282" r:id="rId21"/>
    <p:sldId id="269" r:id="rId22"/>
    <p:sldId id="283" r:id="rId23"/>
    <p:sldId id="273" r:id="rId24"/>
    <p:sldId id="270" r:id="rId25"/>
    <p:sldId id="284" r:id="rId26"/>
    <p:sldId id="271" r:id="rId27"/>
    <p:sldId id="306" r:id="rId28"/>
    <p:sldId id="272" r:id="rId29"/>
    <p:sldId id="274" r:id="rId30"/>
    <p:sldId id="285" r:id="rId31"/>
    <p:sldId id="275" r:id="rId32"/>
    <p:sldId id="286" r:id="rId33"/>
    <p:sldId id="287" r:id="rId34"/>
    <p:sldId id="288" r:id="rId35"/>
    <p:sldId id="289" r:id="rId36"/>
    <p:sldId id="290" r:id="rId37"/>
    <p:sldId id="291" r:id="rId38"/>
    <p:sldId id="292" r:id="rId39"/>
    <p:sldId id="293" r:id="rId40"/>
    <p:sldId id="295" r:id="rId41"/>
    <p:sldId id="296" r:id="rId42"/>
    <p:sldId id="297" r:id="rId43"/>
    <p:sldId id="298" r:id="rId44"/>
    <p:sldId id="299" r:id="rId45"/>
    <p:sldId id="300" r:id="rId46"/>
    <p:sldId id="301" r:id="rId47"/>
    <p:sldId id="302" r:id="rId48"/>
    <p:sldId id="303" r:id="rId49"/>
    <p:sldId id="304" r:id="rId50"/>
    <p:sldId id="322" r:id="rId51"/>
    <p:sldId id="305" r:id="rId52"/>
    <p:sldId id="307" r:id="rId53"/>
    <p:sldId id="319" r:id="rId54"/>
    <p:sldId id="318" r:id="rId55"/>
    <p:sldId id="308" r:id="rId56"/>
    <p:sldId id="309" r:id="rId57"/>
    <p:sldId id="310" r:id="rId58"/>
    <p:sldId id="320" r:id="rId59"/>
    <p:sldId id="311" r:id="rId60"/>
    <p:sldId id="312" r:id="rId61"/>
    <p:sldId id="323" r:id="rId62"/>
    <p:sldId id="313" r:id="rId63"/>
    <p:sldId id="324" r:id="rId64"/>
    <p:sldId id="321" r:id="rId65"/>
    <p:sldId id="314" r:id="rId66"/>
    <p:sldId id="315" r:id="rId67"/>
    <p:sldId id="326" r:id="rId68"/>
    <p:sldId id="316" r:id="rId69"/>
    <p:sldId id="317" r:id="rId70"/>
    <p:sldId id="325" r:id="rId71"/>
    <p:sldId id="327" r:id="rId72"/>
    <p:sldId id="328" r:id="rId73"/>
    <p:sldId id="330" r:id="rId74"/>
    <p:sldId id="331" r:id="rId75"/>
    <p:sldId id="329" r:id="rId76"/>
    <p:sldId id="332" r:id="rId77"/>
    <p:sldId id="333" r:id="rId78"/>
    <p:sldId id="346" r:id="rId79"/>
    <p:sldId id="334" r:id="rId80"/>
    <p:sldId id="336" r:id="rId81"/>
    <p:sldId id="339" r:id="rId82"/>
    <p:sldId id="347" r:id="rId83"/>
    <p:sldId id="337" r:id="rId84"/>
    <p:sldId id="338" r:id="rId85"/>
    <p:sldId id="340" r:id="rId86"/>
    <p:sldId id="348" r:id="rId87"/>
    <p:sldId id="342" r:id="rId88"/>
    <p:sldId id="341" r:id="rId89"/>
    <p:sldId id="344" r:id="rId90"/>
    <p:sldId id="349" r:id="rId91"/>
    <p:sldId id="335" r:id="rId92"/>
    <p:sldId id="343" r:id="rId93"/>
    <p:sldId id="345" r:id="rId94"/>
    <p:sldId id="350" r:id="rId9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8" d="100"/>
          <a:sy n="98" d="100"/>
        </p:scale>
        <p:origin x="-45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70" Type="http://schemas.openxmlformats.org/officeDocument/2006/relationships/slide" Target="slides/slide69.xml"/><Relationship Id="rId94" Type="http://schemas.openxmlformats.org/officeDocument/2006/relationships/slide" Target="slides/slide93.xml"/><Relationship Id="rId7" Type="http://schemas.openxmlformats.org/officeDocument/2006/relationships/slide" Target="slides/slide6.xml"/><Relationship Id="rId74" Type="http://schemas.openxmlformats.org/officeDocument/2006/relationships/slide" Target="slides/slide73.xml"/><Relationship Id="rId25" Type="http://schemas.openxmlformats.org/officeDocument/2006/relationships/slide" Target="slides/slide24.xml"/><Relationship Id="rId96" Type="http://schemas.openxmlformats.org/officeDocument/2006/relationships/printerSettings" Target="printerSettings/printerSettings1.bin"/><Relationship Id="rId10" Type="http://schemas.openxmlformats.org/officeDocument/2006/relationships/slide" Target="slides/slide9.xml"/><Relationship Id="rId50" Type="http://schemas.openxmlformats.org/officeDocument/2006/relationships/slide" Target="slides/slide49.xml"/><Relationship Id="rId17" Type="http://schemas.openxmlformats.org/officeDocument/2006/relationships/slide" Target="slides/slide16.xml"/><Relationship Id="rId71" Type="http://schemas.openxmlformats.org/officeDocument/2006/relationships/slide" Target="slides/slide70.xml"/><Relationship Id="rId4" Type="http://schemas.openxmlformats.org/officeDocument/2006/relationships/slide" Target="slides/slide3.xml"/><Relationship Id="rId28" Type="http://schemas.openxmlformats.org/officeDocument/2006/relationships/slide" Target="slides/slide27.xml"/><Relationship Id="rId89" Type="http://schemas.openxmlformats.org/officeDocument/2006/relationships/slide" Target="slides/slide88.xml"/><Relationship Id="rId88" Type="http://schemas.openxmlformats.org/officeDocument/2006/relationships/slide" Target="slides/slide87.xml"/><Relationship Id="rId82" Type="http://schemas.openxmlformats.org/officeDocument/2006/relationships/slide" Target="slides/slide81.xml"/><Relationship Id="rId69" Type="http://schemas.openxmlformats.org/officeDocument/2006/relationships/slide" Target="slides/slide6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72" Type="http://schemas.openxmlformats.org/officeDocument/2006/relationships/slide" Target="slides/slide71.xml"/><Relationship Id="rId35" Type="http://schemas.openxmlformats.org/officeDocument/2006/relationships/slide" Target="slides/slide34.xml"/><Relationship Id="rId75" Type="http://schemas.openxmlformats.org/officeDocument/2006/relationships/slide" Target="slides/slide74.xml"/><Relationship Id="rId80" Type="http://schemas.openxmlformats.org/officeDocument/2006/relationships/slide" Target="slides/slide79.xml"/><Relationship Id="rId31" Type="http://schemas.openxmlformats.org/officeDocument/2006/relationships/slide" Target="slides/slide30.xml"/><Relationship Id="rId62" Type="http://schemas.openxmlformats.org/officeDocument/2006/relationships/slide" Target="slides/slide61.xml"/><Relationship Id="rId79" Type="http://schemas.openxmlformats.org/officeDocument/2006/relationships/slide" Target="slides/slide78.xml"/><Relationship Id="rId97" Type="http://schemas.openxmlformats.org/officeDocument/2006/relationships/presProps" Target="presProps.xml"/><Relationship Id="rId98" Type="http://schemas.openxmlformats.org/officeDocument/2006/relationships/viewProps" Target="viewProps.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32" Type="http://schemas.openxmlformats.org/officeDocument/2006/relationships/slide" Target="slides/slide31.xml"/><Relationship Id="rId13" Type="http://schemas.openxmlformats.org/officeDocument/2006/relationships/slide" Target="slides/slide12.xml"/><Relationship Id="rId52" Type="http://schemas.openxmlformats.org/officeDocument/2006/relationships/slide" Target="slides/slide51.xml"/><Relationship Id="rId54" Type="http://schemas.openxmlformats.org/officeDocument/2006/relationships/slide" Target="slides/slide53.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84" Type="http://schemas.openxmlformats.org/officeDocument/2006/relationships/slide" Target="slides/slide83.xml"/><Relationship Id="rId30" Type="http://schemas.openxmlformats.org/officeDocument/2006/relationships/slide" Target="slides/slide29.xml"/><Relationship Id="rId29" Type="http://schemas.openxmlformats.org/officeDocument/2006/relationships/slide" Target="slides/slide28.xml"/><Relationship Id="rId83" Type="http://schemas.openxmlformats.org/officeDocument/2006/relationships/slide" Target="slides/slide82.xml"/><Relationship Id="rId41" Type="http://schemas.openxmlformats.org/officeDocument/2006/relationships/slide" Target="slides/slide40.xml"/><Relationship Id="rId5" Type="http://schemas.openxmlformats.org/officeDocument/2006/relationships/slide" Target="slides/slide4.xml"/><Relationship Id="rId22" Type="http://schemas.openxmlformats.org/officeDocument/2006/relationships/slide" Target="slides/slide21.xml"/><Relationship Id="rId95" Type="http://schemas.openxmlformats.org/officeDocument/2006/relationships/slide" Target="slides/slide94.xml"/><Relationship Id="rId39" Type="http://schemas.openxmlformats.org/officeDocument/2006/relationships/slide" Target="slides/slide38.xml"/><Relationship Id="rId43" Type="http://schemas.openxmlformats.org/officeDocument/2006/relationships/slide" Target="slides/slide42.xml"/><Relationship Id="rId90" Type="http://schemas.openxmlformats.org/officeDocument/2006/relationships/slide" Target="slides/slide89.xml"/><Relationship Id="rId77" Type="http://schemas.openxmlformats.org/officeDocument/2006/relationships/slide" Target="slides/slide76.xml"/><Relationship Id="rId63" Type="http://schemas.openxmlformats.org/officeDocument/2006/relationships/slide" Target="slides/slide62.xml"/><Relationship Id="rId85" Type="http://schemas.openxmlformats.org/officeDocument/2006/relationships/slide" Target="slides/slide84.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99" Type="http://schemas.openxmlformats.org/officeDocument/2006/relationships/theme" Target="theme/theme1.xml"/><Relationship Id="rId14" Type="http://schemas.openxmlformats.org/officeDocument/2006/relationships/slide" Target="slides/slide13.xml"/><Relationship Id="rId92" Type="http://schemas.openxmlformats.org/officeDocument/2006/relationships/slide" Target="slides/slide91.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87" Type="http://schemas.openxmlformats.org/officeDocument/2006/relationships/slide" Target="slides/slide86.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57" Type="http://schemas.openxmlformats.org/officeDocument/2006/relationships/slide" Target="slides/slide56.xml"/><Relationship Id="rId46" Type="http://schemas.openxmlformats.org/officeDocument/2006/relationships/slide" Target="slides/slide45.xml"/><Relationship Id="rId86" Type="http://schemas.openxmlformats.org/officeDocument/2006/relationships/slide" Target="slides/slide85.xml"/><Relationship Id="rId59" Type="http://schemas.openxmlformats.org/officeDocument/2006/relationships/slide" Target="slides/slide58.xml"/><Relationship Id="rId51" Type="http://schemas.openxmlformats.org/officeDocument/2006/relationships/slide" Target="slides/slide50.xml"/><Relationship Id="rId66" Type="http://schemas.openxmlformats.org/officeDocument/2006/relationships/slide" Target="slides/slide65.xml"/><Relationship Id="rId55" Type="http://schemas.openxmlformats.org/officeDocument/2006/relationships/slide" Target="slides/slide54.xml"/><Relationship Id="rId34" Type="http://schemas.openxmlformats.org/officeDocument/2006/relationships/slide" Target="slides/slide33.xml"/><Relationship Id="rId81" Type="http://schemas.openxmlformats.org/officeDocument/2006/relationships/slide" Target="slides/slide80.xml"/><Relationship Id="rId40" Type="http://schemas.openxmlformats.org/officeDocument/2006/relationships/slide" Target="slides/slide39.xml"/><Relationship Id="rId36" Type="http://schemas.openxmlformats.org/officeDocument/2006/relationships/slide" Target="slides/slide35.xml"/><Relationship Id="rId76" Type="http://schemas.openxmlformats.org/officeDocument/2006/relationships/slide" Target="slides/slide75.xml"/><Relationship Id="rId8" Type="http://schemas.openxmlformats.org/officeDocument/2006/relationships/slide" Target="slides/slide7.xml"/><Relationship Id="rId65" Type="http://schemas.openxmlformats.org/officeDocument/2006/relationships/slide" Target="slides/slide64.xml"/><Relationship Id="rId67" Type="http://schemas.openxmlformats.org/officeDocument/2006/relationships/slide" Target="slides/slide66.xml"/><Relationship Id="rId37" Type="http://schemas.openxmlformats.org/officeDocument/2006/relationships/slide" Target="slides/slide36.xml"/><Relationship Id="rId12" Type="http://schemas.openxmlformats.org/officeDocument/2006/relationships/slide" Target="slides/slide11.xml"/><Relationship Id="rId3" Type="http://schemas.openxmlformats.org/officeDocument/2006/relationships/slide" Target="slides/slide2.xml"/><Relationship Id="rId26" Type="http://schemas.openxmlformats.org/officeDocument/2006/relationships/slide" Target="slides/slide25.xml"/><Relationship Id="rId100" Type="http://schemas.openxmlformats.org/officeDocument/2006/relationships/tableStyles" Target="tableStyles.xml"/><Relationship Id="rId11" Type="http://schemas.openxmlformats.org/officeDocument/2006/relationships/slide" Target="slides/slide10.xml"/><Relationship Id="rId68" Type="http://schemas.openxmlformats.org/officeDocument/2006/relationships/slide" Target="slides/slide67.xml"/><Relationship Id="rId16" Type="http://schemas.openxmlformats.org/officeDocument/2006/relationships/slide" Target="slides/slide15.xml"/><Relationship Id="rId33" Type="http://schemas.openxmlformats.org/officeDocument/2006/relationships/slide" Target="slides/slide32.xml"/><Relationship Id="rId91" Type="http://schemas.openxmlformats.org/officeDocument/2006/relationships/slide" Target="slides/slide90.xml"/><Relationship Id="rId93" Type="http://schemas.openxmlformats.org/officeDocument/2006/relationships/slide" Target="slides/slide92.xml"/><Relationship Id="rId78" Type="http://schemas.openxmlformats.org/officeDocument/2006/relationships/slide" Target="slides/slide77.xml"/><Relationship Id="rId15" Type="http://schemas.openxmlformats.org/officeDocument/2006/relationships/slide" Target="slides/slide14.xml"/><Relationship Id="rId21"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F11729-DE9F-8246-BBA9-A38BD4BEFC20}" type="datetimeFigureOut">
              <a:rPr lang="en-US" smtClean="0"/>
              <a:pPr/>
              <a:t>5/3/11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D68F7-52D4-5449-9CD7-A66DD5103DA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11729-DE9F-8246-BBA9-A38BD4BEFC20}" type="datetimeFigureOut">
              <a:rPr lang="en-US" smtClean="0"/>
              <a:pPr/>
              <a:t>5/3/11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D68F7-52D4-5449-9CD7-A66DD5103D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11729-DE9F-8246-BBA9-A38BD4BEFC20}" type="datetimeFigureOut">
              <a:rPr lang="en-US" smtClean="0"/>
              <a:pPr/>
              <a:t>5/3/11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D68F7-52D4-5449-9CD7-A66DD5103D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11729-DE9F-8246-BBA9-A38BD4BEFC20}" type="datetimeFigureOut">
              <a:rPr lang="en-US" smtClean="0"/>
              <a:pPr/>
              <a:t>5/3/11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D68F7-52D4-5449-9CD7-A66DD5103D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F11729-DE9F-8246-BBA9-A38BD4BEFC20}" type="datetimeFigureOut">
              <a:rPr lang="en-US" smtClean="0"/>
              <a:pPr/>
              <a:t>5/3/11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D68F7-52D4-5449-9CD7-A66DD5103D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F11729-DE9F-8246-BBA9-A38BD4BEFC20}" type="datetimeFigureOut">
              <a:rPr lang="en-US" smtClean="0"/>
              <a:pPr/>
              <a:t>5/3/11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D68F7-52D4-5449-9CD7-A66DD5103D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F11729-DE9F-8246-BBA9-A38BD4BEFC20}" type="datetimeFigureOut">
              <a:rPr lang="en-US" smtClean="0"/>
              <a:pPr/>
              <a:t>5/3/11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CD68F7-52D4-5449-9CD7-A66DD5103D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F11729-DE9F-8246-BBA9-A38BD4BEFC20}" type="datetimeFigureOut">
              <a:rPr lang="en-US" smtClean="0"/>
              <a:pPr/>
              <a:t>5/3/11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CD68F7-52D4-5449-9CD7-A66DD5103D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11729-DE9F-8246-BBA9-A38BD4BEFC20}" type="datetimeFigureOut">
              <a:rPr lang="en-US" smtClean="0"/>
              <a:pPr/>
              <a:t>5/3/11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CD68F7-52D4-5449-9CD7-A66DD5103D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11729-DE9F-8246-BBA9-A38BD4BEFC20}" type="datetimeFigureOut">
              <a:rPr lang="en-US" smtClean="0"/>
              <a:pPr/>
              <a:t>5/3/11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D68F7-52D4-5449-9CD7-A66DD5103D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11729-DE9F-8246-BBA9-A38BD4BEFC20}" type="datetimeFigureOut">
              <a:rPr lang="en-US" smtClean="0"/>
              <a:pPr/>
              <a:t>5/3/11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D68F7-52D4-5449-9CD7-A66DD5103DA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11729-DE9F-8246-BBA9-A38BD4BEFC20}" type="datetimeFigureOut">
              <a:rPr lang="en-US" smtClean="0"/>
              <a:pPr/>
              <a:t>5/3/11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D68F7-52D4-5449-9CD7-A66DD5103D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wmf"/><Relationship Id="rId3" Type="http://schemas.openxmlformats.org/officeDocument/2006/relationships/image" Target="../media/image2.png"/><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wmf"/><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7.png"/></Relationships>
</file>

<file path=ppt/slides/_rels/slide74.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7.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wmf"/><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4.png"/><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6.png"/><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Morality and Consequences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Explaining right and wrong</a:t>
            </a:r>
            <a:endParaRPr lang="en-US" dirty="0"/>
          </a:p>
        </p:txBody>
      </p:sp>
      <p:sp>
        <p:nvSpPr>
          <p:cNvPr id="3" name="Content Placeholder 2"/>
          <p:cNvSpPr>
            <a:spLocks noGrp="1"/>
          </p:cNvSpPr>
          <p:nvPr>
            <p:ph idx="1"/>
          </p:nvPr>
        </p:nvSpPr>
        <p:spPr/>
        <p:txBody>
          <a:bodyPr/>
          <a:lstStyle/>
          <a:p>
            <a:r>
              <a:rPr lang="en-US" dirty="0" smtClean="0"/>
              <a:t>Lying to your parents is impermissible; lying to the Nazi is permissible.</a:t>
            </a:r>
          </a:p>
          <a:p>
            <a:r>
              <a:rPr lang="en-US" b="1" dirty="0" err="1" smtClean="0"/>
              <a:t>Consequentialist</a:t>
            </a:r>
            <a:r>
              <a:rPr lang="en-US" dirty="0" smtClean="0"/>
              <a:t>:  “What makes the difference is what consequences the lies would have.”</a:t>
            </a:r>
          </a:p>
          <a:p>
            <a:r>
              <a:rPr lang="en-US" b="1" dirty="0" smtClean="0"/>
              <a:t>An upshot</a:t>
            </a:r>
            <a:r>
              <a:rPr lang="en-US" dirty="0" smtClean="0"/>
              <a:t>:  </a:t>
            </a:r>
            <a:r>
              <a:rPr lang="en-US" dirty="0" err="1" smtClean="0"/>
              <a:t>Consequentialism</a:t>
            </a:r>
            <a:r>
              <a:rPr lang="en-US" dirty="0" smtClean="0"/>
              <a:t> implies that </a:t>
            </a:r>
            <a:r>
              <a:rPr lang="en-US" b="1" dirty="0" smtClean="0"/>
              <a:t>the moral status of any action is contingent</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8" name="Group 37"/>
          <p:cNvGrpSpPr/>
          <p:nvPr/>
        </p:nvGrpSpPr>
        <p:grpSpPr>
          <a:xfrm>
            <a:off x="4493724" y="1553892"/>
            <a:ext cx="4380603" cy="2686945"/>
            <a:chOff x="4493724" y="1553892"/>
            <a:chExt cx="4380603" cy="2686945"/>
          </a:xfrm>
        </p:grpSpPr>
        <p:sp>
          <p:nvSpPr>
            <p:cNvPr id="19" name="Rectangle 10"/>
            <p:cNvSpPr>
              <a:spLocks noChangeArrowheads="1"/>
            </p:cNvSpPr>
            <p:nvPr/>
          </p:nvSpPr>
          <p:spPr bwMode="auto">
            <a:xfrm>
              <a:off x="4732674" y="2040665"/>
              <a:ext cx="574947" cy="112946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pic>
          <p:nvPicPr>
            <p:cNvPr id="20" name="Picture 18" descr="MCSL00370_0000[1]"/>
            <p:cNvPicPr>
              <a:picLocks noChangeAspect="1" noChangeArrowheads="1"/>
            </p:cNvPicPr>
            <p:nvPr/>
          </p:nvPicPr>
          <p:blipFill>
            <a:blip r:embed="rId2"/>
            <a:srcRect/>
            <a:stretch>
              <a:fillRect/>
            </a:stretch>
          </p:blipFill>
          <p:spPr bwMode="auto">
            <a:xfrm rot="18738090">
              <a:off x="4951873" y="2890840"/>
              <a:ext cx="320398" cy="192229"/>
            </a:xfrm>
            <a:prstGeom prst="rect">
              <a:avLst/>
            </a:prstGeom>
            <a:noFill/>
            <a:ln w="9525">
              <a:noFill/>
              <a:miter lim="800000"/>
              <a:headEnd/>
              <a:tailEnd/>
            </a:ln>
          </p:spPr>
        </p:pic>
        <p:sp>
          <p:nvSpPr>
            <p:cNvPr id="21" name="Freeform 19"/>
            <p:cNvSpPr>
              <a:spLocks/>
            </p:cNvSpPr>
            <p:nvPr/>
          </p:nvSpPr>
          <p:spPr bwMode="auto">
            <a:xfrm>
              <a:off x="5016453" y="2289649"/>
              <a:ext cx="95619" cy="509265"/>
            </a:xfrm>
            <a:custGeom>
              <a:avLst/>
              <a:gdLst>
                <a:gd name="T0" fmla="*/ 2147483647 w 112"/>
                <a:gd name="T1" fmla="*/ 2147483647 h 494"/>
                <a:gd name="T2" fmla="*/ 2147483647 w 112"/>
                <a:gd name="T3" fmla="*/ 2147483647 h 494"/>
                <a:gd name="T4" fmla="*/ 2147483647 w 112"/>
                <a:gd name="T5" fmla="*/ 2147483647 h 494"/>
                <a:gd name="T6" fmla="*/ 2147483647 w 112"/>
                <a:gd name="T7" fmla="*/ 2147483647 h 494"/>
                <a:gd name="T8" fmla="*/ 2147483647 w 112"/>
                <a:gd name="T9" fmla="*/ 0 h 494"/>
                <a:gd name="T10" fmla="*/ 0 60000 65536"/>
                <a:gd name="T11" fmla="*/ 0 60000 65536"/>
                <a:gd name="T12" fmla="*/ 0 60000 65536"/>
                <a:gd name="T13" fmla="*/ 0 60000 65536"/>
                <a:gd name="T14" fmla="*/ 0 60000 65536"/>
                <a:gd name="T15" fmla="*/ 0 w 112"/>
                <a:gd name="T16" fmla="*/ 0 h 494"/>
                <a:gd name="T17" fmla="*/ 112 w 112"/>
                <a:gd name="T18" fmla="*/ 494 h 494"/>
              </a:gdLst>
              <a:ahLst/>
              <a:cxnLst>
                <a:cxn ang="T10">
                  <a:pos x="T0" y="T1"/>
                </a:cxn>
                <a:cxn ang="T11">
                  <a:pos x="T2" y="T3"/>
                </a:cxn>
                <a:cxn ang="T12">
                  <a:pos x="T4" y="T5"/>
                </a:cxn>
                <a:cxn ang="T13">
                  <a:pos x="T6" y="T7"/>
                </a:cxn>
                <a:cxn ang="T14">
                  <a:pos x="T8" y="T9"/>
                </a:cxn>
              </a:cxnLst>
              <a:rect l="T15" t="T16" r="T17" b="T18"/>
              <a:pathLst>
                <a:path w="112" h="494">
                  <a:moveTo>
                    <a:pt x="91" y="494"/>
                  </a:moveTo>
                  <a:cubicBezTo>
                    <a:pt x="86" y="375"/>
                    <a:pt x="112" y="326"/>
                    <a:pt x="23" y="271"/>
                  </a:cubicBezTo>
                  <a:cubicBezTo>
                    <a:pt x="11" y="230"/>
                    <a:pt x="0" y="186"/>
                    <a:pt x="50" y="169"/>
                  </a:cubicBezTo>
                  <a:cubicBezTo>
                    <a:pt x="69" y="141"/>
                    <a:pt x="87" y="100"/>
                    <a:pt x="98" y="67"/>
                  </a:cubicBezTo>
                  <a:cubicBezTo>
                    <a:pt x="98" y="66"/>
                    <a:pt x="96" y="0"/>
                    <a:pt x="78" y="0"/>
                  </a:cubicBezTo>
                </a:path>
              </a:pathLst>
            </a:custGeom>
            <a:noFill/>
            <a:ln w="9525">
              <a:solidFill>
                <a:schemeClr val="tx1"/>
              </a:solidFill>
              <a:round/>
              <a:headEnd/>
              <a:tailEnd/>
            </a:ln>
          </p:spPr>
          <p:txBody>
            <a:bodyPr>
              <a:prstTxWarp prst="textNoShape">
                <a:avLst/>
              </a:prstTxWarp>
            </a:bodyPr>
            <a:lstStyle/>
            <a:p>
              <a:endParaRPr lang="en-US"/>
            </a:p>
          </p:txBody>
        </p:sp>
        <p:sp>
          <p:nvSpPr>
            <p:cNvPr id="22" name="Freeform 20"/>
            <p:cNvSpPr>
              <a:spLocks/>
            </p:cNvSpPr>
            <p:nvPr/>
          </p:nvSpPr>
          <p:spPr bwMode="auto">
            <a:xfrm>
              <a:off x="5019928" y="2298604"/>
              <a:ext cx="121232" cy="551532"/>
            </a:xfrm>
            <a:custGeom>
              <a:avLst/>
              <a:gdLst>
                <a:gd name="T0" fmla="*/ 2147483647 w 142"/>
                <a:gd name="T1" fmla="*/ 2147483647 h 535"/>
                <a:gd name="T2" fmla="*/ 2147483647 w 142"/>
                <a:gd name="T3" fmla="*/ 2147483647 h 535"/>
                <a:gd name="T4" fmla="*/ 2147483647 w 142"/>
                <a:gd name="T5" fmla="*/ 2147483647 h 535"/>
                <a:gd name="T6" fmla="*/ 2147483647 w 142"/>
                <a:gd name="T7" fmla="*/ 2147483647 h 535"/>
                <a:gd name="T8" fmla="*/ 2147483647 w 142"/>
                <a:gd name="T9" fmla="*/ 2147483647 h 535"/>
                <a:gd name="T10" fmla="*/ 2147483647 w 142"/>
                <a:gd name="T11" fmla="*/ 0 h 535"/>
                <a:gd name="T12" fmla="*/ 0 60000 65536"/>
                <a:gd name="T13" fmla="*/ 0 60000 65536"/>
                <a:gd name="T14" fmla="*/ 0 60000 65536"/>
                <a:gd name="T15" fmla="*/ 0 60000 65536"/>
                <a:gd name="T16" fmla="*/ 0 60000 65536"/>
                <a:gd name="T17" fmla="*/ 0 60000 65536"/>
                <a:gd name="T18" fmla="*/ 0 w 142"/>
                <a:gd name="T19" fmla="*/ 0 h 535"/>
                <a:gd name="T20" fmla="*/ 142 w 142"/>
                <a:gd name="T21" fmla="*/ 535 h 535"/>
              </a:gdLst>
              <a:ahLst/>
              <a:cxnLst>
                <a:cxn ang="T12">
                  <a:pos x="T0" y="T1"/>
                </a:cxn>
                <a:cxn ang="T13">
                  <a:pos x="T2" y="T3"/>
                </a:cxn>
                <a:cxn ang="T14">
                  <a:pos x="T4" y="T5"/>
                </a:cxn>
                <a:cxn ang="T15">
                  <a:pos x="T6" y="T7"/>
                </a:cxn>
                <a:cxn ang="T16">
                  <a:pos x="T8" y="T9"/>
                </a:cxn>
                <a:cxn ang="T17">
                  <a:pos x="T10" y="T11"/>
                </a:cxn>
              </a:cxnLst>
              <a:rect l="T18" t="T19" r="T20" b="T21"/>
              <a:pathLst>
                <a:path w="142" h="535">
                  <a:moveTo>
                    <a:pt x="136" y="535"/>
                  </a:moveTo>
                  <a:cubicBezTo>
                    <a:pt x="127" y="509"/>
                    <a:pt x="119" y="496"/>
                    <a:pt x="95" y="481"/>
                  </a:cubicBezTo>
                  <a:cubicBezTo>
                    <a:pt x="86" y="453"/>
                    <a:pt x="78" y="442"/>
                    <a:pt x="54" y="426"/>
                  </a:cubicBezTo>
                  <a:cubicBezTo>
                    <a:pt x="23" y="380"/>
                    <a:pt x="32" y="401"/>
                    <a:pt x="20" y="365"/>
                  </a:cubicBezTo>
                  <a:cubicBezTo>
                    <a:pt x="31" y="335"/>
                    <a:pt x="40" y="308"/>
                    <a:pt x="47" y="277"/>
                  </a:cubicBezTo>
                  <a:cubicBezTo>
                    <a:pt x="50" y="185"/>
                    <a:pt x="0" y="0"/>
                    <a:pt x="142" y="0"/>
                  </a:cubicBezTo>
                </a:path>
              </a:pathLst>
            </a:custGeom>
            <a:noFill/>
            <a:ln w="9525">
              <a:solidFill>
                <a:schemeClr val="tx1"/>
              </a:solidFill>
              <a:round/>
              <a:headEnd/>
              <a:tailEnd/>
            </a:ln>
          </p:spPr>
          <p:txBody>
            <a:bodyPr>
              <a:prstTxWarp prst="textNoShape">
                <a:avLst/>
              </a:prstTxWarp>
            </a:bodyPr>
            <a:lstStyle/>
            <a:p>
              <a:endParaRPr lang="en-US"/>
            </a:p>
          </p:txBody>
        </p:sp>
        <p:sp>
          <p:nvSpPr>
            <p:cNvPr id="23" name="Freeform 21"/>
            <p:cNvSpPr>
              <a:spLocks/>
            </p:cNvSpPr>
            <p:nvPr/>
          </p:nvSpPr>
          <p:spPr bwMode="auto">
            <a:xfrm>
              <a:off x="5025715" y="2280693"/>
              <a:ext cx="93913" cy="573180"/>
            </a:xfrm>
            <a:custGeom>
              <a:avLst/>
              <a:gdLst>
                <a:gd name="T0" fmla="*/ 2147483647 w 110"/>
                <a:gd name="T1" fmla="*/ 2147483647 h 556"/>
                <a:gd name="T2" fmla="*/ 2147483647 w 110"/>
                <a:gd name="T3" fmla="*/ 2147483647 h 556"/>
                <a:gd name="T4" fmla="*/ 2147483647 w 110"/>
                <a:gd name="T5" fmla="*/ 2147483647 h 556"/>
                <a:gd name="T6" fmla="*/ 2147483647 w 110"/>
                <a:gd name="T7" fmla="*/ 2147483647 h 556"/>
                <a:gd name="T8" fmla="*/ 2147483647 w 110"/>
                <a:gd name="T9" fmla="*/ 0 h 556"/>
                <a:gd name="T10" fmla="*/ 0 60000 65536"/>
                <a:gd name="T11" fmla="*/ 0 60000 65536"/>
                <a:gd name="T12" fmla="*/ 0 60000 65536"/>
                <a:gd name="T13" fmla="*/ 0 60000 65536"/>
                <a:gd name="T14" fmla="*/ 0 60000 65536"/>
                <a:gd name="T15" fmla="*/ 0 w 110"/>
                <a:gd name="T16" fmla="*/ 0 h 556"/>
                <a:gd name="T17" fmla="*/ 110 w 110"/>
                <a:gd name="T18" fmla="*/ 556 h 556"/>
              </a:gdLst>
              <a:ahLst/>
              <a:cxnLst>
                <a:cxn ang="T10">
                  <a:pos x="T0" y="T1"/>
                </a:cxn>
                <a:cxn ang="T11">
                  <a:pos x="T2" y="T3"/>
                </a:cxn>
                <a:cxn ang="T12">
                  <a:pos x="T4" y="T5"/>
                </a:cxn>
                <a:cxn ang="T13">
                  <a:pos x="T6" y="T7"/>
                </a:cxn>
                <a:cxn ang="T14">
                  <a:pos x="T8" y="T9"/>
                </a:cxn>
              </a:cxnLst>
              <a:rect l="T15" t="T16" r="T17" b="T18"/>
              <a:pathLst>
                <a:path w="110" h="556">
                  <a:moveTo>
                    <a:pt x="110" y="556"/>
                  </a:moveTo>
                  <a:cubicBezTo>
                    <a:pt x="98" y="455"/>
                    <a:pt x="71" y="413"/>
                    <a:pt x="15" y="332"/>
                  </a:cubicBezTo>
                  <a:cubicBezTo>
                    <a:pt x="0" y="282"/>
                    <a:pt x="21" y="230"/>
                    <a:pt x="36" y="183"/>
                  </a:cubicBezTo>
                  <a:cubicBezTo>
                    <a:pt x="43" y="161"/>
                    <a:pt x="70" y="122"/>
                    <a:pt x="70" y="122"/>
                  </a:cubicBezTo>
                  <a:cubicBezTo>
                    <a:pt x="82" y="80"/>
                    <a:pt x="75" y="38"/>
                    <a:pt x="56" y="0"/>
                  </a:cubicBezTo>
                </a:path>
              </a:pathLst>
            </a:custGeom>
            <a:noFill/>
            <a:ln w="9525">
              <a:solidFill>
                <a:schemeClr val="tx1"/>
              </a:solidFill>
              <a:round/>
              <a:headEnd/>
              <a:tailEnd/>
            </a:ln>
          </p:spPr>
          <p:txBody>
            <a:bodyPr>
              <a:prstTxWarp prst="textNoShape">
                <a:avLst/>
              </a:prstTxWarp>
            </a:bodyPr>
            <a:lstStyle/>
            <a:p>
              <a:endParaRPr lang="en-US"/>
            </a:p>
          </p:txBody>
        </p:sp>
        <p:sp>
          <p:nvSpPr>
            <p:cNvPr id="24" name="AutoShape 23"/>
            <p:cNvSpPr>
              <a:spLocks noChangeArrowheads="1"/>
            </p:cNvSpPr>
            <p:nvPr/>
          </p:nvSpPr>
          <p:spPr bwMode="auto">
            <a:xfrm>
              <a:off x="5307621" y="2459810"/>
              <a:ext cx="916680" cy="643281"/>
            </a:xfrm>
            <a:prstGeom prst="rightArrow">
              <a:avLst>
                <a:gd name="adj1" fmla="val 50000"/>
                <a:gd name="adj2" fmla="val 25000"/>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sz="1400" dirty="0">
                  <a:latin typeface="Arial Rounded MT Bold" pitchFamily="30" charset="0"/>
                </a:rPr>
                <a:t>Causes</a:t>
              </a:r>
            </a:p>
          </p:txBody>
        </p:sp>
        <p:pic>
          <p:nvPicPr>
            <p:cNvPr id="25" name="Picture 37"/>
            <p:cNvPicPr>
              <a:picLocks noChangeAspect="1" noChangeArrowheads="1"/>
            </p:cNvPicPr>
            <p:nvPr/>
          </p:nvPicPr>
          <p:blipFill>
            <a:blip r:embed="rId3"/>
            <a:srcRect/>
            <a:stretch>
              <a:fillRect/>
            </a:stretch>
          </p:blipFill>
          <p:spPr bwMode="auto">
            <a:xfrm>
              <a:off x="6224302" y="2040665"/>
              <a:ext cx="1150570" cy="1129462"/>
            </a:xfrm>
            <a:prstGeom prst="rect">
              <a:avLst/>
            </a:prstGeom>
            <a:noFill/>
            <a:ln w="9525">
              <a:noFill/>
              <a:miter lim="800000"/>
              <a:headEnd/>
              <a:tailEnd/>
            </a:ln>
          </p:spPr>
        </p:pic>
        <p:sp>
          <p:nvSpPr>
            <p:cNvPr id="26" name="Rectangle 25"/>
            <p:cNvSpPr/>
            <p:nvPr/>
          </p:nvSpPr>
          <p:spPr>
            <a:xfrm>
              <a:off x="4493724" y="1553892"/>
              <a:ext cx="4380603" cy="2317613"/>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5025714" y="3871505"/>
              <a:ext cx="1844239" cy="369332"/>
            </a:xfrm>
            <a:prstGeom prst="rect">
              <a:avLst/>
            </a:prstGeom>
            <a:noFill/>
          </p:spPr>
          <p:txBody>
            <a:bodyPr wrap="square" rtlCol="0">
              <a:spAutoFit/>
            </a:bodyPr>
            <a:lstStyle/>
            <a:p>
              <a:r>
                <a:rPr lang="en-US" dirty="0" smtClean="0"/>
                <a:t>Possible killing</a:t>
              </a:r>
              <a:endParaRPr lang="en-US" dirty="0"/>
            </a:p>
          </p:txBody>
        </p:sp>
        <p:pic>
          <p:nvPicPr>
            <p:cNvPr id="28" name="Picture 27"/>
            <p:cNvPicPr>
              <a:picLocks noChangeAspect="1"/>
            </p:cNvPicPr>
            <p:nvPr/>
          </p:nvPicPr>
          <p:blipFill>
            <a:blip r:embed="rId4"/>
            <a:stretch>
              <a:fillRect/>
            </a:stretch>
          </p:blipFill>
          <p:spPr>
            <a:xfrm>
              <a:off x="6224302" y="1681598"/>
              <a:ext cx="789324" cy="972702"/>
            </a:xfrm>
            <a:prstGeom prst="rect">
              <a:avLst/>
            </a:prstGeom>
          </p:spPr>
        </p:pic>
        <p:sp>
          <p:nvSpPr>
            <p:cNvPr id="29" name="TextBox 28"/>
            <p:cNvSpPr txBox="1"/>
            <p:nvPr/>
          </p:nvSpPr>
          <p:spPr>
            <a:xfrm>
              <a:off x="6224302" y="3170128"/>
              <a:ext cx="933334" cy="338554"/>
            </a:xfrm>
            <a:prstGeom prst="rect">
              <a:avLst/>
            </a:prstGeom>
            <a:noFill/>
          </p:spPr>
          <p:txBody>
            <a:bodyPr wrap="square" rtlCol="0">
              <a:spAutoFit/>
            </a:bodyPr>
            <a:lstStyle/>
            <a:p>
              <a:r>
                <a:rPr lang="en-US" sz="1600" dirty="0" err="1" smtClean="0"/>
                <a:t>Pol</a:t>
              </a:r>
              <a:r>
                <a:rPr lang="en-US" sz="1600" dirty="0" smtClean="0"/>
                <a:t> Pot</a:t>
              </a:r>
              <a:endParaRPr lang="en-US" sz="1600" dirty="0"/>
            </a:p>
          </p:txBody>
        </p:sp>
      </p:grpSp>
      <p:sp>
        <p:nvSpPr>
          <p:cNvPr id="2" name="Title 1"/>
          <p:cNvSpPr>
            <a:spLocks noGrp="1"/>
          </p:cNvSpPr>
          <p:nvPr>
            <p:ph type="title"/>
          </p:nvPr>
        </p:nvSpPr>
        <p:spPr/>
        <p:txBody>
          <a:bodyPr>
            <a:normAutofit fontScale="90000"/>
          </a:bodyPr>
          <a:lstStyle/>
          <a:p>
            <a:r>
              <a:rPr lang="en-US" dirty="0" err="1" smtClean="0"/>
              <a:t>Consequentialism</a:t>
            </a:r>
            <a:r>
              <a:rPr lang="en-US" dirty="0" smtClean="0"/>
              <a:t>:</a:t>
            </a:r>
            <a:br>
              <a:rPr lang="en-US" dirty="0" smtClean="0"/>
            </a:br>
            <a:r>
              <a:rPr lang="en-US" dirty="0" smtClean="0"/>
              <a:t>The Contingency of Right and Wrong</a:t>
            </a:r>
            <a:endParaRPr lang="en-US" dirty="0"/>
          </a:p>
        </p:txBody>
      </p:sp>
      <p:sp>
        <p:nvSpPr>
          <p:cNvPr id="3" name="Content Placeholder 2"/>
          <p:cNvSpPr>
            <a:spLocks noGrp="1"/>
          </p:cNvSpPr>
          <p:nvPr>
            <p:ph idx="1"/>
          </p:nvPr>
        </p:nvSpPr>
        <p:spPr>
          <a:xfrm>
            <a:off x="457200" y="4574550"/>
            <a:ext cx="8229600" cy="1551613"/>
          </a:xfrm>
        </p:spPr>
        <p:txBody>
          <a:bodyPr>
            <a:normAutofit fontScale="85000" lnSpcReduction="20000"/>
          </a:bodyPr>
          <a:lstStyle/>
          <a:p>
            <a:r>
              <a:rPr lang="en-US" dirty="0" smtClean="0"/>
              <a:t>In the actual situation, the action has horrible consequences;</a:t>
            </a:r>
          </a:p>
          <a:p>
            <a:r>
              <a:rPr lang="en-US" dirty="0" smtClean="0"/>
              <a:t>But it’s possible that the horror of those consequences is outweighed.</a:t>
            </a:r>
            <a:endParaRPr lang="en-US" dirty="0"/>
          </a:p>
        </p:txBody>
      </p:sp>
      <p:grpSp>
        <p:nvGrpSpPr>
          <p:cNvPr id="36" name="Group 35"/>
          <p:cNvGrpSpPr/>
          <p:nvPr/>
        </p:nvGrpSpPr>
        <p:grpSpPr>
          <a:xfrm>
            <a:off x="238950" y="1553892"/>
            <a:ext cx="2922408" cy="2686945"/>
            <a:chOff x="238950" y="1553892"/>
            <a:chExt cx="2922408" cy="2686945"/>
          </a:xfrm>
        </p:grpSpPr>
        <p:sp>
          <p:nvSpPr>
            <p:cNvPr id="5" name="Rectangle 10"/>
            <p:cNvSpPr>
              <a:spLocks noChangeArrowheads="1"/>
            </p:cNvSpPr>
            <p:nvPr/>
          </p:nvSpPr>
          <p:spPr bwMode="auto">
            <a:xfrm>
              <a:off x="477899" y="2040665"/>
              <a:ext cx="574947" cy="112946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pic>
          <p:nvPicPr>
            <p:cNvPr id="8" name="Picture 18" descr="MCSL00370_0000[1]"/>
            <p:cNvPicPr>
              <a:picLocks noChangeAspect="1" noChangeArrowheads="1"/>
            </p:cNvPicPr>
            <p:nvPr/>
          </p:nvPicPr>
          <p:blipFill>
            <a:blip r:embed="rId2"/>
            <a:srcRect/>
            <a:stretch>
              <a:fillRect/>
            </a:stretch>
          </p:blipFill>
          <p:spPr bwMode="auto">
            <a:xfrm rot="18738090">
              <a:off x="697098" y="2890840"/>
              <a:ext cx="320398" cy="192229"/>
            </a:xfrm>
            <a:prstGeom prst="rect">
              <a:avLst/>
            </a:prstGeom>
            <a:noFill/>
            <a:ln w="9525">
              <a:noFill/>
              <a:miter lim="800000"/>
              <a:headEnd/>
              <a:tailEnd/>
            </a:ln>
          </p:spPr>
        </p:pic>
        <p:sp>
          <p:nvSpPr>
            <p:cNvPr id="9" name="Freeform 19"/>
            <p:cNvSpPr>
              <a:spLocks/>
            </p:cNvSpPr>
            <p:nvPr/>
          </p:nvSpPr>
          <p:spPr bwMode="auto">
            <a:xfrm>
              <a:off x="761678" y="2289649"/>
              <a:ext cx="95619" cy="509265"/>
            </a:xfrm>
            <a:custGeom>
              <a:avLst/>
              <a:gdLst>
                <a:gd name="T0" fmla="*/ 2147483647 w 112"/>
                <a:gd name="T1" fmla="*/ 2147483647 h 494"/>
                <a:gd name="T2" fmla="*/ 2147483647 w 112"/>
                <a:gd name="T3" fmla="*/ 2147483647 h 494"/>
                <a:gd name="T4" fmla="*/ 2147483647 w 112"/>
                <a:gd name="T5" fmla="*/ 2147483647 h 494"/>
                <a:gd name="T6" fmla="*/ 2147483647 w 112"/>
                <a:gd name="T7" fmla="*/ 2147483647 h 494"/>
                <a:gd name="T8" fmla="*/ 2147483647 w 112"/>
                <a:gd name="T9" fmla="*/ 0 h 494"/>
                <a:gd name="T10" fmla="*/ 0 60000 65536"/>
                <a:gd name="T11" fmla="*/ 0 60000 65536"/>
                <a:gd name="T12" fmla="*/ 0 60000 65536"/>
                <a:gd name="T13" fmla="*/ 0 60000 65536"/>
                <a:gd name="T14" fmla="*/ 0 60000 65536"/>
                <a:gd name="T15" fmla="*/ 0 w 112"/>
                <a:gd name="T16" fmla="*/ 0 h 494"/>
                <a:gd name="T17" fmla="*/ 112 w 112"/>
                <a:gd name="T18" fmla="*/ 494 h 494"/>
              </a:gdLst>
              <a:ahLst/>
              <a:cxnLst>
                <a:cxn ang="T10">
                  <a:pos x="T0" y="T1"/>
                </a:cxn>
                <a:cxn ang="T11">
                  <a:pos x="T2" y="T3"/>
                </a:cxn>
                <a:cxn ang="T12">
                  <a:pos x="T4" y="T5"/>
                </a:cxn>
                <a:cxn ang="T13">
                  <a:pos x="T6" y="T7"/>
                </a:cxn>
                <a:cxn ang="T14">
                  <a:pos x="T8" y="T9"/>
                </a:cxn>
              </a:cxnLst>
              <a:rect l="T15" t="T16" r="T17" b="T18"/>
              <a:pathLst>
                <a:path w="112" h="494">
                  <a:moveTo>
                    <a:pt x="91" y="494"/>
                  </a:moveTo>
                  <a:cubicBezTo>
                    <a:pt x="86" y="375"/>
                    <a:pt x="112" y="326"/>
                    <a:pt x="23" y="271"/>
                  </a:cubicBezTo>
                  <a:cubicBezTo>
                    <a:pt x="11" y="230"/>
                    <a:pt x="0" y="186"/>
                    <a:pt x="50" y="169"/>
                  </a:cubicBezTo>
                  <a:cubicBezTo>
                    <a:pt x="69" y="141"/>
                    <a:pt x="87" y="100"/>
                    <a:pt x="98" y="67"/>
                  </a:cubicBezTo>
                  <a:cubicBezTo>
                    <a:pt x="98" y="66"/>
                    <a:pt x="96" y="0"/>
                    <a:pt x="78" y="0"/>
                  </a:cubicBezTo>
                </a:path>
              </a:pathLst>
            </a:custGeom>
            <a:noFill/>
            <a:ln w="9525">
              <a:solidFill>
                <a:schemeClr val="tx1"/>
              </a:solidFill>
              <a:round/>
              <a:headEnd/>
              <a:tailEnd/>
            </a:ln>
          </p:spPr>
          <p:txBody>
            <a:bodyPr>
              <a:prstTxWarp prst="textNoShape">
                <a:avLst/>
              </a:prstTxWarp>
            </a:bodyPr>
            <a:lstStyle/>
            <a:p>
              <a:endParaRPr lang="en-US"/>
            </a:p>
          </p:txBody>
        </p:sp>
        <p:sp>
          <p:nvSpPr>
            <p:cNvPr id="10" name="Freeform 20"/>
            <p:cNvSpPr>
              <a:spLocks/>
            </p:cNvSpPr>
            <p:nvPr/>
          </p:nvSpPr>
          <p:spPr bwMode="auto">
            <a:xfrm>
              <a:off x="765153" y="2298604"/>
              <a:ext cx="121232" cy="551532"/>
            </a:xfrm>
            <a:custGeom>
              <a:avLst/>
              <a:gdLst>
                <a:gd name="T0" fmla="*/ 2147483647 w 142"/>
                <a:gd name="T1" fmla="*/ 2147483647 h 535"/>
                <a:gd name="T2" fmla="*/ 2147483647 w 142"/>
                <a:gd name="T3" fmla="*/ 2147483647 h 535"/>
                <a:gd name="T4" fmla="*/ 2147483647 w 142"/>
                <a:gd name="T5" fmla="*/ 2147483647 h 535"/>
                <a:gd name="T6" fmla="*/ 2147483647 w 142"/>
                <a:gd name="T7" fmla="*/ 2147483647 h 535"/>
                <a:gd name="T8" fmla="*/ 2147483647 w 142"/>
                <a:gd name="T9" fmla="*/ 2147483647 h 535"/>
                <a:gd name="T10" fmla="*/ 2147483647 w 142"/>
                <a:gd name="T11" fmla="*/ 0 h 535"/>
                <a:gd name="T12" fmla="*/ 0 60000 65536"/>
                <a:gd name="T13" fmla="*/ 0 60000 65536"/>
                <a:gd name="T14" fmla="*/ 0 60000 65536"/>
                <a:gd name="T15" fmla="*/ 0 60000 65536"/>
                <a:gd name="T16" fmla="*/ 0 60000 65536"/>
                <a:gd name="T17" fmla="*/ 0 60000 65536"/>
                <a:gd name="T18" fmla="*/ 0 w 142"/>
                <a:gd name="T19" fmla="*/ 0 h 535"/>
                <a:gd name="T20" fmla="*/ 142 w 142"/>
                <a:gd name="T21" fmla="*/ 535 h 535"/>
              </a:gdLst>
              <a:ahLst/>
              <a:cxnLst>
                <a:cxn ang="T12">
                  <a:pos x="T0" y="T1"/>
                </a:cxn>
                <a:cxn ang="T13">
                  <a:pos x="T2" y="T3"/>
                </a:cxn>
                <a:cxn ang="T14">
                  <a:pos x="T4" y="T5"/>
                </a:cxn>
                <a:cxn ang="T15">
                  <a:pos x="T6" y="T7"/>
                </a:cxn>
                <a:cxn ang="T16">
                  <a:pos x="T8" y="T9"/>
                </a:cxn>
                <a:cxn ang="T17">
                  <a:pos x="T10" y="T11"/>
                </a:cxn>
              </a:cxnLst>
              <a:rect l="T18" t="T19" r="T20" b="T21"/>
              <a:pathLst>
                <a:path w="142" h="535">
                  <a:moveTo>
                    <a:pt x="136" y="535"/>
                  </a:moveTo>
                  <a:cubicBezTo>
                    <a:pt x="127" y="509"/>
                    <a:pt x="119" y="496"/>
                    <a:pt x="95" y="481"/>
                  </a:cubicBezTo>
                  <a:cubicBezTo>
                    <a:pt x="86" y="453"/>
                    <a:pt x="78" y="442"/>
                    <a:pt x="54" y="426"/>
                  </a:cubicBezTo>
                  <a:cubicBezTo>
                    <a:pt x="23" y="380"/>
                    <a:pt x="32" y="401"/>
                    <a:pt x="20" y="365"/>
                  </a:cubicBezTo>
                  <a:cubicBezTo>
                    <a:pt x="31" y="335"/>
                    <a:pt x="40" y="308"/>
                    <a:pt x="47" y="277"/>
                  </a:cubicBezTo>
                  <a:cubicBezTo>
                    <a:pt x="50" y="185"/>
                    <a:pt x="0" y="0"/>
                    <a:pt x="142" y="0"/>
                  </a:cubicBezTo>
                </a:path>
              </a:pathLst>
            </a:custGeom>
            <a:noFill/>
            <a:ln w="9525">
              <a:solidFill>
                <a:schemeClr val="tx1"/>
              </a:solidFill>
              <a:round/>
              <a:headEnd/>
              <a:tailEnd/>
            </a:ln>
          </p:spPr>
          <p:txBody>
            <a:bodyPr>
              <a:prstTxWarp prst="textNoShape">
                <a:avLst/>
              </a:prstTxWarp>
            </a:bodyPr>
            <a:lstStyle/>
            <a:p>
              <a:endParaRPr lang="en-US"/>
            </a:p>
          </p:txBody>
        </p:sp>
        <p:sp>
          <p:nvSpPr>
            <p:cNvPr id="11" name="Freeform 21"/>
            <p:cNvSpPr>
              <a:spLocks/>
            </p:cNvSpPr>
            <p:nvPr/>
          </p:nvSpPr>
          <p:spPr bwMode="auto">
            <a:xfrm>
              <a:off x="770940" y="2280693"/>
              <a:ext cx="93913" cy="573180"/>
            </a:xfrm>
            <a:custGeom>
              <a:avLst/>
              <a:gdLst>
                <a:gd name="T0" fmla="*/ 2147483647 w 110"/>
                <a:gd name="T1" fmla="*/ 2147483647 h 556"/>
                <a:gd name="T2" fmla="*/ 2147483647 w 110"/>
                <a:gd name="T3" fmla="*/ 2147483647 h 556"/>
                <a:gd name="T4" fmla="*/ 2147483647 w 110"/>
                <a:gd name="T5" fmla="*/ 2147483647 h 556"/>
                <a:gd name="T6" fmla="*/ 2147483647 w 110"/>
                <a:gd name="T7" fmla="*/ 2147483647 h 556"/>
                <a:gd name="T8" fmla="*/ 2147483647 w 110"/>
                <a:gd name="T9" fmla="*/ 0 h 556"/>
                <a:gd name="T10" fmla="*/ 0 60000 65536"/>
                <a:gd name="T11" fmla="*/ 0 60000 65536"/>
                <a:gd name="T12" fmla="*/ 0 60000 65536"/>
                <a:gd name="T13" fmla="*/ 0 60000 65536"/>
                <a:gd name="T14" fmla="*/ 0 60000 65536"/>
                <a:gd name="T15" fmla="*/ 0 w 110"/>
                <a:gd name="T16" fmla="*/ 0 h 556"/>
                <a:gd name="T17" fmla="*/ 110 w 110"/>
                <a:gd name="T18" fmla="*/ 556 h 556"/>
              </a:gdLst>
              <a:ahLst/>
              <a:cxnLst>
                <a:cxn ang="T10">
                  <a:pos x="T0" y="T1"/>
                </a:cxn>
                <a:cxn ang="T11">
                  <a:pos x="T2" y="T3"/>
                </a:cxn>
                <a:cxn ang="T12">
                  <a:pos x="T4" y="T5"/>
                </a:cxn>
                <a:cxn ang="T13">
                  <a:pos x="T6" y="T7"/>
                </a:cxn>
                <a:cxn ang="T14">
                  <a:pos x="T8" y="T9"/>
                </a:cxn>
              </a:cxnLst>
              <a:rect l="T15" t="T16" r="T17" b="T18"/>
              <a:pathLst>
                <a:path w="110" h="556">
                  <a:moveTo>
                    <a:pt x="110" y="556"/>
                  </a:moveTo>
                  <a:cubicBezTo>
                    <a:pt x="98" y="455"/>
                    <a:pt x="71" y="413"/>
                    <a:pt x="15" y="332"/>
                  </a:cubicBezTo>
                  <a:cubicBezTo>
                    <a:pt x="0" y="282"/>
                    <a:pt x="21" y="230"/>
                    <a:pt x="36" y="183"/>
                  </a:cubicBezTo>
                  <a:cubicBezTo>
                    <a:pt x="43" y="161"/>
                    <a:pt x="70" y="122"/>
                    <a:pt x="70" y="122"/>
                  </a:cubicBezTo>
                  <a:cubicBezTo>
                    <a:pt x="82" y="80"/>
                    <a:pt x="75" y="38"/>
                    <a:pt x="56" y="0"/>
                  </a:cubicBezTo>
                </a:path>
              </a:pathLst>
            </a:custGeom>
            <a:noFill/>
            <a:ln w="9525">
              <a:solidFill>
                <a:schemeClr val="tx1"/>
              </a:solidFill>
              <a:round/>
              <a:headEnd/>
              <a:tailEnd/>
            </a:ln>
          </p:spPr>
          <p:txBody>
            <a:bodyPr>
              <a:prstTxWarp prst="textNoShape">
                <a:avLst/>
              </a:prstTxWarp>
            </a:bodyPr>
            <a:lstStyle/>
            <a:p>
              <a:endParaRPr lang="en-US"/>
            </a:p>
          </p:txBody>
        </p:sp>
        <p:sp>
          <p:nvSpPr>
            <p:cNvPr id="12" name="AutoShape 23"/>
            <p:cNvSpPr>
              <a:spLocks noChangeArrowheads="1"/>
            </p:cNvSpPr>
            <p:nvPr/>
          </p:nvSpPr>
          <p:spPr bwMode="auto">
            <a:xfrm>
              <a:off x="1052846" y="2459810"/>
              <a:ext cx="916680" cy="643281"/>
            </a:xfrm>
            <a:prstGeom prst="rightArrow">
              <a:avLst>
                <a:gd name="adj1" fmla="val 50000"/>
                <a:gd name="adj2" fmla="val 25000"/>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sz="1400" dirty="0">
                  <a:latin typeface="Arial Rounded MT Bold" pitchFamily="30" charset="0"/>
                </a:rPr>
                <a:t>Causes</a:t>
              </a:r>
            </a:p>
          </p:txBody>
        </p:sp>
        <p:pic>
          <p:nvPicPr>
            <p:cNvPr id="15" name="Picture 37"/>
            <p:cNvPicPr>
              <a:picLocks noChangeAspect="1" noChangeArrowheads="1"/>
            </p:cNvPicPr>
            <p:nvPr/>
          </p:nvPicPr>
          <p:blipFill>
            <a:blip r:embed="rId3"/>
            <a:srcRect/>
            <a:stretch>
              <a:fillRect/>
            </a:stretch>
          </p:blipFill>
          <p:spPr bwMode="auto">
            <a:xfrm>
              <a:off x="1969527" y="2040665"/>
              <a:ext cx="1150570" cy="1129462"/>
            </a:xfrm>
            <a:prstGeom prst="rect">
              <a:avLst/>
            </a:prstGeom>
            <a:noFill/>
            <a:ln w="9525">
              <a:noFill/>
              <a:miter lim="800000"/>
              <a:headEnd/>
              <a:tailEnd/>
            </a:ln>
          </p:spPr>
        </p:pic>
        <p:sp>
          <p:nvSpPr>
            <p:cNvPr id="17" name="Rectangle 16"/>
            <p:cNvSpPr/>
            <p:nvPr/>
          </p:nvSpPr>
          <p:spPr>
            <a:xfrm>
              <a:off x="238950" y="1553892"/>
              <a:ext cx="2922408" cy="2317613"/>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770940" y="3871505"/>
              <a:ext cx="1411002" cy="369332"/>
            </a:xfrm>
            <a:prstGeom prst="rect">
              <a:avLst/>
            </a:prstGeom>
            <a:noFill/>
          </p:spPr>
          <p:txBody>
            <a:bodyPr wrap="square" rtlCol="0">
              <a:spAutoFit/>
            </a:bodyPr>
            <a:lstStyle/>
            <a:p>
              <a:r>
                <a:rPr lang="en-US" dirty="0" smtClean="0"/>
                <a:t>Actual killing</a:t>
              </a:r>
              <a:endParaRPr lang="en-US" dirty="0"/>
            </a:p>
          </p:txBody>
        </p:sp>
      </p:grpSp>
      <p:grpSp>
        <p:nvGrpSpPr>
          <p:cNvPr id="39" name="Group 38"/>
          <p:cNvGrpSpPr/>
          <p:nvPr/>
        </p:nvGrpSpPr>
        <p:grpSpPr>
          <a:xfrm>
            <a:off x="7015309" y="1681598"/>
            <a:ext cx="1671491" cy="2148761"/>
            <a:chOff x="7015309" y="1681598"/>
            <a:chExt cx="1671491" cy="2148761"/>
          </a:xfrm>
        </p:grpSpPr>
        <p:sp>
          <p:nvSpPr>
            <p:cNvPr id="32" name="Rectangle 31"/>
            <p:cNvSpPr/>
            <p:nvPr/>
          </p:nvSpPr>
          <p:spPr>
            <a:xfrm>
              <a:off x="7481976" y="1681598"/>
              <a:ext cx="107104" cy="1827084"/>
            </a:xfrm>
            <a:prstGeom prst="rect">
              <a:avLst/>
            </a:prstGeom>
            <a:solidFill>
              <a:srgbClr val="FF0000"/>
            </a:solidFill>
            <a:ln>
              <a:solidFill>
                <a:schemeClr val="tx1"/>
              </a:solidFill>
            </a:ln>
            <a:scene3d>
              <a:camera prst="orthographicFront">
                <a:rot lat="0" lon="0" rev="20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7015309" y="3491805"/>
              <a:ext cx="933334" cy="338554"/>
            </a:xfrm>
            <a:prstGeom prst="rect">
              <a:avLst/>
            </a:prstGeom>
            <a:noFill/>
          </p:spPr>
          <p:txBody>
            <a:bodyPr wrap="square" rtlCol="0">
              <a:spAutoFit/>
            </a:bodyPr>
            <a:lstStyle/>
            <a:p>
              <a:r>
                <a:rPr lang="en-US" sz="1600" dirty="0" smtClean="0"/>
                <a:t>prevents</a:t>
              </a:r>
              <a:endParaRPr lang="en-US" sz="1600" dirty="0"/>
            </a:p>
          </p:txBody>
        </p:sp>
        <p:pic>
          <p:nvPicPr>
            <p:cNvPr id="35" name="Picture 34"/>
            <p:cNvPicPr>
              <a:picLocks noChangeAspect="1"/>
            </p:cNvPicPr>
            <p:nvPr/>
          </p:nvPicPr>
          <p:blipFill>
            <a:blip r:embed="rId5"/>
            <a:stretch>
              <a:fillRect/>
            </a:stretch>
          </p:blipFill>
          <p:spPr>
            <a:xfrm>
              <a:off x="7859376" y="2098744"/>
              <a:ext cx="827424" cy="1111112"/>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3600" b="1" dirty="0" smtClean="0">
                <a:solidFill>
                  <a:schemeClr val="bg1">
                    <a:lumMod val="65000"/>
                  </a:schemeClr>
                </a:solidFill>
              </a:rPr>
              <a:t>Our Question</a:t>
            </a:r>
          </a:p>
          <a:p>
            <a:r>
              <a:rPr lang="en-US" sz="3600" b="1" dirty="0" smtClean="0">
                <a:solidFill>
                  <a:schemeClr val="bg1">
                    <a:lumMod val="65000"/>
                  </a:schemeClr>
                </a:solidFill>
              </a:rPr>
              <a:t>Different Kinds of Answer</a:t>
            </a:r>
          </a:p>
          <a:p>
            <a:r>
              <a:rPr lang="en-US" sz="3600" b="1" dirty="0" err="1" smtClean="0">
                <a:solidFill>
                  <a:schemeClr val="bg1">
                    <a:lumMod val="65000"/>
                  </a:schemeClr>
                </a:solidFill>
              </a:rPr>
              <a:t>Consequentialism</a:t>
            </a:r>
            <a:r>
              <a:rPr lang="en-US" sz="3600" b="1" dirty="0" smtClean="0">
                <a:solidFill>
                  <a:schemeClr val="bg1">
                    <a:lumMod val="65000"/>
                  </a:schemeClr>
                </a:solidFill>
              </a:rPr>
              <a:t>: The Contingency of Right and Wrong</a:t>
            </a:r>
          </a:p>
          <a:p>
            <a:r>
              <a:rPr lang="en-US" sz="3600" b="1" dirty="0" smtClean="0">
                <a:solidFill>
                  <a:schemeClr val="tx2"/>
                </a:solidFill>
              </a:rPr>
              <a:t>Varieties of </a:t>
            </a:r>
            <a:r>
              <a:rPr lang="en-US" sz="3600" b="1" dirty="0" err="1" smtClean="0">
                <a:solidFill>
                  <a:schemeClr val="tx2"/>
                </a:solidFill>
              </a:rPr>
              <a:t>Consequentialism</a:t>
            </a:r>
            <a:endParaRPr lang="en-US" sz="3600" b="1" dirty="0" smtClean="0">
              <a:solidFill>
                <a:schemeClr val="tx2"/>
              </a:solidFill>
            </a:endParaRPr>
          </a:p>
          <a:p>
            <a:r>
              <a:rPr lang="en-US" sz="3600" b="1" dirty="0" smtClean="0">
                <a:solidFill>
                  <a:schemeClr val="bg1">
                    <a:lumMod val="65000"/>
                  </a:schemeClr>
                </a:solidFill>
              </a:rPr>
              <a:t>Attractions of Utilitarianism</a:t>
            </a:r>
            <a:endParaRPr lang="en-US" dirty="0" smtClean="0">
              <a:solidFill>
                <a:schemeClr val="bg1">
                  <a:lumMod val="65000"/>
                </a:schemeClr>
              </a:solidFill>
            </a:endParaRPr>
          </a:p>
          <a:p>
            <a:endParaRPr lang="en-US" dirty="0" smtClean="0"/>
          </a:p>
          <a:p>
            <a:endParaRPr lang="en-US" dirty="0"/>
          </a:p>
        </p:txBody>
      </p:sp>
      <p:sp>
        <p:nvSpPr>
          <p:cNvPr id="4" name="Rectangle 4"/>
          <p:cNvSpPr>
            <a:spLocks noChangeArrowheads="1"/>
          </p:cNvSpPr>
          <p:nvPr/>
        </p:nvSpPr>
        <p:spPr bwMode="auto">
          <a:xfrm>
            <a:off x="838199" y="4184650"/>
            <a:ext cx="5892801"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Varieties of </a:t>
            </a:r>
            <a:r>
              <a:rPr lang="en-US" dirty="0" err="1" smtClean="0"/>
              <a:t>Consequentialism</a:t>
            </a:r>
            <a:r>
              <a:rPr lang="en-US" dirty="0" smtClean="0"/>
              <a:t> I</a:t>
            </a:r>
            <a:endParaRPr lang="en-US" dirty="0"/>
          </a:p>
        </p:txBody>
      </p:sp>
      <p:sp>
        <p:nvSpPr>
          <p:cNvPr id="3" name="Content Placeholder 2"/>
          <p:cNvSpPr>
            <a:spLocks noGrp="1"/>
          </p:cNvSpPr>
          <p:nvPr>
            <p:ph idx="1"/>
          </p:nvPr>
        </p:nvSpPr>
        <p:spPr/>
        <p:txBody>
          <a:bodyPr>
            <a:normAutofit/>
          </a:bodyPr>
          <a:lstStyle/>
          <a:p>
            <a:pPr>
              <a:buNone/>
            </a:pPr>
            <a:r>
              <a:rPr lang="en-US" dirty="0" smtClean="0"/>
              <a:t>The morally right act is that act (among those available to you) that </a:t>
            </a:r>
            <a:endParaRPr lang="en-US" b="1" dirty="0" smtClean="0">
              <a:solidFill>
                <a:schemeClr val="tx2"/>
              </a:solidFill>
            </a:endParaRPr>
          </a:p>
          <a:p>
            <a:r>
              <a:rPr lang="en-US" b="1" dirty="0" err="1" smtClean="0">
                <a:solidFill>
                  <a:schemeClr val="tx2"/>
                </a:solidFill>
              </a:rPr>
              <a:t>Utiliarianism</a:t>
            </a:r>
            <a:r>
              <a:rPr lang="en-US" dirty="0" smtClean="0"/>
              <a:t>: … maximizes everyone’s utility.</a:t>
            </a:r>
            <a:endParaRPr lang="en-US" b="1" dirty="0" smtClean="0"/>
          </a:p>
          <a:p>
            <a:r>
              <a:rPr lang="en-US" b="1" dirty="0" smtClean="0">
                <a:solidFill>
                  <a:schemeClr val="tx2"/>
                </a:solidFill>
              </a:rPr>
              <a:t>Egoism</a:t>
            </a:r>
            <a:r>
              <a:rPr lang="en-US" dirty="0" smtClean="0"/>
              <a:t>:  … maximizes your own utility.</a:t>
            </a:r>
          </a:p>
          <a:p>
            <a:r>
              <a:rPr lang="en-US" b="1" dirty="0" err="1" smtClean="0">
                <a:solidFill>
                  <a:schemeClr val="tx2"/>
                </a:solidFill>
              </a:rPr>
              <a:t>Satisficing</a:t>
            </a:r>
            <a:r>
              <a:rPr lang="en-US" b="1" dirty="0" smtClean="0">
                <a:solidFill>
                  <a:schemeClr val="tx2"/>
                </a:solidFill>
              </a:rPr>
              <a:t> </a:t>
            </a:r>
            <a:r>
              <a:rPr lang="en-US" b="1" dirty="0" err="1" smtClean="0">
                <a:solidFill>
                  <a:schemeClr val="tx2"/>
                </a:solidFill>
              </a:rPr>
              <a:t>Consequentialism</a:t>
            </a:r>
            <a:r>
              <a:rPr lang="en-US" dirty="0" smtClean="0"/>
              <a:t>: … meets some threshold for promoting utility.</a:t>
            </a:r>
          </a:p>
          <a:p>
            <a:r>
              <a:rPr lang="en-US" b="1" dirty="0" smtClean="0">
                <a:solidFill>
                  <a:schemeClr val="tx2"/>
                </a:solidFill>
              </a:rPr>
              <a:t>Rights </a:t>
            </a:r>
            <a:r>
              <a:rPr lang="en-US" b="1" dirty="0" err="1" smtClean="0">
                <a:solidFill>
                  <a:schemeClr val="tx2"/>
                </a:solidFill>
              </a:rPr>
              <a:t>Consequentialism</a:t>
            </a:r>
            <a:r>
              <a:rPr lang="en-US" dirty="0" smtClean="0"/>
              <a:t>: … minimizes violations of rights.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Varieties of </a:t>
            </a:r>
            <a:r>
              <a:rPr lang="en-US" dirty="0" err="1" smtClean="0"/>
              <a:t>Consequentialism</a:t>
            </a:r>
            <a:r>
              <a:rPr lang="en-US" dirty="0" smtClean="0"/>
              <a:t> II:</a:t>
            </a:r>
            <a:br>
              <a:rPr lang="en-US" dirty="0" smtClean="0"/>
            </a:br>
            <a:r>
              <a:rPr lang="en-US" dirty="0" smtClean="0"/>
              <a:t>What’s Distinctive about Utilitarianism</a:t>
            </a:r>
            <a:endParaRPr lang="en-US" dirty="0"/>
          </a:p>
        </p:txBody>
      </p:sp>
      <p:sp>
        <p:nvSpPr>
          <p:cNvPr id="3" name="Content Placeholder 2"/>
          <p:cNvSpPr>
            <a:spLocks noGrp="1"/>
          </p:cNvSpPr>
          <p:nvPr>
            <p:ph idx="1"/>
          </p:nvPr>
        </p:nvSpPr>
        <p:spPr>
          <a:xfrm>
            <a:off x="457200" y="3483527"/>
            <a:ext cx="8229600" cy="2642635"/>
          </a:xfrm>
        </p:spPr>
        <p:txBody>
          <a:bodyPr/>
          <a:lstStyle/>
          <a:p>
            <a:r>
              <a:rPr lang="en-US" dirty="0" smtClean="0"/>
              <a:t>Everyone’s utility counts.  (vs. Egoism)</a:t>
            </a:r>
          </a:p>
          <a:p>
            <a:r>
              <a:rPr lang="en-US" dirty="0" smtClean="0"/>
              <a:t>Maximization required (vs. </a:t>
            </a:r>
            <a:r>
              <a:rPr lang="en-US" dirty="0" err="1" smtClean="0"/>
              <a:t>Satisficing</a:t>
            </a:r>
            <a:r>
              <a:rPr lang="en-US" dirty="0" smtClean="0"/>
              <a:t>)</a:t>
            </a:r>
          </a:p>
          <a:p>
            <a:r>
              <a:rPr lang="en-US" dirty="0" smtClean="0"/>
              <a:t>Utility is the goal (vs. Rights </a:t>
            </a:r>
            <a:r>
              <a:rPr lang="en-US" dirty="0" err="1" smtClean="0"/>
              <a:t>Conseq’ism</a:t>
            </a:r>
            <a:r>
              <a:rPr lang="en-US" dirty="0" smtClean="0"/>
              <a:t>)</a:t>
            </a:r>
          </a:p>
          <a:p>
            <a:endParaRPr lang="en-US" dirty="0"/>
          </a:p>
        </p:txBody>
      </p:sp>
      <p:sp>
        <p:nvSpPr>
          <p:cNvPr id="4" name="TextBox 3"/>
          <p:cNvSpPr txBox="1"/>
          <p:nvPr/>
        </p:nvSpPr>
        <p:spPr>
          <a:xfrm>
            <a:off x="795629" y="1667645"/>
            <a:ext cx="7279148" cy="1384995"/>
          </a:xfrm>
          <a:prstGeom prst="rect">
            <a:avLst/>
          </a:prstGeom>
          <a:noFill/>
          <a:ln w="25400">
            <a:solidFill>
              <a:schemeClr val="tx2"/>
            </a:solidFill>
          </a:ln>
        </p:spPr>
        <p:txBody>
          <a:bodyPr wrap="square" rtlCol="0">
            <a:spAutoFit/>
          </a:bodyPr>
          <a:lstStyle/>
          <a:p>
            <a:r>
              <a:rPr lang="en-US" sz="2800" b="1" dirty="0" smtClean="0">
                <a:solidFill>
                  <a:schemeClr val="tx2"/>
                </a:solidFill>
              </a:rPr>
              <a:t>Utilitarianism</a:t>
            </a:r>
            <a:r>
              <a:rPr lang="en-US" sz="2800" dirty="0" smtClean="0"/>
              <a:t>: The morally right act is that act (among those available to you) that maximizes everyone’s utility.</a:t>
            </a:r>
            <a:endParaRPr lang="en-US" sz="2800" b="1" dirty="0" smtClean="0"/>
          </a:p>
        </p:txBody>
      </p:sp>
      <p:sp>
        <p:nvSpPr>
          <p:cNvPr id="7" name="Rounded Rectangle 6"/>
          <p:cNvSpPr/>
          <p:nvPr/>
        </p:nvSpPr>
        <p:spPr>
          <a:xfrm>
            <a:off x="868680" y="2624328"/>
            <a:ext cx="1600200" cy="365760"/>
          </a:xfrm>
          <a:prstGeom prst="round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6080760" y="2231136"/>
            <a:ext cx="1554480" cy="365760"/>
          </a:xfrm>
          <a:prstGeom prst="round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2505456" y="2624328"/>
            <a:ext cx="850392" cy="365760"/>
          </a:xfrm>
          <a:prstGeom prst="round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3600" b="1" dirty="0" smtClean="0">
                <a:solidFill>
                  <a:schemeClr val="bg1">
                    <a:lumMod val="65000"/>
                  </a:schemeClr>
                </a:solidFill>
              </a:rPr>
              <a:t>Our Question</a:t>
            </a:r>
          </a:p>
          <a:p>
            <a:r>
              <a:rPr lang="en-US" sz="3600" b="1" dirty="0" smtClean="0">
                <a:solidFill>
                  <a:schemeClr val="bg1">
                    <a:lumMod val="65000"/>
                  </a:schemeClr>
                </a:solidFill>
              </a:rPr>
              <a:t>Different Kinds of Answer</a:t>
            </a:r>
          </a:p>
          <a:p>
            <a:r>
              <a:rPr lang="en-US" sz="3600" b="1" dirty="0" err="1" smtClean="0">
                <a:solidFill>
                  <a:schemeClr val="bg1">
                    <a:lumMod val="65000"/>
                  </a:schemeClr>
                </a:solidFill>
              </a:rPr>
              <a:t>Consequentialism</a:t>
            </a:r>
            <a:r>
              <a:rPr lang="en-US" sz="3600" b="1" dirty="0" smtClean="0">
                <a:solidFill>
                  <a:schemeClr val="bg1">
                    <a:lumMod val="65000"/>
                  </a:schemeClr>
                </a:solidFill>
              </a:rPr>
              <a:t>: The Contingency of Right and Wrong</a:t>
            </a:r>
          </a:p>
          <a:p>
            <a:r>
              <a:rPr lang="en-US" sz="3600" b="1" dirty="0" smtClean="0">
                <a:solidFill>
                  <a:schemeClr val="bg1">
                    <a:lumMod val="65000"/>
                  </a:schemeClr>
                </a:solidFill>
              </a:rPr>
              <a:t>Varieties of </a:t>
            </a:r>
            <a:r>
              <a:rPr lang="en-US" sz="3600" b="1" dirty="0" err="1" smtClean="0">
                <a:solidFill>
                  <a:schemeClr val="bg1">
                    <a:lumMod val="65000"/>
                  </a:schemeClr>
                </a:solidFill>
              </a:rPr>
              <a:t>Consequentialism</a:t>
            </a:r>
            <a:endParaRPr lang="en-US" sz="3600" b="1" dirty="0" smtClean="0">
              <a:solidFill>
                <a:schemeClr val="bg1">
                  <a:lumMod val="65000"/>
                </a:schemeClr>
              </a:solidFill>
            </a:endParaRPr>
          </a:p>
          <a:p>
            <a:r>
              <a:rPr lang="en-US" sz="3600" b="1" dirty="0" smtClean="0">
                <a:solidFill>
                  <a:schemeClr val="tx2"/>
                </a:solidFill>
              </a:rPr>
              <a:t>Attractions of Utilitarianism</a:t>
            </a:r>
            <a:endParaRPr lang="en-US" dirty="0" smtClean="0">
              <a:solidFill>
                <a:schemeClr val="tx2"/>
              </a:solidFill>
            </a:endParaRPr>
          </a:p>
          <a:p>
            <a:endParaRPr lang="en-US" dirty="0" smtClean="0"/>
          </a:p>
          <a:p>
            <a:endParaRPr lang="en-US" dirty="0"/>
          </a:p>
        </p:txBody>
      </p:sp>
      <p:sp>
        <p:nvSpPr>
          <p:cNvPr id="4" name="Rectangle 4"/>
          <p:cNvSpPr>
            <a:spLocks noChangeArrowheads="1"/>
          </p:cNvSpPr>
          <p:nvPr/>
        </p:nvSpPr>
        <p:spPr bwMode="auto">
          <a:xfrm>
            <a:off x="838199" y="4914900"/>
            <a:ext cx="5495926"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Attractions of Utilitarianism</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Consequences are morally relevant</a:t>
            </a:r>
            <a:r>
              <a:rPr lang="en-US" dirty="0" smtClean="0"/>
              <a:t>.</a:t>
            </a:r>
          </a:p>
          <a:p>
            <a:r>
              <a:rPr lang="en-US" b="1" dirty="0" smtClean="0"/>
              <a:t>Examples</a:t>
            </a:r>
            <a:r>
              <a:rPr lang="en-US" dirty="0" smtClean="0"/>
              <a:t>:</a:t>
            </a:r>
          </a:p>
          <a:p>
            <a:pPr lvl="1">
              <a:buFont typeface="Wingdings" charset="2"/>
              <a:buChar char="Ø"/>
            </a:pPr>
            <a:r>
              <a:rPr lang="en-US" dirty="0" smtClean="0"/>
              <a:t> How should I break some bad news?</a:t>
            </a:r>
          </a:p>
          <a:p>
            <a:pPr lvl="1">
              <a:buFont typeface="Wingdings" charset="2"/>
              <a:buChar char="Ø"/>
            </a:pPr>
            <a:r>
              <a:rPr lang="en-US" dirty="0" smtClean="0"/>
              <a:t> Medical triage.</a:t>
            </a:r>
          </a:p>
          <a:p>
            <a:r>
              <a:rPr lang="en-US" b="1" dirty="0" smtClean="0"/>
              <a:t>Others’ pleasure/pain is morally relevant</a:t>
            </a:r>
            <a:r>
              <a:rPr lang="en-US" dirty="0" smtClean="0"/>
              <a:t>.</a:t>
            </a:r>
          </a:p>
          <a:p>
            <a:r>
              <a:rPr lang="en-US" b="1" dirty="0" smtClean="0"/>
              <a:t>Examples</a:t>
            </a:r>
            <a:r>
              <a:rPr lang="en-US" dirty="0" smtClean="0"/>
              <a:t>:</a:t>
            </a:r>
          </a:p>
          <a:p>
            <a:pPr lvl="1">
              <a:buFont typeface="Wingdings" charset="2"/>
              <a:buChar char="Ø"/>
            </a:pPr>
            <a:r>
              <a:rPr lang="en-US" dirty="0" smtClean="0"/>
              <a:t>Sadistic actions are morally reprehensible.</a:t>
            </a:r>
          </a:p>
          <a:p>
            <a:pPr lvl="1">
              <a:buFont typeface="Wingdings" charset="2"/>
              <a:buChar char="Ø"/>
            </a:pPr>
            <a:r>
              <a:rPr lang="en-US" dirty="0" smtClean="0"/>
              <a:t>Moral heroes.</a:t>
            </a:r>
          </a:p>
          <a:p>
            <a:r>
              <a:rPr lang="en-US" b="1" dirty="0" smtClean="0"/>
              <a:t>Consequences can outweigh other morally relevant factors.</a:t>
            </a:r>
          </a:p>
          <a:p>
            <a:r>
              <a:rPr lang="en-US" b="1" dirty="0" smtClean="0"/>
              <a:t>Examples</a:t>
            </a:r>
            <a:r>
              <a:rPr lang="en-US" dirty="0" smtClean="0"/>
              <a:t>:</a:t>
            </a:r>
          </a:p>
          <a:p>
            <a:pPr lvl="1">
              <a:buFont typeface="Wingdings" charset="2"/>
              <a:buChar char="Ø"/>
            </a:pPr>
            <a:r>
              <a:rPr lang="en-US" sz="2857" dirty="0" smtClean="0"/>
              <a:t>Breaking a promise to save a life</a:t>
            </a:r>
          </a:p>
          <a:p>
            <a:pPr lvl="1">
              <a:buFont typeface="Wingdings" charset="2"/>
              <a:buChar char="Ø"/>
            </a:pPr>
            <a:r>
              <a:rPr lang="en-US" sz="2857" dirty="0" smtClean="0"/>
              <a:t>Just wars</a:t>
            </a:r>
          </a:p>
          <a:p>
            <a:r>
              <a:rPr lang="en-US" b="1" dirty="0" smtClean="0"/>
              <a:t>Utilitarianism would explain these facts.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Mill’s Utilitarianism</a:t>
            </a:r>
            <a:endParaRPr lang="en-US" dirty="0"/>
          </a:p>
        </p:txBody>
      </p:sp>
      <p:sp>
        <p:nvSpPr>
          <p:cNvPr id="3" name="Content Placeholder 2"/>
          <p:cNvSpPr>
            <a:spLocks noGrp="1"/>
          </p:cNvSpPr>
          <p:nvPr>
            <p:ph idx="1"/>
          </p:nvPr>
        </p:nvSpPr>
        <p:spPr>
          <a:xfrm>
            <a:off x="457200" y="1600200"/>
            <a:ext cx="4716388" cy="4525963"/>
          </a:xfrm>
        </p:spPr>
        <p:txBody>
          <a:bodyPr>
            <a:normAutofit lnSpcReduction="10000"/>
          </a:bodyPr>
          <a:lstStyle/>
          <a:p>
            <a:r>
              <a:rPr lang="en-US" dirty="0" smtClean="0"/>
              <a:t>John Stuart Mill (1806 - 1873)</a:t>
            </a:r>
          </a:p>
          <a:p>
            <a:endParaRPr lang="en-US" dirty="0" smtClean="0"/>
          </a:p>
          <a:p>
            <a:r>
              <a:rPr lang="en-US" dirty="0" smtClean="0"/>
              <a:t>Philosopher, Political Theorist, Reformer.</a:t>
            </a:r>
          </a:p>
          <a:p>
            <a:endParaRPr lang="en-US" dirty="0" smtClean="0"/>
          </a:p>
          <a:p>
            <a:r>
              <a:rPr lang="en-US" dirty="0" smtClean="0"/>
              <a:t>Mill is one of the most able defenders of Utilitarianism.</a:t>
            </a:r>
            <a:endParaRPr lang="en-US" dirty="0"/>
          </a:p>
        </p:txBody>
      </p:sp>
      <p:pic>
        <p:nvPicPr>
          <p:cNvPr id="5" name="Picture 4"/>
          <p:cNvPicPr>
            <a:picLocks noChangeAspect="1"/>
          </p:cNvPicPr>
          <p:nvPr/>
        </p:nvPicPr>
        <p:blipFill>
          <a:blip r:embed="rId2"/>
          <a:stretch>
            <a:fillRect/>
          </a:stretch>
        </p:blipFill>
        <p:spPr>
          <a:xfrm>
            <a:off x="5842000" y="1417638"/>
            <a:ext cx="2540000" cy="2933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sz="3600" b="1" dirty="0" smtClean="0"/>
              <a:t>Mill’s Thesis</a:t>
            </a:r>
          </a:p>
          <a:p>
            <a:r>
              <a:rPr lang="en-US" sz="3600" b="1" dirty="0" smtClean="0"/>
              <a:t>Mill’s Conception of Happiness</a:t>
            </a:r>
          </a:p>
          <a:p>
            <a:r>
              <a:rPr lang="en-US" sz="3600" b="1" dirty="0" smtClean="0"/>
              <a:t>Objection: The Pig’s Life</a:t>
            </a:r>
          </a:p>
          <a:p>
            <a:r>
              <a:rPr lang="en-US" sz="3600" b="1" dirty="0" smtClean="0"/>
              <a:t>Bentham’s Defense</a:t>
            </a:r>
          </a:p>
          <a:p>
            <a:r>
              <a:rPr lang="en-US" sz="3600" b="1" dirty="0" smtClean="0"/>
              <a:t>Mill’s Defense</a:t>
            </a:r>
          </a:p>
          <a:p>
            <a:r>
              <a:rPr lang="en-US" sz="3600" b="1" dirty="0" smtClean="0"/>
              <a:t>What’s Good?</a:t>
            </a:r>
          </a:p>
          <a:p>
            <a:r>
              <a:rPr lang="en-US" sz="3600" b="1" dirty="0" smtClean="0"/>
              <a:t>Objections and Replies</a:t>
            </a:r>
            <a:endParaRPr lang="en-US" dirty="0" smtClean="0"/>
          </a:p>
          <a:p>
            <a:endParaRPr lang="en-US" dirty="0" smtClean="0"/>
          </a:p>
          <a:p>
            <a:endParaRPr lang="en-US" dirty="0"/>
          </a:p>
        </p:txBody>
      </p:sp>
      <p:sp>
        <p:nvSpPr>
          <p:cNvPr id="4" name="Rectangle 4"/>
          <p:cNvSpPr>
            <a:spLocks noChangeArrowheads="1"/>
          </p:cNvSpPr>
          <p:nvPr/>
        </p:nvSpPr>
        <p:spPr bwMode="auto">
          <a:xfrm>
            <a:off x="838199" y="1600200"/>
            <a:ext cx="2400301"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2000"/>
                                        <p:tgtEl>
                                          <p:spTgt spid="4"/>
                                        </p:tgtEl>
                                      </p:cBhvr>
                                    </p:animEffect>
                                  </p:childTnLst>
                                </p:cTn>
                              </p:par>
                              <p:par>
                                <p:cTn id="36" presetID="3" presetClass="emph" presetSubtype="2" fill="hold" grpId="0" nodeType="withEffect">
                                  <p:stCondLst>
                                    <p:cond delay="0"/>
                                  </p:stCondLst>
                                  <p:childTnLst>
                                    <p:animClr clrSpc="rgb">
                                      <p:cBhvr override="childStyle">
                                        <p:cTn id="37" dur="2000" fill="hold"/>
                                        <p:tgtEl>
                                          <p:spTgt spid="3">
                                            <p:txEl>
                                              <p:pRg st="0" end="0"/>
                                            </p:txEl>
                                          </p:spTgt>
                                        </p:tgtEl>
                                        <p:attrNameLst>
                                          <p:attrName>style.color</p:attrName>
                                        </p:attrNameLst>
                                      </p:cBhvr>
                                      <p:to>
                                        <a:schemeClr val="tx2"/>
                                      </p:to>
                                    </p:animClr>
                                  </p:childTnLst>
                                </p:cTn>
                              </p:par>
                              <p:par>
                                <p:cTn id="38" presetID="3" presetClass="emph" presetSubtype="2" fill="hold" grpId="0" nodeType="withEffect">
                                  <p:stCondLst>
                                    <p:cond delay="0"/>
                                  </p:stCondLst>
                                  <p:childTnLst>
                                    <p:animClr clrSpc="rgb">
                                      <p:cBhvr override="childStyle">
                                        <p:cTn id="39" dur="2000" fill="hold"/>
                                        <p:tgtEl>
                                          <p:spTgt spid="3">
                                            <p:txEl>
                                              <p:pRg st="1" end="1"/>
                                            </p:txEl>
                                          </p:spTgt>
                                        </p:tgtEl>
                                        <p:attrNameLst>
                                          <p:attrName>style.color</p:attrName>
                                        </p:attrNameLst>
                                      </p:cBhvr>
                                      <p:to>
                                        <a:srgbClr val="B2A9B0"/>
                                      </p:to>
                                    </p:animClr>
                                  </p:childTnLst>
                                </p:cTn>
                              </p:par>
                              <p:par>
                                <p:cTn id="40" presetID="3" presetClass="emph" presetSubtype="2" fill="hold" grpId="0" nodeType="withEffect">
                                  <p:stCondLst>
                                    <p:cond delay="0"/>
                                  </p:stCondLst>
                                  <p:childTnLst>
                                    <p:animClr clrSpc="rgb">
                                      <p:cBhvr override="childStyle">
                                        <p:cTn id="41" dur="2000" fill="hold"/>
                                        <p:tgtEl>
                                          <p:spTgt spid="3">
                                            <p:txEl>
                                              <p:pRg st="2" end="2"/>
                                            </p:txEl>
                                          </p:spTgt>
                                        </p:tgtEl>
                                        <p:attrNameLst>
                                          <p:attrName>style.color</p:attrName>
                                        </p:attrNameLst>
                                      </p:cBhvr>
                                      <p:to>
                                        <a:srgbClr val="B2A9B0"/>
                                      </p:to>
                                    </p:animClr>
                                  </p:childTnLst>
                                </p:cTn>
                              </p:par>
                              <p:par>
                                <p:cTn id="42" presetID="3" presetClass="emph" presetSubtype="2" fill="hold" grpId="0" nodeType="withEffect">
                                  <p:stCondLst>
                                    <p:cond delay="0"/>
                                  </p:stCondLst>
                                  <p:childTnLst>
                                    <p:animClr clrSpc="rgb">
                                      <p:cBhvr override="childStyle">
                                        <p:cTn id="43" dur="2000" fill="hold"/>
                                        <p:tgtEl>
                                          <p:spTgt spid="3">
                                            <p:txEl>
                                              <p:pRg st="3" end="3"/>
                                            </p:txEl>
                                          </p:spTgt>
                                        </p:tgtEl>
                                        <p:attrNameLst>
                                          <p:attrName>style.color</p:attrName>
                                        </p:attrNameLst>
                                      </p:cBhvr>
                                      <p:to>
                                        <a:srgbClr val="B2A9B0"/>
                                      </p:to>
                                    </p:animClr>
                                  </p:childTnLst>
                                </p:cTn>
                              </p:par>
                              <p:par>
                                <p:cTn id="44" presetID="3" presetClass="emph" presetSubtype="2" fill="hold" grpId="0" nodeType="withEffect">
                                  <p:stCondLst>
                                    <p:cond delay="0"/>
                                  </p:stCondLst>
                                  <p:childTnLst>
                                    <p:animClr clrSpc="rgb">
                                      <p:cBhvr override="childStyle">
                                        <p:cTn id="45" dur="2000" fill="hold"/>
                                        <p:tgtEl>
                                          <p:spTgt spid="3">
                                            <p:txEl>
                                              <p:pRg st="4" end="4"/>
                                            </p:txEl>
                                          </p:spTgt>
                                        </p:tgtEl>
                                        <p:attrNameLst>
                                          <p:attrName>style.color</p:attrName>
                                        </p:attrNameLst>
                                      </p:cBhvr>
                                      <p:to>
                                        <a:srgbClr val="B2A9B0"/>
                                      </p:to>
                                    </p:animClr>
                                  </p:childTnLst>
                                </p:cTn>
                              </p:par>
                              <p:par>
                                <p:cTn id="46" presetID="3" presetClass="emph" presetSubtype="2" fill="hold" grpId="0" nodeType="withEffect">
                                  <p:stCondLst>
                                    <p:cond delay="0"/>
                                  </p:stCondLst>
                                  <p:childTnLst>
                                    <p:animClr clrSpc="rgb">
                                      <p:cBhvr override="childStyle">
                                        <p:cTn id="47" dur="2000" fill="hold"/>
                                        <p:tgtEl>
                                          <p:spTgt spid="3">
                                            <p:txEl>
                                              <p:pRg st="5" end="5"/>
                                            </p:txEl>
                                          </p:spTgt>
                                        </p:tgtEl>
                                        <p:attrNameLst>
                                          <p:attrName>style.color</p:attrName>
                                        </p:attrNameLst>
                                      </p:cBhvr>
                                      <p:to>
                                        <a:srgbClr val="B2A9B0"/>
                                      </p:to>
                                    </p:animClr>
                                  </p:childTnLst>
                                </p:cTn>
                              </p:par>
                              <p:par>
                                <p:cTn id="48" presetID="3" presetClass="emph" presetSubtype="2" fill="hold" grpId="0" nodeType="withEffect">
                                  <p:stCondLst>
                                    <p:cond delay="0"/>
                                  </p:stCondLst>
                                  <p:childTnLst>
                                    <p:animClr clrSpc="rgb">
                                      <p:cBhvr override="childStyle">
                                        <p:cTn id="49" dur="2000" fill="hold"/>
                                        <p:tgtEl>
                                          <p:spTgt spid="3">
                                            <p:txEl>
                                              <p:pRg st="6" end="6"/>
                                            </p:txEl>
                                          </p:spTgt>
                                        </p:tgtEl>
                                        <p:attrNameLst>
                                          <p:attrName>style.color</p:attrName>
                                        </p:attrNameLst>
                                      </p:cBhvr>
                                      <p:to>
                                        <a:srgbClr val="B2A9B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Mill’s Thesis</a:t>
            </a:r>
            <a:endParaRPr lang="en-US" dirty="0"/>
          </a:p>
        </p:txBody>
      </p:sp>
      <p:sp>
        <p:nvSpPr>
          <p:cNvPr id="4" name="Text Box 4"/>
          <p:cNvSpPr txBox="1">
            <a:spLocks noChangeArrowheads="1"/>
          </p:cNvSpPr>
          <p:nvPr/>
        </p:nvSpPr>
        <p:spPr bwMode="auto">
          <a:xfrm>
            <a:off x="1255452" y="1417638"/>
            <a:ext cx="6788202" cy="1938992"/>
          </a:xfrm>
          <a:prstGeom prst="rect">
            <a:avLst/>
          </a:prstGeom>
          <a:noFill/>
          <a:ln w="25400">
            <a:solidFill>
              <a:schemeClr val="tx1"/>
            </a:solidFill>
            <a:miter lim="800000"/>
            <a:headEnd/>
            <a:tailEnd/>
          </a:ln>
        </p:spPr>
        <p:txBody>
          <a:bodyPr wrap="square">
            <a:prstTxWarp prst="textNoShape">
              <a:avLst/>
            </a:prstTxWarp>
            <a:spAutoFit/>
          </a:bodyPr>
          <a:lstStyle/>
          <a:p>
            <a:r>
              <a:rPr lang="en-US" sz="2400" dirty="0" smtClean="0"/>
              <a:t>The creed which accepts as the foundation of morals, Utility, or the Greatest Happiness Principle, holds that actions are right in proportion as they tend to promote happiness, wrong as they tend to produce the reverse of happiness.  (</a:t>
            </a:r>
            <a:r>
              <a:rPr lang="en-US" sz="2400" dirty="0" err="1" smtClean="0"/>
              <a:t>p</a:t>
            </a:r>
            <a:r>
              <a:rPr lang="en-US" sz="2400" dirty="0" smtClean="0"/>
              <a:t>. 487, col. 2)</a:t>
            </a:r>
            <a:endParaRPr lang="en-US" sz="2400" dirty="0"/>
          </a:p>
        </p:txBody>
      </p:sp>
      <p:sp>
        <p:nvSpPr>
          <p:cNvPr id="5" name="TextBox 4"/>
          <p:cNvSpPr txBox="1"/>
          <p:nvPr/>
        </p:nvSpPr>
        <p:spPr>
          <a:xfrm>
            <a:off x="948635" y="3824875"/>
            <a:ext cx="6594543" cy="2308324"/>
          </a:xfrm>
          <a:prstGeom prst="rect">
            <a:avLst/>
          </a:prstGeom>
          <a:noFill/>
        </p:spPr>
        <p:txBody>
          <a:bodyPr wrap="square" rtlCol="0">
            <a:spAutoFit/>
          </a:bodyPr>
          <a:lstStyle/>
          <a:p>
            <a:r>
              <a:rPr lang="en-US" sz="2400" b="1" dirty="0" smtClean="0"/>
              <a:t>English Translation</a:t>
            </a:r>
            <a:r>
              <a:rPr lang="en-US" sz="2400" dirty="0" smtClean="0"/>
              <a:t>: “The only fundamental moral requirement is to promote happiness to the best of your ability.” </a:t>
            </a:r>
          </a:p>
          <a:p>
            <a:endParaRPr lang="en-US" sz="2400" dirty="0" smtClean="0"/>
          </a:p>
          <a:p>
            <a:r>
              <a:rPr lang="en-US" sz="2400" dirty="0" smtClean="0"/>
              <a:t>[All other moral requirements follow from that one.]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3600" b="1" dirty="0" smtClean="0"/>
              <a:t>Our Question</a:t>
            </a:r>
          </a:p>
          <a:p>
            <a:r>
              <a:rPr lang="en-US" sz="3600" b="1" dirty="0" smtClean="0"/>
              <a:t>Different Kinds of Answer</a:t>
            </a:r>
          </a:p>
          <a:p>
            <a:r>
              <a:rPr lang="en-US" sz="3600" b="1" dirty="0" err="1" smtClean="0"/>
              <a:t>Consequentialism</a:t>
            </a:r>
            <a:r>
              <a:rPr lang="en-US" sz="3600" b="1" dirty="0" smtClean="0"/>
              <a:t>: The Contingency of Right and Wrong</a:t>
            </a:r>
          </a:p>
          <a:p>
            <a:r>
              <a:rPr lang="en-US" sz="3600" b="1" dirty="0" smtClean="0"/>
              <a:t>Varieties of </a:t>
            </a:r>
            <a:r>
              <a:rPr lang="en-US" sz="3600" b="1" dirty="0" err="1" smtClean="0"/>
              <a:t>Consequentialism</a:t>
            </a:r>
            <a:endParaRPr lang="en-US" sz="3600" b="1" dirty="0" smtClean="0"/>
          </a:p>
          <a:p>
            <a:r>
              <a:rPr lang="en-US" sz="3600" b="1" dirty="0" smtClean="0"/>
              <a:t>Attractions of Utilitarianism</a:t>
            </a:r>
            <a:endParaRPr lang="en-US" dirty="0" smtClean="0"/>
          </a:p>
          <a:p>
            <a:endParaRPr lang="en-US" dirty="0" smtClean="0"/>
          </a:p>
          <a:p>
            <a:endParaRPr lang="en-US" dirty="0"/>
          </a:p>
        </p:txBody>
      </p:sp>
      <p:sp>
        <p:nvSpPr>
          <p:cNvPr id="4" name="Rectangle 4"/>
          <p:cNvSpPr>
            <a:spLocks noChangeArrowheads="1"/>
          </p:cNvSpPr>
          <p:nvPr/>
        </p:nvSpPr>
        <p:spPr bwMode="auto">
          <a:xfrm>
            <a:off x="838199" y="1600200"/>
            <a:ext cx="2654301"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par>
                                <p:cTn id="28" presetID="3" presetClass="emph" presetSubtype="2" fill="hold" grpId="0" nodeType="withEffect">
                                  <p:stCondLst>
                                    <p:cond delay="0"/>
                                  </p:stCondLst>
                                  <p:childTnLst>
                                    <p:animClr clrSpc="rgb">
                                      <p:cBhvr override="childStyle">
                                        <p:cTn id="29" dur="2000" fill="hold"/>
                                        <p:tgtEl>
                                          <p:spTgt spid="3">
                                            <p:txEl>
                                              <p:pRg st="0" end="0"/>
                                            </p:txEl>
                                          </p:spTgt>
                                        </p:tgtEl>
                                        <p:attrNameLst>
                                          <p:attrName>style.color</p:attrName>
                                        </p:attrNameLst>
                                      </p:cBhvr>
                                      <p:to>
                                        <a:schemeClr val="tx2"/>
                                      </p:to>
                                    </p:animClr>
                                  </p:childTnLst>
                                </p:cTn>
                              </p:par>
                              <p:par>
                                <p:cTn id="30" presetID="3" presetClass="emph" presetSubtype="2" fill="hold" grpId="0" nodeType="withEffect">
                                  <p:stCondLst>
                                    <p:cond delay="0"/>
                                  </p:stCondLst>
                                  <p:childTnLst>
                                    <p:animClr clrSpc="rgb">
                                      <p:cBhvr override="childStyle">
                                        <p:cTn id="31" dur="2000" fill="hold"/>
                                        <p:tgtEl>
                                          <p:spTgt spid="3">
                                            <p:txEl>
                                              <p:pRg st="1" end="1"/>
                                            </p:txEl>
                                          </p:spTgt>
                                        </p:tgtEl>
                                        <p:attrNameLst>
                                          <p:attrName>style.color</p:attrName>
                                        </p:attrNameLst>
                                      </p:cBhvr>
                                      <p:to>
                                        <a:srgbClr val="B2A9B0"/>
                                      </p:to>
                                    </p:animClr>
                                  </p:childTnLst>
                                </p:cTn>
                              </p:par>
                              <p:par>
                                <p:cTn id="32" presetID="3" presetClass="emph" presetSubtype="2" fill="hold" grpId="0" nodeType="withEffect">
                                  <p:stCondLst>
                                    <p:cond delay="0"/>
                                  </p:stCondLst>
                                  <p:childTnLst>
                                    <p:animClr clrSpc="rgb">
                                      <p:cBhvr override="childStyle">
                                        <p:cTn id="33" dur="2000" fill="hold"/>
                                        <p:tgtEl>
                                          <p:spTgt spid="3">
                                            <p:txEl>
                                              <p:pRg st="2" end="2"/>
                                            </p:txEl>
                                          </p:spTgt>
                                        </p:tgtEl>
                                        <p:attrNameLst>
                                          <p:attrName>style.color</p:attrName>
                                        </p:attrNameLst>
                                      </p:cBhvr>
                                      <p:to>
                                        <a:srgbClr val="B2A9B0"/>
                                      </p:to>
                                    </p:animClr>
                                  </p:childTnLst>
                                </p:cTn>
                              </p:par>
                              <p:par>
                                <p:cTn id="34" presetID="3" presetClass="emph" presetSubtype="2" fill="hold" grpId="0" nodeType="withEffect">
                                  <p:stCondLst>
                                    <p:cond delay="0"/>
                                  </p:stCondLst>
                                  <p:childTnLst>
                                    <p:animClr clrSpc="rgb">
                                      <p:cBhvr override="childStyle">
                                        <p:cTn id="35" dur="2000" fill="hold"/>
                                        <p:tgtEl>
                                          <p:spTgt spid="3">
                                            <p:txEl>
                                              <p:pRg st="3" end="3"/>
                                            </p:txEl>
                                          </p:spTgt>
                                        </p:tgtEl>
                                        <p:attrNameLst>
                                          <p:attrName>style.color</p:attrName>
                                        </p:attrNameLst>
                                      </p:cBhvr>
                                      <p:to>
                                        <a:srgbClr val="B2A9B0"/>
                                      </p:to>
                                    </p:animClr>
                                  </p:childTnLst>
                                </p:cTn>
                              </p:par>
                              <p:par>
                                <p:cTn id="36" presetID="3" presetClass="emph" presetSubtype="2" fill="hold" grpId="0" nodeType="withEffect">
                                  <p:stCondLst>
                                    <p:cond delay="0"/>
                                  </p:stCondLst>
                                  <p:childTnLst>
                                    <p:animClr clrSpc="rgb">
                                      <p:cBhvr override="childStyle">
                                        <p:cTn id="37" dur="2000" fill="hold"/>
                                        <p:tgtEl>
                                          <p:spTgt spid="3">
                                            <p:txEl>
                                              <p:pRg st="4" end="4"/>
                                            </p:txEl>
                                          </p:spTgt>
                                        </p:tgtEl>
                                        <p:attrNameLst>
                                          <p:attrName>style.color</p:attrName>
                                        </p:attrNameLst>
                                      </p:cBhvr>
                                      <p:to>
                                        <a:srgbClr val="B2A9B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animBg="1"/>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sz="3600" b="1" dirty="0" smtClean="0">
                <a:solidFill>
                  <a:schemeClr val="bg1">
                    <a:lumMod val="65000"/>
                  </a:schemeClr>
                </a:solidFill>
              </a:rPr>
              <a:t>Mill’s Thesis</a:t>
            </a:r>
          </a:p>
          <a:p>
            <a:r>
              <a:rPr lang="en-US" sz="3600" b="1" dirty="0" smtClean="0">
                <a:solidFill>
                  <a:schemeClr val="tx2"/>
                </a:solidFill>
              </a:rPr>
              <a:t>Mill’s Conception of Happiness</a:t>
            </a:r>
          </a:p>
          <a:p>
            <a:r>
              <a:rPr lang="en-US" sz="3600" b="1" dirty="0" smtClean="0">
                <a:solidFill>
                  <a:schemeClr val="bg1">
                    <a:lumMod val="65000"/>
                  </a:schemeClr>
                </a:solidFill>
              </a:rPr>
              <a:t>Objection: The Pig’s Life</a:t>
            </a:r>
          </a:p>
          <a:p>
            <a:r>
              <a:rPr lang="en-US" sz="3600" b="1" dirty="0" smtClean="0">
                <a:solidFill>
                  <a:schemeClr val="bg1">
                    <a:lumMod val="65000"/>
                  </a:schemeClr>
                </a:solidFill>
              </a:rPr>
              <a:t>Bentham’s Defense</a:t>
            </a:r>
          </a:p>
          <a:p>
            <a:r>
              <a:rPr lang="en-US" sz="3600" b="1" dirty="0" smtClean="0">
                <a:solidFill>
                  <a:schemeClr val="bg1">
                    <a:lumMod val="65000"/>
                  </a:schemeClr>
                </a:solidFill>
              </a:rPr>
              <a:t>Mill’s Defense</a:t>
            </a:r>
          </a:p>
          <a:p>
            <a:r>
              <a:rPr lang="en-US" sz="3600" b="1" dirty="0" smtClean="0">
                <a:solidFill>
                  <a:schemeClr val="bg1">
                    <a:lumMod val="65000"/>
                  </a:schemeClr>
                </a:solidFill>
              </a:rPr>
              <a:t>What’s Good?</a:t>
            </a:r>
          </a:p>
          <a:p>
            <a:r>
              <a:rPr lang="en-US" sz="3600" b="1" dirty="0" smtClean="0">
                <a:solidFill>
                  <a:schemeClr val="bg1">
                    <a:lumMod val="65000"/>
                  </a:schemeClr>
                </a:solidFill>
              </a:rPr>
              <a:t>Objections and Replies</a:t>
            </a:r>
            <a:endParaRPr lang="en-US" dirty="0" smtClean="0">
              <a:solidFill>
                <a:schemeClr val="bg1">
                  <a:lumMod val="65000"/>
                </a:schemeClr>
              </a:solidFill>
            </a:endParaRPr>
          </a:p>
          <a:p>
            <a:endParaRPr lang="en-US" dirty="0" smtClean="0"/>
          </a:p>
          <a:p>
            <a:endParaRPr lang="en-US" dirty="0"/>
          </a:p>
        </p:txBody>
      </p:sp>
      <p:sp>
        <p:nvSpPr>
          <p:cNvPr id="4" name="Rectangle 4"/>
          <p:cNvSpPr>
            <a:spLocks noChangeArrowheads="1"/>
          </p:cNvSpPr>
          <p:nvPr/>
        </p:nvSpPr>
        <p:spPr bwMode="auto">
          <a:xfrm>
            <a:off x="838199" y="2209800"/>
            <a:ext cx="6035676"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Mill’s Conception of Happiness</a:t>
            </a:r>
            <a:endParaRPr lang="en-US" dirty="0"/>
          </a:p>
        </p:txBody>
      </p:sp>
      <p:sp>
        <p:nvSpPr>
          <p:cNvPr id="3" name="Content Placeholder 2"/>
          <p:cNvSpPr>
            <a:spLocks noGrp="1"/>
          </p:cNvSpPr>
          <p:nvPr>
            <p:ph idx="1"/>
          </p:nvPr>
        </p:nvSpPr>
        <p:spPr>
          <a:xfrm>
            <a:off x="457200" y="4498052"/>
            <a:ext cx="8229600" cy="2019534"/>
          </a:xfrm>
        </p:spPr>
        <p:txBody>
          <a:bodyPr>
            <a:normAutofit/>
          </a:bodyPr>
          <a:lstStyle/>
          <a:p>
            <a:r>
              <a:rPr lang="en-US" b="1" dirty="0" smtClean="0"/>
              <a:t>Note</a:t>
            </a:r>
            <a:r>
              <a:rPr lang="en-US" dirty="0" smtClean="0"/>
              <a:t>: Pleasure is a mental state.</a:t>
            </a:r>
          </a:p>
          <a:p>
            <a:r>
              <a:rPr lang="en-US" dirty="0" smtClean="0"/>
              <a:t>So, e.g. bodily health is not a direct part of happiness.</a:t>
            </a:r>
            <a:endParaRPr lang="en-US" dirty="0"/>
          </a:p>
        </p:txBody>
      </p:sp>
      <p:sp>
        <p:nvSpPr>
          <p:cNvPr id="4" name="Text Box 4"/>
          <p:cNvSpPr txBox="1">
            <a:spLocks noChangeArrowheads="1"/>
          </p:cNvSpPr>
          <p:nvPr/>
        </p:nvSpPr>
        <p:spPr bwMode="auto">
          <a:xfrm>
            <a:off x="1255452" y="1417638"/>
            <a:ext cx="6788202" cy="1200328"/>
          </a:xfrm>
          <a:prstGeom prst="rect">
            <a:avLst/>
          </a:prstGeom>
          <a:noFill/>
          <a:ln w="25400">
            <a:solidFill>
              <a:schemeClr val="tx1"/>
            </a:solidFill>
            <a:miter lim="800000"/>
            <a:headEnd/>
            <a:tailEnd/>
          </a:ln>
        </p:spPr>
        <p:txBody>
          <a:bodyPr wrap="square">
            <a:prstTxWarp prst="textNoShape">
              <a:avLst/>
            </a:prstTxWarp>
            <a:spAutoFit/>
          </a:bodyPr>
          <a:lstStyle/>
          <a:p>
            <a:r>
              <a:rPr lang="en-US" sz="2400" dirty="0" smtClean="0"/>
              <a:t>By happiness is intended pleasure, and the absence of pain; by unhappiness, pain, and the privation of pleasure.  (</a:t>
            </a:r>
            <a:r>
              <a:rPr lang="en-US" sz="2400" dirty="0" err="1" smtClean="0"/>
              <a:t>p</a:t>
            </a:r>
            <a:r>
              <a:rPr lang="en-US" sz="2400" dirty="0" smtClean="0"/>
              <a:t>. 487, col. 2)</a:t>
            </a:r>
            <a:endParaRPr lang="en-US" sz="2400" dirty="0"/>
          </a:p>
        </p:txBody>
      </p:sp>
      <p:sp>
        <p:nvSpPr>
          <p:cNvPr id="5" name="TextBox 4"/>
          <p:cNvSpPr txBox="1"/>
          <p:nvPr/>
        </p:nvSpPr>
        <p:spPr>
          <a:xfrm>
            <a:off x="764506" y="2830407"/>
            <a:ext cx="7279148" cy="1384995"/>
          </a:xfrm>
          <a:prstGeom prst="rect">
            <a:avLst/>
          </a:prstGeom>
          <a:noFill/>
          <a:ln w="25400">
            <a:solidFill>
              <a:schemeClr val="tx2"/>
            </a:solidFill>
          </a:ln>
        </p:spPr>
        <p:txBody>
          <a:bodyPr wrap="square" rtlCol="0">
            <a:spAutoFit/>
          </a:bodyPr>
          <a:lstStyle/>
          <a:p>
            <a:r>
              <a:rPr lang="en-US" sz="2800" b="1" dirty="0" smtClean="0">
                <a:solidFill>
                  <a:schemeClr val="tx2"/>
                </a:solidFill>
              </a:rPr>
              <a:t>Mill’s conception of happiness</a:t>
            </a:r>
            <a:r>
              <a:rPr lang="en-US" sz="2800" dirty="0" smtClean="0"/>
              <a:t>: A is happier than B if and only if A enjoys a higher balance of pleasure over pain.</a:t>
            </a:r>
            <a:endParaRPr lang="en-US" sz="28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sz="3600" b="1" dirty="0" smtClean="0">
                <a:solidFill>
                  <a:schemeClr val="bg1">
                    <a:lumMod val="65000"/>
                  </a:schemeClr>
                </a:solidFill>
              </a:rPr>
              <a:t>Mill’s Thesis</a:t>
            </a:r>
          </a:p>
          <a:p>
            <a:r>
              <a:rPr lang="en-US" sz="3600" b="1" dirty="0" smtClean="0">
                <a:solidFill>
                  <a:schemeClr val="bg1">
                    <a:lumMod val="65000"/>
                  </a:schemeClr>
                </a:solidFill>
              </a:rPr>
              <a:t>Mill’s Conception of Happiness</a:t>
            </a:r>
          </a:p>
          <a:p>
            <a:r>
              <a:rPr lang="en-US" sz="3600" b="1" dirty="0" smtClean="0">
                <a:solidFill>
                  <a:schemeClr val="tx2"/>
                </a:solidFill>
              </a:rPr>
              <a:t>Objection: The Pig’s Life</a:t>
            </a:r>
          </a:p>
          <a:p>
            <a:r>
              <a:rPr lang="en-US" sz="3600" b="1" dirty="0" smtClean="0">
                <a:solidFill>
                  <a:schemeClr val="bg1">
                    <a:lumMod val="65000"/>
                  </a:schemeClr>
                </a:solidFill>
              </a:rPr>
              <a:t>Bentham’s Defense</a:t>
            </a:r>
          </a:p>
          <a:p>
            <a:r>
              <a:rPr lang="en-US" sz="3600" b="1" dirty="0" smtClean="0">
                <a:solidFill>
                  <a:schemeClr val="bg1">
                    <a:lumMod val="65000"/>
                  </a:schemeClr>
                </a:solidFill>
              </a:rPr>
              <a:t>Mill’s Defense</a:t>
            </a:r>
          </a:p>
          <a:p>
            <a:r>
              <a:rPr lang="en-US" sz="3600" b="1" dirty="0" smtClean="0">
                <a:solidFill>
                  <a:schemeClr val="bg1">
                    <a:lumMod val="65000"/>
                  </a:schemeClr>
                </a:solidFill>
              </a:rPr>
              <a:t>What’s Good?</a:t>
            </a:r>
          </a:p>
          <a:p>
            <a:r>
              <a:rPr lang="en-US" sz="3600" b="1" dirty="0" smtClean="0">
                <a:solidFill>
                  <a:schemeClr val="bg1">
                    <a:lumMod val="65000"/>
                  </a:schemeClr>
                </a:solidFill>
              </a:rPr>
              <a:t>Objections and Replies</a:t>
            </a:r>
            <a:endParaRPr lang="en-US" dirty="0" smtClean="0">
              <a:solidFill>
                <a:schemeClr val="bg1">
                  <a:lumMod val="65000"/>
                </a:schemeClr>
              </a:solidFill>
            </a:endParaRPr>
          </a:p>
          <a:p>
            <a:endParaRPr lang="en-US" dirty="0" smtClean="0"/>
          </a:p>
          <a:p>
            <a:endParaRPr lang="en-US" dirty="0"/>
          </a:p>
        </p:txBody>
      </p:sp>
      <p:sp>
        <p:nvSpPr>
          <p:cNvPr id="4" name="Rectangle 4"/>
          <p:cNvSpPr>
            <a:spLocks noChangeArrowheads="1"/>
          </p:cNvSpPr>
          <p:nvPr/>
        </p:nvSpPr>
        <p:spPr bwMode="auto">
          <a:xfrm>
            <a:off x="838199" y="2819400"/>
            <a:ext cx="4654551"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Pig’s Life:</a:t>
            </a:r>
            <a:br>
              <a:rPr lang="en-US" dirty="0" smtClean="0"/>
            </a:br>
            <a:r>
              <a:rPr lang="en-US" dirty="0" smtClean="0"/>
              <a:t>Who’s Happier?</a:t>
            </a:r>
            <a:endParaRPr lang="en-US" dirty="0"/>
          </a:p>
        </p:txBody>
      </p:sp>
      <p:sp>
        <p:nvSpPr>
          <p:cNvPr id="4" name="Text Box 4"/>
          <p:cNvSpPr txBox="1">
            <a:spLocks noChangeArrowheads="1"/>
          </p:cNvSpPr>
          <p:nvPr/>
        </p:nvSpPr>
        <p:spPr bwMode="auto">
          <a:xfrm>
            <a:off x="1255452" y="1417638"/>
            <a:ext cx="6788202" cy="2308324"/>
          </a:xfrm>
          <a:prstGeom prst="rect">
            <a:avLst/>
          </a:prstGeom>
          <a:noFill/>
          <a:ln w="25400">
            <a:solidFill>
              <a:schemeClr val="tx1"/>
            </a:solidFill>
            <a:miter lim="800000"/>
            <a:headEnd/>
            <a:tailEnd/>
          </a:ln>
        </p:spPr>
        <p:txBody>
          <a:bodyPr wrap="square">
            <a:prstTxWarp prst="textNoShape">
              <a:avLst/>
            </a:prstTxWarp>
            <a:spAutoFit/>
          </a:bodyPr>
          <a:lstStyle/>
          <a:p>
            <a:r>
              <a:rPr lang="en-US" sz="2400" dirty="0" smtClean="0"/>
              <a:t>Now, such a theory of life excites in many minds … inveterate dislike.  To suppose that life has (as [critics] express it) no higher end than pleasure – no better and nobler object of desire and pursuit – they designate as utterly mean and groveling; as a doctrine worthy only of swine …. (</a:t>
            </a:r>
            <a:r>
              <a:rPr lang="en-US" sz="2400" dirty="0" err="1" smtClean="0"/>
              <a:t>p</a:t>
            </a:r>
            <a:r>
              <a:rPr lang="en-US" sz="2400" dirty="0" smtClean="0"/>
              <a:t>. 487, col. 2)</a:t>
            </a:r>
            <a:endParaRPr lang="en-US" sz="2400" dirty="0"/>
          </a:p>
        </p:txBody>
      </p:sp>
      <p:pic>
        <p:nvPicPr>
          <p:cNvPr id="5" name="Picture 4"/>
          <p:cNvPicPr>
            <a:picLocks noChangeAspect="1"/>
          </p:cNvPicPr>
          <p:nvPr/>
        </p:nvPicPr>
        <p:blipFill>
          <a:blip r:embed="rId2"/>
          <a:stretch>
            <a:fillRect/>
          </a:stretch>
        </p:blipFill>
        <p:spPr>
          <a:xfrm>
            <a:off x="5252372" y="3967393"/>
            <a:ext cx="3434428" cy="26266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Pig’s Life:</a:t>
            </a:r>
            <a:br>
              <a:rPr lang="en-US" dirty="0" smtClean="0"/>
            </a:br>
            <a:r>
              <a:rPr lang="en-US" dirty="0" smtClean="0"/>
              <a:t>Who’s Happier?</a:t>
            </a:r>
            <a:endParaRPr lang="en-US" dirty="0"/>
          </a:p>
        </p:txBody>
      </p:sp>
      <p:sp>
        <p:nvSpPr>
          <p:cNvPr id="3" name="Content Placeholder 2"/>
          <p:cNvSpPr>
            <a:spLocks noGrp="1"/>
          </p:cNvSpPr>
          <p:nvPr>
            <p:ph idx="1"/>
          </p:nvPr>
        </p:nvSpPr>
        <p:spPr>
          <a:xfrm>
            <a:off x="457200" y="3962570"/>
            <a:ext cx="8229600" cy="2163593"/>
          </a:xfrm>
        </p:spPr>
        <p:txBody>
          <a:bodyPr>
            <a:normAutofit fontScale="85000" lnSpcReduction="20000"/>
          </a:bodyPr>
          <a:lstStyle/>
          <a:p>
            <a:pPr lvl="0">
              <a:buNone/>
              <a:defRPr/>
            </a:pPr>
            <a:r>
              <a:rPr lang="en-US" b="1" dirty="0" smtClean="0"/>
              <a:t>Objection</a:t>
            </a:r>
            <a:r>
              <a:rPr lang="en-US" dirty="0" smtClean="0"/>
              <a:t>:</a:t>
            </a:r>
          </a:p>
          <a:p>
            <a:pPr marL="514350" lvl="0" indent="-514350">
              <a:buFont typeface="Arial"/>
              <a:buAutoNum type="arabicParenBoth"/>
              <a:defRPr/>
            </a:pPr>
            <a:r>
              <a:rPr lang="en-US" dirty="0" smtClean="0"/>
              <a:t>According to Mill’s conception of happiness, </a:t>
            </a:r>
            <a:r>
              <a:rPr lang="en-US" dirty="0" err="1" smtClean="0"/>
              <a:t>Schmoe</a:t>
            </a:r>
            <a:r>
              <a:rPr lang="en-US" dirty="0" smtClean="0"/>
              <a:t> is happier than Joe.</a:t>
            </a:r>
          </a:p>
          <a:p>
            <a:pPr marL="514350" lvl="0" indent="-514350">
              <a:buFont typeface="Arial"/>
              <a:buAutoNum type="arabicParenBoth"/>
              <a:defRPr/>
            </a:pPr>
            <a:r>
              <a:rPr lang="en-US" dirty="0" err="1" smtClean="0"/>
              <a:t>Schmoe</a:t>
            </a:r>
            <a:r>
              <a:rPr lang="en-US" dirty="0" smtClean="0"/>
              <a:t> is not happier than Joe.</a:t>
            </a:r>
          </a:p>
          <a:p>
            <a:pPr lvl="0">
              <a:buNone/>
              <a:defRPr/>
            </a:pPr>
            <a:r>
              <a:rPr lang="en-US" dirty="0" smtClean="0"/>
              <a:t>(C) So, Mill’s conception of happiness is false.</a:t>
            </a:r>
          </a:p>
        </p:txBody>
      </p:sp>
      <p:grpSp>
        <p:nvGrpSpPr>
          <p:cNvPr id="13" name="Group 12"/>
          <p:cNvGrpSpPr/>
          <p:nvPr/>
        </p:nvGrpSpPr>
        <p:grpSpPr>
          <a:xfrm>
            <a:off x="1300420" y="1176836"/>
            <a:ext cx="856796" cy="1733590"/>
            <a:chOff x="991022" y="1822052"/>
            <a:chExt cx="1383565" cy="2631852"/>
          </a:xfrm>
        </p:grpSpPr>
        <p:sp>
          <p:nvSpPr>
            <p:cNvPr id="15" name="Smiley Face 14"/>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a:stCxn id="15" idx="4"/>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457200" y="3018382"/>
            <a:ext cx="3433935" cy="646331"/>
          </a:xfrm>
          <a:prstGeom prst="rect">
            <a:avLst/>
          </a:prstGeom>
          <a:noFill/>
        </p:spPr>
        <p:txBody>
          <a:bodyPr wrap="square" rtlCol="0">
            <a:spAutoFit/>
          </a:bodyPr>
          <a:lstStyle/>
          <a:p>
            <a:r>
              <a:rPr lang="en-US" dirty="0" smtClean="0"/>
              <a:t>Joe:</a:t>
            </a:r>
          </a:p>
          <a:p>
            <a:r>
              <a:rPr lang="en-US" dirty="0" smtClean="0"/>
              <a:t> (healthy, except for a backache)</a:t>
            </a:r>
            <a:endParaRPr lang="en-US" dirty="0"/>
          </a:p>
        </p:txBody>
      </p:sp>
      <p:grpSp>
        <p:nvGrpSpPr>
          <p:cNvPr id="25" name="Group 24"/>
          <p:cNvGrpSpPr/>
          <p:nvPr/>
        </p:nvGrpSpPr>
        <p:grpSpPr>
          <a:xfrm>
            <a:off x="1728819" y="2230205"/>
            <a:ext cx="2148504" cy="680221"/>
            <a:chOff x="1728819" y="2230205"/>
            <a:chExt cx="2148504" cy="680221"/>
          </a:xfrm>
        </p:grpSpPr>
        <p:sp>
          <p:nvSpPr>
            <p:cNvPr id="20" name="Explosion 1 19"/>
            <p:cNvSpPr/>
            <p:nvPr/>
          </p:nvSpPr>
          <p:spPr>
            <a:xfrm>
              <a:off x="2157216" y="2230205"/>
              <a:ext cx="1720107" cy="680221"/>
            </a:xfrm>
            <a:prstGeom prst="irregularSeal1">
              <a:avLst/>
            </a:prstGeom>
            <a:solidFill>
              <a:schemeClr val="accent2">
                <a:lumMod val="60000"/>
                <a:lumOff val="40000"/>
              </a:schemeClr>
            </a:solidFill>
            <a:ln>
              <a:solidFill>
                <a:schemeClr val="tx1"/>
              </a:solid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Ouch!</a:t>
              </a:r>
              <a:endParaRPr lang="en-US" b="1" dirty="0">
                <a:solidFill>
                  <a:schemeClr val="tx1"/>
                </a:solidFill>
              </a:endParaRPr>
            </a:p>
          </p:txBody>
        </p:sp>
        <p:cxnSp>
          <p:nvCxnSpPr>
            <p:cNvPr id="22" name="Straight Connector 21"/>
            <p:cNvCxnSpPr/>
            <p:nvPr/>
          </p:nvCxnSpPr>
          <p:spPr>
            <a:xfrm>
              <a:off x="1728819" y="2230205"/>
              <a:ext cx="428397" cy="1588"/>
            </a:xfrm>
            <a:prstGeom prst="line">
              <a:avLst/>
            </a:prstGeom>
            <a:ln>
              <a:solidFill>
                <a:schemeClr val="accent2"/>
              </a:solidFill>
            </a:ln>
            <a:scene3d>
              <a:camera prst="orthographicFront">
                <a:rot lat="0" lon="0" rev="1800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737830" y="2384193"/>
              <a:ext cx="428397" cy="1588"/>
            </a:xfrm>
            <a:prstGeom prst="line">
              <a:avLst/>
            </a:prstGeom>
            <a:ln>
              <a:solidFill>
                <a:schemeClr val="accent2"/>
              </a:solidFill>
            </a:ln>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728819" y="2538181"/>
              <a:ext cx="428397" cy="1588"/>
            </a:xfrm>
            <a:prstGeom prst="line">
              <a:avLst/>
            </a:prstGeom>
            <a:ln>
              <a:solidFill>
                <a:schemeClr val="accent2"/>
              </a:solidFill>
            </a:ln>
            <a:scene3d>
              <a:camera prst="orthographicFront">
                <a:rot lat="0" lon="0" rev="19800000"/>
              </a:camera>
              <a:lightRig rig="threePt" dir="t"/>
            </a:scene3d>
          </p:spPr>
          <p:style>
            <a:lnRef idx="2">
              <a:schemeClr val="accent1"/>
            </a:lnRef>
            <a:fillRef idx="0">
              <a:schemeClr val="accent1"/>
            </a:fillRef>
            <a:effectRef idx="1">
              <a:schemeClr val="accent1"/>
            </a:effectRef>
            <a:fontRef idx="minor">
              <a:schemeClr val="tx1"/>
            </a:fontRef>
          </p:style>
        </p:cxnSp>
      </p:grpSp>
      <p:sp>
        <p:nvSpPr>
          <p:cNvPr id="32" name="TextBox 31"/>
          <p:cNvSpPr txBox="1"/>
          <p:nvPr/>
        </p:nvSpPr>
        <p:spPr>
          <a:xfrm>
            <a:off x="6031260" y="3018382"/>
            <a:ext cx="3112740" cy="646331"/>
          </a:xfrm>
          <a:prstGeom prst="rect">
            <a:avLst/>
          </a:prstGeom>
          <a:noFill/>
        </p:spPr>
        <p:txBody>
          <a:bodyPr wrap="square" rtlCol="0">
            <a:spAutoFit/>
          </a:bodyPr>
          <a:lstStyle/>
          <a:p>
            <a:r>
              <a:rPr lang="en-US" dirty="0" err="1" smtClean="0"/>
              <a:t>Schmoe</a:t>
            </a:r>
            <a:r>
              <a:rPr lang="en-US" dirty="0" smtClean="0"/>
              <a:t>:</a:t>
            </a:r>
          </a:p>
          <a:p>
            <a:r>
              <a:rPr lang="en-US" dirty="0" smtClean="0"/>
              <a:t>(enjoys nothing but heroin)</a:t>
            </a:r>
            <a:endParaRPr lang="en-US" dirty="0"/>
          </a:p>
        </p:txBody>
      </p:sp>
      <p:pic>
        <p:nvPicPr>
          <p:cNvPr id="33" name="Picture 32"/>
          <p:cNvPicPr>
            <a:picLocks noChangeAspect="1"/>
          </p:cNvPicPr>
          <p:nvPr/>
        </p:nvPicPr>
        <p:blipFill>
          <a:blip r:embed="rId2"/>
          <a:stretch>
            <a:fillRect/>
          </a:stretch>
        </p:blipFill>
        <p:spPr>
          <a:xfrm rot="4591596">
            <a:off x="6466707" y="1270300"/>
            <a:ext cx="873642" cy="1008048"/>
          </a:xfrm>
          <a:prstGeom prst="rect">
            <a:avLst/>
          </a:prstGeom>
        </p:spPr>
      </p:pic>
      <p:grpSp>
        <p:nvGrpSpPr>
          <p:cNvPr id="26" name="Group 25"/>
          <p:cNvGrpSpPr/>
          <p:nvPr/>
        </p:nvGrpSpPr>
        <p:grpSpPr>
          <a:xfrm rot="16200000">
            <a:off x="6034738" y="1672974"/>
            <a:ext cx="856796" cy="1733590"/>
            <a:chOff x="991022" y="1822052"/>
            <a:chExt cx="1383565" cy="2631852"/>
          </a:xfrm>
        </p:grpSpPr>
        <p:sp>
          <p:nvSpPr>
            <p:cNvPr id="27" name="Smiley Face 26"/>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a:stCxn id="27" idx="4"/>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34" name="Straight Connector 33"/>
          <p:cNvCxnSpPr/>
          <p:nvPr/>
        </p:nvCxnSpPr>
        <p:spPr>
          <a:xfrm>
            <a:off x="570172" y="5569017"/>
            <a:ext cx="811662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uiExpand="1" build="allAtOnce"/>
      <p:bldP spid="32" grpId="0" uiExpand="1" build="allAtOnce"/>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sz="3600" b="1" dirty="0" smtClean="0">
                <a:solidFill>
                  <a:schemeClr val="bg1">
                    <a:lumMod val="65000"/>
                  </a:schemeClr>
                </a:solidFill>
              </a:rPr>
              <a:t>Mill’s Thesis</a:t>
            </a:r>
          </a:p>
          <a:p>
            <a:r>
              <a:rPr lang="en-US" sz="3600" b="1" dirty="0" smtClean="0">
                <a:solidFill>
                  <a:schemeClr val="bg1">
                    <a:lumMod val="65000"/>
                  </a:schemeClr>
                </a:solidFill>
              </a:rPr>
              <a:t>Mill’s Conception of Happiness</a:t>
            </a:r>
          </a:p>
          <a:p>
            <a:r>
              <a:rPr lang="en-US" sz="3600" b="1" dirty="0" smtClean="0">
                <a:solidFill>
                  <a:schemeClr val="bg1">
                    <a:lumMod val="65000"/>
                  </a:schemeClr>
                </a:solidFill>
              </a:rPr>
              <a:t>Objection: The Pig’s Life</a:t>
            </a:r>
          </a:p>
          <a:p>
            <a:r>
              <a:rPr lang="en-US" sz="3600" b="1" dirty="0" smtClean="0">
                <a:solidFill>
                  <a:schemeClr val="tx2"/>
                </a:solidFill>
              </a:rPr>
              <a:t>Bentham’s Defense</a:t>
            </a:r>
          </a:p>
          <a:p>
            <a:r>
              <a:rPr lang="en-US" sz="3600" b="1" dirty="0" smtClean="0">
                <a:solidFill>
                  <a:schemeClr val="bg1">
                    <a:lumMod val="65000"/>
                  </a:schemeClr>
                </a:solidFill>
              </a:rPr>
              <a:t>Mill’s Defense</a:t>
            </a:r>
          </a:p>
          <a:p>
            <a:r>
              <a:rPr lang="en-US" sz="3600" b="1" dirty="0" smtClean="0">
                <a:solidFill>
                  <a:schemeClr val="bg1">
                    <a:lumMod val="65000"/>
                  </a:schemeClr>
                </a:solidFill>
              </a:rPr>
              <a:t>What’s Good?</a:t>
            </a:r>
          </a:p>
          <a:p>
            <a:r>
              <a:rPr lang="en-US" sz="3600" b="1" dirty="0" smtClean="0">
                <a:solidFill>
                  <a:schemeClr val="bg1">
                    <a:lumMod val="65000"/>
                  </a:schemeClr>
                </a:solidFill>
              </a:rPr>
              <a:t>Objections and Replies</a:t>
            </a:r>
            <a:endParaRPr lang="en-US" dirty="0" smtClean="0">
              <a:solidFill>
                <a:schemeClr val="bg1">
                  <a:lumMod val="65000"/>
                </a:schemeClr>
              </a:solidFill>
            </a:endParaRPr>
          </a:p>
          <a:p>
            <a:endParaRPr lang="en-US" dirty="0" smtClean="0"/>
          </a:p>
          <a:p>
            <a:endParaRPr lang="en-US" dirty="0"/>
          </a:p>
        </p:txBody>
      </p:sp>
      <p:sp>
        <p:nvSpPr>
          <p:cNvPr id="4" name="Rectangle 4"/>
          <p:cNvSpPr>
            <a:spLocks noChangeArrowheads="1"/>
          </p:cNvSpPr>
          <p:nvPr/>
        </p:nvSpPr>
        <p:spPr bwMode="auto">
          <a:xfrm>
            <a:off x="838200" y="3429000"/>
            <a:ext cx="3813176"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Bentham’s Defense</a:t>
            </a:r>
            <a:endParaRPr lang="en-US" dirty="0"/>
          </a:p>
        </p:txBody>
      </p:sp>
      <p:sp>
        <p:nvSpPr>
          <p:cNvPr id="3" name="Content Placeholder 2"/>
          <p:cNvSpPr>
            <a:spLocks noGrp="1"/>
          </p:cNvSpPr>
          <p:nvPr>
            <p:ph idx="1"/>
          </p:nvPr>
        </p:nvSpPr>
        <p:spPr>
          <a:xfrm>
            <a:off x="457200" y="1600200"/>
            <a:ext cx="6259380" cy="4596097"/>
          </a:xfrm>
        </p:spPr>
        <p:txBody>
          <a:bodyPr>
            <a:normAutofit fontScale="92500" lnSpcReduction="10000"/>
          </a:bodyPr>
          <a:lstStyle/>
          <a:p>
            <a:r>
              <a:rPr lang="en-US" dirty="0" smtClean="0"/>
              <a:t>One could </a:t>
            </a:r>
            <a:r>
              <a:rPr lang="en-US" b="1" dirty="0" smtClean="0"/>
              <a:t>deny that Joe is happier than </a:t>
            </a:r>
            <a:r>
              <a:rPr lang="en-US" b="1" dirty="0" err="1" smtClean="0"/>
              <a:t>Schmoe</a:t>
            </a:r>
            <a:r>
              <a:rPr lang="en-US" dirty="0" smtClean="0"/>
              <a:t>.</a:t>
            </a:r>
          </a:p>
          <a:p>
            <a:r>
              <a:rPr lang="en-US" b="1" dirty="0" smtClean="0"/>
              <a:t>Jeremy Bentham</a:t>
            </a:r>
            <a:r>
              <a:rPr lang="en-US" dirty="0" smtClean="0"/>
              <a:t>: “Pushpin is as good as poetry.”</a:t>
            </a:r>
          </a:p>
          <a:p>
            <a:r>
              <a:rPr lang="en-US" b="1" dirty="0" smtClean="0"/>
              <a:t>Bentham updated</a:t>
            </a:r>
            <a:r>
              <a:rPr lang="en-US" dirty="0" smtClean="0"/>
              <a:t>: “Heroin is as good as health.”</a:t>
            </a:r>
          </a:p>
          <a:p>
            <a:r>
              <a:rPr lang="en-US" b="1" dirty="0" smtClean="0"/>
              <a:t>Perry Farrell</a:t>
            </a:r>
            <a:r>
              <a:rPr lang="en-US" dirty="0" smtClean="0"/>
              <a:t> seems to be a contemporary adherent.  (</a:t>
            </a:r>
            <a:r>
              <a:rPr lang="en-US" dirty="0" err="1" smtClean="0"/>
              <a:t>google“Pigs</a:t>
            </a:r>
            <a:r>
              <a:rPr lang="en-US" dirty="0" smtClean="0"/>
              <a:t> in Zen lyrics”.) </a:t>
            </a:r>
          </a:p>
          <a:p>
            <a:r>
              <a:rPr lang="en-US" dirty="0" smtClean="0"/>
              <a:t>Call this </a:t>
            </a:r>
            <a:r>
              <a:rPr lang="en-US" b="1" dirty="0" smtClean="0"/>
              <a:t>Bentham’s Defense</a:t>
            </a:r>
            <a:r>
              <a:rPr lang="en-US" dirty="0" smtClean="0"/>
              <a:t>.</a:t>
            </a:r>
            <a:endParaRPr lang="en-US" dirty="0"/>
          </a:p>
        </p:txBody>
      </p:sp>
      <p:pic>
        <p:nvPicPr>
          <p:cNvPr id="4" name="Picture 3"/>
          <p:cNvPicPr>
            <a:picLocks noChangeAspect="1"/>
          </p:cNvPicPr>
          <p:nvPr/>
        </p:nvPicPr>
        <p:blipFill>
          <a:blip r:embed="rId2"/>
          <a:stretch>
            <a:fillRect/>
          </a:stretch>
        </p:blipFill>
        <p:spPr>
          <a:xfrm>
            <a:off x="7173780" y="1142246"/>
            <a:ext cx="1970220" cy="2842285"/>
          </a:xfrm>
          <a:prstGeom prst="rect">
            <a:avLst/>
          </a:prstGeom>
        </p:spPr>
      </p:pic>
      <p:pic>
        <p:nvPicPr>
          <p:cNvPr id="5" name="Picture 4"/>
          <p:cNvPicPr>
            <a:picLocks noChangeAspect="1"/>
          </p:cNvPicPr>
          <p:nvPr/>
        </p:nvPicPr>
        <p:blipFill>
          <a:blip r:embed="rId3"/>
          <a:stretch>
            <a:fillRect/>
          </a:stretch>
        </p:blipFill>
        <p:spPr>
          <a:xfrm>
            <a:off x="6226962" y="3755039"/>
            <a:ext cx="1907097" cy="19070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Bentham’s Defense</a:t>
            </a:r>
            <a:endParaRPr lang="en-US" dirty="0"/>
          </a:p>
        </p:txBody>
      </p:sp>
      <p:sp>
        <p:nvSpPr>
          <p:cNvPr id="3" name="Content Placeholder 2"/>
          <p:cNvSpPr>
            <a:spLocks noGrp="1"/>
          </p:cNvSpPr>
          <p:nvPr>
            <p:ph idx="1"/>
          </p:nvPr>
        </p:nvSpPr>
        <p:spPr>
          <a:xfrm>
            <a:off x="344228" y="4159250"/>
            <a:ext cx="8229600" cy="2286000"/>
          </a:xfrm>
        </p:spPr>
        <p:txBody>
          <a:bodyPr>
            <a:normAutofit/>
          </a:bodyPr>
          <a:lstStyle/>
          <a:p>
            <a:r>
              <a:rPr lang="en-US" b="1" dirty="0" smtClean="0"/>
              <a:t>Bentham</a:t>
            </a:r>
            <a:r>
              <a:rPr lang="en-US" dirty="0" smtClean="0"/>
              <a:t>: Premise (2) is false.</a:t>
            </a:r>
          </a:p>
          <a:p>
            <a:endParaRPr lang="en-US" dirty="0" smtClean="0"/>
          </a:p>
          <a:p>
            <a:endParaRPr lang="en-US" dirty="0" smtClean="0"/>
          </a:p>
          <a:p>
            <a:endParaRPr lang="en-US" dirty="0" smtClean="0"/>
          </a:p>
        </p:txBody>
      </p:sp>
      <p:sp>
        <p:nvSpPr>
          <p:cNvPr id="4" name="Content Placeholder 2"/>
          <p:cNvSpPr txBox="1">
            <a:spLocks/>
          </p:cNvSpPr>
          <p:nvPr/>
        </p:nvSpPr>
        <p:spPr>
          <a:xfrm>
            <a:off x="457200" y="1798977"/>
            <a:ext cx="8229600" cy="2163593"/>
          </a:xfrm>
          <a:prstGeom prst="rect">
            <a:avLst/>
          </a:prstGeom>
        </p:spPr>
        <p:txBody>
          <a:bodyPr vert="horz" lIns="91440" tIns="45720" rIns="91440" bIns="45720" rtlCol="0">
            <a:normAutofit fontScale="85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Objection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514350" marR="0" lvl="0" indent="-514350" algn="l" defTabSz="457200" rtl="0" eaLnBrk="1" fontAlgn="auto" latinLnBrk="0" hangingPunct="1">
              <a:lnSpc>
                <a:spcPct val="100000"/>
              </a:lnSpc>
              <a:spcBef>
                <a:spcPct val="20000"/>
              </a:spcBef>
              <a:spcAft>
                <a:spcPts val="0"/>
              </a:spcAft>
              <a:buClrTx/>
              <a:buSzTx/>
              <a:buFont typeface="Arial"/>
              <a:buAutoNum type="arabicParenBoth"/>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According to Mill’s conception of happiness,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Schmoe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is happier than Joe.</a:t>
            </a:r>
          </a:p>
          <a:p>
            <a:pPr marL="514350" marR="0" lvl="0" indent="-514350" algn="l" defTabSz="457200" rtl="0" eaLnBrk="1" fontAlgn="auto" latinLnBrk="0" hangingPunct="1">
              <a:lnSpc>
                <a:spcPct val="100000"/>
              </a:lnSpc>
              <a:spcBef>
                <a:spcPct val="20000"/>
              </a:spcBef>
              <a:spcAft>
                <a:spcPts val="0"/>
              </a:spcAft>
              <a:buClrTx/>
              <a:buSzTx/>
              <a:buFont typeface="Arial"/>
              <a:buAutoNum type="arabicParenBoth"/>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Schmoe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is not happier than Joe.</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 So, Mill’s conception of happiness is false.</a:t>
            </a:r>
          </a:p>
        </p:txBody>
      </p:sp>
      <p:cxnSp>
        <p:nvCxnSpPr>
          <p:cNvPr id="5" name="Straight Connector 4"/>
          <p:cNvCxnSpPr/>
          <p:nvPr/>
        </p:nvCxnSpPr>
        <p:spPr>
          <a:xfrm>
            <a:off x="457200" y="3363912"/>
            <a:ext cx="811662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Bent-Up Arrow 5"/>
          <p:cNvSpPr/>
          <p:nvPr/>
        </p:nvSpPr>
        <p:spPr>
          <a:xfrm rot="16200000">
            <a:off x="5075637" y="3368277"/>
            <a:ext cx="2564606" cy="1462090"/>
          </a:xfrm>
          <a:prstGeom prst="bentUpArrow">
            <a:avLst>
              <a:gd name="adj1" fmla="val 31515"/>
              <a:gd name="adj2" fmla="val 25000"/>
              <a:gd name="adj3" fmla="val 25000"/>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rPr>
              <a:t>False!</a:t>
            </a:r>
            <a:endParaRPr lang="en-US"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 Rejects Bentham’s Defense</a:t>
            </a:r>
            <a:endParaRPr lang="en-US" dirty="0"/>
          </a:p>
        </p:txBody>
      </p:sp>
      <p:sp>
        <p:nvSpPr>
          <p:cNvPr id="4" name="Text Box 4"/>
          <p:cNvSpPr txBox="1">
            <a:spLocks noChangeArrowheads="1"/>
          </p:cNvSpPr>
          <p:nvPr/>
        </p:nvSpPr>
        <p:spPr bwMode="auto">
          <a:xfrm>
            <a:off x="457200" y="1417638"/>
            <a:ext cx="7431348" cy="2677656"/>
          </a:xfrm>
          <a:prstGeom prst="rect">
            <a:avLst/>
          </a:prstGeom>
          <a:noFill/>
          <a:ln w="25400">
            <a:solidFill>
              <a:schemeClr val="tx1"/>
            </a:solidFill>
            <a:miter lim="800000"/>
            <a:headEnd/>
            <a:tailEnd/>
          </a:ln>
        </p:spPr>
        <p:txBody>
          <a:bodyPr wrap="square">
            <a:prstTxWarp prst="textNoShape">
              <a:avLst/>
            </a:prstTxWarp>
            <a:spAutoFit/>
          </a:bodyPr>
          <a:lstStyle/>
          <a:p>
            <a:r>
              <a:rPr lang="en-US" sz="2400" dirty="0" smtClean="0"/>
              <a:t>The comparison of the Epicurean life to that of beasts is felt as degrading, precisely because a beast’s pleasures do not satisfy a human being’s conceptions of happiness.  Human beings have faculties more elevated that the animal appetites, and when once made conscious of them, do not regard anything as happiness which does not include their gratification.  (</a:t>
            </a:r>
            <a:r>
              <a:rPr lang="en-US" sz="2400" dirty="0" err="1" smtClean="0"/>
              <a:t>p</a:t>
            </a:r>
            <a:r>
              <a:rPr lang="en-US" sz="2400" dirty="0" smtClean="0"/>
              <a:t>. 488, col. 1)</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 Rejects Bentham’s Defense</a:t>
            </a:r>
            <a:endParaRPr lang="en-US" dirty="0"/>
          </a:p>
        </p:txBody>
      </p:sp>
      <p:sp>
        <p:nvSpPr>
          <p:cNvPr id="3" name="Content Placeholder 2"/>
          <p:cNvSpPr>
            <a:spLocks noGrp="1"/>
          </p:cNvSpPr>
          <p:nvPr>
            <p:ph idx="1"/>
          </p:nvPr>
        </p:nvSpPr>
        <p:spPr>
          <a:xfrm>
            <a:off x="457200" y="3387714"/>
            <a:ext cx="8229600" cy="2738449"/>
          </a:xfrm>
        </p:spPr>
        <p:txBody>
          <a:bodyPr/>
          <a:lstStyle/>
          <a:p>
            <a:r>
              <a:rPr lang="en-US" dirty="0" smtClean="0"/>
              <a:t>Mill: There are more pleasures than food, drink, sex, heroin, etc.</a:t>
            </a:r>
          </a:p>
          <a:p>
            <a:r>
              <a:rPr lang="en-US" dirty="0" smtClean="0"/>
              <a:t>Mill: Joe is happier than </a:t>
            </a:r>
            <a:r>
              <a:rPr lang="en-US" dirty="0" err="1" smtClean="0"/>
              <a:t>Schmoe</a:t>
            </a:r>
            <a:r>
              <a:rPr lang="en-US" dirty="0" smtClean="0"/>
              <a:t> because he enjoys some of those pleasures.</a:t>
            </a:r>
          </a:p>
          <a:p>
            <a:r>
              <a:rPr lang="en-US" dirty="0" smtClean="0"/>
              <a:t>Mill calls these “higher pleasures”.</a:t>
            </a:r>
          </a:p>
          <a:p>
            <a:endParaRPr lang="en-US" dirty="0"/>
          </a:p>
        </p:txBody>
      </p:sp>
      <p:grpSp>
        <p:nvGrpSpPr>
          <p:cNvPr id="26" name="Group 25"/>
          <p:cNvGrpSpPr/>
          <p:nvPr/>
        </p:nvGrpSpPr>
        <p:grpSpPr>
          <a:xfrm>
            <a:off x="1300420" y="1176836"/>
            <a:ext cx="6107132" cy="2210878"/>
            <a:chOff x="1300420" y="1176836"/>
            <a:chExt cx="6107132" cy="2210878"/>
          </a:xfrm>
        </p:grpSpPr>
        <p:sp>
          <p:nvSpPr>
            <p:cNvPr id="16" name="TextBox 15"/>
            <p:cNvSpPr txBox="1"/>
            <p:nvPr/>
          </p:nvSpPr>
          <p:spPr>
            <a:xfrm>
              <a:off x="6031260" y="3018382"/>
              <a:ext cx="1298671" cy="369332"/>
            </a:xfrm>
            <a:prstGeom prst="rect">
              <a:avLst/>
            </a:prstGeom>
            <a:noFill/>
          </p:spPr>
          <p:txBody>
            <a:bodyPr wrap="square" rtlCol="0">
              <a:spAutoFit/>
            </a:bodyPr>
            <a:lstStyle/>
            <a:p>
              <a:r>
                <a:rPr lang="en-US" dirty="0" err="1" smtClean="0"/>
                <a:t>Schmoe</a:t>
              </a:r>
              <a:endParaRPr lang="en-US" dirty="0" smtClean="0"/>
            </a:p>
          </p:txBody>
        </p:sp>
        <p:grpSp>
          <p:nvGrpSpPr>
            <p:cNvPr id="4" name="Group 3"/>
            <p:cNvGrpSpPr/>
            <p:nvPr/>
          </p:nvGrpSpPr>
          <p:grpSpPr>
            <a:xfrm>
              <a:off x="1300420" y="1176836"/>
              <a:ext cx="856796" cy="1733590"/>
              <a:chOff x="991022" y="1822052"/>
              <a:chExt cx="1383565" cy="2631852"/>
            </a:xfrm>
          </p:grpSpPr>
          <p:sp>
            <p:nvSpPr>
              <p:cNvPr id="5" name="Smiley Face 4"/>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a:stCxn id="5" idx="4"/>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TextBox 9"/>
            <p:cNvSpPr txBox="1"/>
            <p:nvPr/>
          </p:nvSpPr>
          <p:spPr>
            <a:xfrm>
              <a:off x="1323007" y="2968167"/>
              <a:ext cx="843220" cy="369332"/>
            </a:xfrm>
            <a:prstGeom prst="rect">
              <a:avLst/>
            </a:prstGeom>
            <a:noFill/>
          </p:spPr>
          <p:txBody>
            <a:bodyPr wrap="square" rtlCol="0">
              <a:spAutoFit/>
            </a:bodyPr>
            <a:lstStyle/>
            <a:p>
              <a:r>
                <a:rPr lang="en-US" dirty="0" smtClean="0"/>
                <a:t>Joe</a:t>
              </a:r>
            </a:p>
          </p:txBody>
        </p:sp>
        <p:grpSp>
          <p:nvGrpSpPr>
            <p:cNvPr id="11" name="Group 10"/>
            <p:cNvGrpSpPr/>
            <p:nvPr/>
          </p:nvGrpSpPr>
          <p:grpSpPr>
            <a:xfrm>
              <a:off x="1728819" y="2230205"/>
              <a:ext cx="2148504" cy="680221"/>
              <a:chOff x="1728819" y="2230205"/>
              <a:chExt cx="2148504" cy="680221"/>
            </a:xfrm>
          </p:grpSpPr>
          <p:sp>
            <p:nvSpPr>
              <p:cNvPr id="12" name="Explosion 1 11"/>
              <p:cNvSpPr/>
              <p:nvPr/>
            </p:nvSpPr>
            <p:spPr>
              <a:xfrm>
                <a:off x="2157216" y="2230205"/>
                <a:ext cx="1720107" cy="680221"/>
              </a:xfrm>
              <a:prstGeom prst="irregularSeal1">
                <a:avLst/>
              </a:prstGeom>
              <a:solidFill>
                <a:schemeClr val="accent2">
                  <a:lumMod val="60000"/>
                  <a:lumOff val="40000"/>
                </a:schemeClr>
              </a:solidFill>
              <a:ln>
                <a:solidFill>
                  <a:schemeClr val="tx1"/>
                </a:solidFill>
              </a:ln>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Ouch!</a:t>
                </a:r>
                <a:endParaRPr lang="en-US" b="1" dirty="0">
                  <a:solidFill>
                    <a:schemeClr val="tx1"/>
                  </a:solidFill>
                </a:endParaRPr>
              </a:p>
            </p:txBody>
          </p:sp>
          <p:cxnSp>
            <p:nvCxnSpPr>
              <p:cNvPr id="13" name="Straight Connector 12"/>
              <p:cNvCxnSpPr/>
              <p:nvPr/>
            </p:nvCxnSpPr>
            <p:spPr>
              <a:xfrm>
                <a:off x="1728819" y="2230205"/>
                <a:ext cx="428397" cy="1588"/>
              </a:xfrm>
              <a:prstGeom prst="line">
                <a:avLst/>
              </a:prstGeom>
              <a:ln>
                <a:solidFill>
                  <a:schemeClr val="accent2"/>
                </a:solidFill>
              </a:ln>
              <a:scene3d>
                <a:camera prst="orthographicFront">
                  <a:rot lat="0" lon="0" rev="1800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737830" y="2384193"/>
                <a:ext cx="428397" cy="1588"/>
              </a:xfrm>
              <a:prstGeom prst="line">
                <a:avLst/>
              </a:prstGeom>
              <a:ln>
                <a:solidFill>
                  <a:schemeClr val="accent2"/>
                </a:solidFill>
              </a:ln>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728819" y="2538181"/>
                <a:ext cx="428397" cy="1588"/>
              </a:xfrm>
              <a:prstGeom prst="line">
                <a:avLst/>
              </a:prstGeom>
              <a:ln>
                <a:solidFill>
                  <a:schemeClr val="accent2"/>
                </a:solidFill>
              </a:ln>
              <a:scene3d>
                <a:camera prst="orthographicFront">
                  <a:rot lat="0" lon="0" rev="19800000"/>
                </a:camera>
                <a:lightRig rig="threePt" dir="t"/>
              </a:scene3d>
            </p:spPr>
            <p:style>
              <a:lnRef idx="2">
                <a:schemeClr val="accent1"/>
              </a:lnRef>
              <a:fillRef idx="0">
                <a:schemeClr val="accent1"/>
              </a:fillRef>
              <a:effectRef idx="1">
                <a:schemeClr val="accent1"/>
              </a:effectRef>
              <a:fontRef idx="minor">
                <a:schemeClr val="tx1"/>
              </a:fontRef>
            </p:style>
          </p:cxnSp>
        </p:grpSp>
        <p:pic>
          <p:nvPicPr>
            <p:cNvPr id="17" name="Picture 16"/>
            <p:cNvPicPr>
              <a:picLocks noChangeAspect="1"/>
            </p:cNvPicPr>
            <p:nvPr/>
          </p:nvPicPr>
          <p:blipFill>
            <a:blip r:embed="rId2"/>
            <a:stretch>
              <a:fillRect/>
            </a:stretch>
          </p:blipFill>
          <p:spPr>
            <a:xfrm rot="4591596">
              <a:off x="6466707" y="1270300"/>
              <a:ext cx="873642" cy="1008048"/>
            </a:xfrm>
            <a:prstGeom prst="rect">
              <a:avLst/>
            </a:prstGeom>
          </p:spPr>
        </p:pic>
        <p:grpSp>
          <p:nvGrpSpPr>
            <p:cNvPr id="18" name="Group 17"/>
            <p:cNvGrpSpPr/>
            <p:nvPr/>
          </p:nvGrpSpPr>
          <p:grpSpPr>
            <a:xfrm rot="16200000">
              <a:off x="6034738" y="1672974"/>
              <a:ext cx="856796" cy="1733590"/>
              <a:chOff x="991022" y="1822052"/>
              <a:chExt cx="1383565" cy="2631852"/>
            </a:xfrm>
          </p:grpSpPr>
          <p:sp>
            <p:nvSpPr>
              <p:cNvPr id="19" name="Smiley Face 18"/>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a:stCxn id="19" idx="4"/>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Familiar Moral Facts</a:t>
            </a:r>
            <a:endParaRPr lang="en-US" dirty="0"/>
          </a:p>
        </p:txBody>
      </p:sp>
      <p:sp>
        <p:nvSpPr>
          <p:cNvPr id="3" name="Content Placeholder 2"/>
          <p:cNvSpPr>
            <a:spLocks noGrp="1"/>
          </p:cNvSpPr>
          <p:nvPr>
            <p:ph idx="1"/>
          </p:nvPr>
        </p:nvSpPr>
        <p:spPr/>
        <p:txBody>
          <a:bodyPr>
            <a:normAutofit/>
          </a:bodyPr>
          <a:lstStyle/>
          <a:p>
            <a:r>
              <a:rPr lang="en-US" dirty="0" smtClean="0"/>
              <a:t>Some acts are wrong, others right.</a:t>
            </a:r>
          </a:p>
          <a:p>
            <a:r>
              <a:rPr lang="en-US" dirty="0" smtClean="0"/>
              <a:t>Some acts are morally permissible, others morally impermissible.</a:t>
            </a:r>
          </a:p>
          <a:p>
            <a:r>
              <a:rPr lang="en-US" dirty="0" smtClean="0"/>
              <a:t>Examples:</a:t>
            </a:r>
          </a:p>
          <a:p>
            <a:pPr lvl="2">
              <a:buFont typeface="Wingdings" charset="2"/>
              <a:buChar char="Ø"/>
            </a:pPr>
            <a:r>
              <a:rPr lang="en-US" dirty="0" smtClean="0"/>
              <a:t>It is morally impermissible for you to lie to your parents about how you spend your book money.</a:t>
            </a:r>
          </a:p>
          <a:p>
            <a:pPr lvl="2">
              <a:buFont typeface="Wingdings" charset="2"/>
              <a:buChar char="Ø"/>
            </a:pPr>
            <a:r>
              <a:rPr lang="en-US" dirty="0" smtClean="0"/>
              <a:t>It is morally permissible for you to lie to the Nazi who asks you if there are Jews in the house.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sz="3600" b="1" dirty="0" smtClean="0">
                <a:solidFill>
                  <a:schemeClr val="bg1">
                    <a:lumMod val="65000"/>
                  </a:schemeClr>
                </a:solidFill>
              </a:rPr>
              <a:t>Mill’s Thesis</a:t>
            </a:r>
          </a:p>
          <a:p>
            <a:r>
              <a:rPr lang="en-US" sz="3600" b="1" dirty="0" smtClean="0">
                <a:solidFill>
                  <a:schemeClr val="bg1">
                    <a:lumMod val="65000"/>
                  </a:schemeClr>
                </a:solidFill>
              </a:rPr>
              <a:t>Mill’s Conception of Happiness</a:t>
            </a:r>
          </a:p>
          <a:p>
            <a:r>
              <a:rPr lang="en-US" sz="3600" b="1" dirty="0" smtClean="0">
                <a:solidFill>
                  <a:schemeClr val="bg1">
                    <a:lumMod val="65000"/>
                  </a:schemeClr>
                </a:solidFill>
              </a:rPr>
              <a:t>Objection: The Pig’s Life</a:t>
            </a:r>
          </a:p>
          <a:p>
            <a:r>
              <a:rPr lang="en-US" sz="3600" b="1" dirty="0" smtClean="0">
                <a:solidFill>
                  <a:schemeClr val="bg1">
                    <a:lumMod val="65000"/>
                  </a:schemeClr>
                </a:solidFill>
              </a:rPr>
              <a:t>Bentham’s Defense</a:t>
            </a:r>
          </a:p>
          <a:p>
            <a:r>
              <a:rPr lang="en-US" sz="3600" b="1" dirty="0" smtClean="0">
                <a:solidFill>
                  <a:schemeClr val="tx2"/>
                </a:solidFill>
              </a:rPr>
              <a:t>Mill’s Defense</a:t>
            </a:r>
          </a:p>
          <a:p>
            <a:r>
              <a:rPr lang="en-US" sz="3600" b="1" dirty="0" smtClean="0">
                <a:solidFill>
                  <a:schemeClr val="bg1">
                    <a:lumMod val="65000"/>
                  </a:schemeClr>
                </a:solidFill>
              </a:rPr>
              <a:t>What’s Good?</a:t>
            </a:r>
          </a:p>
          <a:p>
            <a:r>
              <a:rPr lang="en-US" sz="3600" b="1" dirty="0" smtClean="0">
                <a:solidFill>
                  <a:schemeClr val="bg1">
                    <a:lumMod val="65000"/>
                  </a:schemeClr>
                </a:solidFill>
              </a:rPr>
              <a:t>Objections and Replies</a:t>
            </a:r>
            <a:endParaRPr lang="en-US" dirty="0" smtClean="0">
              <a:solidFill>
                <a:schemeClr val="bg1">
                  <a:lumMod val="65000"/>
                </a:schemeClr>
              </a:solidFill>
            </a:endParaRPr>
          </a:p>
          <a:p>
            <a:endParaRPr lang="en-US" dirty="0" smtClean="0"/>
          </a:p>
          <a:p>
            <a:endParaRPr lang="en-US" dirty="0"/>
          </a:p>
        </p:txBody>
      </p:sp>
      <p:sp>
        <p:nvSpPr>
          <p:cNvPr id="4" name="Rectangle 4"/>
          <p:cNvSpPr>
            <a:spLocks noChangeArrowheads="1"/>
          </p:cNvSpPr>
          <p:nvPr/>
        </p:nvSpPr>
        <p:spPr bwMode="auto">
          <a:xfrm>
            <a:off x="838200" y="4038600"/>
            <a:ext cx="2781300"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Mill’s Defense</a:t>
            </a:r>
            <a:endParaRPr lang="en-US" dirty="0"/>
          </a:p>
        </p:txBody>
      </p:sp>
      <p:sp>
        <p:nvSpPr>
          <p:cNvPr id="3" name="Content Placeholder 2"/>
          <p:cNvSpPr>
            <a:spLocks noGrp="1"/>
          </p:cNvSpPr>
          <p:nvPr>
            <p:ph idx="1"/>
          </p:nvPr>
        </p:nvSpPr>
        <p:spPr>
          <a:xfrm>
            <a:off x="457200" y="4159250"/>
            <a:ext cx="8229600" cy="2286000"/>
          </a:xfrm>
        </p:spPr>
        <p:txBody>
          <a:bodyPr>
            <a:normAutofit fontScale="77500" lnSpcReduction="20000"/>
          </a:bodyPr>
          <a:lstStyle/>
          <a:p>
            <a:r>
              <a:rPr lang="en-US" dirty="0" smtClean="0"/>
              <a:t>Mill: Premise (1) is false.</a:t>
            </a:r>
          </a:p>
          <a:p>
            <a:endParaRPr lang="en-US" dirty="0" smtClean="0"/>
          </a:p>
          <a:p>
            <a:r>
              <a:rPr lang="en-US" dirty="0" smtClean="0"/>
              <a:t>On Mill’s conception of happiness, </a:t>
            </a:r>
            <a:r>
              <a:rPr lang="en-US" dirty="0" err="1" smtClean="0"/>
              <a:t>Schmoe</a:t>
            </a:r>
            <a:r>
              <a:rPr lang="en-US" dirty="0" smtClean="0"/>
              <a:t> enjoys a full measure of lower pleasures.</a:t>
            </a:r>
          </a:p>
          <a:p>
            <a:r>
              <a:rPr lang="en-US" dirty="0" smtClean="0"/>
              <a:t>But Joe’s existence is overall more pleasant, because Joe enjoys “higher pleasures”.</a:t>
            </a:r>
          </a:p>
          <a:p>
            <a:endParaRPr lang="en-US" dirty="0" smtClean="0"/>
          </a:p>
          <a:p>
            <a:endParaRPr lang="en-US" dirty="0" smtClean="0"/>
          </a:p>
        </p:txBody>
      </p:sp>
      <p:sp>
        <p:nvSpPr>
          <p:cNvPr id="4" name="Content Placeholder 2"/>
          <p:cNvSpPr txBox="1">
            <a:spLocks/>
          </p:cNvSpPr>
          <p:nvPr/>
        </p:nvSpPr>
        <p:spPr>
          <a:xfrm>
            <a:off x="457200" y="1798977"/>
            <a:ext cx="8229600" cy="2163593"/>
          </a:xfrm>
          <a:prstGeom prst="rect">
            <a:avLst/>
          </a:prstGeom>
        </p:spPr>
        <p:txBody>
          <a:bodyPr vert="horz" lIns="91440" tIns="45720" rIns="91440" bIns="45720" rtlCol="0">
            <a:normAutofit fontScale="85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Objection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514350" marR="0" lvl="0" indent="-514350" algn="l" defTabSz="457200" rtl="0" eaLnBrk="1" fontAlgn="auto" latinLnBrk="0" hangingPunct="1">
              <a:lnSpc>
                <a:spcPct val="100000"/>
              </a:lnSpc>
              <a:spcBef>
                <a:spcPct val="20000"/>
              </a:spcBef>
              <a:spcAft>
                <a:spcPts val="0"/>
              </a:spcAft>
              <a:buClrTx/>
              <a:buSzTx/>
              <a:buFont typeface="Arial"/>
              <a:buAutoNum type="arabicParenBoth"/>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According to Mill’s conception of happiness,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Schmoe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is happier than Joe.</a:t>
            </a:r>
          </a:p>
          <a:p>
            <a:pPr marL="514350" marR="0" lvl="0" indent="-514350" algn="l" defTabSz="457200" rtl="0" eaLnBrk="1" fontAlgn="auto" latinLnBrk="0" hangingPunct="1">
              <a:lnSpc>
                <a:spcPct val="100000"/>
              </a:lnSpc>
              <a:spcBef>
                <a:spcPct val="20000"/>
              </a:spcBef>
              <a:spcAft>
                <a:spcPts val="0"/>
              </a:spcAft>
              <a:buClrTx/>
              <a:buSzTx/>
              <a:buFont typeface="Arial"/>
              <a:buAutoNum type="arabicParenBoth"/>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Schmoe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is not happier than Joe.</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 So, Mill’s conception of happiness is false.</a:t>
            </a:r>
          </a:p>
        </p:txBody>
      </p:sp>
      <p:cxnSp>
        <p:nvCxnSpPr>
          <p:cNvPr id="5" name="Straight Connector 4"/>
          <p:cNvCxnSpPr/>
          <p:nvPr/>
        </p:nvCxnSpPr>
        <p:spPr>
          <a:xfrm>
            <a:off x="457200" y="3363912"/>
            <a:ext cx="811662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Bent-Up Arrow 5"/>
          <p:cNvSpPr/>
          <p:nvPr/>
        </p:nvSpPr>
        <p:spPr>
          <a:xfrm>
            <a:off x="4841876" y="2651125"/>
            <a:ext cx="3270250" cy="1970257"/>
          </a:xfrm>
          <a:prstGeom prst="bentUpArrow">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rPr>
              <a:t>False!</a:t>
            </a:r>
            <a:endParaRPr lang="en-US"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Mill’s Defense:</a:t>
            </a:r>
            <a:br>
              <a:rPr lang="en-US" dirty="0" smtClean="0"/>
            </a:br>
            <a:r>
              <a:rPr lang="en-US" dirty="0" smtClean="0"/>
              <a:t>Higher vs. Lower Pleasures</a:t>
            </a:r>
            <a:endParaRPr lang="en-US" dirty="0"/>
          </a:p>
        </p:txBody>
      </p:sp>
      <p:graphicFrame>
        <p:nvGraphicFramePr>
          <p:cNvPr id="4" name="Group 67"/>
          <p:cNvGraphicFramePr>
            <a:graphicFrameLocks noGrp="1"/>
          </p:cNvGraphicFramePr>
          <p:nvPr>
            <p:ph sz="half" idx="4294967295"/>
          </p:nvPr>
        </p:nvGraphicFramePr>
        <p:xfrm>
          <a:off x="609600" y="2132999"/>
          <a:ext cx="8153400" cy="3401761"/>
        </p:xfrm>
        <a:graphic>
          <a:graphicData uri="http://schemas.openxmlformats.org/drawingml/2006/table">
            <a:tbl>
              <a:tblPr/>
              <a:tblGrid>
                <a:gridCol w="1981200"/>
                <a:gridCol w="3098800"/>
                <a:gridCol w="3073400"/>
              </a:tblGrid>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7"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7"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7"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tr>
              <a:tr h="10934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7"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7"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7"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17901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7"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7"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7"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r>
            </a:tbl>
          </a:graphicData>
        </a:graphic>
      </p:graphicFrame>
      <p:sp>
        <p:nvSpPr>
          <p:cNvPr id="5" name="Text Box 42"/>
          <p:cNvSpPr txBox="1">
            <a:spLocks noChangeArrowheads="1"/>
          </p:cNvSpPr>
          <p:nvPr/>
        </p:nvSpPr>
        <p:spPr bwMode="auto">
          <a:xfrm>
            <a:off x="2743200" y="2132999"/>
            <a:ext cx="2971800" cy="523220"/>
          </a:xfrm>
          <a:prstGeom prst="rect">
            <a:avLst/>
          </a:prstGeom>
          <a:noFill/>
          <a:ln w="9525">
            <a:noFill/>
            <a:miter lim="800000"/>
            <a:headEnd/>
            <a:tailEnd/>
          </a:ln>
        </p:spPr>
        <p:txBody>
          <a:bodyPr wrap="square">
            <a:prstTxWarp prst="textNoShape">
              <a:avLst/>
            </a:prstTxWarp>
            <a:spAutoFit/>
          </a:bodyPr>
          <a:lstStyle/>
          <a:p>
            <a:pPr>
              <a:spcBef>
                <a:spcPct val="20000"/>
              </a:spcBef>
            </a:pPr>
            <a:r>
              <a:rPr lang="en-US" sz="2800" dirty="0" smtClean="0"/>
              <a:t>Higher Pleasures</a:t>
            </a:r>
            <a:endParaRPr lang="en-US" sz="2800" dirty="0"/>
          </a:p>
        </p:txBody>
      </p:sp>
      <p:sp>
        <p:nvSpPr>
          <p:cNvPr id="6" name="Text Box 43"/>
          <p:cNvSpPr txBox="1">
            <a:spLocks noChangeArrowheads="1"/>
          </p:cNvSpPr>
          <p:nvPr/>
        </p:nvSpPr>
        <p:spPr bwMode="auto">
          <a:xfrm>
            <a:off x="5715000" y="2132999"/>
            <a:ext cx="3048000" cy="523220"/>
          </a:xfrm>
          <a:prstGeom prst="rect">
            <a:avLst/>
          </a:prstGeom>
          <a:noFill/>
          <a:ln w="9525">
            <a:noFill/>
            <a:miter lim="800000"/>
            <a:headEnd/>
            <a:tailEnd/>
          </a:ln>
        </p:spPr>
        <p:txBody>
          <a:bodyPr wrap="square">
            <a:prstTxWarp prst="textNoShape">
              <a:avLst/>
            </a:prstTxWarp>
            <a:spAutoFit/>
          </a:bodyPr>
          <a:lstStyle/>
          <a:p>
            <a:pPr>
              <a:spcBef>
                <a:spcPct val="20000"/>
              </a:spcBef>
            </a:pPr>
            <a:r>
              <a:rPr lang="en-US" sz="2800" dirty="0" smtClean="0"/>
              <a:t>Lower Pleasures</a:t>
            </a:r>
            <a:endParaRPr lang="en-US" sz="2800" dirty="0"/>
          </a:p>
        </p:txBody>
      </p:sp>
      <p:sp>
        <p:nvSpPr>
          <p:cNvPr id="7" name="Text Box 44"/>
          <p:cNvSpPr txBox="1">
            <a:spLocks noChangeArrowheads="1"/>
          </p:cNvSpPr>
          <p:nvPr/>
        </p:nvSpPr>
        <p:spPr bwMode="auto">
          <a:xfrm>
            <a:off x="609600" y="2742599"/>
            <a:ext cx="2209800" cy="519113"/>
          </a:xfrm>
          <a:prstGeom prst="rect">
            <a:avLst/>
          </a:prstGeom>
          <a:noFill/>
          <a:ln w="9525">
            <a:noFill/>
            <a:miter lim="800000"/>
            <a:headEnd/>
            <a:tailEnd/>
          </a:ln>
        </p:spPr>
        <p:txBody>
          <a:bodyPr>
            <a:prstTxWarp prst="textNoShape">
              <a:avLst/>
            </a:prstTxWarp>
            <a:spAutoFit/>
          </a:bodyPr>
          <a:lstStyle/>
          <a:p>
            <a:pPr>
              <a:spcBef>
                <a:spcPct val="20000"/>
              </a:spcBef>
            </a:pPr>
            <a:r>
              <a:rPr lang="en-US" sz="2800"/>
              <a:t>What is it?</a:t>
            </a:r>
          </a:p>
        </p:txBody>
      </p:sp>
      <p:sp>
        <p:nvSpPr>
          <p:cNvPr id="8" name="Text Box 45"/>
          <p:cNvSpPr txBox="1">
            <a:spLocks noChangeArrowheads="1"/>
          </p:cNvSpPr>
          <p:nvPr/>
        </p:nvSpPr>
        <p:spPr bwMode="auto">
          <a:xfrm>
            <a:off x="685800" y="4107849"/>
            <a:ext cx="1828800" cy="519113"/>
          </a:xfrm>
          <a:prstGeom prst="rect">
            <a:avLst/>
          </a:prstGeom>
          <a:noFill/>
          <a:ln w="9525">
            <a:noFill/>
            <a:miter lim="800000"/>
            <a:headEnd/>
            <a:tailEnd/>
          </a:ln>
        </p:spPr>
        <p:txBody>
          <a:bodyPr>
            <a:prstTxWarp prst="textNoShape">
              <a:avLst/>
            </a:prstTxWarp>
            <a:spAutoFit/>
          </a:bodyPr>
          <a:lstStyle/>
          <a:p>
            <a:pPr>
              <a:spcBef>
                <a:spcPct val="20000"/>
              </a:spcBef>
            </a:pPr>
            <a:r>
              <a:rPr lang="en-US" sz="2800"/>
              <a:t>Examples</a:t>
            </a:r>
          </a:p>
        </p:txBody>
      </p:sp>
      <p:sp>
        <p:nvSpPr>
          <p:cNvPr id="9" name="Text Box 46"/>
          <p:cNvSpPr txBox="1">
            <a:spLocks noChangeArrowheads="1"/>
          </p:cNvSpPr>
          <p:nvPr/>
        </p:nvSpPr>
        <p:spPr bwMode="auto">
          <a:xfrm>
            <a:off x="2819400" y="2742599"/>
            <a:ext cx="2743200" cy="830997"/>
          </a:xfrm>
          <a:prstGeom prst="rect">
            <a:avLst/>
          </a:prstGeom>
          <a:noFill/>
          <a:ln w="9525">
            <a:noFill/>
            <a:miter lim="800000"/>
            <a:headEnd/>
            <a:tailEnd/>
          </a:ln>
        </p:spPr>
        <p:txBody>
          <a:bodyPr wrap="square">
            <a:prstTxWarp prst="textNoShape">
              <a:avLst/>
            </a:prstTxWarp>
            <a:spAutoFit/>
          </a:bodyPr>
          <a:lstStyle/>
          <a:p>
            <a:pPr>
              <a:spcBef>
                <a:spcPct val="20000"/>
              </a:spcBef>
            </a:pPr>
            <a:r>
              <a:rPr lang="en-US" sz="1600" dirty="0" smtClean="0"/>
              <a:t>Pleasures peculiarly suited to our most sophisticated capacities and sensitivities.</a:t>
            </a:r>
            <a:endParaRPr lang="en-US" sz="1600" b="1" dirty="0"/>
          </a:p>
        </p:txBody>
      </p:sp>
      <p:sp>
        <p:nvSpPr>
          <p:cNvPr id="10" name="Text Box 47"/>
          <p:cNvSpPr txBox="1">
            <a:spLocks noChangeArrowheads="1"/>
          </p:cNvSpPr>
          <p:nvPr/>
        </p:nvSpPr>
        <p:spPr bwMode="auto">
          <a:xfrm>
            <a:off x="5715000" y="2742598"/>
            <a:ext cx="3048000" cy="584776"/>
          </a:xfrm>
          <a:prstGeom prst="rect">
            <a:avLst/>
          </a:prstGeom>
          <a:noFill/>
          <a:ln w="9525">
            <a:noFill/>
            <a:miter lim="800000"/>
            <a:headEnd/>
            <a:tailEnd/>
          </a:ln>
        </p:spPr>
        <p:txBody>
          <a:bodyPr wrap="square">
            <a:prstTxWarp prst="textNoShape">
              <a:avLst/>
            </a:prstTxWarp>
            <a:spAutoFit/>
          </a:bodyPr>
          <a:lstStyle/>
          <a:p>
            <a:pPr>
              <a:spcBef>
                <a:spcPct val="20000"/>
              </a:spcBef>
            </a:pPr>
            <a:r>
              <a:rPr lang="en-US" sz="1600" dirty="0" smtClean="0"/>
              <a:t>Pleasures we share with other sentient animals</a:t>
            </a:r>
            <a:endParaRPr lang="en-US" sz="1600" dirty="0"/>
          </a:p>
        </p:txBody>
      </p:sp>
      <p:sp>
        <p:nvSpPr>
          <p:cNvPr id="11" name="Text Box 61"/>
          <p:cNvSpPr txBox="1">
            <a:spLocks noChangeArrowheads="1"/>
          </p:cNvSpPr>
          <p:nvPr/>
        </p:nvSpPr>
        <p:spPr bwMode="auto">
          <a:xfrm>
            <a:off x="5715000" y="3694399"/>
            <a:ext cx="3048000" cy="1698927"/>
          </a:xfrm>
          <a:prstGeom prst="rect">
            <a:avLst/>
          </a:prstGeom>
          <a:noFill/>
          <a:ln w="9525">
            <a:noFill/>
            <a:miter lim="800000"/>
            <a:headEnd/>
            <a:tailEnd/>
          </a:ln>
        </p:spPr>
        <p:txBody>
          <a:bodyPr wrap="square">
            <a:prstTxWarp prst="textNoShape">
              <a:avLst/>
            </a:prstTxWarp>
            <a:spAutoFit/>
          </a:bodyPr>
          <a:lstStyle/>
          <a:p>
            <a:pPr>
              <a:spcBef>
                <a:spcPct val="20000"/>
              </a:spcBef>
              <a:buFont typeface="Wingdings" pitchFamily="31" charset="2"/>
              <a:buChar char="Ø"/>
            </a:pPr>
            <a:r>
              <a:rPr lang="en-US" dirty="0" smtClean="0"/>
              <a:t> Food </a:t>
            </a:r>
          </a:p>
          <a:p>
            <a:pPr>
              <a:spcBef>
                <a:spcPct val="20000"/>
              </a:spcBef>
              <a:buFont typeface="Wingdings" pitchFamily="31" charset="2"/>
              <a:buChar char="Ø"/>
            </a:pPr>
            <a:r>
              <a:rPr lang="en-US" dirty="0" smtClean="0"/>
              <a:t> drink and other intoxicants</a:t>
            </a:r>
          </a:p>
          <a:p>
            <a:pPr>
              <a:spcBef>
                <a:spcPct val="20000"/>
              </a:spcBef>
              <a:buFont typeface="Wingdings" pitchFamily="31" charset="2"/>
              <a:buChar char="Ø"/>
            </a:pPr>
            <a:r>
              <a:rPr lang="en-US" dirty="0" smtClean="0"/>
              <a:t> sex</a:t>
            </a:r>
          </a:p>
          <a:p>
            <a:pPr>
              <a:spcBef>
                <a:spcPct val="20000"/>
              </a:spcBef>
              <a:buFont typeface="Wingdings" pitchFamily="31" charset="2"/>
              <a:buChar char="Ø"/>
            </a:pPr>
            <a:r>
              <a:rPr lang="en-US" dirty="0" smtClean="0"/>
              <a:t> exercise</a:t>
            </a:r>
          </a:p>
          <a:p>
            <a:pPr>
              <a:spcBef>
                <a:spcPct val="20000"/>
              </a:spcBef>
              <a:buFont typeface="Wingdings" pitchFamily="31" charset="2"/>
              <a:buChar char="Ø"/>
            </a:pPr>
            <a:r>
              <a:rPr lang="en-US" dirty="0" smtClean="0"/>
              <a:t>warmth</a:t>
            </a:r>
          </a:p>
        </p:txBody>
      </p:sp>
      <p:sp>
        <p:nvSpPr>
          <p:cNvPr id="12" name="Text Box 65"/>
          <p:cNvSpPr txBox="1">
            <a:spLocks noChangeArrowheads="1"/>
          </p:cNvSpPr>
          <p:nvPr/>
        </p:nvSpPr>
        <p:spPr bwMode="auto">
          <a:xfrm>
            <a:off x="2590800" y="3694399"/>
            <a:ext cx="2971800" cy="1698927"/>
          </a:xfrm>
          <a:prstGeom prst="rect">
            <a:avLst/>
          </a:prstGeom>
          <a:noFill/>
          <a:ln w="9525">
            <a:noFill/>
            <a:miter lim="800000"/>
            <a:headEnd/>
            <a:tailEnd/>
          </a:ln>
        </p:spPr>
        <p:txBody>
          <a:bodyPr>
            <a:prstTxWarp prst="textNoShape">
              <a:avLst/>
            </a:prstTxWarp>
            <a:spAutoFit/>
          </a:bodyPr>
          <a:lstStyle/>
          <a:p>
            <a:pPr>
              <a:spcBef>
                <a:spcPct val="20000"/>
              </a:spcBef>
              <a:buFont typeface="Wingdings" pitchFamily="31" charset="2"/>
              <a:buChar char="Ø"/>
            </a:pPr>
            <a:r>
              <a:rPr lang="en-US" dirty="0" smtClean="0"/>
              <a:t> Poetry, art, music</a:t>
            </a:r>
          </a:p>
          <a:p>
            <a:pPr>
              <a:spcBef>
                <a:spcPct val="20000"/>
              </a:spcBef>
              <a:buFont typeface="Wingdings" pitchFamily="31" charset="2"/>
              <a:buChar char="Ø"/>
            </a:pPr>
            <a:r>
              <a:rPr lang="en-US" dirty="0" smtClean="0"/>
              <a:t> Sociability</a:t>
            </a:r>
          </a:p>
          <a:p>
            <a:pPr>
              <a:spcBef>
                <a:spcPct val="20000"/>
              </a:spcBef>
              <a:buFont typeface="Wingdings" pitchFamily="31" charset="2"/>
              <a:buChar char="Ø"/>
            </a:pPr>
            <a:r>
              <a:rPr lang="en-US" dirty="0" smtClean="0"/>
              <a:t> Positional goods</a:t>
            </a:r>
          </a:p>
          <a:p>
            <a:pPr>
              <a:spcBef>
                <a:spcPct val="20000"/>
              </a:spcBef>
              <a:buFont typeface="Wingdings" pitchFamily="31" charset="2"/>
              <a:buChar char="Ø"/>
            </a:pPr>
            <a:r>
              <a:rPr lang="en-US" dirty="0" smtClean="0"/>
              <a:t> Crosswords, limericks</a:t>
            </a:r>
          </a:p>
          <a:p>
            <a:pPr>
              <a:spcBef>
                <a:spcPct val="20000"/>
              </a:spcBef>
              <a:buFont typeface="Wingdings" pitchFamily="31" charset="2"/>
              <a:buChar char="Ø"/>
            </a:pPr>
            <a:r>
              <a:rPr lang="en-US" dirty="0" smtClean="0"/>
              <a:t> Dice, pushpin, </a:t>
            </a:r>
            <a:r>
              <a:rPr lang="en-US" dirty="0" err="1" smtClean="0"/>
              <a:t>tiddly</a:t>
            </a:r>
            <a:r>
              <a:rPr lang="en-US" dirty="0" smtClean="0"/>
              <a:t> winks</a:t>
            </a:r>
          </a:p>
        </p:txBody>
      </p:sp>
      <p:sp>
        <p:nvSpPr>
          <p:cNvPr id="14" name="TextBox 13"/>
          <p:cNvSpPr txBox="1"/>
          <p:nvPr/>
        </p:nvSpPr>
        <p:spPr>
          <a:xfrm>
            <a:off x="609600" y="1609779"/>
            <a:ext cx="3579551" cy="523220"/>
          </a:xfrm>
          <a:prstGeom prst="rect">
            <a:avLst/>
          </a:prstGeom>
          <a:noFill/>
        </p:spPr>
        <p:txBody>
          <a:bodyPr wrap="none" rtlCol="0">
            <a:spAutoFit/>
          </a:bodyPr>
          <a:lstStyle/>
          <a:p>
            <a:r>
              <a:rPr lang="en-US" sz="2800" dirty="0" smtClean="0"/>
              <a:t>Two kinds of pleasures: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build="allAtOnce"/>
      <p:bldP spid="14" grpId="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vs. Quantity</a:t>
            </a:r>
            <a:endParaRPr lang="en-US" dirty="0"/>
          </a:p>
        </p:txBody>
      </p:sp>
      <p:sp>
        <p:nvSpPr>
          <p:cNvPr id="3" name="Content Placeholder 2"/>
          <p:cNvSpPr>
            <a:spLocks noGrp="1"/>
          </p:cNvSpPr>
          <p:nvPr>
            <p:ph idx="1"/>
          </p:nvPr>
        </p:nvSpPr>
        <p:spPr>
          <a:xfrm>
            <a:off x="457200" y="1600201"/>
            <a:ext cx="8229600" cy="1654174"/>
          </a:xfrm>
        </p:spPr>
        <p:txBody>
          <a:bodyPr>
            <a:normAutofit fontScale="92500" lnSpcReduction="20000"/>
          </a:bodyPr>
          <a:lstStyle/>
          <a:p>
            <a:r>
              <a:rPr lang="en-US" dirty="0" smtClean="0"/>
              <a:t>Bentham:  Pleasures differ only in: (</a:t>
            </a:r>
            <a:r>
              <a:rPr lang="en-US" i="1" dirty="0" err="1" smtClean="0"/>
              <a:t>i</a:t>
            </a:r>
            <a:r>
              <a:rPr lang="en-US" dirty="0" smtClean="0"/>
              <a:t>) intensity, (</a:t>
            </a:r>
            <a:r>
              <a:rPr lang="en-US" i="1" dirty="0" smtClean="0"/>
              <a:t>ii</a:t>
            </a:r>
            <a:r>
              <a:rPr lang="en-US" dirty="0" smtClean="0"/>
              <a:t>) duration, (</a:t>
            </a:r>
            <a:r>
              <a:rPr lang="en-US" i="1" dirty="0" smtClean="0"/>
              <a:t>iii</a:t>
            </a:r>
            <a:r>
              <a:rPr lang="en-US" dirty="0" smtClean="0"/>
              <a:t>) “propinquity” (proximity in time), and (</a:t>
            </a:r>
            <a:r>
              <a:rPr lang="en-US" i="1" dirty="0" smtClean="0"/>
              <a:t>iv</a:t>
            </a:r>
            <a:r>
              <a:rPr lang="en-US" dirty="0" smtClean="0"/>
              <a:t>) likelihood.</a:t>
            </a:r>
          </a:p>
          <a:p>
            <a:r>
              <a:rPr lang="en-US" dirty="0" smtClean="0"/>
              <a:t>Mill: They also differ in </a:t>
            </a:r>
            <a:r>
              <a:rPr lang="en-US" b="1" dirty="0" smtClean="0"/>
              <a:t>quality</a:t>
            </a:r>
            <a:r>
              <a:rPr lang="en-US" dirty="0" smtClean="0"/>
              <a:t>:</a:t>
            </a:r>
            <a:endParaRPr lang="en-US" dirty="0"/>
          </a:p>
        </p:txBody>
      </p:sp>
      <p:sp>
        <p:nvSpPr>
          <p:cNvPr id="4" name="Text Box 4"/>
          <p:cNvSpPr txBox="1">
            <a:spLocks noChangeArrowheads="1"/>
          </p:cNvSpPr>
          <p:nvPr/>
        </p:nvSpPr>
        <p:spPr bwMode="auto">
          <a:xfrm>
            <a:off x="457200" y="3254375"/>
            <a:ext cx="7431348" cy="2554545"/>
          </a:xfrm>
          <a:prstGeom prst="rect">
            <a:avLst/>
          </a:prstGeom>
          <a:noFill/>
          <a:ln w="25400">
            <a:solidFill>
              <a:schemeClr val="tx1"/>
            </a:solidFill>
            <a:miter lim="800000"/>
            <a:headEnd/>
            <a:tailEnd/>
          </a:ln>
        </p:spPr>
        <p:txBody>
          <a:bodyPr wrap="square">
            <a:prstTxWarp prst="textNoShape">
              <a:avLst/>
            </a:prstTxWarp>
            <a:spAutoFit/>
          </a:bodyPr>
          <a:lstStyle/>
          <a:p>
            <a:r>
              <a:rPr lang="en-US" sz="2000" dirty="0" smtClean="0"/>
              <a:t>[</a:t>
            </a:r>
            <a:r>
              <a:rPr lang="en-US" sz="2000" dirty="0" err="1" smtClean="0"/>
              <a:t>U]tilitarian</a:t>
            </a:r>
            <a:r>
              <a:rPr lang="en-US" sz="2000" dirty="0" smtClean="0"/>
              <a:t> writers in general have placed the superiority of mental over bodily pleasures chiefly in the greater permanence, safety, </a:t>
            </a:r>
            <a:r>
              <a:rPr lang="en-US" sz="2000" dirty="0" err="1" smtClean="0"/>
              <a:t>uncostliness</a:t>
            </a:r>
            <a:r>
              <a:rPr lang="en-US" sz="2000" dirty="0" smtClean="0"/>
              <a:t>, etc., of the former […]    It is quite compatible with the principle of utility to </a:t>
            </a:r>
            <a:r>
              <a:rPr lang="en-US" sz="2000" dirty="0" err="1" smtClean="0"/>
              <a:t>recognise</a:t>
            </a:r>
            <a:r>
              <a:rPr lang="en-US" sz="2000" dirty="0" smtClean="0"/>
              <a:t> the fact, that some </a:t>
            </a:r>
            <a:r>
              <a:rPr lang="en-US" sz="2000" i="1" dirty="0" smtClean="0"/>
              <a:t>kinds</a:t>
            </a:r>
            <a:r>
              <a:rPr lang="en-US" sz="2000" dirty="0" smtClean="0"/>
              <a:t> of pleasure are more desirable and valuable than others.  It would be absurd that while, in estimating all other things, quality is considered as well as quantity, the estimation of pleasures should be supposed to depend on quantity alone.  (</a:t>
            </a:r>
            <a:r>
              <a:rPr lang="en-US" sz="2000" dirty="0" err="1" smtClean="0"/>
              <a:t>p</a:t>
            </a:r>
            <a:r>
              <a:rPr lang="en-US" sz="2000" dirty="0" smtClean="0"/>
              <a:t>. 488, col. 1)</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 Quality Trumps Quantity</a:t>
            </a:r>
            <a:endParaRPr lang="en-US" dirty="0"/>
          </a:p>
        </p:txBody>
      </p:sp>
      <p:sp>
        <p:nvSpPr>
          <p:cNvPr id="3" name="Content Placeholder 2"/>
          <p:cNvSpPr>
            <a:spLocks noGrp="1"/>
          </p:cNvSpPr>
          <p:nvPr>
            <p:ph idx="1"/>
          </p:nvPr>
        </p:nvSpPr>
        <p:spPr>
          <a:xfrm>
            <a:off x="457200" y="4937125"/>
            <a:ext cx="8229600" cy="1474788"/>
          </a:xfrm>
        </p:spPr>
        <p:txBody>
          <a:bodyPr>
            <a:normAutofit/>
          </a:bodyPr>
          <a:lstStyle/>
          <a:p>
            <a:r>
              <a:rPr lang="en-US" b="1" dirty="0" smtClean="0"/>
              <a:t>Problem</a:t>
            </a:r>
            <a:r>
              <a:rPr lang="en-US" dirty="0" smtClean="0"/>
              <a:t>:  quality of pleasure is extremely important; but how is it to be determined?</a:t>
            </a:r>
            <a:endParaRPr lang="en-US" dirty="0"/>
          </a:p>
        </p:txBody>
      </p:sp>
      <p:sp>
        <p:nvSpPr>
          <p:cNvPr id="4" name="Text Box 4"/>
          <p:cNvSpPr txBox="1">
            <a:spLocks noChangeArrowheads="1"/>
          </p:cNvSpPr>
          <p:nvPr/>
        </p:nvSpPr>
        <p:spPr bwMode="auto">
          <a:xfrm>
            <a:off x="457200" y="1417638"/>
            <a:ext cx="7431348" cy="1015663"/>
          </a:xfrm>
          <a:prstGeom prst="rect">
            <a:avLst/>
          </a:prstGeom>
          <a:noFill/>
          <a:ln w="25400">
            <a:solidFill>
              <a:schemeClr val="tx1"/>
            </a:solidFill>
            <a:miter lim="800000"/>
            <a:headEnd/>
            <a:tailEnd/>
          </a:ln>
        </p:spPr>
        <p:txBody>
          <a:bodyPr wrap="square">
            <a:prstTxWarp prst="textNoShape">
              <a:avLst/>
            </a:prstTxWarp>
            <a:spAutoFit/>
          </a:bodyPr>
          <a:lstStyle/>
          <a:p>
            <a:r>
              <a:rPr lang="en-US" sz="2000" dirty="0" smtClean="0"/>
              <a:t>[</a:t>
            </a:r>
            <a:r>
              <a:rPr lang="en-US" sz="2000" dirty="0" err="1" smtClean="0"/>
              <a:t>W]e</a:t>
            </a:r>
            <a:r>
              <a:rPr lang="en-US" sz="2000" dirty="0" smtClean="0"/>
              <a:t> are justified in ascribing to [some] enjoyment a superiority in quality, so far outweighing quantity as to render it, in comparison, of small account.  (</a:t>
            </a:r>
            <a:r>
              <a:rPr lang="en-US" sz="2000" dirty="0" err="1" smtClean="0"/>
              <a:t>p</a:t>
            </a:r>
            <a:r>
              <a:rPr lang="en-US" sz="2000" dirty="0" smtClean="0"/>
              <a:t>. 488, col. 2)</a:t>
            </a:r>
            <a:endParaRPr lang="en-US" sz="2000" dirty="0"/>
          </a:p>
        </p:txBody>
      </p:sp>
      <p:pic>
        <p:nvPicPr>
          <p:cNvPr id="5" name="Picture 4"/>
          <p:cNvPicPr>
            <a:picLocks noChangeAspect="1"/>
          </p:cNvPicPr>
          <p:nvPr/>
        </p:nvPicPr>
        <p:blipFill>
          <a:blip r:embed="rId2"/>
          <a:stretch>
            <a:fillRect/>
          </a:stretch>
        </p:blipFill>
        <p:spPr>
          <a:xfrm>
            <a:off x="4661012" y="2433301"/>
            <a:ext cx="2520723" cy="2171700"/>
          </a:xfrm>
          <a:prstGeom prst="rect">
            <a:avLst/>
          </a:prstGeom>
        </p:spPr>
      </p:pic>
      <p:pic>
        <p:nvPicPr>
          <p:cNvPr id="6" name="Picture 5"/>
          <p:cNvPicPr>
            <a:picLocks noChangeAspect="1"/>
          </p:cNvPicPr>
          <p:nvPr/>
        </p:nvPicPr>
        <p:blipFill>
          <a:blip r:embed="rId3"/>
          <a:stretch>
            <a:fillRect/>
          </a:stretch>
        </p:blipFill>
        <p:spPr>
          <a:xfrm>
            <a:off x="2317750" y="3365500"/>
            <a:ext cx="673100" cy="673100"/>
          </a:xfrm>
          <a:prstGeom prst="rect">
            <a:avLst/>
          </a:prstGeom>
        </p:spPr>
      </p:pic>
      <p:sp>
        <p:nvSpPr>
          <p:cNvPr id="7" name="TextBox 6"/>
          <p:cNvSpPr txBox="1"/>
          <p:nvPr/>
        </p:nvSpPr>
        <p:spPr>
          <a:xfrm>
            <a:off x="3508375" y="3032125"/>
            <a:ext cx="682625" cy="1200329"/>
          </a:xfrm>
          <a:prstGeom prst="rect">
            <a:avLst/>
          </a:prstGeom>
          <a:noFill/>
        </p:spPr>
        <p:txBody>
          <a:bodyPr wrap="square" rtlCol="0">
            <a:spAutoFit/>
            <a:scene3d>
              <a:camera prst="orthographicFront"/>
              <a:lightRig rig="threePt" dir="t"/>
            </a:scene3d>
            <a:sp3d extrusionH="57150">
              <a:bevelT w="38100" h="38100" prst="relaxedInset"/>
              <a:bevelB w="38100" h="38100" prst="relaxedInset"/>
            </a:sp3d>
          </a:bodyPr>
          <a:lstStyle/>
          <a:p>
            <a:r>
              <a:rPr lang="en-US" sz="7200" b="1" dirty="0" smtClean="0">
                <a:solidFill>
                  <a:schemeClr val="accent2"/>
                </a:solidFill>
                <a:effectLst>
                  <a:outerShdw blurRad="50800" dist="38100" dir="2700000" algn="tl" rotWithShape="0">
                    <a:srgbClr val="000000">
                      <a:alpha val="43000"/>
                    </a:srgbClr>
                  </a:outerShdw>
                </a:effectLst>
              </a:rPr>
              <a:t>&gt;</a:t>
            </a:r>
            <a:endParaRPr lang="en-US" sz="7200" b="1" dirty="0">
              <a:solidFill>
                <a:schemeClr val="accent2"/>
              </a:solidFill>
              <a:effectLst>
                <a:outerShdw blurRad="50800" dist="38100" dir="2700000" algn="tl" rotWithShape="0">
                  <a:srgbClr val="000000">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7" grpId="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sz="3600" b="1" dirty="0" smtClean="0">
                <a:solidFill>
                  <a:schemeClr val="bg1">
                    <a:lumMod val="65000"/>
                  </a:schemeClr>
                </a:solidFill>
              </a:rPr>
              <a:t>Mill’s Thesis</a:t>
            </a:r>
          </a:p>
          <a:p>
            <a:r>
              <a:rPr lang="en-US" sz="3600" b="1" dirty="0" smtClean="0">
                <a:solidFill>
                  <a:schemeClr val="bg1">
                    <a:lumMod val="65000"/>
                  </a:schemeClr>
                </a:solidFill>
              </a:rPr>
              <a:t>Mill’s Conception of Happiness</a:t>
            </a:r>
          </a:p>
          <a:p>
            <a:r>
              <a:rPr lang="en-US" sz="3600" b="1" dirty="0" smtClean="0">
                <a:solidFill>
                  <a:schemeClr val="bg1">
                    <a:lumMod val="65000"/>
                  </a:schemeClr>
                </a:solidFill>
              </a:rPr>
              <a:t>Objection: The Pig’s Life</a:t>
            </a:r>
          </a:p>
          <a:p>
            <a:r>
              <a:rPr lang="en-US" sz="3600" b="1" dirty="0" smtClean="0">
                <a:solidFill>
                  <a:schemeClr val="bg1">
                    <a:lumMod val="65000"/>
                  </a:schemeClr>
                </a:solidFill>
              </a:rPr>
              <a:t>Bentham’s Defense</a:t>
            </a:r>
          </a:p>
          <a:p>
            <a:r>
              <a:rPr lang="en-US" sz="3600" b="1" dirty="0" smtClean="0">
                <a:solidFill>
                  <a:schemeClr val="bg1">
                    <a:lumMod val="65000"/>
                  </a:schemeClr>
                </a:solidFill>
              </a:rPr>
              <a:t>Mill’s Defense</a:t>
            </a:r>
          </a:p>
          <a:p>
            <a:r>
              <a:rPr lang="en-US" sz="3600" b="1" dirty="0" smtClean="0">
                <a:solidFill>
                  <a:schemeClr val="tx2"/>
                </a:solidFill>
              </a:rPr>
              <a:t>What’s Good?</a:t>
            </a:r>
          </a:p>
          <a:p>
            <a:r>
              <a:rPr lang="en-US" sz="3600" b="1" dirty="0" smtClean="0">
                <a:solidFill>
                  <a:schemeClr val="bg1">
                    <a:lumMod val="65000"/>
                  </a:schemeClr>
                </a:solidFill>
              </a:rPr>
              <a:t>Objections and Replies</a:t>
            </a:r>
            <a:endParaRPr lang="en-US" dirty="0" smtClean="0">
              <a:solidFill>
                <a:schemeClr val="bg1">
                  <a:lumMod val="65000"/>
                </a:schemeClr>
              </a:solidFill>
            </a:endParaRPr>
          </a:p>
          <a:p>
            <a:endParaRPr lang="en-US" dirty="0" smtClean="0"/>
          </a:p>
          <a:p>
            <a:endParaRPr lang="en-US" dirty="0"/>
          </a:p>
        </p:txBody>
      </p:sp>
      <p:sp>
        <p:nvSpPr>
          <p:cNvPr id="4" name="Rectangle 4"/>
          <p:cNvSpPr>
            <a:spLocks noChangeArrowheads="1"/>
          </p:cNvSpPr>
          <p:nvPr/>
        </p:nvSpPr>
        <p:spPr bwMode="auto">
          <a:xfrm>
            <a:off x="838200" y="4648200"/>
            <a:ext cx="2781300"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Mill’s Epistemology of Value</a:t>
            </a:r>
            <a:endParaRPr lang="en-US" dirty="0"/>
          </a:p>
        </p:txBody>
      </p:sp>
      <p:sp>
        <p:nvSpPr>
          <p:cNvPr id="3" name="Content Placeholder 2"/>
          <p:cNvSpPr>
            <a:spLocks noGrp="1"/>
          </p:cNvSpPr>
          <p:nvPr>
            <p:ph idx="1"/>
          </p:nvPr>
        </p:nvSpPr>
        <p:spPr>
          <a:xfrm>
            <a:off x="457200" y="1600200"/>
            <a:ext cx="8229600" cy="4606925"/>
          </a:xfrm>
        </p:spPr>
        <p:txBody>
          <a:bodyPr>
            <a:normAutofit fontScale="92500" lnSpcReduction="20000"/>
          </a:bodyPr>
          <a:lstStyle/>
          <a:p>
            <a:r>
              <a:rPr lang="en-US" dirty="0" smtClean="0"/>
              <a:t>How do you determine whether one pleasure outweighs another?</a:t>
            </a:r>
          </a:p>
          <a:p>
            <a:r>
              <a:rPr lang="en-US" dirty="0" smtClean="0"/>
              <a:t>Mill’s epistemology of value:  Ask the experts:</a:t>
            </a:r>
          </a:p>
          <a:p>
            <a:endParaRPr lang="en-US" dirty="0" smtClean="0"/>
          </a:p>
          <a:p>
            <a:endParaRPr lang="en-US" dirty="0" smtClean="0"/>
          </a:p>
          <a:p>
            <a:endParaRPr lang="en-US" dirty="0" smtClean="0"/>
          </a:p>
          <a:p>
            <a:endParaRPr lang="en-US" dirty="0" smtClean="0"/>
          </a:p>
          <a:p>
            <a:r>
              <a:rPr lang="en-US" dirty="0" smtClean="0"/>
              <a:t>[Mill notes that the same can be said of whether one “lower” pleasure is more intense than another (</a:t>
            </a:r>
            <a:r>
              <a:rPr lang="en-US" dirty="0" err="1" smtClean="0"/>
              <a:t>p</a:t>
            </a:r>
            <a:r>
              <a:rPr lang="en-US" dirty="0" smtClean="0"/>
              <a:t>. 489, col. 2)]</a:t>
            </a:r>
            <a:endParaRPr lang="en-US" dirty="0"/>
          </a:p>
        </p:txBody>
      </p:sp>
      <p:sp>
        <p:nvSpPr>
          <p:cNvPr id="4" name="Text Box 4"/>
          <p:cNvSpPr txBox="1">
            <a:spLocks noChangeArrowheads="1"/>
          </p:cNvSpPr>
          <p:nvPr/>
        </p:nvSpPr>
        <p:spPr bwMode="auto">
          <a:xfrm>
            <a:off x="890327" y="3063875"/>
            <a:ext cx="7431348" cy="1323439"/>
          </a:xfrm>
          <a:prstGeom prst="rect">
            <a:avLst/>
          </a:prstGeom>
          <a:noFill/>
          <a:ln w="25400">
            <a:solidFill>
              <a:schemeClr val="tx1"/>
            </a:solidFill>
            <a:miter lim="800000"/>
            <a:headEnd/>
            <a:tailEnd/>
          </a:ln>
        </p:spPr>
        <p:txBody>
          <a:bodyPr wrap="square">
            <a:prstTxWarp prst="textNoShape">
              <a:avLst/>
            </a:prstTxWarp>
            <a:spAutoFit/>
          </a:bodyPr>
          <a:lstStyle/>
          <a:p>
            <a:r>
              <a:rPr lang="en-US" sz="2000" dirty="0" smtClean="0"/>
              <a:t>Of two pleasures, if there be one to which all or almost all who have experience of both give a decided preference, irrespective of any feeling of moral obligation to prefer it, that is the more desirable pleasure.  (</a:t>
            </a:r>
            <a:r>
              <a:rPr lang="en-US" sz="2000" dirty="0" err="1" smtClean="0"/>
              <a:t>p</a:t>
            </a:r>
            <a:r>
              <a:rPr lang="en-US" sz="2000" dirty="0" smtClean="0"/>
              <a:t>. 488, col. 1-2)</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Experts Say</a:t>
            </a:r>
            <a:endParaRPr lang="en-US" dirty="0"/>
          </a:p>
        </p:txBody>
      </p:sp>
      <p:sp>
        <p:nvSpPr>
          <p:cNvPr id="3" name="Content Placeholder 2"/>
          <p:cNvSpPr>
            <a:spLocks noGrp="1"/>
          </p:cNvSpPr>
          <p:nvPr>
            <p:ph idx="1"/>
          </p:nvPr>
        </p:nvSpPr>
        <p:spPr>
          <a:xfrm>
            <a:off x="457200" y="4270375"/>
            <a:ext cx="6448425" cy="1342231"/>
          </a:xfrm>
          <a:ln w="25400">
            <a:solidFill>
              <a:schemeClr val="accent2"/>
            </a:solidFill>
          </a:ln>
        </p:spPr>
        <p:txBody>
          <a:bodyPr>
            <a:normAutofit fontScale="92500" lnSpcReduction="10000"/>
          </a:bodyPr>
          <a:lstStyle/>
          <a:p>
            <a:pPr>
              <a:buNone/>
            </a:pPr>
            <a:r>
              <a:rPr lang="en-US" b="1" dirty="0" smtClean="0">
                <a:solidFill>
                  <a:schemeClr val="tx2"/>
                </a:solidFill>
              </a:rPr>
              <a:t>Mill’s Empirical Claim</a:t>
            </a:r>
            <a:r>
              <a:rPr lang="en-US" dirty="0" smtClean="0"/>
              <a:t>: People who have experienced both higher and lower pleasures much prefer the higher.</a:t>
            </a:r>
            <a:endParaRPr lang="en-US" dirty="0"/>
          </a:p>
        </p:txBody>
      </p:sp>
      <p:pic>
        <p:nvPicPr>
          <p:cNvPr id="4" name="Picture 3"/>
          <p:cNvPicPr>
            <a:picLocks noChangeAspect="1"/>
          </p:cNvPicPr>
          <p:nvPr/>
        </p:nvPicPr>
        <p:blipFill>
          <a:blip r:embed="rId2"/>
          <a:stretch>
            <a:fillRect/>
          </a:stretch>
        </p:blipFill>
        <p:spPr>
          <a:xfrm flipH="1">
            <a:off x="457200" y="1417638"/>
            <a:ext cx="1682750" cy="1943576"/>
          </a:xfrm>
          <a:prstGeom prst="rect">
            <a:avLst/>
          </a:prstGeom>
        </p:spPr>
      </p:pic>
      <p:sp>
        <p:nvSpPr>
          <p:cNvPr id="5" name="Oval Callout 4"/>
          <p:cNvSpPr/>
          <p:nvPr/>
        </p:nvSpPr>
        <p:spPr>
          <a:xfrm>
            <a:off x="2365375" y="1190625"/>
            <a:ext cx="1920875" cy="1031875"/>
          </a:xfrm>
          <a:prstGeom prst="wedgeEllipseCallout">
            <a:avLst>
              <a:gd name="adj1" fmla="val -79233"/>
              <a:gd name="adj2" fmla="val 51987"/>
            </a:avLst>
          </a:prstGeom>
          <a:gradFill>
            <a:gsLst>
              <a:gs pos="0">
                <a:schemeClr val="accent2">
                  <a:lumMod val="60000"/>
                  <a:lumOff val="40000"/>
                </a:schemeClr>
              </a:gs>
              <a:gs pos="100000">
                <a:schemeClr val="accent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10 out of 10 experts agree!</a:t>
            </a:r>
            <a:endParaRPr lang="en-US" b="1" dirty="0">
              <a:solidFill>
                <a:schemeClr val="tx1"/>
              </a:solidFill>
            </a:endParaRPr>
          </a:p>
        </p:txBody>
      </p:sp>
      <p:sp>
        <p:nvSpPr>
          <p:cNvPr id="6" name="Text Box 4"/>
          <p:cNvSpPr txBox="1">
            <a:spLocks noChangeArrowheads="1"/>
          </p:cNvSpPr>
          <p:nvPr/>
        </p:nvSpPr>
        <p:spPr bwMode="auto">
          <a:xfrm>
            <a:off x="4286250" y="1190625"/>
            <a:ext cx="4602422" cy="2862322"/>
          </a:xfrm>
          <a:prstGeom prst="rect">
            <a:avLst/>
          </a:prstGeom>
          <a:noFill/>
          <a:ln w="25400">
            <a:solidFill>
              <a:schemeClr val="tx1"/>
            </a:solidFill>
            <a:miter lim="800000"/>
            <a:headEnd/>
            <a:tailEnd/>
          </a:ln>
        </p:spPr>
        <p:txBody>
          <a:bodyPr wrap="square">
            <a:prstTxWarp prst="textNoShape">
              <a:avLst/>
            </a:prstTxWarp>
            <a:spAutoFit/>
          </a:bodyPr>
          <a:lstStyle/>
          <a:p>
            <a:r>
              <a:rPr lang="en-US" sz="2000" dirty="0" smtClean="0"/>
              <a:t>  [</a:t>
            </a:r>
            <a:r>
              <a:rPr lang="en-US" sz="2000" dirty="0" err="1" smtClean="0"/>
              <a:t>T]hose</a:t>
            </a:r>
            <a:r>
              <a:rPr lang="en-US" sz="2000" dirty="0" smtClean="0"/>
              <a:t> who are equally acquainted with, and equally capable of appreciating and enjoying, both, do give a most marked preference to the manner of existence which employs their higher faculties.  Few human creatures would consent to be changed into any of the lower animals, for a promise of the fullest allowance of a beast’s pleasures … (</a:t>
            </a:r>
            <a:r>
              <a:rPr lang="en-US" sz="2000" dirty="0" err="1" smtClean="0"/>
              <a:t>p</a:t>
            </a:r>
            <a:r>
              <a:rPr lang="en-US" sz="2000" dirty="0" smtClean="0"/>
              <a:t>. 488, col. 2)</a:t>
            </a:r>
            <a:endParaRPr lang="en-US" sz="2000" dirty="0"/>
          </a:p>
        </p:txBody>
      </p:sp>
      <p:sp>
        <p:nvSpPr>
          <p:cNvPr id="8" name="Line Callout 2 (Accent Bar) 7"/>
          <p:cNvSpPr/>
          <p:nvPr/>
        </p:nvSpPr>
        <p:spPr>
          <a:xfrm>
            <a:off x="5064125" y="5949553"/>
            <a:ext cx="2508250" cy="673894"/>
          </a:xfrm>
          <a:prstGeom prst="accentCallout2">
            <a:avLst>
              <a:gd name="adj1" fmla="val 18750"/>
              <a:gd name="adj2" fmla="val -8333"/>
              <a:gd name="adj3" fmla="val 21106"/>
              <a:gd name="adj4" fmla="val -53736"/>
              <a:gd name="adj5" fmla="val -52400"/>
              <a:gd name="adj6" fmla="val -53564"/>
            </a:avLst>
          </a:prstGeom>
          <a:gradFill>
            <a:gsLst>
              <a:gs pos="0">
                <a:schemeClr val="accent2">
                  <a:lumMod val="60000"/>
                  <a:lumOff val="40000"/>
                </a:schemeClr>
              </a:gs>
              <a:gs pos="100000">
                <a:schemeClr val="accent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Is this true?</a:t>
            </a:r>
            <a:endParaRPr lang="en-US" sz="2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animBg="1"/>
      <p:bldP spid="5" grpId="0" animBg="1"/>
      <p:bldP spid="6" grpId="0" animBg="1"/>
      <p:bldP spid="8" grpId="0" animBg="1"/>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Couldn’t Resist Quoting This</a:t>
            </a:r>
            <a:endParaRPr lang="en-US" dirty="0"/>
          </a:p>
        </p:txBody>
      </p:sp>
      <p:sp>
        <p:nvSpPr>
          <p:cNvPr id="4" name="Text Box 4"/>
          <p:cNvSpPr txBox="1">
            <a:spLocks noChangeArrowheads="1"/>
          </p:cNvSpPr>
          <p:nvPr/>
        </p:nvSpPr>
        <p:spPr bwMode="auto">
          <a:xfrm>
            <a:off x="457200" y="1417638"/>
            <a:ext cx="7796473" cy="2246769"/>
          </a:xfrm>
          <a:prstGeom prst="rect">
            <a:avLst/>
          </a:prstGeom>
          <a:noFill/>
          <a:ln w="25400">
            <a:solidFill>
              <a:schemeClr val="tx1"/>
            </a:solidFill>
            <a:miter lim="800000"/>
            <a:headEnd/>
            <a:tailEnd/>
          </a:ln>
        </p:spPr>
        <p:txBody>
          <a:bodyPr wrap="square">
            <a:prstTxWarp prst="textNoShape">
              <a:avLst/>
            </a:prstTxWarp>
            <a:spAutoFit/>
          </a:bodyPr>
          <a:lstStyle/>
          <a:p>
            <a:r>
              <a:rPr lang="en-US" sz="2800" dirty="0" smtClean="0"/>
              <a:t>It is better to be a human being dissatisfied than a pig satisfied; better to be Socrates dissatisfied than a fool satisfied.  </a:t>
            </a:r>
            <a:r>
              <a:rPr lang="en-US" sz="2800" smtClean="0"/>
              <a:t>And if </a:t>
            </a:r>
            <a:r>
              <a:rPr lang="en-US" sz="2800" dirty="0" smtClean="0"/>
              <a:t>the fool, or the pig, are of a different opinion, it is because they only know their own side of the question. (</a:t>
            </a:r>
            <a:r>
              <a:rPr lang="en-US" sz="2800" dirty="0" err="1" smtClean="0"/>
              <a:t>p</a:t>
            </a:r>
            <a:r>
              <a:rPr lang="en-US" sz="2800" dirty="0" smtClean="0"/>
              <a:t>. 489, col. 1)</a:t>
            </a:r>
            <a:endParaRPr lang="en-US"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sz="3600" b="1" dirty="0" smtClean="0">
                <a:solidFill>
                  <a:schemeClr val="bg1">
                    <a:lumMod val="65000"/>
                  </a:schemeClr>
                </a:solidFill>
              </a:rPr>
              <a:t>Mill’s Thesis</a:t>
            </a:r>
          </a:p>
          <a:p>
            <a:r>
              <a:rPr lang="en-US" sz="3600" b="1" dirty="0" smtClean="0">
                <a:solidFill>
                  <a:schemeClr val="bg1">
                    <a:lumMod val="65000"/>
                  </a:schemeClr>
                </a:solidFill>
              </a:rPr>
              <a:t>Mill’s Conception of Happiness</a:t>
            </a:r>
          </a:p>
          <a:p>
            <a:r>
              <a:rPr lang="en-US" sz="3600" b="1" dirty="0" smtClean="0">
                <a:solidFill>
                  <a:schemeClr val="bg1">
                    <a:lumMod val="65000"/>
                  </a:schemeClr>
                </a:solidFill>
              </a:rPr>
              <a:t>Objection: The Pig’s Life</a:t>
            </a:r>
          </a:p>
          <a:p>
            <a:r>
              <a:rPr lang="en-US" sz="3600" b="1" dirty="0" smtClean="0">
                <a:solidFill>
                  <a:schemeClr val="bg1">
                    <a:lumMod val="65000"/>
                  </a:schemeClr>
                </a:solidFill>
              </a:rPr>
              <a:t>Bentham’s Defense</a:t>
            </a:r>
          </a:p>
          <a:p>
            <a:r>
              <a:rPr lang="en-US" sz="3600" b="1" dirty="0" smtClean="0">
                <a:solidFill>
                  <a:schemeClr val="bg1">
                    <a:lumMod val="65000"/>
                  </a:schemeClr>
                </a:solidFill>
              </a:rPr>
              <a:t>Mill’s Defense</a:t>
            </a:r>
          </a:p>
          <a:p>
            <a:r>
              <a:rPr lang="en-US" sz="3600" b="1" dirty="0" smtClean="0">
                <a:solidFill>
                  <a:schemeClr val="bg1">
                    <a:lumMod val="65000"/>
                  </a:schemeClr>
                </a:solidFill>
              </a:rPr>
              <a:t>What’s Good?</a:t>
            </a:r>
          </a:p>
          <a:p>
            <a:r>
              <a:rPr lang="en-US" sz="3600" b="1" dirty="0" smtClean="0">
                <a:solidFill>
                  <a:schemeClr val="tx2"/>
                </a:solidFill>
              </a:rPr>
              <a:t>Objections and Replies</a:t>
            </a:r>
            <a:endParaRPr lang="en-US" dirty="0" smtClean="0">
              <a:solidFill>
                <a:schemeClr val="tx2"/>
              </a:solidFill>
            </a:endParaRPr>
          </a:p>
          <a:p>
            <a:endParaRPr lang="en-US" dirty="0" smtClean="0"/>
          </a:p>
          <a:p>
            <a:endParaRPr lang="en-US" dirty="0"/>
          </a:p>
        </p:txBody>
      </p:sp>
      <p:sp>
        <p:nvSpPr>
          <p:cNvPr id="4" name="Rectangle 4"/>
          <p:cNvSpPr>
            <a:spLocks noChangeArrowheads="1"/>
          </p:cNvSpPr>
          <p:nvPr/>
        </p:nvSpPr>
        <p:spPr bwMode="auto">
          <a:xfrm>
            <a:off x="838200" y="5257800"/>
            <a:ext cx="4464050"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Question</a:t>
            </a:r>
            <a:endParaRPr lang="en-US" dirty="0"/>
          </a:p>
        </p:txBody>
      </p:sp>
      <p:sp>
        <p:nvSpPr>
          <p:cNvPr id="3" name="Content Placeholder 2"/>
          <p:cNvSpPr>
            <a:spLocks noGrp="1"/>
          </p:cNvSpPr>
          <p:nvPr>
            <p:ph idx="1"/>
          </p:nvPr>
        </p:nvSpPr>
        <p:spPr/>
        <p:txBody>
          <a:bodyPr/>
          <a:lstStyle/>
          <a:p>
            <a:r>
              <a:rPr lang="en-US" b="1" dirty="0" smtClean="0"/>
              <a:t>In virtue of what is a given act right or wrong, permissible or impermissible?</a:t>
            </a:r>
            <a:endParaRPr lang="en-US" dirty="0" smtClean="0"/>
          </a:p>
          <a:p>
            <a:r>
              <a:rPr lang="en-US" dirty="0" smtClean="0"/>
              <a:t>For instance, lying to your parents has a </a:t>
            </a:r>
            <a:r>
              <a:rPr lang="en-US" b="1" dirty="0" smtClean="0"/>
              <a:t>different moral status</a:t>
            </a:r>
            <a:r>
              <a:rPr lang="en-US" dirty="0" smtClean="0"/>
              <a:t> than lying to the Nazi.</a:t>
            </a:r>
          </a:p>
          <a:p>
            <a:r>
              <a:rPr lang="en-US" dirty="0" smtClean="0"/>
              <a:t>That difference justifies taking a different attitude toward them.</a:t>
            </a:r>
          </a:p>
          <a:p>
            <a:r>
              <a:rPr lang="en-US" dirty="0" smtClean="0"/>
              <a:t>What underlies this difference?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Objections and Replies: Agenda</a:t>
            </a:r>
            <a:endParaRPr lang="en-US" dirty="0"/>
          </a:p>
        </p:txBody>
      </p:sp>
      <p:sp>
        <p:nvSpPr>
          <p:cNvPr id="3" name="Content Placeholder 2"/>
          <p:cNvSpPr>
            <a:spLocks noGrp="1"/>
          </p:cNvSpPr>
          <p:nvPr>
            <p:ph idx="1"/>
          </p:nvPr>
        </p:nvSpPr>
        <p:spPr/>
        <p:txBody>
          <a:bodyPr>
            <a:normAutofit/>
          </a:bodyPr>
          <a:lstStyle/>
          <a:p>
            <a:r>
              <a:rPr lang="en-US" sz="3600" b="1" dirty="0" smtClean="0"/>
              <a:t>“Utilitarianism is Ethics for Angels”</a:t>
            </a:r>
          </a:p>
          <a:p>
            <a:r>
              <a:rPr lang="en-US" sz="3600" b="1" dirty="0" smtClean="0"/>
              <a:t>“Utilitarianism is Ethics for Supercomputers”</a:t>
            </a:r>
          </a:p>
          <a:p>
            <a:endParaRPr lang="en-US" dirty="0" smtClean="0"/>
          </a:p>
          <a:p>
            <a:endParaRPr lang="en-US" dirty="0"/>
          </a:p>
        </p:txBody>
      </p:sp>
      <p:sp>
        <p:nvSpPr>
          <p:cNvPr id="4" name="Rectangle 4"/>
          <p:cNvSpPr>
            <a:spLocks noChangeArrowheads="1"/>
          </p:cNvSpPr>
          <p:nvPr/>
        </p:nvSpPr>
        <p:spPr bwMode="auto">
          <a:xfrm>
            <a:off x="838199" y="1600200"/>
            <a:ext cx="6924676"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par>
                                <p:cTn id="16" presetID="3" presetClass="emph" presetSubtype="2" fill="hold" grpId="0" nodeType="withEffect">
                                  <p:stCondLst>
                                    <p:cond delay="0"/>
                                  </p:stCondLst>
                                  <p:childTnLst>
                                    <p:animClr clrSpc="rgb">
                                      <p:cBhvr override="childStyle">
                                        <p:cTn id="17" dur="2000" fill="hold"/>
                                        <p:tgtEl>
                                          <p:spTgt spid="3">
                                            <p:txEl>
                                              <p:pRg st="0" end="0"/>
                                            </p:txEl>
                                          </p:spTgt>
                                        </p:tgtEl>
                                        <p:attrNameLst>
                                          <p:attrName>style.color</p:attrName>
                                        </p:attrNameLst>
                                      </p:cBhvr>
                                      <p:to>
                                        <a:schemeClr val="tx2"/>
                                      </p:to>
                                    </p:animClr>
                                  </p:childTnLst>
                                </p:cTn>
                              </p:par>
                              <p:par>
                                <p:cTn id="18" presetID="3" presetClass="emph" presetSubtype="2" fill="hold" grpId="0" nodeType="withEffect">
                                  <p:stCondLst>
                                    <p:cond delay="0"/>
                                  </p:stCondLst>
                                  <p:childTnLst>
                                    <p:animClr clrSpc="rgb">
                                      <p:cBhvr override="childStyle">
                                        <p:cTn id="19" dur="2000" fill="hold"/>
                                        <p:tgtEl>
                                          <p:spTgt spid="3">
                                            <p:txEl>
                                              <p:pRg st="1" end="1"/>
                                            </p:txEl>
                                          </p:spTgt>
                                        </p:tgtEl>
                                        <p:attrNameLst>
                                          <p:attrName>style.color</p:attrName>
                                        </p:attrNameLst>
                                      </p:cBhvr>
                                      <p:to>
                                        <a:srgbClr val="B2A9B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animBg="1"/>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Charge: “Utilitarianism is Ethics for Angels”</a:t>
            </a:r>
            <a:endParaRPr lang="en-US" dirty="0"/>
          </a:p>
        </p:txBody>
      </p:sp>
      <p:sp>
        <p:nvSpPr>
          <p:cNvPr id="3" name="Content Placeholder 2"/>
          <p:cNvSpPr>
            <a:spLocks noGrp="1"/>
          </p:cNvSpPr>
          <p:nvPr>
            <p:ph idx="1"/>
          </p:nvPr>
        </p:nvSpPr>
        <p:spPr/>
        <p:txBody>
          <a:bodyPr>
            <a:normAutofit fontScale="92500"/>
          </a:bodyPr>
          <a:lstStyle/>
          <a:p>
            <a:r>
              <a:rPr lang="en-US" b="1" dirty="0" smtClean="0"/>
              <a:t>The idea</a:t>
            </a:r>
            <a:r>
              <a:rPr lang="en-US" dirty="0" smtClean="0"/>
              <a:t>:  no one could possibly be motivated to act as Utilitarianism enjoins.</a:t>
            </a:r>
          </a:p>
          <a:p>
            <a:r>
              <a:rPr lang="en-US" b="1" dirty="0" smtClean="0"/>
              <a:t>You love</a:t>
            </a:r>
            <a:r>
              <a:rPr lang="en-US" dirty="0" smtClean="0"/>
              <a:t> yourself, your parents, your friends, etc.</a:t>
            </a:r>
          </a:p>
          <a:p>
            <a:r>
              <a:rPr lang="en-US" b="1" dirty="0" smtClean="0"/>
              <a:t>You do not love</a:t>
            </a:r>
            <a:r>
              <a:rPr lang="en-US" dirty="0" smtClean="0"/>
              <a:t> me, my parents, my friends, etc.</a:t>
            </a:r>
          </a:p>
          <a:p>
            <a:r>
              <a:rPr lang="en-US" dirty="0" smtClean="0"/>
              <a:t>Utilitarianism requires that you act in a way that equally serves the interests of all:</a:t>
            </a:r>
          </a:p>
          <a:p>
            <a:r>
              <a:rPr lang="en-US" b="1" dirty="0" smtClean="0"/>
              <a:t>Bentham</a:t>
            </a:r>
            <a:r>
              <a:rPr lang="en-US" dirty="0" smtClean="0"/>
              <a:t>: “Everyone is to count for one, and no one for more than one.”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Charge: “Utilitarianism is Ethics for Angels”</a:t>
            </a:r>
            <a:endParaRPr lang="en-US" dirty="0"/>
          </a:p>
        </p:txBody>
      </p:sp>
      <p:sp>
        <p:nvSpPr>
          <p:cNvPr id="4" name="Content Placeholder 2"/>
          <p:cNvSpPr txBox="1">
            <a:spLocks/>
          </p:cNvSpPr>
          <p:nvPr/>
        </p:nvSpPr>
        <p:spPr>
          <a:xfrm>
            <a:off x="457200" y="2000249"/>
            <a:ext cx="8229600" cy="4429126"/>
          </a:xfrm>
          <a:prstGeom prst="rect">
            <a:avLst/>
          </a:prstGeom>
        </p:spPr>
        <p:txBody>
          <a:bodyPr vert="horz" lIns="91440" tIns="45720" rIns="91440" bIns="45720" rtlCol="0">
            <a:normAutofit fontScale="77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The Objection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514350" marR="0" lvl="0" indent="-514350" algn="l" defTabSz="457200" rtl="0" eaLnBrk="1" fontAlgn="auto" latinLnBrk="0" hangingPunct="1">
              <a:lnSpc>
                <a:spcPct val="100000"/>
              </a:lnSpc>
              <a:spcBef>
                <a:spcPct val="20000"/>
              </a:spcBef>
              <a:spcAft>
                <a:spcPts val="0"/>
              </a:spcAft>
              <a:buClrTx/>
              <a:buSzTx/>
              <a:buFont typeface="Arial"/>
              <a:buAutoNum type="arabicParenBoth"/>
              <a:tabLst/>
              <a:defRPr/>
            </a:pPr>
            <a:r>
              <a:rPr kumimoji="0" lang="en-US" sz="3200" b="1" i="0" u="none" strike="noStrike" kern="1200" cap="none" spc="0" normalizeH="0" baseline="0" noProof="0" dirty="0" smtClean="0">
                <a:ln>
                  <a:noFill/>
                </a:ln>
                <a:solidFill>
                  <a:schemeClr val="tx2"/>
                </a:solidFill>
                <a:effectLst/>
                <a:uLnTx/>
                <a:uFillTx/>
                <a:latin typeface="+mn-lt"/>
                <a:ea typeface="+mn-ea"/>
                <a:cs typeface="+mn-cs"/>
              </a:rPr>
              <a:t>Utilitarianism requires </a:t>
            </a:r>
            <a:r>
              <a:rPr lang="en-US" sz="3200" b="1" dirty="0" smtClean="0">
                <a:solidFill>
                  <a:schemeClr val="tx2"/>
                </a:solidFill>
              </a:rPr>
              <a:t>impartiality</a:t>
            </a:r>
            <a:r>
              <a:rPr lang="en-US" sz="3200" dirty="0" smtClean="0"/>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According to Utilitarianism, we ought to act in a way that </a:t>
            </a:r>
            <a:r>
              <a:rPr lang="en-US" sz="3200" dirty="0" smtClean="0"/>
              <a:t>promotes everyone’s happiness, regardless of how we feel about them</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514350" marR="0" lvl="0" indent="-514350" algn="l" defTabSz="457200" rtl="0" eaLnBrk="1" fontAlgn="auto" latinLnBrk="0" hangingPunct="1">
              <a:lnSpc>
                <a:spcPct val="100000"/>
              </a:lnSpc>
              <a:spcBef>
                <a:spcPct val="20000"/>
              </a:spcBef>
              <a:spcAft>
                <a:spcPts val="0"/>
              </a:spcAft>
              <a:buClrTx/>
              <a:buSzTx/>
              <a:buFont typeface="Arial"/>
              <a:buAutoNum type="arabicParenBoth"/>
              <a:tabLst/>
              <a:defRPr/>
            </a:pPr>
            <a:r>
              <a:rPr kumimoji="0" lang="en-US" sz="3200" b="1" i="0" u="none" strike="noStrike" kern="1200" cap="none" spc="0" normalizeH="0" baseline="0" noProof="0" dirty="0" smtClean="0">
                <a:ln>
                  <a:noFill/>
                </a:ln>
                <a:solidFill>
                  <a:schemeClr val="tx2"/>
                </a:solidFill>
                <a:effectLst/>
                <a:uLnTx/>
                <a:uFillTx/>
                <a:latin typeface="+mn-lt"/>
                <a:ea typeface="+mn-ea"/>
                <a:cs typeface="+mn-cs"/>
              </a:rPr>
              <a:t>We can’t be impartial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We cannot act in a way that promotes everyone’s happiness, regardless of how we feel about them.</a:t>
            </a:r>
          </a:p>
          <a:p>
            <a:pPr marL="514350" marR="0" lvl="0" indent="-514350" algn="l" defTabSz="457200" rtl="0" eaLnBrk="1" fontAlgn="auto" latinLnBrk="0" hangingPunct="1">
              <a:lnSpc>
                <a:spcPct val="100000"/>
              </a:lnSpc>
              <a:spcBef>
                <a:spcPct val="20000"/>
              </a:spcBef>
              <a:spcAft>
                <a:spcPts val="0"/>
              </a:spcAft>
              <a:buClrTx/>
              <a:buSzTx/>
              <a:buFont typeface="Arial"/>
              <a:buAutoNum type="arabicParenBoth"/>
              <a:tabLst/>
              <a:defRPr/>
            </a:pPr>
            <a:r>
              <a:rPr lang="en-US" sz="3200" b="1" dirty="0" smtClean="0">
                <a:solidFill>
                  <a:schemeClr val="tx2"/>
                </a:solidFill>
              </a:rPr>
              <a:t>Ought implies can</a:t>
            </a:r>
            <a:r>
              <a:rPr lang="en-US" sz="3200" dirty="0" smtClean="0"/>
              <a:t>: If we ought to act in a certain way, then we can act in that way</a:t>
            </a:r>
          </a:p>
          <a:p>
            <a:pPr marL="514350" marR="0" lvl="0" indent="-514350" algn="l" defTabSz="457200" rtl="0" eaLnBrk="1" fontAlgn="auto" latinLnBrk="0" hangingPunct="1">
              <a:lnSpc>
                <a:spcPct val="100000"/>
              </a:lnSpc>
              <a:spcBef>
                <a:spcPct val="20000"/>
              </a:spcBef>
              <a:spcAft>
                <a:spcPts val="0"/>
              </a:spcAft>
              <a:buClrTx/>
              <a:buSzTx/>
              <a:buFont typeface="Arial"/>
              <a:buAutoNum type="arabicParenBoth"/>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 So, </a:t>
            </a:r>
            <a:r>
              <a:rPr lang="en-US" sz="3200" dirty="0" smtClean="0"/>
              <a:t>Utilitarianism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is false.</a:t>
            </a:r>
          </a:p>
        </p:txBody>
      </p:sp>
      <p:cxnSp>
        <p:nvCxnSpPr>
          <p:cNvPr id="5" name="Straight Connector 4"/>
          <p:cNvCxnSpPr/>
          <p:nvPr/>
        </p:nvCxnSpPr>
        <p:spPr>
          <a:xfrm>
            <a:off x="570172" y="5554662"/>
            <a:ext cx="811662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Mill’s Response:</a:t>
            </a:r>
            <a:br>
              <a:rPr lang="en-US" dirty="0" smtClean="0"/>
            </a:br>
            <a:r>
              <a:rPr lang="en-US" dirty="0" smtClean="0"/>
              <a:t>Actions and Motives</a:t>
            </a:r>
            <a:endParaRPr lang="en-US" dirty="0"/>
          </a:p>
        </p:txBody>
      </p:sp>
      <p:sp>
        <p:nvSpPr>
          <p:cNvPr id="3" name="Content Placeholder 2"/>
          <p:cNvSpPr>
            <a:spLocks noGrp="1"/>
          </p:cNvSpPr>
          <p:nvPr>
            <p:ph idx="1"/>
          </p:nvPr>
        </p:nvSpPr>
        <p:spPr>
          <a:xfrm>
            <a:off x="457200" y="1600201"/>
            <a:ext cx="8229600" cy="2305050"/>
          </a:xfrm>
        </p:spPr>
        <p:txBody>
          <a:bodyPr/>
          <a:lstStyle/>
          <a:p>
            <a:r>
              <a:rPr lang="en-US" dirty="0" smtClean="0"/>
              <a:t>Utilitarianism prescribes </a:t>
            </a:r>
            <a:r>
              <a:rPr lang="en-US" b="1" dirty="0" smtClean="0"/>
              <a:t>actions</a:t>
            </a:r>
            <a:r>
              <a:rPr lang="en-US" dirty="0" smtClean="0"/>
              <a:t> of a certain sort: utility-maximizing for all humanity.</a:t>
            </a:r>
          </a:p>
          <a:p>
            <a:r>
              <a:rPr lang="en-US" dirty="0" smtClean="0"/>
              <a:t>Utilitarianism does not prescribe a </a:t>
            </a:r>
            <a:r>
              <a:rPr lang="en-US" b="1" dirty="0" smtClean="0"/>
              <a:t>motive</a:t>
            </a:r>
            <a:r>
              <a:rPr lang="en-US" dirty="0" smtClean="0"/>
              <a:t> for those actions.</a:t>
            </a:r>
            <a:endParaRPr lang="en-US" dirty="0"/>
          </a:p>
        </p:txBody>
      </p:sp>
      <p:sp>
        <p:nvSpPr>
          <p:cNvPr id="14" name="Text Box 4"/>
          <p:cNvSpPr txBox="1">
            <a:spLocks noChangeArrowheads="1"/>
          </p:cNvSpPr>
          <p:nvPr/>
        </p:nvSpPr>
        <p:spPr bwMode="auto">
          <a:xfrm>
            <a:off x="890327" y="3905251"/>
            <a:ext cx="7431348" cy="2677656"/>
          </a:xfrm>
          <a:prstGeom prst="rect">
            <a:avLst/>
          </a:prstGeom>
          <a:noFill/>
          <a:ln w="25400">
            <a:solidFill>
              <a:schemeClr val="tx1"/>
            </a:solidFill>
            <a:miter lim="800000"/>
            <a:headEnd/>
            <a:tailEnd/>
          </a:ln>
        </p:spPr>
        <p:txBody>
          <a:bodyPr wrap="square">
            <a:prstTxWarp prst="textNoShape">
              <a:avLst/>
            </a:prstTxWarp>
            <a:spAutoFit/>
          </a:bodyPr>
          <a:lstStyle/>
          <a:p>
            <a:r>
              <a:rPr lang="en-US" sz="2800" dirty="0" smtClean="0"/>
              <a:t>[The objection] </a:t>
            </a:r>
            <a:r>
              <a:rPr lang="en-US" sz="2800" dirty="0" err="1" smtClean="0"/>
              <a:t>mistake[s</a:t>
            </a:r>
            <a:r>
              <a:rPr lang="en-US" sz="2800" dirty="0" smtClean="0"/>
              <a:t>] a rule of action with the motive of it.  It is the business of ethics to tell us what are our duties […] He who saves a fellow creature from drowning does what is morally right, whether his motive be duty, or the hope of being paid for his trouble.  (</a:t>
            </a:r>
            <a:r>
              <a:rPr lang="en-US" sz="2800" dirty="0" err="1" smtClean="0"/>
              <a:t>p</a:t>
            </a:r>
            <a:r>
              <a:rPr lang="en-US" sz="2800" dirty="0" smtClean="0"/>
              <a:t>. 491, col. 1)</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Mill’s Response:</a:t>
            </a:r>
            <a:br>
              <a:rPr lang="en-US" dirty="0" smtClean="0"/>
            </a:br>
            <a:r>
              <a:rPr lang="en-US" dirty="0" smtClean="0"/>
              <a:t>Actions and Motives</a:t>
            </a:r>
            <a:endParaRPr lang="en-US" dirty="0"/>
          </a:p>
        </p:txBody>
      </p:sp>
      <p:graphicFrame>
        <p:nvGraphicFramePr>
          <p:cNvPr id="4" name="Group 67"/>
          <p:cNvGraphicFramePr>
            <a:graphicFrameLocks/>
          </p:cNvGraphicFramePr>
          <p:nvPr/>
        </p:nvGraphicFramePr>
        <p:xfrm>
          <a:off x="457200" y="1940858"/>
          <a:ext cx="8153400" cy="3899617"/>
        </p:xfrm>
        <a:graphic>
          <a:graphicData uri="http://schemas.openxmlformats.org/drawingml/2006/table">
            <a:tbl>
              <a:tblPr/>
              <a:tblGrid>
                <a:gridCol w="1981200"/>
                <a:gridCol w="3098800"/>
                <a:gridCol w="3073400"/>
              </a:tblGrid>
              <a:tr h="3867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7"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7"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7"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tr>
              <a:tr h="7093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7"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7"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7"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13360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7"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7"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7"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13360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7"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7"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7"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r>
            </a:tbl>
          </a:graphicData>
        </a:graphic>
      </p:graphicFrame>
      <p:sp>
        <p:nvSpPr>
          <p:cNvPr id="5" name="Text Box 42"/>
          <p:cNvSpPr txBox="1">
            <a:spLocks noChangeArrowheads="1"/>
          </p:cNvSpPr>
          <p:nvPr/>
        </p:nvSpPr>
        <p:spPr bwMode="auto">
          <a:xfrm>
            <a:off x="2590800" y="1940858"/>
            <a:ext cx="2971800" cy="523220"/>
          </a:xfrm>
          <a:prstGeom prst="rect">
            <a:avLst/>
          </a:prstGeom>
          <a:noFill/>
          <a:ln w="9525">
            <a:noFill/>
            <a:miter lim="800000"/>
            <a:headEnd/>
            <a:tailEnd/>
          </a:ln>
        </p:spPr>
        <p:txBody>
          <a:bodyPr wrap="square">
            <a:prstTxWarp prst="textNoShape">
              <a:avLst/>
            </a:prstTxWarp>
            <a:spAutoFit/>
          </a:bodyPr>
          <a:lstStyle/>
          <a:p>
            <a:pPr>
              <a:spcBef>
                <a:spcPct val="20000"/>
              </a:spcBef>
            </a:pPr>
            <a:r>
              <a:rPr lang="en-US" sz="2800" dirty="0" smtClean="0"/>
              <a:t>Rule of Action</a:t>
            </a:r>
            <a:endParaRPr lang="en-US" sz="2800" dirty="0"/>
          </a:p>
        </p:txBody>
      </p:sp>
      <p:sp>
        <p:nvSpPr>
          <p:cNvPr id="6" name="Text Box 43"/>
          <p:cNvSpPr txBox="1">
            <a:spLocks noChangeArrowheads="1"/>
          </p:cNvSpPr>
          <p:nvPr/>
        </p:nvSpPr>
        <p:spPr bwMode="auto">
          <a:xfrm>
            <a:off x="5562600" y="1940858"/>
            <a:ext cx="3048000" cy="523220"/>
          </a:xfrm>
          <a:prstGeom prst="rect">
            <a:avLst/>
          </a:prstGeom>
          <a:noFill/>
          <a:ln w="9525">
            <a:noFill/>
            <a:miter lim="800000"/>
            <a:headEnd/>
            <a:tailEnd/>
          </a:ln>
        </p:spPr>
        <p:txBody>
          <a:bodyPr wrap="square">
            <a:prstTxWarp prst="textNoShape">
              <a:avLst/>
            </a:prstTxWarp>
            <a:spAutoFit/>
          </a:bodyPr>
          <a:lstStyle/>
          <a:p>
            <a:pPr>
              <a:spcBef>
                <a:spcPct val="20000"/>
              </a:spcBef>
            </a:pPr>
            <a:r>
              <a:rPr lang="en-US" sz="2800" dirty="0" smtClean="0"/>
              <a:t>Motive of Action</a:t>
            </a:r>
            <a:endParaRPr lang="en-US" sz="2800" dirty="0"/>
          </a:p>
        </p:txBody>
      </p:sp>
      <p:sp>
        <p:nvSpPr>
          <p:cNvPr id="7" name="Text Box 44"/>
          <p:cNvSpPr txBox="1">
            <a:spLocks noChangeArrowheads="1"/>
          </p:cNvSpPr>
          <p:nvPr/>
        </p:nvSpPr>
        <p:spPr bwMode="auto">
          <a:xfrm>
            <a:off x="457200" y="2550458"/>
            <a:ext cx="2209800" cy="519113"/>
          </a:xfrm>
          <a:prstGeom prst="rect">
            <a:avLst/>
          </a:prstGeom>
          <a:noFill/>
          <a:ln w="9525">
            <a:noFill/>
            <a:miter lim="800000"/>
            <a:headEnd/>
            <a:tailEnd/>
          </a:ln>
        </p:spPr>
        <p:txBody>
          <a:bodyPr>
            <a:prstTxWarp prst="textNoShape">
              <a:avLst/>
            </a:prstTxWarp>
            <a:spAutoFit/>
          </a:bodyPr>
          <a:lstStyle/>
          <a:p>
            <a:pPr>
              <a:spcBef>
                <a:spcPct val="20000"/>
              </a:spcBef>
            </a:pPr>
            <a:r>
              <a:rPr lang="en-US" sz="2800" dirty="0"/>
              <a:t>What is it?</a:t>
            </a:r>
          </a:p>
        </p:txBody>
      </p:sp>
      <p:sp>
        <p:nvSpPr>
          <p:cNvPr id="8" name="Text Box 45"/>
          <p:cNvSpPr txBox="1">
            <a:spLocks noChangeArrowheads="1"/>
          </p:cNvSpPr>
          <p:nvPr/>
        </p:nvSpPr>
        <p:spPr bwMode="auto">
          <a:xfrm>
            <a:off x="533400" y="3135234"/>
            <a:ext cx="1828800" cy="519113"/>
          </a:xfrm>
          <a:prstGeom prst="rect">
            <a:avLst/>
          </a:prstGeom>
          <a:noFill/>
          <a:ln w="9525">
            <a:noFill/>
            <a:miter lim="800000"/>
            <a:headEnd/>
            <a:tailEnd/>
          </a:ln>
        </p:spPr>
        <p:txBody>
          <a:bodyPr>
            <a:prstTxWarp prst="textNoShape">
              <a:avLst/>
            </a:prstTxWarp>
            <a:spAutoFit/>
          </a:bodyPr>
          <a:lstStyle/>
          <a:p>
            <a:pPr>
              <a:spcBef>
                <a:spcPct val="20000"/>
              </a:spcBef>
            </a:pPr>
            <a:r>
              <a:rPr lang="en-US" sz="2800" dirty="0"/>
              <a:t>Examples</a:t>
            </a:r>
          </a:p>
        </p:txBody>
      </p:sp>
      <p:sp>
        <p:nvSpPr>
          <p:cNvPr id="9" name="Text Box 46"/>
          <p:cNvSpPr txBox="1">
            <a:spLocks noChangeArrowheads="1"/>
          </p:cNvSpPr>
          <p:nvPr/>
        </p:nvSpPr>
        <p:spPr bwMode="auto">
          <a:xfrm>
            <a:off x="2667000" y="2550458"/>
            <a:ext cx="2743200" cy="584776"/>
          </a:xfrm>
          <a:prstGeom prst="rect">
            <a:avLst/>
          </a:prstGeom>
          <a:noFill/>
          <a:ln w="9525">
            <a:noFill/>
            <a:miter lim="800000"/>
            <a:headEnd/>
            <a:tailEnd/>
          </a:ln>
        </p:spPr>
        <p:txBody>
          <a:bodyPr wrap="square">
            <a:prstTxWarp prst="textNoShape">
              <a:avLst/>
            </a:prstTxWarp>
            <a:spAutoFit/>
          </a:bodyPr>
          <a:lstStyle/>
          <a:p>
            <a:pPr>
              <a:spcBef>
                <a:spcPct val="20000"/>
              </a:spcBef>
            </a:pPr>
            <a:r>
              <a:rPr lang="en-US" sz="1600" dirty="0" smtClean="0"/>
              <a:t>A rule which tells us to act in a certain way.</a:t>
            </a:r>
            <a:endParaRPr lang="en-US" sz="1600" b="1" dirty="0"/>
          </a:p>
        </p:txBody>
      </p:sp>
      <p:sp>
        <p:nvSpPr>
          <p:cNvPr id="10" name="Text Box 47"/>
          <p:cNvSpPr txBox="1">
            <a:spLocks noChangeArrowheads="1"/>
          </p:cNvSpPr>
          <p:nvPr/>
        </p:nvSpPr>
        <p:spPr bwMode="auto">
          <a:xfrm>
            <a:off x="5562600" y="2550457"/>
            <a:ext cx="3048000" cy="584776"/>
          </a:xfrm>
          <a:prstGeom prst="rect">
            <a:avLst/>
          </a:prstGeom>
          <a:noFill/>
          <a:ln w="9525">
            <a:noFill/>
            <a:miter lim="800000"/>
            <a:headEnd/>
            <a:tailEnd/>
          </a:ln>
        </p:spPr>
        <p:txBody>
          <a:bodyPr wrap="square">
            <a:prstTxWarp prst="textNoShape">
              <a:avLst/>
            </a:prstTxWarp>
            <a:spAutoFit/>
          </a:bodyPr>
          <a:lstStyle/>
          <a:p>
            <a:pPr>
              <a:spcBef>
                <a:spcPct val="20000"/>
              </a:spcBef>
            </a:pPr>
            <a:r>
              <a:rPr lang="en-US" sz="1600" dirty="0" smtClean="0"/>
              <a:t>The psychological factor which induces us to act in a certain way.</a:t>
            </a:r>
            <a:endParaRPr lang="en-US" sz="1600" dirty="0"/>
          </a:p>
        </p:txBody>
      </p:sp>
      <p:sp>
        <p:nvSpPr>
          <p:cNvPr id="11" name="Text Box 61"/>
          <p:cNvSpPr txBox="1">
            <a:spLocks noChangeArrowheads="1"/>
          </p:cNvSpPr>
          <p:nvPr/>
        </p:nvSpPr>
        <p:spPr bwMode="auto">
          <a:xfrm>
            <a:off x="5562600" y="3135234"/>
            <a:ext cx="3048000" cy="978730"/>
          </a:xfrm>
          <a:prstGeom prst="rect">
            <a:avLst/>
          </a:prstGeom>
          <a:noFill/>
          <a:ln w="9525">
            <a:noFill/>
            <a:miter lim="800000"/>
            <a:headEnd/>
            <a:tailEnd/>
          </a:ln>
        </p:spPr>
        <p:txBody>
          <a:bodyPr wrap="square">
            <a:prstTxWarp prst="textNoShape">
              <a:avLst/>
            </a:prstTxWarp>
            <a:spAutoFit/>
          </a:bodyPr>
          <a:lstStyle/>
          <a:p>
            <a:pPr>
              <a:spcBef>
                <a:spcPct val="20000"/>
              </a:spcBef>
              <a:buFont typeface="Wingdings" pitchFamily="31" charset="2"/>
              <a:buChar char="Ø"/>
            </a:pPr>
            <a:r>
              <a:rPr lang="en-US" dirty="0" smtClean="0"/>
              <a:t> The psychological trauma associated with killing</a:t>
            </a:r>
          </a:p>
          <a:p>
            <a:pPr>
              <a:spcBef>
                <a:spcPct val="20000"/>
              </a:spcBef>
              <a:buFont typeface="Wingdings" pitchFamily="31" charset="2"/>
              <a:buChar char="Ø"/>
            </a:pPr>
            <a:r>
              <a:rPr lang="en-US" dirty="0" smtClean="0"/>
              <a:t>Fear of death</a:t>
            </a:r>
          </a:p>
        </p:txBody>
      </p:sp>
      <p:sp>
        <p:nvSpPr>
          <p:cNvPr id="12" name="Text Box 65"/>
          <p:cNvSpPr txBox="1">
            <a:spLocks noChangeArrowheads="1"/>
          </p:cNvSpPr>
          <p:nvPr/>
        </p:nvSpPr>
        <p:spPr bwMode="auto">
          <a:xfrm>
            <a:off x="2438400" y="3135234"/>
            <a:ext cx="2971800" cy="1034129"/>
          </a:xfrm>
          <a:prstGeom prst="rect">
            <a:avLst/>
          </a:prstGeom>
          <a:noFill/>
          <a:ln w="9525">
            <a:noFill/>
            <a:miter lim="800000"/>
            <a:headEnd/>
            <a:tailEnd/>
          </a:ln>
        </p:spPr>
        <p:txBody>
          <a:bodyPr>
            <a:prstTxWarp prst="textNoShape">
              <a:avLst/>
            </a:prstTxWarp>
            <a:spAutoFit/>
          </a:bodyPr>
          <a:lstStyle/>
          <a:p>
            <a:pPr>
              <a:spcBef>
                <a:spcPct val="20000"/>
              </a:spcBef>
              <a:buFont typeface="Wingdings" pitchFamily="31" charset="2"/>
              <a:buChar char="Ø"/>
            </a:pPr>
            <a:r>
              <a:rPr lang="en-US" dirty="0" smtClean="0"/>
              <a:t> Don’t kill</a:t>
            </a:r>
          </a:p>
          <a:p>
            <a:pPr>
              <a:spcBef>
                <a:spcPct val="20000"/>
              </a:spcBef>
            </a:pPr>
            <a:r>
              <a:rPr lang="en-US" dirty="0" smtClean="0"/>
              <a:t> </a:t>
            </a:r>
          </a:p>
          <a:p>
            <a:pPr>
              <a:spcBef>
                <a:spcPct val="20000"/>
              </a:spcBef>
              <a:buFont typeface="Wingdings" pitchFamily="31" charset="2"/>
              <a:buChar char="Ø"/>
            </a:pPr>
            <a:r>
              <a:rPr lang="en-US" dirty="0" smtClean="0"/>
              <a:t>Drive on the right</a:t>
            </a:r>
          </a:p>
        </p:txBody>
      </p:sp>
      <p:sp>
        <p:nvSpPr>
          <p:cNvPr id="13" name="TextBox 12"/>
          <p:cNvSpPr txBox="1"/>
          <p:nvPr/>
        </p:nvSpPr>
        <p:spPr>
          <a:xfrm>
            <a:off x="457200" y="1417638"/>
            <a:ext cx="825316" cy="523220"/>
          </a:xfrm>
          <a:prstGeom prst="rect">
            <a:avLst/>
          </a:prstGeom>
          <a:noFill/>
        </p:spPr>
        <p:txBody>
          <a:bodyPr wrap="none" rtlCol="0">
            <a:spAutoFit/>
          </a:bodyPr>
          <a:lstStyle/>
          <a:p>
            <a:r>
              <a:rPr lang="en-US" sz="2800" b="1" dirty="0" smtClean="0"/>
              <a:t>dist</a:t>
            </a:r>
            <a:r>
              <a:rPr lang="en-US" sz="2800" dirty="0" smtClean="0"/>
              <a:t>:</a:t>
            </a:r>
          </a:p>
        </p:txBody>
      </p:sp>
      <p:sp>
        <p:nvSpPr>
          <p:cNvPr id="14" name="Text Box 45"/>
          <p:cNvSpPr txBox="1">
            <a:spLocks noChangeArrowheads="1"/>
          </p:cNvSpPr>
          <p:nvPr/>
        </p:nvSpPr>
        <p:spPr bwMode="auto">
          <a:xfrm>
            <a:off x="609600" y="4687887"/>
            <a:ext cx="1828800" cy="519113"/>
          </a:xfrm>
          <a:prstGeom prst="rect">
            <a:avLst/>
          </a:prstGeom>
          <a:noFill/>
          <a:ln w="9525">
            <a:noFill/>
            <a:miter lim="800000"/>
            <a:headEnd/>
            <a:tailEnd/>
          </a:ln>
        </p:spPr>
        <p:txBody>
          <a:bodyPr>
            <a:prstTxWarp prst="textNoShape">
              <a:avLst/>
            </a:prstTxWarp>
            <a:spAutoFit/>
          </a:bodyPr>
          <a:lstStyle/>
          <a:p>
            <a:pPr>
              <a:spcBef>
                <a:spcPct val="20000"/>
              </a:spcBef>
            </a:pPr>
            <a:r>
              <a:rPr lang="en-US" sz="2800" dirty="0" smtClean="0"/>
              <a:t>Used for</a:t>
            </a:r>
            <a:endParaRPr lang="en-US" sz="2800" dirty="0"/>
          </a:p>
        </p:txBody>
      </p:sp>
      <p:sp>
        <p:nvSpPr>
          <p:cNvPr id="15" name="Text Box 46"/>
          <p:cNvSpPr txBox="1">
            <a:spLocks noChangeArrowheads="1"/>
          </p:cNvSpPr>
          <p:nvPr/>
        </p:nvSpPr>
        <p:spPr bwMode="auto">
          <a:xfrm>
            <a:off x="2590800" y="4687887"/>
            <a:ext cx="2743200" cy="634020"/>
          </a:xfrm>
          <a:prstGeom prst="rect">
            <a:avLst/>
          </a:prstGeom>
          <a:noFill/>
          <a:ln w="9525">
            <a:noFill/>
            <a:miter lim="800000"/>
            <a:headEnd/>
            <a:tailEnd/>
          </a:ln>
        </p:spPr>
        <p:txBody>
          <a:bodyPr wrap="square">
            <a:prstTxWarp prst="textNoShape">
              <a:avLst/>
            </a:prstTxWarp>
            <a:spAutoFit/>
          </a:bodyPr>
          <a:lstStyle/>
          <a:p>
            <a:pPr>
              <a:spcBef>
                <a:spcPct val="20000"/>
              </a:spcBef>
            </a:pPr>
            <a:r>
              <a:rPr lang="en-US" sz="1600" b="1" dirty="0" smtClean="0"/>
              <a:t>Assessment of the action:</a:t>
            </a:r>
          </a:p>
          <a:p>
            <a:pPr>
              <a:spcBef>
                <a:spcPct val="20000"/>
              </a:spcBef>
            </a:pPr>
            <a:r>
              <a:rPr lang="en-US" sz="1600" b="1" dirty="0" smtClean="0"/>
              <a:t>“Was it wrong?”</a:t>
            </a:r>
            <a:endParaRPr lang="en-US" sz="1600" b="1" dirty="0"/>
          </a:p>
        </p:txBody>
      </p:sp>
      <p:sp>
        <p:nvSpPr>
          <p:cNvPr id="16" name="Text Box 46"/>
          <p:cNvSpPr txBox="1">
            <a:spLocks noChangeArrowheads="1"/>
          </p:cNvSpPr>
          <p:nvPr/>
        </p:nvSpPr>
        <p:spPr bwMode="auto">
          <a:xfrm>
            <a:off x="5867400" y="4687887"/>
            <a:ext cx="2743200" cy="634020"/>
          </a:xfrm>
          <a:prstGeom prst="rect">
            <a:avLst/>
          </a:prstGeom>
          <a:noFill/>
          <a:ln w="9525">
            <a:noFill/>
            <a:miter lim="800000"/>
            <a:headEnd/>
            <a:tailEnd/>
          </a:ln>
        </p:spPr>
        <p:txBody>
          <a:bodyPr wrap="square">
            <a:prstTxWarp prst="textNoShape">
              <a:avLst/>
            </a:prstTxWarp>
            <a:spAutoFit/>
          </a:bodyPr>
          <a:lstStyle/>
          <a:p>
            <a:pPr>
              <a:spcBef>
                <a:spcPct val="20000"/>
              </a:spcBef>
            </a:pPr>
            <a:r>
              <a:rPr lang="en-US" sz="1600" b="1" dirty="0" smtClean="0"/>
              <a:t>Assessment of the agent:</a:t>
            </a:r>
          </a:p>
          <a:p>
            <a:pPr>
              <a:spcBef>
                <a:spcPct val="20000"/>
              </a:spcBef>
            </a:pPr>
            <a:r>
              <a:rPr lang="en-US" sz="1600" b="1" dirty="0" smtClean="0"/>
              <a:t>“Is </a:t>
            </a:r>
            <a:r>
              <a:rPr lang="en-US" sz="1600" b="1" dirty="0" err="1" smtClean="0"/>
              <a:t>s</a:t>
            </a:r>
            <a:r>
              <a:rPr lang="en-US" sz="1600" b="1" dirty="0" smtClean="0"/>
              <a:t>/he a bad person?”</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uiExpand="1" build="allAtOnce"/>
      <p:bldP spid="14" grpId="0"/>
      <p:bldP spid="15" grpId="0"/>
      <p:bldP spid="16" grpId="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Mill’s Response:</a:t>
            </a:r>
            <a:br>
              <a:rPr lang="en-US" dirty="0" smtClean="0"/>
            </a:br>
            <a:r>
              <a:rPr lang="en-US" dirty="0" smtClean="0"/>
              <a:t>Actions and Motives</a:t>
            </a:r>
            <a:endParaRPr lang="en-US" dirty="0"/>
          </a:p>
        </p:txBody>
      </p:sp>
      <p:sp>
        <p:nvSpPr>
          <p:cNvPr id="3" name="Content Placeholder 2"/>
          <p:cNvSpPr>
            <a:spLocks noGrp="1"/>
          </p:cNvSpPr>
          <p:nvPr>
            <p:ph idx="1"/>
          </p:nvPr>
        </p:nvSpPr>
        <p:spPr>
          <a:xfrm>
            <a:off x="457200" y="4778375"/>
            <a:ext cx="8229600" cy="1682750"/>
          </a:xfrm>
        </p:spPr>
        <p:txBody>
          <a:bodyPr>
            <a:normAutofit lnSpcReduction="10000"/>
          </a:bodyPr>
          <a:lstStyle/>
          <a:p>
            <a:r>
              <a:rPr lang="en-US" dirty="0" smtClean="0"/>
              <a:t>Premise (2) is false:</a:t>
            </a:r>
          </a:p>
          <a:p>
            <a:pPr lvl="2">
              <a:buFont typeface="Wingdings" charset="2"/>
              <a:buChar char="Ø"/>
            </a:pPr>
            <a:r>
              <a:rPr lang="en-US" dirty="0" smtClean="0"/>
              <a:t>We can perform the right actions;</a:t>
            </a:r>
          </a:p>
          <a:p>
            <a:pPr lvl="2">
              <a:buFont typeface="Wingdings" charset="2"/>
              <a:buChar char="Ø"/>
            </a:pPr>
            <a:r>
              <a:rPr lang="en-US" dirty="0" smtClean="0"/>
              <a:t>Our motive needn’t be angelic, impartial love of all human beings.</a:t>
            </a:r>
          </a:p>
          <a:p>
            <a:pPr>
              <a:buFont typeface="Wingdings" charset="2"/>
              <a:buChar char="Ø"/>
            </a:pPr>
            <a:endParaRPr lang="en-US" dirty="0"/>
          </a:p>
        </p:txBody>
      </p:sp>
      <p:sp>
        <p:nvSpPr>
          <p:cNvPr id="5" name="Content Placeholder 2"/>
          <p:cNvSpPr txBox="1">
            <a:spLocks/>
          </p:cNvSpPr>
          <p:nvPr/>
        </p:nvSpPr>
        <p:spPr>
          <a:xfrm>
            <a:off x="457200" y="1619250"/>
            <a:ext cx="8229600" cy="2778126"/>
          </a:xfrm>
          <a:prstGeom prst="rect">
            <a:avLst/>
          </a:prstGeom>
        </p:spPr>
        <p:txBody>
          <a:bodyPr vert="horz" lIns="91440" tIns="45720" rIns="91440" bIns="45720" rtlCol="0">
            <a:normAutofit fontScale="55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The Objection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514350" marR="0" lvl="0" indent="-514350" algn="l" defTabSz="457200" rtl="0" eaLnBrk="1" fontAlgn="auto" latinLnBrk="0" hangingPunct="1">
              <a:lnSpc>
                <a:spcPct val="100000"/>
              </a:lnSpc>
              <a:spcBef>
                <a:spcPct val="20000"/>
              </a:spcBef>
              <a:spcAft>
                <a:spcPts val="0"/>
              </a:spcAft>
              <a:buClrTx/>
              <a:buSzTx/>
              <a:buFont typeface="Arial"/>
              <a:buAutoNum type="arabicParenBoth"/>
              <a:tabLst/>
              <a:defRPr/>
            </a:pPr>
            <a:r>
              <a:rPr kumimoji="0" lang="en-US" sz="3200" b="1" i="0" u="none" strike="noStrike" kern="1200" cap="none" spc="0" normalizeH="0" baseline="0" noProof="0" dirty="0" smtClean="0">
                <a:ln>
                  <a:noFill/>
                </a:ln>
                <a:solidFill>
                  <a:schemeClr val="tx2"/>
                </a:solidFill>
                <a:effectLst/>
                <a:uLnTx/>
                <a:uFillTx/>
                <a:latin typeface="+mn-lt"/>
                <a:ea typeface="+mn-ea"/>
                <a:cs typeface="+mn-cs"/>
              </a:rPr>
              <a:t>Utilitarianism requires </a:t>
            </a:r>
            <a:r>
              <a:rPr lang="en-US" sz="3200" b="1" dirty="0" smtClean="0">
                <a:solidFill>
                  <a:schemeClr val="tx2"/>
                </a:solidFill>
              </a:rPr>
              <a:t>impartiality</a:t>
            </a:r>
            <a:r>
              <a:rPr lang="en-US" sz="3200" dirty="0" smtClean="0"/>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According to Utilitarianism, we ought to act in a way that </a:t>
            </a:r>
            <a:r>
              <a:rPr lang="en-US" sz="3200" dirty="0" smtClean="0"/>
              <a:t>promotes everyone’s happiness, regardless of how we feel about them</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514350" marR="0" lvl="0" indent="-514350" algn="l" defTabSz="457200" rtl="0" eaLnBrk="1" fontAlgn="auto" latinLnBrk="0" hangingPunct="1">
              <a:lnSpc>
                <a:spcPct val="100000"/>
              </a:lnSpc>
              <a:spcBef>
                <a:spcPct val="20000"/>
              </a:spcBef>
              <a:spcAft>
                <a:spcPts val="0"/>
              </a:spcAft>
              <a:buClrTx/>
              <a:buSzTx/>
              <a:buFont typeface="Arial"/>
              <a:buAutoNum type="arabicParenBoth"/>
              <a:tabLst/>
              <a:defRPr/>
            </a:pPr>
            <a:r>
              <a:rPr kumimoji="0" lang="en-US" sz="3200" b="1" i="0" u="none" strike="noStrike" kern="1200" cap="none" spc="0" normalizeH="0" baseline="0" noProof="0" dirty="0" smtClean="0">
                <a:ln>
                  <a:noFill/>
                </a:ln>
                <a:solidFill>
                  <a:schemeClr val="tx2"/>
                </a:solidFill>
                <a:effectLst/>
                <a:uLnTx/>
                <a:uFillTx/>
                <a:latin typeface="+mn-lt"/>
                <a:ea typeface="+mn-ea"/>
                <a:cs typeface="+mn-cs"/>
              </a:rPr>
              <a:t>We can’t be impartial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We cannot act in a way that promotes everyone’s happiness, regardless of how we feel about them.</a:t>
            </a:r>
          </a:p>
          <a:p>
            <a:pPr marL="514350" marR="0" lvl="0" indent="-514350" algn="l" defTabSz="457200" rtl="0" eaLnBrk="1" fontAlgn="auto" latinLnBrk="0" hangingPunct="1">
              <a:lnSpc>
                <a:spcPct val="100000"/>
              </a:lnSpc>
              <a:spcBef>
                <a:spcPct val="20000"/>
              </a:spcBef>
              <a:spcAft>
                <a:spcPts val="0"/>
              </a:spcAft>
              <a:buClrTx/>
              <a:buSzTx/>
              <a:buFont typeface="Arial"/>
              <a:buAutoNum type="arabicParenBoth"/>
              <a:tabLst/>
              <a:defRPr/>
            </a:pPr>
            <a:r>
              <a:rPr lang="en-US" sz="3200" b="1" dirty="0" smtClean="0">
                <a:solidFill>
                  <a:schemeClr val="tx2"/>
                </a:solidFill>
              </a:rPr>
              <a:t>Ought implies can</a:t>
            </a:r>
            <a:r>
              <a:rPr lang="en-US" sz="3200" dirty="0" smtClean="0"/>
              <a:t>: If we ought to act in a certain way, then we can act in that way</a:t>
            </a:r>
          </a:p>
          <a:p>
            <a:pPr marL="514350" marR="0" lvl="0" indent="-514350" algn="l" defTabSz="457200" rtl="0" eaLnBrk="1" fontAlgn="auto" latinLnBrk="0" hangingPunct="1">
              <a:lnSpc>
                <a:spcPct val="100000"/>
              </a:lnSpc>
              <a:spcBef>
                <a:spcPct val="20000"/>
              </a:spcBef>
              <a:spcAft>
                <a:spcPts val="0"/>
              </a:spcAft>
              <a:buClrTx/>
              <a:buSzTx/>
              <a:buFont typeface="Arial"/>
              <a:buAutoNum type="arabicParenBoth"/>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 So, </a:t>
            </a:r>
            <a:r>
              <a:rPr lang="en-US" sz="3200" dirty="0" smtClean="0"/>
              <a:t>Utilitarianism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is false.</a:t>
            </a:r>
          </a:p>
        </p:txBody>
      </p:sp>
      <p:cxnSp>
        <p:nvCxnSpPr>
          <p:cNvPr id="6" name="Straight Connector 5"/>
          <p:cNvCxnSpPr/>
          <p:nvPr/>
        </p:nvCxnSpPr>
        <p:spPr>
          <a:xfrm>
            <a:off x="457200" y="3681412"/>
            <a:ext cx="811662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Bent-Up Arrow 6"/>
          <p:cNvSpPr/>
          <p:nvPr/>
        </p:nvSpPr>
        <p:spPr>
          <a:xfrm>
            <a:off x="4349751" y="2905125"/>
            <a:ext cx="3270250" cy="2477379"/>
          </a:xfrm>
          <a:prstGeom prst="bentUpArrow">
            <a:avLst>
              <a:gd name="adj1" fmla="val 20514"/>
              <a:gd name="adj2" fmla="val 25000"/>
              <a:gd name="adj3" fmla="val 25000"/>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rPr>
              <a:t>False!</a:t>
            </a:r>
            <a:endParaRPr lang="en-US"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Objections and Replies: Agenda</a:t>
            </a:r>
            <a:endParaRPr lang="en-US" dirty="0"/>
          </a:p>
        </p:txBody>
      </p:sp>
      <p:sp>
        <p:nvSpPr>
          <p:cNvPr id="3" name="Content Placeholder 2"/>
          <p:cNvSpPr>
            <a:spLocks noGrp="1"/>
          </p:cNvSpPr>
          <p:nvPr>
            <p:ph idx="1"/>
          </p:nvPr>
        </p:nvSpPr>
        <p:spPr/>
        <p:txBody>
          <a:bodyPr>
            <a:normAutofit/>
          </a:bodyPr>
          <a:lstStyle/>
          <a:p>
            <a:r>
              <a:rPr lang="en-US" sz="3600" b="1" dirty="0" smtClean="0">
                <a:solidFill>
                  <a:schemeClr val="bg1">
                    <a:lumMod val="65000"/>
                  </a:schemeClr>
                </a:solidFill>
              </a:rPr>
              <a:t>“Utilitarianism is Ethics for Angels”</a:t>
            </a:r>
          </a:p>
          <a:p>
            <a:r>
              <a:rPr lang="en-US" sz="3600" b="1" dirty="0" smtClean="0">
                <a:solidFill>
                  <a:schemeClr val="tx2"/>
                </a:solidFill>
              </a:rPr>
              <a:t>“Utilitarianism is Ethics for Supercomputers”</a:t>
            </a:r>
          </a:p>
          <a:p>
            <a:endParaRPr lang="en-US" dirty="0" smtClean="0"/>
          </a:p>
          <a:p>
            <a:endParaRPr lang="en-US" dirty="0"/>
          </a:p>
        </p:txBody>
      </p:sp>
      <p:sp>
        <p:nvSpPr>
          <p:cNvPr id="4" name="Rectangle 4"/>
          <p:cNvSpPr>
            <a:spLocks noChangeArrowheads="1"/>
          </p:cNvSpPr>
          <p:nvPr/>
        </p:nvSpPr>
        <p:spPr bwMode="auto">
          <a:xfrm>
            <a:off x="838199" y="2270125"/>
            <a:ext cx="5321301" cy="117475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Charge: “Utilitarianism is Ethics for Supercomputers”</a:t>
            </a:r>
            <a:endParaRPr lang="en-US" dirty="0"/>
          </a:p>
        </p:txBody>
      </p:sp>
      <p:sp>
        <p:nvSpPr>
          <p:cNvPr id="3" name="Content Placeholder 2"/>
          <p:cNvSpPr>
            <a:spLocks noGrp="1"/>
          </p:cNvSpPr>
          <p:nvPr>
            <p:ph idx="1"/>
          </p:nvPr>
        </p:nvSpPr>
        <p:spPr>
          <a:xfrm>
            <a:off x="457200" y="1600201"/>
            <a:ext cx="8229600" cy="3003550"/>
          </a:xfrm>
        </p:spPr>
        <p:txBody>
          <a:bodyPr/>
          <a:lstStyle/>
          <a:p>
            <a:r>
              <a:rPr lang="en-US" b="1" dirty="0" smtClean="0"/>
              <a:t>The idea</a:t>
            </a:r>
            <a:r>
              <a:rPr lang="en-US" dirty="0" smtClean="0"/>
              <a:t>:  Utilitarian calculations are </a:t>
            </a:r>
            <a:r>
              <a:rPr lang="en-US" b="1" dirty="0" smtClean="0"/>
              <a:t>extremely difficult</a:t>
            </a:r>
            <a:r>
              <a:rPr lang="en-US" dirty="0" smtClean="0"/>
              <a:t>.</a:t>
            </a:r>
          </a:p>
          <a:p>
            <a:r>
              <a:rPr lang="en-US" dirty="0" smtClean="0"/>
              <a:t>People don’t have the opportunity to do such calculations when deciding what to do.</a:t>
            </a:r>
          </a:p>
          <a:p>
            <a:r>
              <a:rPr lang="en-US" dirty="0" smtClean="0"/>
              <a:t>So people can’t act as Utilitarianism requires.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Charge: “Utilitarianism is Ethics for Supercomputers”</a:t>
            </a:r>
            <a:endParaRPr lang="en-US" dirty="0"/>
          </a:p>
        </p:txBody>
      </p:sp>
      <p:sp>
        <p:nvSpPr>
          <p:cNvPr id="4" name="Content Placeholder 2"/>
          <p:cNvSpPr txBox="1">
            <a:spLocks/>
          </p:cNvSpPr>
          <p:nvPr/>
        </p:nvSpPr>
        <p:spPr>
          <a:xfrm>
            <a:off x="457200" y="2000249"/>
            <a:ext cx="8229600" cy="4429126"/>
          </a:xfrm>
          <a:prstGeom prst="rect">
            <a:avLst/>
          </a:prstGeom>
        </p:spPr>
        <p:txBody>
          <a:bodyPr vert="horz" lIns="91440" tIns="45720" rIns="91440" bIns="45720" rtlCol="0">
            <a:normAutofit fontScale="85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The Objection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514350" marR="0" lvl="0" indent="-514350" algn="l" defTabSz="457200" rtl="0" eaLnBrk="1" fontAlgn="auto" latinLnBrk="0" hangingPunct="1">
              <a:lnSpc>
                <a:spcPct val="100000"/>
              </a:lnSpc>
              <a:spcBef>
                <a:spcPct val="20000"/>
              </a:spcBef>
              <a:spcAft>
                <a:spcPts val="0"/>
              </a:spcAft>
              <a:buClrTx/>
              <a:buSzTx/>
              <a:buFont typeface="Arial"/>
              <a:buAutoNum type="arabicParenBoth"/>
              <a:tabLst/>
              <a:defRPr/>
            </a:pPr>
            <a:r>
              <a:rPr kumimoji="0" lang="en-US" sz="3200" b="1" i="0" u="none" strike="noStrike" kern="1200" cap="none" spc="0" normalizeH="0" baseline="0" noProof="0" dirty="0" smtClean="0">
                <a:ln>
                  <a:noFill/>
                </a:ln>
                <a:solidFill>
                  <a:schemeClr val="tx2"/>
                </a:solidFill>
                <a:effectLst/>
                <a:uLnTx/>
                <a:uFillTx/>
                <a:latin typeface="+mn-lt"/>
                <a:ea typeface="+mn-ea"/>
                <a:cs typeface="+mn-cs"/>
              </a:rPr>
              <a:t>Utilitarianism requires </a:t>
            </a:r>
            <a:r>
              <a:rPr lang="en-US" sz="3200" b="1" dirty="0" smtClean="0">
                <a:solidFill>
                  <a:schemeClr val="tx2"/>
                </a:solidFill>
              </a:rPr>
              <a:t>complex calculations</a:t>
            </a:r>
            <a:r>
              <a:rPr lang="en-US" sz="3200" dirty="0" smtClean="0"/>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Determining which action </a:t>
            </a:r>
            <a:r>
              <a:rPr lang="en-US" sz="3200" dirty="0" smtClean="0"/>
              <a:t>maximizes utility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requires calculations of a certain complexity.</a:t>
            </a:r>
          </a:p>
          <a:p>
            <a:pPr marL="514350" marR="0" lvl="0" indent="-514350" algn="l" defTabSz="457200" rtl="0" eaLnBrk="1" fontAlgn="auto" latinLnBrk="0" hangingPunct="1">
              <a:lnSpc>
                <a:spcPct val="100000"/>
              </a:lnSpc>
              <a:spcBef>
                <a:spcPct val="20000"/>
              </a:spcBef>
              <a:spcAft>
                <a:spcPts val="0"/>
              </a:spcAft>
              <a:buClrTx/>
              <a:buSzTx/>
              <a:buFont typeface="Arial"/>
              <a:buAutoNum type="arabicParenBoth"/>
              <a:tabLst/>
              <a:defRPr/>
            </a:pPr>
            <a:r>
              <a:rPr kumimoji="0" lang="en-US" sz="3200" b="1" i="0" u="none" strike="noStrike" kern="1200" cap="none" spc="0" normalizeH="0" baseline="0" noProof="0" dirty="0" smtClean="0">
                <a:ln>
                  <a:noFill/>
                </a:ln>
                <a:solidFill>
                  <a:schemeClr val="tx2"/>
                </a:solidFill>
                <a:effectLst/>
                <a:uLnTx/>
                <a:uFillTx/>
                <a:latin typeface="+mn-lt"/>
                <a:ea typeface="+mn-ea"/>
                <a:cs typeface="+mn-cs"/>
              </a:rPr>
              <a:t>We can’t do complex calculations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We cannot do calculations of that complexity when deciding what to do.</a:t>
            </a:r>
          </a:p>
          <a:p>
            <a:pPr marL="514350" marR="0" lvl="0" indent="-514350" algn="l" defTabSz="457200" rtl="0" eaLnBrk="1" fontAlgn="auto" latinLnBrk="0" hangingPunct="1">
              <a:lnSpc>
                <a:spcPct val="100000"/>
              </a:lnSpc>
              <a:spcBef>
                <a:spcPct val="20000"/>
              </a:spcBef>
              <a:spcAft>
                <a:spcPts val="0"/>
              </a:spcAft>
              <a:buClrTx/>
              <a:buSzTx/>
              <a:buFont typeface="Arial"/>
              <a:buAutoNum type="arabicParenBoth"/>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smtClean="0">
                <a:ln>
                  <a:noFill/>
                </a:ln>
                <a:solidFill>
                  <a:schemeClr val="tx2"/>
                </a:solidFill>
                <a:effectLst/>
                <a:uLnTx/>
                <a:uFillTx/>
                <a:latin typeface="+mn-lt"/>
                <a:ea typeface="+mn-ea"/>
                <a:cs typeface="+mn-cs"/>
              </a:rPr>
              <a:t>(C) Utilitarianism is impractical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So, </a:t>
            </a:r>
            <a:r>
              <a:rPr lang="en-US" sz="3200" dirty="0" smtClean="0"/>
              <a:t>we cannot determine which action maximizes utility when deciding what to do</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p:txBody>
      </p:sp>
      <p:cxnSp>
        <p:nvCxnSpPr>
          <p:cNvPr id="5" name="Straight Connector 4"/>
          <p:cNvCxnSpPr/>
          <p:nvPr/>
        </p:nvCxnSpPr>
        <p:spPr>
          <a:xfrm>
            <a:off x="457200" y="4697412"/>
            <a:ext cx="811662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Mill’s Response:</a:t>
            </a:r>
            <a:br>
              <a:rPr lang="en-US" dirty="0" smtClean="0"/>
            </a:br>
            <a:r>
              <a:rPr lang="en-US" dirty="0" smtClean="0"/>
              <a:t>Utility and Derivative Principles</a:t>
            </a:r>
            <a:endParaRPr lang="en-US" dirty="0"/>
          </a:p>
        </p:txBody>
      </p:sp>
      <p:sp>
        <p:nvSpPr>
          <p:cNvPr id="3" name="Content Placeholder 2"/>
          <p:cNvSpPr>
            <a:spLocks noGrp="1"/>
          </p:cNvSpPr>
          <p:nvPr>
            <p:ph idx="1"/>
          </p:nvPr>
        </p:nvSpPr>
        <p:spPr>
          <a:xfrm>
            <a:off x="457200" y="2143125"/>
            <a:ext cx="8229600" cy="2333626"/>
          </a:xfrm>
        </p:spPr>
        <p:txBody>
          <a:bodyPr>
            <a:normAutofit fontScale="85000" lnSpcReduction="20000"/>
          </a:bodyPr>
          <a:lstStyle/>
          <a:p>
            <a:r>
              <a:rPr lang="en-US" dirty="0" smtClean="0"/>
              <a:t>Utilitarianism is the </a:t>
            </a:r>
            <a:r>
              <a:rPr lang="en-US" b="1" dirty="0" smtClean="0"/>
              <a:t>fundamental principle</a:t>
            </a:r>
            <a:r>
              <a:rPr lang="en-US" dirty="0" smtClean="0"/>
              <a:t> of morality: maximize utility.</a:t>
            </a:r>
          </a:p>
          <a:p>
            <a:r>
              <a:rPr lang="en-US" dirty="0" smtClean="0"/>
              <a:t>In daily life, we can apply </a:t>
            </a:r>
            <a:r>
              <a:rPr lang="en-US" b="1" dirty="0" smtClean="0"/>
              <a:t>derivative principles</a:t>
            </a:r>
            <a:r>
              <a:rPr lang="en-US" dirty="0" smtClean="0"/>
              <a:t>:</a:t>
            </a:r>
          </a:p>
          <a:p>
            <a:pPr lvl="1">
              <a:buFont typeface="Wingdings" charset="2"/>
              <a:buChar char="Ø"/>
            </a:pPr>
            <a:r>
              <a:rPr lang="en-US" dirty="0" smtClean="0"/>
              <a:t>“Don’t murder”</a:t>
            </a:r>
          </a:p>
          <a:p>
            <a:pPr lvl="1">
              <a:buFont typeface="Wingdings" charset="2"/>
              <a:buChar char="Ø"/>
            </a:pPr>
            <a:r>
              <a:rPr lang="en-US" dirty="0" smtClean="0"/>
              <a:t>“Don’t steal”</a:t>
            </a:r>
          </a:p>
          <a:p>
            <a:pPr lvl="1">
              <a:buFont typeface="Wingdings" charset="2"/>
              <a:buChar char="Ø"/>
            </a:pPr>
            <a:r>
              <a:rPr lang="en-US" dirty="0" smtClean="0"/>
              <a:t>…</a:t>
            </a:r>
            <a:endParaRPr lang="en-US" dirty="0"/>
          </a:p>
        </p:txBody>
      </p:sp>
      <p:sp>
        <p:nvSpPr>
          <p:cNvPr id="4" name="Text Box 4"/>
          <p:cNvSpPr txBox="1">
            <a:spLocks noChangeArrowheads="1"/>
          </p:cNvSpPr>
          <p:nvPr/>
        </p:nvSpPr>
        <p:spPr bwMode="auto">
          <a:xfrm>
            <a:off x="890327" y="4476751"/>
            <a:ext cx="7431348" cy="1938992"/>
          </a:xfrm>
          <a:prstGeom prst="rect">
            <a:avLst/>
          </a:prstGeom>
          <a:noFill/>
          <a:ln w="25400">
            <a:solidFill>
              <a:schemeClr val="tx1"/>
            </a:solidFill>
            <a:miter lim="800000"/>
            <a:headEnd/>
            <a:tailEnd/>
          </a:ln>
        </p:spPr>
        <p:txBody>
          <a:bodyPr wrap="square">
            <a:prstTxWarp prst="textNoShape">
              <a:avLst/>
            </a:prstTxWarp>
            <a:spAutoFit/>
          </a:bodyPr>
          <a:lstStyle/>
          <a:p>
            <a:r>
              <a:rPr lang="en-US" sz="2000" dirty="0" smtClean="0"/>
              <a:t>There is no difficulty in proving any ethical standard whatever to work ill, if we suppose universal idiocy to be conjoined with it; but on any hypothesis short of that, mankind must by this time have acquired positive beliefs as to the effects of some actions on their happiness; and the beliefs which have thus come down are the rules of morality for the multitude. (</a:t>
            </a:r>
            <a:r>
              <a:rPr lang="en-US" sz="2000" dirty="0" err="1" smtClean="0"/>
              <a:t>p</a:t>
            </a:r>
            <a:r>
              <a:rPr lang="en-US" sz="2000" dirty="0" smtClean="0"/>
              <a:t>. 493, col. 2)</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3600" b="1" dirty="0" smtClean="0">
                <a:solidFill>
                  <a:schemeClr val="bg1">
                    <a:lumMod val="65000"/>
                  </a:schemeClr>
                </a:solidFill>
              </a:rPr>
              <a:t>Our Question</a:t>
            </a:r>
          </a:p>
          <a:p>
            <a:r>
              <a:rPr lang="en-US" sz="3600" b="1" dirty="0" smtClean="0">
                <a:solidFill>
                  <a:schemeClr val="tx2"/>
                </a:solidFill>
              </a:rPr>
              <a:t>Different Kinds of Answer</a:t>
            </a:r>
          </a:p>
          <a:p>
            <a:r>
              <a:rPr lang="en-US" sz="3600" b="1" dirty="0" err="1" smtClean="0">
                <a:solidFill>
                  <a:schemeClr val="bg1">
                    <a:lumMod val="65000"/>
                  </a:schemeClr>
                </a:solidFill>
              </a:rPr>
              <a:t>Consequentialism</a:t>
            </a:r>
            <a:r>
              <a:rPr lang="en-US" sz="3600" b="1" dirty="0" smtClean="0">
                <a:solidFill>
                  <a:schemeClr val="bg1">
                    <a:lumMod val="65000"/>
                  </a:schemeClr>
                </a:solidFill>
              </a:rPr>
              <a:t>: The Contingency of Right and Wrong</a:t>
            </a:r>
          </a:p>
          <a:p>
            <a:r>
              <a:rPr lang="en-US" sz="3600" b="1" dirty="0" smtClean="0">
                <a:solidFill>
                  <a:schemeClr val="bg1">
                    <a:lumMod val="65000"/>
                  </a:schemeClr>
                </a:solidFill>
              </a:rPr>
              <a:t>Varieties of </a:t>
            </a:r>
            <a:r>
              <a:rPr lang="en-US" sz="3600" b="1" dirty="0" err="1" smtClean="0">
                <a:solidFill>
                  <a:schemeClr val="bg1">
                    <a:lumMod val="65000"/>
                  </a:schemeClr>
                </a:solidFill>
              </a:rPr>
              <a:t>Consequentialism</a:t>
            </a:r>
            <a:endParaRPr lang="en-US" sz="3600" b="1" dirty="0" smtClean="0">
              <a:solidFill>
                <a:schemeClr val="bg1">
                  <a:lumMod val="65000"/>
                </a:schemeClr>
              </a:solidFill>
            </a:endParaRPr>
          </a:p>
          <a:p>
            <a:r>
              <a:rPr lang="en-US" sz="3600" b="1" dirty="0" smtClean="0">
                <a:solidFill>
                  <a:schemeClr val="bg1">
                    <a:lumMod val="65000"/>
                  </a:schemeClr>
                </a:solidFill>
              </a:rPr>
              <a:t>Attractions of Utilitarianism</a:t>
            </a:r>
            <a:endParaRPr lang="en-US" dirty="0" smtClean="0">
              <a:solidFill>
                <a:schemeClr val="bg1">
                  <a:lumMod val="65000"/>
                </a:schemeClr>
              </a:solidFill>
            </a:endParaRPr>
          </a:p>
          <a:p>
            <a:endParaRPr lang="en-US" dirty="0" smtClean="0"/>
          </a:p>
          <a:p>
            <a:endParaRPr lang="en-US" dirty="0"/>
          </a:p>
        </p:txBody>
      </p:sp>
      <p:sp>
        <p:nvSpPr>
          <p:cNvPr id="4" name="Rectangle 4"/>
          <p:cNvSpPr>
            <a:spLocks noChangeArrowheads="1"/>
          </p:cNvSpPr>
          <p:nvPr/>
        </p:nvSpPr>
        <p:spPr bwMode="auto">
          <a:xfrm>
            <a:off x="838199" y="2209800"/>
            <a:ext cx="5099051"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Mill’s Response:</a:t>
            </a:r>
            <a:br>
              <a:rPr lang="en-US" dirty="0" smtClean="0"/>
            </a:br>
            <a:r>
              <a:rPr lang="en-US" dirty="0" smtClean="0"/>
              <a:t>Utility and Derivative Principles</a:t>
            </a:r>
            <a:endParaRPr lang="en-US" dirty="0"/>
          </a:p>
        </p:txBody>
      </p:sp>
      <p:sp>
        <p:nvSpPr>
          <p:cNvPr id="3" name="Content Placeholder 2"/>
          <p:cNvSpPr>
            <a:spLocks noGrp="1"/>
          </p:cNvSpPr>
          <p:nvPr>
            <p:ph idx="1"/>
          </p:nvPr>
        </p:nvSpPr>
        <p:spPr>
          <a:xfrm>
            <a:off x="457200" y="4778375"/>
            <a:ext cx="8229600" cy="1682750"/>
          </a:xfrm>
        </p:spPr>
        <p:txBody>
          <a:bodyPr>
            <a:normAutofit fontScale="92500" lnSpcReduction="20000"/>
          </a:bodyPr>
          <a:lstStyle/>
          <a:p>
            <a:r>
              <a:rPr lang="en-US" dirty="0" smtClean="0"/>
              <a:t>The conclusion is true,</a:t>
            </a:r>
          </a:p>
          <a:p>
            <a:pPr>
              <a:buNone/>
            </a:pPr>
            <a:r>
              <a:rPr lang="en-US" dirty="0" smtClean="0"/>
              <a:t>      (but harmless):</a:t>
            </a:r>
          </a:p>
          <a:p>
            <a:pPr lvl="2">
              <a:buFont typeface="Wingdings" charset="2"/>
              <a:buChar char="Ø"/>
            </a:pPr>
            <a:r>
              <a:rPr lang="en-US" dirty="0" smtClean="0"/>
              <a:t>We can calculate ahead of time to formulate derivative rules;</a:t>
            </a:r>
          </a:p>
          <a:p>
            <a:pPr lvl="2">
              <a:buFont typeface="Wingdings" charset="2"/>
              <a:buChar char="Ø"/>
            </a:pPr>
            <a:r>
              <a:rPr lang="en-US" dirty="0" smtClean="0"/>
              <a:t>the rules get applied “in the heat of the moment”.</a:t>
            </a:r>
          </a:p>
          <a:p>
            <a:pPr>
              <a:buFont typeface="Wingdings" charset="2"/>
              <a:buChar char="Ø"/>
            </a:pPr>
            <a:endParaRPr lang="en-US" dirty="0"/>
          </a:p>
        </p:txBody>
      </p:sp>
      <p:sp>
        <p:nvSpPr>
          <p:cNvPr id="5" name="Content Placeholder 2"/>
          <p:cNvSpPr txBox="1">
            <a:spLocks/>
          </p:cNvSpPr>
          <p:nvPr/>
        </p:nvSpPr>
        <p:spPr>
          <a:xfrm>
            <a:off x="457200" y="1619250"/>
            <a:ext cx="8229600" cy="2778126"/>
          </a:xfrm>
          <a:prstGeom prst="rect">
            <a:avLst/>
          </a:prstGeom>
        </p:spPr>
        <p:txBody>
          <a:bodyPr vert="horz" lIns="91440" tIns="45720" rIns="91440" bIns="45720" rtlCol="0">
            <a:normAutofit fontScale="70000" lnSpcReduction="20000"/>
          </a:bodyPr>
          <a:lstStyle/>
          <a:p>
            <a:pPr marL="342900" lvl="0" indent="-342900">
              <a:spcBef>
                <a:spcPct val="20000"/>
              </a:spcBef>
              <a:defRPr/>
            </a:pPr>
            <a:r>
              <a:rPr lang="en-US" sz="3200" b="1" dirty="0" smtClean="0"/>
              <a:t>The Objection</a:t>
            </a:r>
            <a:r>
              <a:rPr lang="en-US" sz="3200" dirty="0" smtClean="0"/>
              <a:t>:</a:t>
            </a:r>
          </a:p>
          <a:p>
            <a:pPr marL="514350" lvl="0" indent="-514350">
              <a:spcBef>
                <a:spcPct val="20000"/>
              </a:spcBef>
              <a:buFont typeface="Arial"/>
              <a:buAutoNum type="arabicParenBoth"/>
              <a:defRPr/>
            </a:pPr>
            <a:r>
              <a:rPr lang="en-US" sz="3200" b="1" dirty="0" smtClean="0">
                <a:solidFill>
                  <a:schemeClr val="tx2"/>
                </a:solidFill>
              </a:rPr>
              <a:t>Utilitarianism requires complex calculations</a:t>
            </a:r>
            <a:r>
              <a:rPr lang="en-US" sz="3200" dirty="0" smtClean="0"/>
              <a:t>: Determining which action maximizes utility requires calculations of a certain complexity.</a:t>
            </a:r>
          </a:p>
          <a:p>
            <a:pPr marL="514350" lvl="0" indent="-514350">
              <a:spcBef>
                <a:spcPct val="20000"/>
              </a:spcBef>
              <a:buFont typeface="Arial"/>
              <a:buAutoNum type="arabicParenBoth"/>
              <a:defRPr/>
            </a:pPr>
            <a:r>
              <a:rPr lang="en-US" sz="3200" b="1" dirty="0" smtClean="0">
                <a:solidFill>
                  <a:schemeClr val="tx2"/>
                </a:solidFill>
              </a:rPr>
              <a:t>We can’t do complex calculations</a:t>
            </a:r>
            <a:r>
              <a:rPr lang="en-US" sz="3200" dirty="0" smtClean="0"/>
              <a:t>: We cannot do very calculations of that complexity when deciding what to do.</a:t>
            </a:r>
          </a:p>
          <a:p>
            <a:pPr marL="514350" lvl="0" indent="-514350">
              <a:spcBef>
                <a:spcPct val="20000"/>
              </a:spcBef>
              <a:buFont typeface="Arial"/>
              <a:buAutoNum type="arabicParenBoth"/>
              <a:defRPr/>
            </a:pPr>
            <a:endParaRPr lang="en-US" sz="3200" dirty="0" smtClean="0"/>
          </a:p>
          <a:p>
            <a:pPr marL="342900" lvl="0" indent="-342900">
              <a:spcBef>
                <a:spcPct val="20000"/>
              </a:spcBef>
              <a:defRPr/>
            </a:pPr>
            <a:r>
              <a:rPr lang="en-US" sz="3200" b="1" dirty="0" smtClean="0">
                <a:solidFill>
                  <a:schemeClr val="tx2"/>
                </a:solidFill>
              </a:rPr>
              <a:t>(C) Utilitarianism is impractical</a:t>
            </a:r>
            <a:r>
              <a:rPr lang="en-US" sz="3200" dirty="0" smtClean="0"/>
              <a:t>: So, we cannot determine which action maximizes utility when deciding what to do.</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6" name="Straight Connector 5"/>
          <p:cNvCxnSpPr/>
          <p:nvPr/>
        </p:nvCxnSpPr>
        <p:spPr>
          <a:xfrm>
            <a:off x="457200" y="3681412"/>
            <a:ext cx="811662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Bent-Up Arrow 6"/>
          <p:cNvSpPr/>
          <p:nvPr/>
        </p:nvSpPr>
        <p:spPr>
          <a:xfrm>
            <a:off x="3668453" y="4111625"/>
            <a:ext cx="3270250" cy="1604255"/>
          </a:xfrm>
          <a:prstGeom prst="bentUpArrow">
            <a:avLst>
              <a:gd name="adj1" fmla="val 30146"/>
              <a:gd name="adj2" fmla="val 25000"/>
              <a:gd name="adj3" fmla="val 25000"/>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rPr>
              <a:t>Harmless</a:t>
            </a:r>
            <a:endParaRPr lang="en-US"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9" name="Group 18"/>
          <p:cNvGrpSpPr/>
          <p:nvPr/>
        </p:nvGrpSpPr>
        <p:grpSpPr>
          <a:xfrm>
            <a:off x="1362075" y="1841500"/>
            <a:ext cx="2654300" cy="2825749"/>
            <a:chOff x="1362075" y="1841500"/>
            <a:chExt cx="2654300" cy="2825749"/>
          </a:xfrm>
        </p:grpSpPr>
        <p:sp>
          <p:nvSpPr>
            <p:cNvPr id="5" name="TextBox 4"/>
            <p:cNvSpPr txBox="1"/>
            <p:nvPr/>
          </p:nvSpPr>
          <p:spPr>
            <a:xfrm>
              <a:off x="1362075" y="2603500"/>
              <a:ext cx="1924050" cy="1384995"/>
            </a:xfrm>
            <a:prstGeom prst="rect">
              <a:avLst/>
            </a:prstGeom>
            <a:noFill/>
          </p:spPr>
          <p:txBody>
            <a:bodyPr wrap="square" rtlCol="0">
              <a:spAutoFit/>
            </a:bodyPr>
            <a:lstStyle/>
            <a:p>
              <a:r>
                <a:rPr lang="en-US" sz="2800" dirty="0" smtClean="0"/>
                <a:t>Common Sense Morality</a:t>
              </a:r>
              <a:endParaRPr lang="en-US" sz="2800" dirty="0"/>
            </a:p>
          </p:txBody>
        </p:sp>
        <p:sp>
          <p:nvSpPr>
            <p:cNvPr id="8" name="Left Brace 7"/>
            <p:cNvSpPr/>
            <p:nvPr/>
          </p:nvSpPr>
          <p:spPr>
            <a:xfrm>
              <a:off x="3286125" y="1841500"/>
              <a:ext cx="730250" cy="2825749"/>
            </a:xfrm>
            <a:prstGeom prst="leftBrace">
              <a:avLst>
                <a:gd name="adj1" fmla="val 8333"/>
                <a:gd name="adj2" fmla="val 50000"/>
              </a:avLst>
            </a:prstGeom>
            <a:ln w="508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 name="Group 17"/>
          <p:cNvGrpSpPr/>
          <p:nvPr/>
        </p:nvGrpSpPr>
        <p:grpSpPr>
          <a:xfrm>
            <a:off x="1098550" y="4667250"/>
            <a:ext cx="2917825" cy="1555750"/>
            <a:chOff x="1098550" y="4667250"/>
            <a:chExt cx="2917825" cy="1555750"/>
          </a:xfrm>
        </p:grpSpPr>
        <p:sp>
          <p:nvSpPr>
            <p:cNvPr id="4" name="TextBox 3"/>
            <p:cNvSpPr txBox="1"/>
            <p:nvPr/>
          </p:nvSpPr>
          <p:spPr>
            <a:xfrm>
              <a:off x="1098550" y="5183515"/>
              <a:ext cx="1924050" cy="523220"/>
            </a:xfrm>
            <a:prstGeom prst="rect">
              <a:avLst/>
            </a:prstGeom>
            <a:noFill/>
          </p:spPr>
          <p:txBody>
            <a:bodyPr wrap="square" rtlCol="0">
              <a:spAutoFit/>
            </a:bodyPr>
            <a:lstStyle/>
            <a:p>
              <a:r>
                <a:rPr lang="en-US" sz="2800" dirty="0" smtClean="0"/>
                <a:t>Foundation</a:t>
              </a:r>
              <a:endParaRPr lang="en-US" sz="2800" dirty="0"/>
            </a:p>
          </p:txBody>
        </p:sp>
        <p:sp>
          <p:nvSpPr>
            <p:cNvPr id="7" name="Left Brace 6"/>
            <p:cNvSpPr/>
            <p:nvPr/>
          </p:nvSpPr>
          <p:spPr>
            <a:xfrm>
              <a:off x="3286125" y="4667250"/>
              <a:ext cx="730250" cy="1555750"/>
            </a:xfrm>
            <a:prstGeom prst="leftBrace">
              <a:avLst>
                <a:gd name="adj1" fmla="val 8333"/>
                <a:gd name="adj2" fmla="val 50000"/>
              </a:avLst>
            </a:prstGeom>
            <a:ln w="508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 name="Title 1"/>
          <p:cNvSpPr>
            <a:spLocks noGrp="1"/>
          </p:cNvSpPr>
          <p:nvPr>
            <p:ph type="title"/>
          </p:nvPr>
        </p:nvSpPr>
        <p:spPr/>
        <p:txBody>
          <a:bodyPr>
            <a:normAutofit fontScale="90000"/>
          </a:bodyPr>
          <a:lstStyle/>
          <a:p>
            <a:r>
              <a:rPr lang="en-US" dirty="0" smtClean="0"/>
              <a:t>The Place of</a:t>
            </a:r>
            <a:br>
              <a:rPr lang="en-US" dirty="0" smtClean="0"/>
            </a:br>
            <a:r>
              <a:rPr lang="en-US" dirty="0" smtClean="0"/>
              <a:t>Common Sense Morality</a:t>
            </a:r>
            <a:endParaRPr lang="en-US" dirty="0"/>
          </a:p>
        </p:txBody>
      </p:sp>
      <p:sp>
        <p:nvSpPr>
          <p:cNvPr id="6" name="Rounded Rectangle 5"/>
          <p:cNvSpPr/>
          <p:nvPr/>
        </p:nvSpPr>
        <p:spPr>
          <a:xfrm>
            <a:off x="4016375" y="4667250"/>
            <a:ext cx="4937125" cy="1555750"/>
          </a:xfrm>
          <a:prstGeom prst="roundRect">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Maximize utility!</a:t>
            </a:r>
            <a:endParaRPr lang="en-US" sz="3200" dirty="0">
              <a:solidFill>
                <a:schemeClr val="tx1"/>
              </a:solidFill>
            </a:endParaRPr>
          </a:p>
        </p:txBody>
      </p:sp>
      <p:sp>
        <p:nvSpPr>
          <p:cNvPr id="9" name="Round Same Side Corner Rectangle 8"/>
          <p:cNvSpPr/>
          <p:nvPr/>
        </p:nvSpPr>
        <p:spPr>
          <a:xfrm>
            <a:off x="4318000" y="1841501"/>
            <a:ext cx="1095375" cy="2825749"/>
          </a:xfrm>
          <a:prstGeom prst="round2Same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Don’t</a:t>
            </a:r>
          </a:p>
          <a:p>
            <a:pPr algn="ctr"/>
            <a:r>
              <a:rPr lang="en-US" b="1" dirty="0" smtClean="0">
                <a:solidFill>
                  <a:schemeClr val="tx1"/>
                </a:solidFill>
              </a:rPr>
              <a:t>murder!</a:t>
            </a:r>
            <a:endParaRPr lang="en-US" b="1" dirty="0">
              <a:solidFill>
                <a:schemeClr val="tx1"/>
              </a:solidFill>
            </a:endParaRPr>
          </a:p>
        </p:txBody>
      </p:sp>
      <p:sp>
        <p:nvSpPr>
          <p:cNvPr id="10" name="Round Same Side Corner Rectangle 9"/>
          <p:cNvSpPr/>
          <p:nvPr/>
        </p:nvSpPr>
        <p:spPr>
          <a:xfrm>
            <a:off x="5413375" y="1841501"/>
            <a:ext cx="1095375" cy="2825749"/>
          </a:xfrm>
          <a:prstGeom prst="round2Same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Don’t</a:t>
            </a:r>
          </a:p>
          <a:p>
            <a:pPr algn="ctr"/>
            <a:r>
              <a:rPr lang="en-US" b="1" dirty="0" smtClean="0">
                <a:solidFill>
                  <a:schemeClr val="tx1"/>
                </a:solidFill>
              </a:rPr>
              <a:t>steal!</a:t>
            </a:r>
            <a:endParaRPr lang="en-US" b="1" dirty="0">
              <a:solidFill>
                <a:schemeClr val="tx1"/>
              </a:solidFill>
            </a:endParaRPr>
          </a:p>
        </p:txBody>
      </p:sp>
      <p:sp>
        <p:nvSpPr>
          <p:cNvPr id="11" name="Round Same Side Corner Rectangle 10"/>
          <p:cNvSpPr/>
          <p:nvPr/>
        </p:nvSpPr>
        <p:spPr>
          <a:xfrm>
            <a:off x="6508750" y="1841501"/>
            <a:ext cx="1095375" cy="2825749"/>
          </a:xfrm>
          <a:prstGeom prst="round2Same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Be honest!</a:t>
            </a:r>
            <a:endParaRPr lang="en-US" b="1" dirty="0">
              <a:solidFill>
                <a:schemeClr val="tx1"/>
              </a:solidFill>
            </a:endParaRPr>
          </a:p>
        </p:txBody>
      </p:sp>
      <p:sp>
        <p:nvSpPr>
          <p:cNvPr id="12" name="Round Same Side Corner Rectangle 11"/>
          <p:cNvSpPr/>
          <p:nvPr/>
        </p:nvSpPr>
        <p:spPr>
          <a:xfrm>
            <a:off x="7591425" y="1841501"/>
            <a:ext cx="1095375" cy="2825749"/>
          </a:xfrm>
          <a:prstGeom prst="round2Same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Care for your kids!</a:t>
            </a:r>
            <a:endParaRPr lang="en-US" b="1" dirty="0">
              <a:solidFill>
                <a:schemeClr val="tx1"/>
              </a:solidFill>
            </a:endParaRPr>
          </a:p>
        </p:txBody>
      </p:sp>
      <p:sp>
        <p:nvSpPr>
          <p:cNvPr id="13" name="Explosion 1 12"/>
          <p:cNvSpPr/>
          <p:nvPr/>
        </p:nvSpPr>
        <p:spPr>
          <a:xfrm>
            <a:off x="250825" y="1619250"/>
            <a:ext cx="1809750" cy="1444625"/>
          </a:xfrm>
          <a:prstGeom prst="irregularSeal1">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User friendly!</a:t>
            </a:r>
            <a:endParaRPr lang="en-US" b="1" dirty="0">
              <a:solidFill>
                <a:schemeClr val="tx1"/>
              </a:solidFill>
            </a:endParaRPr>
          </a:p>
        </p:txBody>
      </p:sp>
      <p:sp>
        <p:nvSpPr>
          <p:cNvPr id="14" name="Explosion 1 13"/>
          <p:cNvSpPr/>
          <p:nvPr/>
        </p:nvSpPr>
        <p:spPr>
          <a:xfrm>
            <a:off x="250825" y="3988495"/>
            <a:ext cx="2463800" cy="1444625"/>
          </a:xfrm>
          <a:prstGeom prst="irregularSeal1">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No Exceptions!</a:t>
            </a:r>
            <a:endParaRPr lang="en-US" b="1" dirty="0">
              <a:solidFill>
                <a:schemeClr val="tx1"/>
              </a:solidFill>
            </a:endParaRPr>
          </a:p>
        </p:txBody>
      </p:sp>
      <p:sp>
        <p:nvSpPr>
          <p:cNvPr id="15" name="TextBox 14"/>
          <p:cNvSpPr txBox="1"/>
          <p:nvPr/>
        </p:nvSpPr>
        <p:spPr>
          <a:xfrm>
            <a:off x="2714625" y="3465275"/>
            <a:ext cx="571500" cy="523220"/>
          </a:xfrm>
          <a:prstGeom prst="rect">
            <a:avLst/>
          </a:prstGeom>
          <a:noFill/>
        </p:spPr>
        <p:txBody>
          <a:bodyPr wrap="square" rtlCol="0">
            <a:spAutoFit/>
          </a:bodyPr>
          <a:lstStyle/>
          <a:p>
            <a:r>
              <a:rPr lang="en-US" sz="2800" dirty="0" smtClean="0"/>
              <a:t>*</a:t>
            </a:r>
            <a:endParaRPr lang="en-US" sz="2800" dirty="0"/>
          </a:p>
        </p:txBody>
      </p:sp>
      <p:sp>
        <p:nvSpPr>
          <p:cNvPr id="16" name="TextBox 15"/>
          <p:cNvSpPr txBox="1"/>
          <p:nvPr/>
        </p:nvSpPr>
        <p:spPr>
          <a:xfrm>
            <a:off x="2809875" y="5171510"/>
            <a:ext cx="571500" cy="523220"/>
          </a:xfrm>
          <a:prstGeom prst="rect">
            <a:avLst/>
          </a:prstGeom>
          <a:noFill/>
        </p:spPr>
        <p:txBody>
          <a:bodyPr wrap="square" rtlCol="0">
            <a:spAutoFit/>
          </a:bodyPr>
          <a:lstStyle/>
          <a:p>
            <a:r>
              <a:rPr lang="en-US" sz="2800" dirty="0" smtClean="0"/>
              <a:t>**</a:t>
            </a:r>
            <a:endParaRPr lang="en-US" sz="2800" dirty="0"/>
          </a:p>
        </p:txBody>
      </p:sp>
      <p:sp>
        <p:nvSpPr>
          <p:cNvPr id="17" name="TextBox 16"/>
          <p:cNvSpPr txBox="1"/>
          <p:nvPr/>
        </p:nvSpPr>
        <p:spPr>
          <a:xfrm>
            <a:off x="250825" y="5853668"/>
            <a:ext cx="2559050" cy="646331"/>
          </a:xfrm>
          <a:prstGeom prst="rect">
            <a:avLst/>
          </a:prstGeom>
          <a:noFill/>
        </p:spPr>
        <p:txBody>
          <a:bodyPr wrap="square" rtlCol="0">
            <a:spAutoFit/>
          </a:bodyPr>
          <a:lstStyle/>
          <a:p>
            <a:r>
              <a:rPr lang="en-US" dirty="0" smtClean="0"/>
              <a:t>*   has exceptions</a:t>
            </a:r>
          </a:p>
          <a:p>
            <a:r>
              <a:rPr lang="en-US" dirty="0" smtClean="0"/>
              <a:t>** hard to use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xEl>
                                              <p:pRg st="1" end="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P spid="14" grpId="0" animBg="1"/>
      <p:bldP spid="15" grpId="0"/>
      <p:bldP spid="16" grpId="0"/>
      <p:bldP spid="17" grpId="0" uiExpand="1" build="allAtOnce"/>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Mill’s Proof</a:t>
            </a:r>
            <a:endParaRPr lang="en-US" dirty="0"/>
          </a:p>
        </p:txBody>
      </p:sp>
      <p:sp>
        <p:nvSpPr>
          <p:cNvPr id="4" name="Text Box 4"/>
          <p:cNvSpPr txBox="1">
            <a:spLocks noChangeArrowheads="1"/>
          </p:cNvSpPr>
          <p:nvPr/>
        </p:nvSpPr>
        <p:spPr bwMode="auto">
          <a:xfrm>
            <a:off x="457200" y="1417638"/>
            <a:ext cx="7431348" cy="2862323"/>
          </a:xfrm>
          <a:prstGeom prst="rect">
            <a:avLst/>
          </a:prstGeom>
          <a:noFill/>
          <a:ln w="25400">
            <a:solidFill>
              <a:schemeClr val="tx1"/>
            </a:solidFill>
            <a:miter lim="800000"/>
            <a:headEnd/>
            <a:tailEnd/>
          </a:ln>
        </p:spPr>
        <p:txBody>
          <a:bodyPr wrap="square">
            <a:prstTxWarp prst="textNoShape">
              <a:avLst/>
            </a:prstTxWarp>
            <a:spAutoFit/>
          </a:bodyPr>
          <a:lstStyle/>
          <a:p>
            <a:r>
              <a:rPr lang="en-US" dirty="0" smtClean="0"/>
              <a:t>On the present occasion, I shall … attempt to contribute something towards the understanding and appreciation of the Utilitarian … theory.  It is evident that this cannot be proof in the ordinary and popular meaning of the term.  Questions of ultimate ends are not amenable to direct proof.  Whatever can be proved to be good must be so by being shown to be a means to something admitted to be good without proof.  The medical art is proved to be good by its conducing to health;  but how is it possible to prove that health is good. […] Considerations may [nevertheless] be presented capable of determining the intellect either to give or withhold its assent to the doctrine; and this is equivalent to proof. (</a:t>
            </a:r>
            <a:r>
              <a:rPr lang="en-US" dirty="0" err="1" smtClean="0"/>
              <a:t>p</a:t>
            </a:r>
            <a:r>
              <a:rPr lang="en-US" dirty="0" smtClean="0"/>
              <a:t>. 487, col. 1)</a:t>
            </a:r>
            <a:endParaRPr lang="en-US" dirty="0"/>
          </a:p>
        </p:txBody>
      </p:sp>
      <p:sp>
        <p:nvSpPr>
          <p:cNvPr id="5" name="Content Placeholder 2"/>
          <p:cNvSpPr>
            <a:spLocks noGrp="1"/>
          </p:cNvSpPr>
          <p:nvPr>
            <p:ph idx="1"/>
          </p:nvPr>
        </p:nvSpPr>
        <p:spPr>
          <a:xfrm>
            <a:off x="457200" y="4279961"/>
            <a:ext cx="8229600" cy="2149414"/>
          </a:xfrm>
        </p:spPr>
        <p:txBody>
          <a:bodyPr>
            <a:normAutofit/>
          </a:bodyPr>
          <a:lstStyle/>
          <a:p>
            <a:endParaRPr lang="en-US" dirty="0" smtClean="0"/>
          </a:p>
          <a:p>
            <a:r>
              <a:rPr lang="en-US" dirty="0" smtClean="0"/>
              <a:t>Mill: One can give an argument for the principle of utility, but not a proof.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Mill’s Proof: Two Tasks</a:t>
            </a:r>
            <a:endParaRPr lang="en-US" dirty="0"/>
          </a:p>
        </p:txBody>
      </p:sp>
      <p:sp>
        <p:nvSpPr>
          <p:cNvPr id="3" name="Content Placeholder 2"/>
          <p:cNvSpPr>
            <a:spLocks noGrp="1"/>
          </p:cNvSpPr>
          <p:nvPr>
            <p:ph idx="1"/>
          </p:nvPr>
        </p:nvSpPr>
        <p:spPr/>
        <p:txBody>
          <a:bodyPr/>
          <a:lstStyle/>
          <a:p>
            <a:pPr>
              <a:buNone/>
            </a:pPr>
            <a:r>
              <a:rPr lang="en-US" dirty="0" smtClean="0"/>
              <a:t>Mill aims to show that maximizing everyone’s happiness is </a:t>
            </a:r>
            <a:r>
              <a:rPr lang="en-US" b="1" dirty="0" smtClean="0"/>
              <a:t>the only good</a:t>
            </a:r>
            <a:r>
              <a:rPr lang="en-US" dirty="0" smtClean="0"/>
              <a:t>.</a:t>
            </a:r>
          </a:p>
          <a:p>
            <a:pPr>
              <a:buNone/>
            </a:pPr>
            <a:r>
              <a:rPr lang="en-US" b="1" dirty="0" smtClean="0"/>
              <a:t>To show</a:t>
            </a:r>
            <a:r>
              <a:rPr lang="en-US" dirty="0" smtClean="0"/>
              <a:t>:  </a:t>
            </a:r>
          </a:p>
          <a:p>
            <a:pPr marL="971550" lvl="1" indent="-571500">
              <a:buFont typeface="+mj-lt"/>
              <a:buAutoNum type="romanUcPeriod"/>
            </a:pPr>
            <a:r>
              <a:rPr lang="en-US" dirty="0" smtClean="0"/>
              <a:t>Maximizing everyone’s happiness is good; and</a:t>
            </a:r>
          </a:p>
          <a:p>
            <a:pPr marL="971550" lvl="1" indent="-571500">
              <a:buFont typeface="+mj-lt"/>
              <a:buAutoNum type="romanUcPeriod"/>
            </a:pPr>
            <a:r>
              <a:rPr lang="en-US" dirty="0" smtClean="0"/>
              <a:t>Nothing else is good.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Mill’s Proof: Agenda</a:t>
            </a:r>
            <a:endParaRPr lang="en-US" dirty="0"/>
          </a:p>
        </p:txBody>
      </p:sp>
      <p:sp>
        <p:nvSpPr>
          <p:cNvPr id="3" name="Content Placeholder 2"/>
          <p:cNvSpPr>
            <a:spLocks noGrp="1"/>
          </p:cNvSpPr>
          <p:nvPr>
            <p:ph idx="1"/>
          </p:nvPr>
        </p:nvSpPr>
        <p:spPr/>
        <p:txBody>
          <a:bodyPr>
            <a:normAutofit/>
          </a:bodyPr>
          <a:lstStyle/>
          <a:p>
            <a:r>
              <a:rPr lang="en-US" sz="3600" b="1" dirty="0" smtClean="0"/>
              <a:t>Clarifications</a:t>
            </a:r>
          </a:p>
          <a:p>
            <a:r>
              <a:rPr lang="en-US" sz="3600" b="1" dirty="0" smtClean="0"/>
              <a:t>“Everyone desires happiness.”</a:t>
            </a:r>
          </a:p>
          <a:p>
            <a:r>
              <a:rPr lang="en-US" sz="3600" b="1" dirty="0" smtClean="0"/>
              <a:t>“No one desires anything else.”</a:t>
            </a:r>
          </a:p>
          <a:p>
            <a:endParaRPr lang="en-US" dirty="0" smtClean="0"/>
          </a:p>
          <a:p>
            <a:endParaRPr lang="en-US" dirty="0"/>
          </a:p>
        </p:txBody>
      </p:sp>
      <p:sp>
        <p:nvSpPr>
          <p:cNvPr id="4" name="Rectangle 4"/>
          <p:cNvSpPr>
            <a:spLocks noChangeArrowheads="1"/>
          </p:cNvSpPr>
          <p:nvPr/>
        </p:nvSpPr>
        <p:spPr bwMode="auto">
          <a:xfrm>
            <a:off x="838199" y="1600200"/>
            <a:ext cx="2654301"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par>
                                <p:cTn id="20" presetID="3" presetClass="emph" presetSubtype="2" fill="hold" grpId="0" nodeType="withEffect">
                                  <p:stCondLst>
                                    <p:cond delay="0"/>
                                  </p:stCondLst>
                                  <p:childTnLst>
                                    <p:animClr clrSpc="rgb">
                                      <p:cBhvr override="childStyle">
                                        <p:cTn id="21" dur="2000" fill="hold"/>
                                        <p:tgtEl>
                                          <p:spTgt spid="3">
                                            <p:txEl>
                                              <p:pRg st="0" end="0"/>
                                            </p:txEl>
                                          </p:spTgt>
                                        </p:tgtEl>
                                        <p:attrNameLst>
                                          <p:attrName>style.color</p:attrName>
                                        </p:attrNameLst>
                                      </p:cBhvr>
                                      <p:to>
                                        <a:schemeClr val="tx2"/>
                                      </p:to>
                                    </p:animClr>
                                  </p:childTnLst>
                                </p:cTn>
                              </p:par>
                              <p:par>
                                <p:cTn id="22" presetID="3" presetClass="emph" presetSubtype="2" fill="hold" grpId="0" nodeType="withEffect">
                                  <p:stCondLst>
                                    <p:cond delay="0"/>
                                  </p:stCondLst>
                                  <p:childTnLst>
                                    <p:animClr clrSpc="rgb">
                                      <p:cBhvr override="childStyle">
                                        <p:cTn id="23" dur="2000" fill="hold"/>
                                        <p:tgtEl>
                                          <p:spTgt spid="3">
                                            <p:txEl>
                                              <p:pRg st="1" end="1"/>
                                            </p:txEl>
                                          </p:spTgt>
                                        </p:tgtEl>
                                        <p:attrNameLst>
                                          <p:attrName>style.color</p:attrName>
                                        </p:attrNameLst>
                                      </p:cBhvr>
                                      <p:to>
                                        <a:srgbClr val="B2A9B0"/>
                                      </p:to>
                                    </p:animClr>
                                  </p:childTnLst>
                                </p:cTn>
                              </p:par>
                              <p:par>
                                <p:cTn id="24" presetID="3" presetClass="emph" presetSubtype="2" fill="hold" grpId="0" nodeType="withEffect">
                                  <p:stCondLst>
                                    <p:cond delay="0"/>
                                  </p:stCondLst>
                                  <p:childTnLst>
                                    <p:animClr clrSpc="rgb">
                                      <p:cBhvr override="childStyle">
                                        <p:cTn id="25" dur="2000" fill="hold"/>
                                        <p:tgtEl>
                                          <p:spTgt spid="3">
                                            <p:txEl>
                                              <p:pRg st="2" end="2"/>
                                            </p:txEl>
                                          </p:spTgt>
                                        </p:tgtEl>
                                        <p:attrNameLst>
                                          <p:attrName>style.color</p:attrName>
                                        </p:attrNameLst>
                                      </p:cBhvr>
                                      <p:to>
                                        <a:srgbClr val="B2A9B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animBg="1"/>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Clarification: </a:t>
            </a:r>
            <a:br>
              <a:rPr lang="en-US" dirty="0" smtClean="0"/>
            </a:br>
            <a:r>
              <a:rPr lang="en-US" dirty="0" smtClean="0"/>
              <a:t>“Good” ≈ “Desirable”</a:t>
            </a:r>
            <a:endParaRPr lang="en-US" dirty="0"/>
          </a:p>
        </p:txBody>
      </p:sp>
      <p:sp>
        <p:nvSpPr>
          <p:cNvPr id="3" name="Content Placeholder 2"/>
          <p:cNvSpPr>
            <a:spLocks noGrp="1"/>
          </p:cNvSpPr>
          <p:nvPr>
            <p:ph idx="1"/>
          </p:nvPr>
        </p:nvSpPr>
        <p:spPr>
          <a:xfrm>
            <a:off x="457200" y="2540000"/>
            <a:ext cx="8229600" cy="3586163"/>
          </a:xfrm>
        </p:spPr>
        <p:txBody>
          <a:bodyPr/>
          <a:lstStyle/>
          <a:p>
            <a:r>
              <a:rPr lang="en-US" dirty="0" smtClean="0"/>
              <a:t>To show that something is good, it suffices to show that it is desirable.</a:t>
            </a:r>
          </a:p>
          <a:p>
            <a:r>
              <a:rPr lang="en-US" dirty="0" smtClean="0"/>
              <a:t>To show that something is not good, it suffices to show that it is not desirable.</a:t>
            </a:r>
            <a:endParaRPr lang="en-US" dirty="0"/>
          </a:p>
        </p:txBody>
      </p:sp>
      <p:sp>
        <p:nvSpPr>
          <p:cNvPr id="4" name="Text Box 4"/>
          <p:cNvSpPr txBox="1">
            <a:spLocks noChangeArrowheads="1"/>
          </p:cNvSpPr>
          <p:nvPr/>
        </p:nvSpPr>
        <p:spPr bwMode="auto">
          <a:xfrm>
            <a:off x="457200" y="1771581"/>
            <a:ext cx="7431348" cy="707886"/>
          </a:xfrm>
          <a:prstGeom prst="rect">
            <a:avLst/>
          </a:prstGeom>
          <a:noFill/>
          <a:ln w="25400">
            <a:solidFill>
              <a:schemeClr val="tx1"/>
            </a:solidFill>
            <a:miter lim="800000"/>
            <a:headEnd/>
            <a:tailEnd/>
          </a:ln>
        </p:spPr>
        <p:txBody>
          <a:bodyPr wrap="square">
            <a:prstTxWarp prst="textNoShape">
              <a:avLst/>
            </a:prstTxWarp>
            <a:spAutoFit/>
          </a:bodyPr>
          <a:lstStyle/>
          <a:p>
            <a:r>
              <a:rPr lang="en-US" sz="2000" dirty="0" smtClean="0"/>
              <a:t>Questions about ends are, in other words, questions about what things are desirable. (</a:t>
            </a:r>
            <a:r>
              <a:rPr lang="en-US" sz="2000" dirty="0" err="1" smtClean="0"/>
              <a:t>p</a:t>
            </a:r>
            <a:r>
              <a:rPr lang="en-US" sz="2000" dirty="0" smtClean="0"/>
              <a:t>. 499, col. 1)</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 Clarification:</a:t>
            </a:r>
            <a:br>
              <a:rPr lang="en-US" dirty="0" smtClean="0"/>
            </a:br>
            <a:r>
              <a:rPr lang="en-US" dirty="0" smtClean="0"/>
              <a:t>Desirable Means vs. Desirable Ends</a:t>
            </a:r>
            <a:endParaRPr lang="en-US" dirty="0"/>
          </a:p>
        </p:txBody>
      </p:sp>
      <p:sp>
        <p:nvSpPr>
          <p:cNvPr id="3" name="Content Placeholder 2"/>
          <p:cNvSpPr>
            <a:spLocks noGrp="1"/>
          </p:cNvSpPr>
          <p:nvPr>
            <p:ph idx="1"/>
          </p:nvPr>
        </p:nvSpPr>
        <p:spPr>
          <a:xfrm>
            <a:off x="457200" y="1600200"/>
            <a:ext cx="8229600" cy="4525963"/>
          </a:xfrm>
        </p:spPr>
        <p:txBody>
          <a:bodyPr>
            <a:normAutofit fontScale="92500"/>
          </a:bodyPr>
          <a:lstStyle/>
          <a:p>
            <a:r>
              <a:rPr lang="en-US" b="1" dirty="0" smtClean="0">
                <a:solidFill>
                  <a:schemeClr val="tx2"/>
                </a:solidFill>
              </a:rPr>
              <a:t>Desirable means</a:t>
            </a:r>
            <a:r>
              <a:rPr lang="en-US" dirty="0" smtClean="0"/>
              <a:t>: things desirable because they are means for acquiring something desirable.</a:t>
            </a:r>
          </a:p>
          <a:p>
            <a:r>
              <a:rPr lang="en-US" dirty="0" smtClean="0"/>
              <a:t>Mill’s example is …</a:t>
            </a:r>
          </a:p>
          <a:p>
            <a:pPr>
              <a:buNone/>
            </a:pPr>
            <a:r>
              <a:rPr lang="en-US" dirty="0" smtClean="0"/>
              <a:t>			… </a:t>
            </a:r>
            <a:r>
              <a:rPr lang="en-US" b="1" dirty="0" smtClean="0"/>
              <a:t>money</a:t>
            </a:r>
            <a:r>
              <a:rPr lang="en-US" dirty="0" smtClean="0"/>
              <a:t>:</a:t>
            </a:r>
          </a:p>
          <a:p>
            <a:endParaRPr lang="en-US" dirty="0" smtClean="0"/>
          </a:p>
          <a:p>
            <a:endParaRPr lang="en-US" dirty="0" smtClean="0"/>
          </a:p>
          <a:p>
            <a:endParaRPr lang="en-US" dirty="0" smtClean="0"/>
          </a:p>
          <a:p>
            <a:r>
              <a:rPr lang="en-US" b="1" dirty="0" smtClean="0">
                <a:solidFill>
                  <a:schemeClr val="tx2"/>
                </a:solidFill>
              </a:rPr>
              <a:t>Desirable ends</a:t>
            </a:r>
            <a:r>
              <a:rPr lang="en-US" dirty="0" smtClean="0"/>
              <a:t>:  Things desirable for themselves.</a:t>
            </a:r>
            <a:endParaRPr lang="en-US" dirty="0"/>
          </a:p>
        </p:txBody>
      </p:sp>
      <p:sp>
        <p:nvSpPr>
          <p:cNvPr id="4" name="Text Box 4"/>
          <p:cNvSpPr txBox="1">
            <a:spLocks noChangeArrowheads="1"/>
          </p:cNvSpPr>
          <p:nvPr/>
        </p:nvSpPr>
        <p:spPr bwMode="auto">
          <a:xfrm>
            <a:off x="457200" y="3746500"/>
            <a:ext cx="7431348" cy="1323439"/>
          </a:xfrm>
          <a:prstGeom prst="rect">
            <a:avLst/>
          </a:prstGeom>
          <a:noFill/>
          <a:ln w="25400">
            <a:solidFill>
              <a:schemeClr val="tx1"/>
            </a:solidFill>
            <a:miter lim="800000"/>
            <a:headEnd/>
            <a:tailEnd/>
          </a:ln>
        </p:spPr>
        <p:txBody>
          <a:bodyPr wrap="square">
            <a:prstTxWarp prst="textNoShape">
              <a:avLst/>
            </a:prstTxWarp>
            <a:spAutoFit/>
          </a:bodyPr>
          <a:lstStyle/>
          <a:p>
            <a:r>
              <a:rPr lang="en-US" sz="2000" dirty="0" smtClean="0"/>
              <a:t>There is nothing originally more desirable about money than about any heap of glittering pebbles.  Its worth is solely that of the things which it bill buy;  the desires for other things than itself, which it is a means of gratifying. (</a:t>
            </a:r>
            <a:r>
              <a:rPr lang="en-US" sz="2000" dirty="0" err="1" smtClean="0"/>
              <a:t>p</a:t>
            </a:r>
            <a:r>
              <a:rPr lang="en-US" sz="2000" dirty="0" smtClean="0"/>
              <a:t>. 500, col. 2)</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Mill’s Proof: Two Tasks (Again)</a:t>
            </a:r>
            <a:endParaRPr lang="en-US" dirty="0"/>
          </a:p>
        </p:txBody>
      </p:sp>
      <p:sp>
        <p:nvSpPr>
          <p:cNvPr id="3" name="Content Placeholder 2"/>
          <p:cNvSpPr>
            <a:spLocks noGrp="1"/>
          </p:cNvSpPr>
          <p:nvPr>
            <p:ph idx="1"/>
          </p:nvPr>
        </p:nvSpPr>
        <p:spPr/>
        <p:txBody>
          <a:bodyPr/>
          <a:lstStyle/>
          <a:p>
            <a:pPr marL="571500" indent="-571500">
              <a:buFont typeface="+mj-lt"/>
              <a:buAutoNum type="romanUcPeriod"/>
            </a:pPr>
            <a:r>
              <a:rPr lang="en-US" dirty="0" smtClean="0"/>
              <a:t>Maximizing everyone’s happiness is a desirable end.</a:t>
            </a:r>
          </a:p>
          <a:p>
            <a:pPr marL="571500" indent="-571500">
              <a:buFont typeface="+mj-lt"/>
              <a:buAutoNum type="romanUcPeriod"/>
            </a:pPr>
            <a:r>
              <a:rPr lang="en-US" dirty="0" smtClean="0"/>
              <a:t>Everything else that is desirable is either desirable </a:t>
            </a:r>
            <a:r>
              <a:rPr lang="en-US" b="1" dirty="0" smtClean="0"/>
              <a:t>as a means to</a:t>
            </a:r>
            <a:r>
              <a:rPr lang="en-US" dirty="0" smtClean="0"/>
              <a:t> that end, or desirable </a:t>
            </a:r>
            <a:r>
              <a:rPr lang="en-US" b="1" dirty="0" smtClean="0"/>
              <a:t>as a part of</a:t>
            </a:r>
            <a:r>
              <a:rPr lang="en-US" dirty="0" smtClean="0"/>
              <a:t> that end.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Mill’s Proof: Agenda</a:t>
            </a:r>
            <a:endParaRPr lang="en-US" dirty="0"/>
          </a:p>
        </p:txBody>
      </p:sp>
      <p:sp>
        <p:nvSpPr>
          <p:cNvPr id="3" name="Content Placeholder 2"/>
          <p:cNvSpPr>
            <a:spLocks noGrp="1"/>
          </p:cNvSpPr>
          <p:nvPr>
            <p:ph idx="1"/>
          </p:nvPr>
        </p:nvSpPr>
        <p:spPr/>
        <p:txBody>
          <a:bodyPr>
            <a:normAutofit/>
          </a:bodyPr>
          <a:lstStyle/>
          <a:p>
            <a:r>
              <a:rPr lang="en-US" sz="3600" b="1" dirty="0" smtClean="0">
                <a:solidFill>
                  <a:schemeClr val="bg1">
                    <a:lumMod val="65000"/>
                  </a:schemeClr>
                </a:solidFill>
              </a:rPr>
              <a:t>Clarifications</a:t>
            </a:r>
          </a:p>
          <a:p>
            <a:r>
              <a:rPr lang="en-US" sz="3600" b="1" dirty="0" smtClean="0">
                <a:solidFill>
                  <a:schemeClr val="tx2"/>
                </a:solidFill>
              </a:rPr>
              <a:t>“Everyone desires happiness.”</a:t>
            </a:r>
          </a:p>
          <a:p>
            <a:r>
              <a:rPr lang="en-US" sz="3600" b="1" dirty="0" smtClean="0">
                <a:solidFill>
                  <a:schemeClr val="bg1">
                    <a:lumMod val="65000"/>
                  </a:schemeClr>
                </a:solidFill>
              </a:rPr>
              <a:t>“No one desires anything else.”</a:t>
            </a:r>
          </a:p>
          <a:p>
            <a:endParaRPr lang="en-US" dirty="0" smtClean="0"/>
          </a:p>
          <a:p>
            <a:endParaRPr lang="en-US" dirty="0"/>
          </a:p>
        </p:txBody>
      </p:sp>
      <p:sp>
        <p:nvSpPr>
          <p:cNvPr id="4" name="Rectangle 4"/>
          <p:cNvSpPr>
            <a:spLocks noChangeArrowheads="1"/>
          </p:cNvSpPr>
          <p:nvPr/>
        </p:nvSpPr>
        <p:spPr bwMode="auto">
          <a:xfrm>
            <a:off x="838199" y="2406650"/>
            <a:ext cx="5924551"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Mill’s Argument for I:</a:t>
            </a:r>
            <a:br>
              <a:rPr lang="en-US" dirty="0" smtClean="0"/>
            </a:br>
            <a:r>
              <a:rPr lang="en-US" dirty="0" smtClean="0"/>
              <a:t>Everyone desires Happiness</a:t>
            </a:r>
            <a:endParaRPr lang="en-US" dirty="0"/>
          </a:p>
        </p:txBody>
      </p:sp>
      <p:sp>
        <p:nvSpPr>
          <p:cNvPr id="3" name="Content Placeholder 2"/>
          <p:cNvSpPr>
            <a:spLocks noGrp="1"/>
          </p:cNvSpPr>
          <p:nvPr>
            <p:ph idx="1"/>
          </p:nvPr>
        </p:nvSpPr>
        <p:spPr>
          <a:xfrm>
            <a:off x="457200" y="3903802"/>
            <a:ext cx="8229600" cy="2954198"/>
          </a:xfrm>
        </p:spPr>
        <p:txBody>
          <a:bodyPr>
            <a:normAutofit fontScale="70000" lnSpcReduction="20000"/>
          </a:bodyPr>
          <a:lstStyle/>
          <a:p>
            <a:pPr>
              <a:buNone/>
            </a:pPr>
            <a:r>
              <a:rPr lang="en-US" b="1" dirty="0" smtClean="0"/>
              <a:t>Argument</a:t>
            </a:r>
            <a:r>
              <a:rPr lang="en-US" dirty="0" smtClean="0"/>
              <a:t>:</a:t>
            </a:r>
          </a:p>
          <a:p>
            <a:pPr marL="514350" lvl="0" indent="-514350">
              <a:buFont typeface="Arial"/>
              <a:buAutoNum type="arabicParenBoth"/>
              <a:defRPr/>
            </a:pPr>
            <a:r>
              <a:rPr lang="en-US" b="1" dirty="0" smtClean="0">
                <a:solidFill>
                  <a:schemeClr val="tx2"/>
                </a:solidFill>
              </a:rPr>
              <a:t>Empirical Claim</a:t>
            </a:r>
            <a:r>
              <a:rPr lang="en-US" dirty="0" smtClean="0"/>
              <a:t>: Each person desires her own happiness.</a:t>
            </a:r>
          </a:p>
          <a:p>
            <a:pPr marL="514350" lvl="0" indent="-514350">
              <a:buFont typeface="Arial"/>
              <a:buAutoNum type="arabicParenBoth"/>
              <a:defRPr/>
            </a:pPr>
            <a:r>
              <a:rPr lang="en-US" b="1" dirty="0" smtClean="0">
                <a:solidFill>
                  <a:schemeClr val="tx2"/>
                </a:solidFill>
              </a:rPr>
              <a:t>‘Desired’ implies ‘Desirable’</a:t>
            </a:r>
            <a:r>
              <a:rPr lang="en-US" dirty="0" smtClean="0"/>
              <a:t>: If something is desired, it is desirable.</a:t>
            </a:r>
          </a:p>
          <a:p>
            <a:pPr marL="514350" lvl="0" indent="-514350">
              <a:buFont typeface="Arial"/>
              <a:buAutoNum type="arabicParenBoth"/>
              <a:defRPr/>
            </a:pPr>
            <a:endParaRPr lang="en-US" dirty="0" smtClean="0"/>
          </a:p>
          <a:p>
            <a:pPr lvl="0">
              <a:buNone/>
              <a:defRPr/>
            </a:pPr>
            <a:r>
              <a:rPr lang="en-US" b="1" dirty="0" smtClean="0">
                <a:solidFill>
                  <a:schemeClr val="tx2"/>
                </a:solidFill>
              </a:rPr>
              <a:t>(C1) </a:t>
            </a:r>
            <a:r>
              <a:rPr lang="en-US" dirty="0" smtClean="0"/>
              <a:t>Each person’s happiness is desirable.</a:t>
            </a:r>
          </a:p>
          <a:p>
            <a:pPr lvl="0">
              <a:buNone/>
              <a:defRPr/>
            </a:pPr>
            <a:endParaRPr lang="en-US" dirty="0" smtClean="0"/>
          </a:p>
          <a:p>
            <a:pPr>
              <a:buNone/>
              <a:defRPr/>
            </a:pPr>
            <a:r>
              <a:rPr lang="en-US" b="1" dirty="0" smtClean="0">
                <a:solidFill>
                  <a:schemeClr val="tx2"/>
                </a:solidFill>
              </a:rPr>
              <a:t>(C)   </a:t>
            </a:r>
            <a:r>
              <a:rPr lang="en-US" dirty="0" smtClean="0"/>
              <a:t>The happiness of the aggregate of people is desirable.</a:t>
            </a:r>
          </a:p>
          <a:p>
            <a:pPr lvl="0">
              <a:buNone/>
              <a:defRPr/>
            </a:pPr>
            <a:endParaRPr lang="en-US" dirty="0"/>
          </a:p>
        </p:txBody>
      </p:sp>
      <p:sp>
        <p:nvSpPr>
          <p:cNvPr id="4" name="Text Box 4"/>
          <p:cNvSpPr txBox="1">
            <a:spLocks noChangeArrowheads="1"/>
          </p:cNvSpPr>
          <p:nvPr/>
        </p:nvSpPr>
        <p:spPr bwMode="auto">
          <a:xfrm>
            <a:off x="457200" y="2149475"/>
            <a:ext cx="7431348" cy="1754327"/>
          </a:xfrm>
          <a:prstGeom prst="rect">
            <a:avLst/>
          </a:prstGeom>
          <a:noFill/>
          <a:ln w="25400">
            <a:solidFill>
              <a:schemeClr val="tx1"/>
            </a:solidFill>
            <a:miter lim="800000"/>
            <a:headEnd/>
            <a:tailEnd/>
          </a:ln>
        </p:spPr>
        <p:txBody>
          <a:bodyPr wrap="square">
            <a:prstTxWarp prst="textNoShape">
              <a:avLst/>
            </a:prstTxWarp>
            <a:spAutoFit/>
          </a:bodyPr>
          <a:lstStyle/>
          <a:p>
            <a:r>
              <a:rPr lang="en-US" dirty="0" smtClean="0"/>
              <a:t>[</a:t>
            </a:r>
            <a:r>
              <a:rPr lang="en-US" dirty="0" err="1" smtClean="0"/>
              <a:t>T]he</a:t>
            </a:r>
            <a:r>
              <a:rPr lang="en-US" dirty="0" smtClean="0"/>
              <a:t> sole evidence it is possible to produce that anything is desirable, is that people do actually desire it.  […] No reason can be given why the general happiness is desirable, except that each person … desires his own happiness.  […]  We have … all the proof … it is possible to require, that happiness is a good:  that each person’s happiness is a good to that person, and the general happiness, therefore, a good to the aggregate of all persons.  (</a:t>
            </a:r>
            <a:r>
              <a:rPr lang="en-US" dirty="0" err="1" smtClean="0"/>
              <a:t>p</a:t>
            </a:r>
            <a:r>
              <a:rPr lang="en-US" dirty="0" smtClean="0"/>
              <a:t>. 499, col. 2)</a:t>
            </a:r>
            <a:endParaRPr lang="en-US" dirty="0"/>
          </a:p>
        </p:txBody>
      </p:sp>
      <p:cxnSp>
        <p:nvCxnSpPr>
          <p:cNvPr id="5" name="Straight Connector 4"/>
          <p:cNvCxnSpPr/>
          <p:nvPr/>
        </p:nvCxnSpPr>
        <p:spPr>
          <a:xfrm>
            <a:off x="457200" y="5334000"/>
            <a:ext cx="811662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57200" y="6016625"/>
            <a:ext cx="811662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Content Placeholder 2"/>
          <p:cNvSpPr txBox="1">
            <a:spLocks/>
          </p:cNvSpPr>
          <p:nvPr/>
        </p:nvSpPr>
        <p:spPr>
          <a:xfrm>
            <a:off x="457199" y="1417638"/>
            <a:ext cx="7639051" cy="534987"/>
          </a:xfrm>
          <a:prstGeom prst="rect">
            <a:avLst/>
          </a:prstGeom>
          <a:ln w="25400">
            <a:solidFill>
              <a:schemeClr val="accent2"/>
            </a:solidFill>
          </a:ln>
        </p:spPr>
        <p:txBody>
          <a:bodyPr vert="horz" lIns="91440" tIns="45720" rIns="91440" bIns="45720" rtlCol="0">
            <a:normAutofit/>
          </a:bodyPr>
          <a:lstStyle/>
          <a:p>
            <a:pPr marL="571500" indent="-571500"/>
            <a:r>
              <a:rPr lang="en-US" sz="2595" b="1" dirty="0" smtClean="0">
                <a:solidFill>
                  <a:schemeClr val="tx2"/>
                </a:solidFill>
              </a:rPr>
              <a:t>I. Maximizing everyone’s happiness is a desirable end.</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1"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Kinds of Answer I:</a:t>
            </a:r>
            <a:br>
              <a:rPr lang="en-US" dirty="0" smtClean="0"/>
            </a:br>
            <a:r>
              <a:rPr lang="en-US" dirty="0" smtClean="0"/>
              <a:t>Actions and Related Matters</a:t>
            </a:r>
            <a:endParaRPr lang="en-US" dirty="0"/>
          </a:p>
        </p:txBody>
      </p:sp>
      <p:sp>
        <p:nvSpPr>
          <p:cNvPr id="3" name="Content Placeholder 2"/>
          <p:cNvSpPr>
            <a:spLocks noGrp="1"/>
          </p:cNvSpPr>
          <p:nvPr>
            <p:ph idx="1"/>
          </p:nvPr>
        </p:nvSpPr>
        <p:spPr>
          <a:xfrm>
            <a:off x="457200" y="5422106"/>
            <a:ext cx="8229600" cy="1408113"/>
          </a:xfrm>
        </p:spPr>
        <p:txBody>
          <a:bodyPr>
            <a:normAutofit fontScale="85000" lnSpcReduction="10000"/>
          </a:bodyPr>
          <a:lstStyle/>
          <a:p>
            <a:r>
              <a:rPr lang="en-US" dirty="0" smtClean="0"/>
              <a:t>An action is related to many other things.</a:t>
            </a:r>
          </a:p>
          <a:p>
            <a:r>
              <a:rPr lang="en-US" dirty="0" smtClean="0"/>
              <a:t>Different kinds of answers to our question locate the source of right/wrong in different parts of this picture.</a:t>
            </a:r>
            <a:endParaRPr lang="en-US" dirty="0"/>
          </a:p>
        </p:txBody>
      </p:sp>
      <p:grpSp>
        <p:nvGrpSpPr>
          <p:cNvPr id="30" name="Group 29"/>
          <p:cNvGrpSpPr/>
          <p:nvPr/>
        </p:nvGrpSpPr>
        <p:grpSpPr>
          <a:xfrm>
            <a:off x="3848100" y="1554350"/>
            <a:ext cx="1572181" cy="2077831"/>
            <a:chOff x="3135034" y="1499223"/>
            <a:chExt cx="1572181" cy="2077831"/>
          </a:xfrm>
        </p:grpSpPr>
        <p:sp>
          <p:nvSpPr>
            <p:cNvPr id="4" name="Rectangle 10"/>
            <p:cNvSpPr>
              <a:spLocks noChangeArrowheads="1"/>
            </p:cNvSpPr>
            <p:nvPr/>
          </p:nvSpPr>
          <p:spPr bwMode="auto">
            <a:xfrm>
              <a:off x="3354192" y="1499223"/>
              <a:ext cx="1069083" cy="1739277"/>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 name="Text Box 11"/>
            <p:cNvSpPr txBox="1">
              <a:spLocks noChangeArrowheads="1"/>
            </p:cNvSpPr>
            <p:nvPr/>
          </p:nvSpPr>
          <p:spPr bwMode="auto">
            <a:xfrm>
              <a:off x="3135034" y="3238500"/>
              <a:ext cx="1572181" cy="338554"/>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600" dirty="0" smtClean="0"/>
                <a:t> </a:t>
              </a:r>
              <a:r>
                <a:rPr lang="en-US" sz="1600" dirty="0"/>
                <a:t>The action itself</a:t>
              </a:r>
            </a:p>
          </p:txBody>
        </p:sp>
        <p:sp>
          <p:nvSpPr>
            <p:cNvPr id="10" name="Line 16"/>
            <p:cNvSpPr>
              <a:spLocks noChangeShapeType="1"/>
            </p:cNvSpPr>
            <p:nvPr/>
          </p:nvSpPr>
          <p:spPr bwMode="auto">
            <a:xfrm>
              <a:off x="3505200" y="2781300"/>
              <a:ext cx="342900" cy="228600"/>
            </a:xfrm>
            <a:prstGeom prst="line">
              <a:avLst/>
            </a:prstGeom>
            <a:noFill/>
            <a:ln w="9525">
              <a:solidFill>
                <a:schemeClr val="tx1"/>
              </a:solidFill>
              <a:round/>
              <a:headEnd/>
              <a:tailEnd/>
            </a:ln>
          </p:spPr>
          <p:txBody>
            <a:bodyPr>
              <a:prstTxWarp prst="textNoShape">
                <a:avLst/>
              </a:prstTxWarp>
            </a:bodyPr>
            <a:lstStyle/>
            <a:p>
              <a:endParaRPr lang="en-US"/>
            </a:p>
          </p:txBody>
        </p:sp>
        <p:pic>
          <p:nvPicPr>
            <p:cNvPr id="12" name="Picture 18" descr="MCSL00370_0000[1]"/>
            <p:cNvPicPr>
              <a:picLocks noChangeAspect="1" noChangeArrowheads="1"/>
            </p:cNvPicPr>
            <p:nvPr/>
          </p:nvPicPr>
          <p:blipFill>
            <a:blip r:embed="rId2"/>
            <a:srcRect/>
            <a:stretch>
              <a:fillRect/>
            </a:stretch>
          </p:blipFill>
          <p:spPr bwMode="auto">
            <a:xfrm rot="18738090">
              <a:off x="3656807" y="2782093"/>
              <a:ext cx="438150" cy="290513"/>
            </a:xfrm>
            <a:prstGeom prst="rect">
              <a:avLst/>
            </a:prstGeom>
            <a:noFill/>
            <a:ln w="9525">
              <a:noFill/>
              <a:miter lim="800000"/>
              <a:headEnd/>
              <a:tailEnd/>
            </a:ln>
          </p:spPr>
        </p:pic>
        <p:sp>
          <p:nvSpPr>
            <p:cNvPr id="13" name="Freeform 19"/>
            <p:cNvSpPr>
              <a:spLocks/>
            </p:cNvSpPr>
            <p:nvPr/>
          </p:nvSpPr>
          <p:spPr bwMode="auto">
            <a:xfrm>
              <a:off x="3743325" y="1808163"/>
              <a:ext cx="177800" cy="784225"/>
            </a:xfrm>
            <a:custGeom>
              <a:avLst/>
              <a:gdLst>
                <a:gd name="T0" fmla="*/ 2147483647 w 112"/>
                <a:gd name="T1" fmla="*/ 2147483647 h 494"/>
                <a:gd name="T2" fmla="*/ 2147483647 w 112"/>
                <a:gd name="T3" fmla="*/ 2147483647 h 494"/>
                <a:gd name="T4" fmla="*/ 2147483647 w 112"/>
                <a:gd name="T5" fmla="*/ 2147483647 h 494"/>
                <a:gd name="T6" fmla="*/ 2147483647 w 112"/>
                <a:gd name="T7" fmla="*/ 2147483647 h 494"/>
                <a:gd name="T8" fmla="*/ 2147483647 w 112"/>
                <a:gd name="T9" fmla="*/ 0 h 494"/>
                <a:gd name="T10" fmla="*/ 0 60000 65536"/>
                <a:gd name="T11" fmla="*/ 0 60000 65536"/>
                <a:gd name="T12" fmla="*/ 0 60000 65536"/>
                <a:gd name="T13" fmla="*/ 0 60000 65536"/>
                <a:gd name="T14" fmla="*/ 0 60000 65536"/>
                <a:gd name="T15" fmla="*/ 0 w 112"/>
                <a:gd name="T16" fmla="*/ 0 h 494"/>
                <a:gd name="T17" fmla="*/ 112 w 112"/>
                <a:gd name="T18" fmla="*/ 494 h 494"/>
              </a:gdLst>
              <a:ahLst/>
              <a:cxnLst>
                <a:cxn ang="T10">
                  <a:pos x="T0" y="T1"/>
                </a:cxn>
                <a:cxn ang="T11">
                  <a:pos x="T2" y="T3"/>
                </a:cxn>
                <a:cxn ang="T12">
                  <a:pos x="T4" y="T5"/>
                </a:cxn>
                <a:cxn ang="T13">
                  <a:pos x="T6" y="T7"/>
                </a:cxn>
                <a:cxn ang="T14">
                  <a:pos x="T8" y="T9"/>
                </a:cxn>
              </a:cxnLst>
              <a:rect l="T15" t="T16" r="T17" b="T18"/>
              <a:pathLst>
                <a:path w="112" h="494">
                  <a:moveTo>
                    <a:pt x="91" y="494"/>
                  </a:moveTo>
                  <a:cubicBezTo>
                    <a:pt x="86" y="375"/>
                    <a:pt x="112" y="326"/>
                    <a:pt x="23" y="271"/>
                  </a:cubicBezTo>
                  <a:cubicBezTo>
                    <a:pt x="11" y="230"/>
                    <a:pt x="0" y="186"/>
                    <a:pt x="50" y="169"/>
                  </a:cubicBezTo>
                  <a:cubicBezTo>
                    <a:pt x="69" y="141"/>
                    <a:pt x="87" y="100"/>
                    <a:pt x="98" y="67"/>
                  </a:cubicBezTo>
                  <a:cubicBezTo>
                    <a:pt x="98" y="66"/>
                    <a:pt x="96" y="0"/>
                    <a:pt x="78" y="0"/>
                  </a:cubicBezTo>
                </a:path>
              </a:pathLst>
            </a:custGeom>
            <a:noFill/>
            <a:ln w="9525">
              <a:solidFill>
                <a:schemeClr val="tx1"/>
              </a:solidFill>
              <a:round/>
              <a:headEnd/>
              <a:tailEnd/>
            </a:ln>
          </p:spPr>
          <p:txBody>
            <a:bodyPr>
              <a:prstTxWarp prst="textNoShape">
                <a:avLst/>
              </a:prstTxWarp>
            </a:bodyPr>
            <a:lstStyle/>
            <a:p>
              <a:endParaRPr lang="en-US"/>
            </a:p>
          </p:txBody>
        </p:sp>
        <p:sp>
          <p:nvSpPr>
            <p:cNvPr id="14" name="Freeform 20"/>
            <p:cNvSpPr>
              <a:spLocks/>
            </p:cNvSpPr>
            <p:nvPr/>
          </p:nvSpPr>
          <p:spPr bwMode="auto">
            <a:xfrm>
              <a:off x="3748088" y="1819275"/>
              <a:ext cx="225425" cy="849313"/>
            </a:xfrm>
            <a:custGeom>
              <a:avLst/>
              <a:gdLst>
                <a:gd name="T0" fmla="*/ 2147483647 w 142"/>
                <a:gd name="T1" fmla="*/ 2147483647 h 535"/>
                <a:gd name="T2" fmla="*/ 2147483647 w 142"/>
                <a:gd name="T3" fmla="*/ 2147483647 h 535"/>
                <a:gd name="T4" fmla="*/ 2147483647 w 142"/>
                <a:gd name="T5" fmla="*/ 2147483647 h 535"/>
                <a:gd name="T6" fmla="*/ 2147483647 w 142"/>
                <a:gd name="T7" fmla="*/ 2147483647 h 535"/>
                <a:gd name="T8" fmla="*/ 2147483647 w 142"/>
                <a:gd name="T9" fmla="*/ 2147483647 h 535"/>
                <a:gd name="T10" fmla="*/ 2147483647 w 142"/>
                <a:gd name="T11" fmla="*/ 0 h 535"/>
                <a:gd name="T12" fmla="*/ 0 60000 65536"/>
                <a:gd name="T13" fmla="*/ 0 60000 65536"/>
                <a:gd name="T14" fmla="*/ 0 60000 65536"/>
                <a:gd name="T15" fmla="*/ 0 60000 65536"/>
                <a:gd name="T16" fmla="*/ 0 60000 65536"/>
                <a:gd name="T17" fmla="*/ 0 60000 65536"/>
                <a:gd name="T18" fmla="*/ 0 w 142"/>
                <a:gd name="T19" fmla="*/ 0 h 535"/>
                <a:gd name="T20" fmla="*/ 142 w 142"/>
                <a:gd name="T21" fmla="*/ 535 h 535"/>
              </a:gdLst>
              <a:ahLst/>
              <a:cxnLst>
                <a:cxn ang="T12">
                  <a:pos x="T0" y="T1"/>
                </a:cxn>
                <a:cxn ang="T13">
                  <a:pos x="T2" y="T3"/>
                </a:cxn>
                <a:cxn ang="T14">
                  <a:pos x="T4" y="T5"/>
                </a:cxn>
                <a:cxn ang="T15">
                  <a:pos x="T6" y="T7"/>
                </a:cxn>
                <a:cxn ang="T16">
                  <a:pos x="T8" y="T9"/>
                </a:cxn>
                <a:cxn ang="T17">
                  <a:pos x="T10" y="T11"/>
                </a:cxn>
              </a:cxnLst>
              <a:rect l="T18" t="T19" r="T20" b="T21"/>
              <a:pathLst>
                <a:path w="142" h="535">
                  <a:moveTo>
                    <a:pt x="136" y="535"/>
                  </a:moveTo>
                  <a:cubicBezTo>
                    <a:pt x="127" y="509"/>
                    <a:pt x="119" y="496"/>
                    <a:pt x="95" y="481"/>
                  </a:cubicBezTo>
                  <a:cubicBezTo>
                    <a:pt x="86" y="453"/>
                    <a:pt x="78" y="442"/>
                    <a:pt x="54" y="426"/>
                  </a:cubicBezTo>
                  <a:cubicBezTo>
                    <a:pt x="23" y="380"/>
                    <a:pt x="32" y="401"/>
                    <a:pt x="20" y="365"/>
                  </a:cubicBezTo>
                  <a:cubicBezTo>
                    <a:pt x="31" y="335"/>
                    <a:pt x="40" y="308"/>
                    <a:pt x="47" y="277"/>
                  </a:cubicBezTo>
                  <a:cubicBezTo>
                    <a:pt x="50" y="185"/>
                    <a:pt x="0" y="0"/>
                    <a:pt x="142" y="0"/>
                  </a:cubicBezTo>
                </a:path>
              </a:pathLst>
            </a:custGeom>
            <a:noFill/>
            <a:ln w="9525">
              <a:solidFill>
                <a:schemeClr val="tx1"/>
              </a:solidFill>
              <a:round/>
              <a:headEnd/>
              <a:tailEnd/>
            </a:ln>
          </p:spPr>
          <p:txBody>
            <a:bodyPr>
              <a:prstTxWarp prst="textNoShape">
                <a:avLst/>
              </a:prstTxWarp>
            </a:bodyPr>
            <a:lstStyle/>
            <a:p>
              <a:endParaRPr lang="en-US"/>
            </a:p>
          </p:txBody>
        </p:sp>
        <p:sp>
          <p:nvSpPr>
            <p:cNvPr id="15" name="Freeform 21"/>
            <p:cNvSpPr>
              <a:spLocks/>
            </p:cNvSpPr>
            <p:nvPr/>
          </p:nvSpPr>
          <p:spPr bwMode="auto">
            <a:xfrm>
              <a:off x="3756025" y="1797050"/>
              <a:ext cx="174625" cy="882650"/>
            </a:xfrm>
            <a:custGeom>
              <a:avLst/>
              <a:gdLst>
                <a:gd name="T0" fmla="*/ 2147483647 w 110"/>
                <a:gd name="T1" fmla="*/ 2147483647 h 556"/>
                <a:gd name="T2" fmla="*/ 2147483647 w 110"/>
                <a:gd name="T3" fmla="*/ 2147483647 h 556"/>
                <a:gd name="T4" fmla="*/ 2147483647 w 110"/>
                <a:gd name="T5" fmla="*/ 2147483647 h 556"/>
                <a:gd name="T6" fmla="*/ 2147483647 w 110"/>
                <a:gd name="T7" fmla="*/ 2147483647 h 556"/>
                <a:gd name="T8" fmla="*/ 2147483647 w 110"/>
                <a:gd name="T9" fmla="*/ 0 h 556"/>
                <a:gd name="T10" fmla="*/ 0 60000 65536"/>
                <a:gd name="T11" fmla="*/ 0 60000 65536"/>
                <a:gd name="T12" fmla="*/ 0 60000 65536"/>
                <a:gd name="T13" fmla="*/ 0 60000 65536"/>
                <a:gd name="T14" fmla="*/ 0 60000 65536"/>
                <a:gd name="T15" fmla="*/ 0 w 110"/>
                <a:gd name="T16" fmla="*/ 0 h 556"/>
                <a:gd name="T17" fmla="*/ 110 w 110"/>
                <a:gd name="T18" fmla="*/ 556 h 556"/>
              </a:gdLst>
              <a:ahLst/>
              <a:cxnLst>
                <a:cxn ang="T10">
                  <a:pos x="T0" y="T1"/>
                </a:cxn>
                <a:cxn ang="T11">
                  <a:pos x="T2" y="T3"/>
                </a:cxn>
                <a:cxn ang="T12">
                  <a:pos x="T4" y="T5"/>
                </a:cxn>
                <a:cxn ang="T13">
                  <a:pos x="T6" y="T7"/>
                </a:cxn>
                <a:cxn ang="T14">
                  <a:pos x="T8" y="T9"/>
                </a:cxn>
              </a:cxnLst>
              <a:rect l="T15" t="T16" r="T17" b="T18"/>
              <a:pathLst>
                <a:path w="110" h="556">
                  <a:moveTo>
                    <a:pt x="110" y="556"/>
                  </a:moveTo>
                  <a:cubicBezTo>
                    <a:pt x="98" y="455"/>
                    <a:pt x="71" y="413"/>
                    <a:pt x="15" y="332"/>
                  </a:cubicBezTo>
                  <a:cubicBezTo>
                    <a:pt x="0" y="282"/>
                    <a:pt x="21" y="230"/>
                    <a:pt x="36" y="183"/>
                  </a:cubicBezTo>
                  <a:cubicBezTo>
                    <a:pt x="43" y="161"/>
                    <a:pt x="70" y="122"/>
                    <a:pt x="70" y="122"/>
                  </a:cubicBezTo>
                  <a:cubicBezTo>
                    <a:pt x="82" y="80"/>
                    <a:pt x="75" y="38"/>
                    <a:pt x="56" y="0"/>
                  </a:cubicBezTo>
                </a:path>
              </a:pathLst>
            </a:custGeom>
            <a:noFill/>
            <a:ln w="9525">
              <a:solidFill>
                <a:schemeClr val="tx1"/>
              </a:solidFill>
              <a:round/>
              <a:headEnd/>
              <a:tailEnd/>
            </a:ln>
          </p:spPr>
          <p:txBody>
            <a:bodyPr>
              <a:prstTxWarp prst="textNoShape">
                <a:avLst/>
              </a:prstTxWarp>
            </a:bodyPr>
            <a:lstStyle/>
            <a:p>
              <a:endParaRPr lang="en-US"/>
            </a:p>
          </p:txBody>
        </p:sp>
      </p:grpSp>
      <p:sp>
        <p:nvSpPr>
          <p:cNvPr id="16" name="AutoShape 23"/>
          <p:cNvSpPr>
            <a:spLocks noChangeArrowheads="1"/>
          </p:cNvSpPr>
          <p:nvPr/>
        </p:nvSpPr>
        <p:spPr bwMode="auto">
          <a:xfrm>
            <a:off x="5136341" y="2239527"/>
            <a:ext cx="976313" cy="990600"/>
          </a:xfrm>
          <a:prstGeom prst="rightArrow">
            <a:avLst>
              <a:gd name="adj1" fmla="val 50000"/>
              <a:gd name="adj2" fmla="val 25000"/>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sz="1600" dirty="0">
                <a:latin typeface="Arial Rounded MT Bold" pitchFamily="30" charset="0"/>
              </a:rPr>
              <a:t>Causes</a:t>
            </a:r>
          </a:p>
        </p:txBody>
      </p:sp>
      <p:grpSp>
        <p:nvGrpSpPr>
          <p:cNvPr id="20" name="Group 19"/>
          <p:cNvGrpSpPr/>
          <p:nvPr/>
        </p:nvGrpSpPr>
        <p:grpSpPr>
          <a:xfrm>
            <a:off x="6129338" y="1638300"/>
            <a:ext cx="2557462" cy="2993879"/>
            <a:chOff x="5291138" y="1638300"/>
            <a:chExt cx="2557462" cy="2993879"/>
          </a:xfrm>
        </p:grpSpPr>
        <p:sp>
          <p:nvSpPr>
            <p:cNvPr id="17" name="Text Box 25"/>
            <p:cNvSpPr txBox="1">
              <a:spLocks noChangeArrowheads="1"/>
            </p:cNvSpPr>
            <p:nvPr/>
          </p:nvSpPr>
          <p:spPr bwMode="auto">
            <a:xfrm>
              <a:off x="5562600" y="4051154"/>
              <a:ext cx="2133600" cy="581025"/>
            </a:xfrm>
            <a:prstGeom prst="rect">
              <a:avLst/>
            </a:prstGeom>
            <a:noFill/>
            <a:ln w="9525">
              <a:noFill/>
              <a:miter lim="800000"/>
              <a:headEnd/>
              <a:tailEnd/>
            </a:ln>
          </p:spPr>
          <p:txBody>
            <a:bodyPr>
              <a:prstTxWarp prst="textNoShape">
                <a:avLst/>
              </a:prstTxWarp>
              <a:spAutoFit/>
            </a:bodyPr>
            <a:lstStyle/>
            <a:p>
              <a:pPr>
                <a:spcBef>
                  <a:spcPct val="50000"/>
                </a:spcBef>
              </a:pPr>
              <a:r>
                <a:rPr lang="en-US" sz="1600" dirty="0" smtClean="0"/>
                <a:t>The </a:t>
              </a:r>
              <a:r>
                <a:rPr lang="en-US" sz="1600" dirty="0"/>
                <a:t>consequences of the action</a:t>
              </a:r>
            </a:p>
          </p:txBody>
        </p:sp>
        <p:pic>
          <p:nvPicPr>
            <p:cNvPr id="18" name="Picture 37"/>
            <p:cNvPicPr>
              <a:picLocks noChangeAspect="1" noChangeArrowheads="1"/>
            </p:cNvPicPr>
            <p:nvPr/>
          </p:nvPicPr>
          <p:blipFill>
            <a:blip r:embed="rId3"/>
            <a:srcRect/>
            <a:stretch>
              <a:fillRect/>
            </a:stretch>
          </p:blipFill>
          <p:spPr bwMode="auto">
            <a:xfrm>
              <a:off x="5291138" y="1638300"/>
              <a:ext cx="2557462" cy="2271713"/>
            </a:xfrm>
            <a:prstGeom prst="rect">
              <a:avLst/>
            </a:prstGeom>
            <a:noFill/>
            <a:ln w="9525">
              <a:noFill/>
              <a:miter lim="800000"/>
              <a:headEnd/>
              <a:tailEnd/>
            </a:ln>
          </p:spPr>
        </p:pic>
      </p:grpSp>
      <p:grpSp>
        <p:nvGrpSpPr>
          <p:cNvPr id="42" name="Group 41"/>
          <p:cNvGrpSpPr/>
          <p:nvPr/>
        </p:nvGrpSpPr>
        <p:grpSpPr>
          <a:xfrm>
            <a:off x="0" y="1609731"/>
            <a:ext cx="2111478" cy="1738723"/>
            <a:chOff x="0" y="1609731"/>
            <a:chExt cx="2111478" cy="1738723"/>
          </a:xfrm>
        </p:grpSpPr>
        <p:sp>
          <p:nvSpPr>
            <p:cNvPr id="23" name="Rectangle 5"/>
            <p:cNvSpPr>
              <a:spLocks noChangeArrowheads="1"/>
            </p:cNvSpPr>
            <p:nvPr/>
          </p:nvSpPr>
          <p:spPr bwMode="auto">
            <a:xfrm>
              <a:off x="47814" y="1609731"/>
              <a:ext cx="1864757" cy="142344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24" name="Text Box 6"/>
            <p:cNvSpPr txBox="1">
              <a:spLocks noChangeArrowheads="1"/>
            </p:cNvSpPr>
            <p:nvPr/>
          </p:nvSpPr>
          <p:spPr bwMode="auto">
            <a:xfrm>
              <a:off x="0" y="3009900"/>
              <a:ext cx="2111478" cy="338554"/>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600" dirty="0" smtClean="0"/>
                <a:t>Psychological Sources</a:t>
              </a:r>
              <a:endParaRPr lang="en-US" sz="1600" dirty="0"/>
            </a:p>
          </p:txBody>
        </p:sp>
        <p:sp>
          <p:nvSpPr>
            <p:cNvPr id="26" name="AutoShape 8"/>
            <p:cNvSpPr>
              <a:spLocks noChangeArrowheads="1"/>
            </p:cNvSpPr>
            <p:nvPr/>
          </p:nvSpPr>
          <p:spPr bwMode="auto">
            <a:xfrm>
              <a:off x="298197" y="1646229"/>
              <a:ext cx="1614374" cy="904789"/>
            </a:xfrm>
            <a:prstGeom prst="cloudCallout">
              <a:avLst>
                <a:gd name="adj1" fmla="val -45106"/>
                <a:gd name="adj2" fmla="val 69968"/>
              </a:avLst>
            </a:prstGeom>
            <a:noFill/>
            <a:ln w="9525">
              <a:solidFill>
                <a:schemeClr val="tx1"/>
              </a:solidFill>
              <a:round/>
              <a:headEnd/>
              <a:tailEnd/>
            </a:ln>
          </p:spPr>
          <p:txBody>
            <a:bodyPr>
              <a:prstTxWarp prst="textNoShape">
                <a:avLst/>
              </a:prstTxWarp>
            </a:bodyPr>
            <a:lstStyle/>
            <a:p>
              <a:pPr algn="ctr"/>
              <a:r>
                <a:rPr lang="en-US" sz="1200"/>
                <a:t>I want to…,</a:t>
              </a:r>
            </a:p>
            <a:p>
              <a:pPr algn="ctr"/>
              <a:r>
                <a:rPr lang="en-US" sz="1200"/>
                <a:t>I choose to…, </a:t>
              </a:r>
            </a:p>
            <a:p>
              <a:pPr algn="ctr"/>
              <a:r>
                <a:rPr lang="en-US" sz="1200"/>
                <a:t>I plan to...</a:t>
              </a:r>
            </a:p>
          </p:txBody>
        </p:sp>
      </p:grpSp>
      <p:sp>
        <p:nvSpPr>
          <p:cNvPr id="29" name="AutoShape 23"/>
          <p:cNvSpPr>
            <a:spLocks noChangeArrowheads="1"/>
          </p:cNvSpPr>
          <p:nvPr/>
        </p:nvSpPr>
        <p:spPr bwMode="auto">
          <a:xfrm rot="11659980">
            <a:off x="2005978" y="1716095"/>
            <a:ext cx="1876655" cy="990600"/>
          </a:xfrm>
          <a:prstGeom prst="rightArrow">
            <a:avLst>
              <a:gd name="adj1" fmla="val 48232"/>
              <a:gd name="adj2" fmla="val 25000"/>
            </a:avLst>
          </a:prstGeom>
          <a:solidFill>
            <a:srgbClr val="99CCFF"/>
          </a:solidFill>
          <a:ln w="9525">
            <a:solidFill>
              <a:schemeClr val="tx1"/>
            </a:solidFill>
            <a:miter lim="800000"/>
            <a:headEnd/>
            <a:tailEnd/>
          </a:ln>
        </p:spPr>
        <p:txBody>
          <a:bodyPr vert="horz" wrap="none" anchor="ctr" anchorCtr="0">
            <a:prstTxWarp prst="textNoShape">
              <a:avLst/>
            </a:prstTxWarp>
            <a:scene3d>
              <a:camera prst="orthographicFront">
                <a:rot lat="0" lon="0" rev="10800000"/>
              </a:camera>
              <a:lightRig rig="threePt" dir="t"/>
            </a:scene3d>
          </a:bodyPr>
          <a:lstStyle/>
          <a:p>
            <a:pPr algn="ctr"/>
            <a:r>
              <a:rPr lang="en-US" sz="1600" dirty="0" smtClean="0">
                <a:latin typeface="Arial Rounded MT Bold" pitchFamily="30" charset="0"/>
              </a:rPr>
              <a:t>Caused by</a:t>
            </a:r>
            <a:endParaRPr lang="en-US" sz="1600" dirty="0">
              <a:latin typeface="Arial Rounded MT Bold" pitchFamily="30" charset="0"/>
            </a:endParaRPr>
          </a:p>
        </p:txBody>
      </p:sp>
      <p:grpSp>
        <p:nvGrpSpPr>
          <p:cNvPr id="41" name="Group 40"/>
          <p:cNvGrpSpPr/>
          <p:nvPr/>
        </p:nvGrpSpPr>
        <p:grpSpPr>
          <a:xfrm>
            <a:off x="1394120" y="3712776"/>
            <a:ext cx="1043757" cy="1761996"/>
            <a:chOff x="1756246" y="3481222"/>
            <a:chExt cx="1043757" cy="1761996"/>
          </a:xfrm>
        </p:grpSpPr>
        <p:grpSp>
          <p:nvGrpSpPr>
            <p:cNvPr id="31" name="Group 30"/>
            <p:cNvGrpSpPr/>
            <p:nvPr/>
          </p:nvGrpSpPr>
          <p:grpSpPr>
            <a:xfrm>
              <a:off x="1912571" y="3632181"/>
              <a:ext cx="665665" cy="1085869"/>
              <a:chOff x="991022" y="1822052"/>
              <a:chExt cx="1383565" cy="2631852"/>
            </a:xfrm>
          </p:grpSpPr>
          <p:sp>
            <p:nvSpPr>
              <p:cNvPr id="32" name="Smiley Face 31"/>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p:cNvCxnSpPr>
                <a:stCxn id="32" idx="4"/>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0" name="Group 39"/>
            <p:cNvGrpSpPr/>
            <p:nvPr/>
          </p:nvGrpSpPr>
          <p:grpSpPr>
            <a:xfrm>
              <a:off x="1756246" y="3481222"/>
              <a:ext cx="1043757" cy="1761996"/>
              <a:chOff x="1756246" y="3481222"/>
              <a:chExt cx="1043757" cy="1761996"/>
            </a:xfrm>
          </p:grpSpPr>
          <p:sp>
            <p:nvSpPr>
              <p:cNvPr id="37" name="Rectangle 5"/>
              <p:cNvSpPr>
                <a:spLocks noChangeArrowheads="1"/>
              </p:cNvSpPr>
              <p:nvPr/>
            </p:nvSpPr>
            <p:spPr bwMode="auto">
              <a:xfrm>
                <a:off x="1756246" y="3481222"/>
                <a:ext cx="1043757" cy="142344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38" name="Text Box 6"/>
              <p:cNvSpPr txBox="1">
                <a:spLocks noChangeArrowheads="1"/>
              </p:cNvSpPr>
              <p:nvPr/>
            </p:nvSpPr>
            <p:spPr bwMode="auto">
              <a:xfrm>
                <a:off x="1775304" y="4904664"/>
                <a:ext cx="1024699" cy="338554"/>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600" dirty="0" smtClean="0"/>
                  <a:t>The agent</a:t>
                </a:r>
                <a:endParaRPr lang="en-US" sz="1600" dirty="0"/>
              </a:p>
            </p:txBody>
          </p:sp>
        </p:grpSp>
      </p:grpSp>
      <p:sp>
        <p:nvSpPr>
          <p:cNvPr id="39" name="AutoShape 23"/>
          <p:cNvSpPr>
            <a:spLocks noChangeArrowheads="1"/>
          </p:cNvSpPr>
          <p:nvPr/>
        </p:nvSpPr>
        <p:spPr bwMode="auto">
          <a:xfrm rot="8868206">
            <a:off x="2409210" y="2853153"/>
            <a:ext cx="1744595" cy="990600"/>
          </a:xfrm>
          <a:prstGeom prst="rightArrow">
            <a:avLst>
              <a:gd name="adj1" fmla="val 48232"/>
              <a:gd name="adj2" fmla="val 25000"/>
            </a:avLst>
          </a:prstGeom>
          <a:solidFill>
            <a:srgbClr val="99CCFF"/>
          </a:solidFill>
          <a:ln w="9525">
            <a:solidFill>
              <a:schemeClr val="tx1"/>
            </a:solidFill>
            <a:miter lim="800000"/>
            <a:headEnd/>
            <a:tailEnd/>
          </a:ln>
        </p:spPr>
        <p:txBody>
          <a:bodyPr vert="horz" wrap="none" anchor="ctr" anchorCtr="0">
            <a:prstTxWarp prst="textNoShape">
              <a:avLst/>
            </a:prstTxWarp>
            <a:scene3d>
              <a:camera prst="orthographicFront">
                <a:rot lat="0" lon="0" rev="10800000"/>
              </a:camera>
              <a:lightRig rig="threePt" dir="t"/>
            </a:scene3d>
          </a:bodyPr>
          <a:lstStyle/>
          <a:p>
            <a:pPr algn="ctr"/>
            <a:r>
              <a:rPr lang="en-US" sz="1600" dirty="0" smtClean="0">
                <a:latin typeface="Arial Rounded MT Bold" pitchFamily="30" charset="0"/>
              </a:rPr>
              <a:t>performed by</a:t>
            </a:r>
            <a:endParaRPr lang="en-US" sz="1600" dirty="0">
              <a:latin typeface="Arial Rounded MT Bold" pitchFamily="3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animBg="1"/>
      <p:bldP spid="29" grpId="0" animBg="1"/>
      <p:bldP spid="39" grpId="0" animBg="1"/>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Objection:</a:t>
            </a:r>
            <a:br>
              <a:rPr lang="en-US" dirty="0" smtClean="0"/>
            </a:br>
            <a:r>
              <a:rPr lang="en-US" dirty="0" smtClean="0"/>
              <a:t>Does ‘Desired’ Imply ‘Desirable’?</a:t>
            </a:r>
            <a:endParaRPr lang="en-US" dirty="0"/>
          </a:p>
        </p:txBody>
      </p:sp>
      <p:sp>
        <p:nvSpPr>
          <p:cNvPr id="3" name="Content Placeholder 2"/>
          <p:cNvSpPr>
            <a:spLocks noGrp="1"/>
          </p:cNvSpPr>
          <p:nvPr>
            <p:ph idx="1"/>
          </p:nvPr>
        </p:nvSpPr>
        <p:spPr>
          <a:xfrm>
            <a:off x="457200" y="2873375"/>
            <a:ext cx="8229600" cy="3252788"/>
          </a:xfrm>
        </p:spPr>
        <p:txBody>
          <a:bodyPr>
            <a:normAutofit/>
          </a:bodyPr>
          <a:lstStyle/>
          <a:p>
            <a:r>
              <a:rPr lang="en-US" dirty="0" smtClean="0"/>
              <a:t>There seem to be desires without desirability.</a:t>
            </a:r>
          </a:p>
          <a:p>
            <a:r>
              <a:rPr lang="en-US" b="1" dirty="0" smtClean="0"/>
              <a:t>Examples</a:t>
            </a:r>
            <a:r>
              <a:rPr lang="en-US" dirty="0" smtClean="0"/>
              <a:t> (?):</a:t>
            </a:r>
          </a:p>
          <a:p>
            <a:pPr lvl="1">
              <a:buFont typeface="Wingdings" charset="2"/>
              <a:buChar char="Ø"/>
            </a:pPr>
            <a:r>
              <a:rPr lang="en-US" dirty="0" smtClean="0"/>
              <a:t>Jocko desires to be the 17</a:t>
            </a:r>
            <a:r>
              <a:rPr lang="en-US" baseline="30000" dirty="0" smtClean="0"/>
              <a:t>th</a:t>
            </a:r>
            <a:r>
              <a:rPr lang="en-US" dirty="0" smtClean="0"/>
              <a:t> person to reach the South Pole.</a:t>
            </a:r>
          </a:p>
          <a:p>
            <a:pPr lvl="1">
              <a:buFont typeface="Wingdings" charset="2"/>
              <a:buChar char="Ø"/>
            </a:pPr>
            <a:r>
              <a:rPr lang="en-US" dirty="0" smtClean="0"/>
              <a:t>In a fit of pique, Van Gogh desires to destroy his paintings.</a:t>
            </a:r>
            <a:endParaRPr lang="en-US" dirty="0"/>
          </a:p>
        </p:txBody>
      </p:sp>
      <p:sp>
        <p:nvSpPr>
          <p:cNvPr id="4" name="Content Placeholder 2"/>
          <p:cNvSpPr txBox="1">
            <a:spLocks/>
          </p:cNvSpPr>
          <p:nvPr/>
        </p:nvSpPr>
        <p:spPr>
          <a:xfrm>
            <a:off x="663576" y="1721644"/>
            <a:ext cx="6178550" cy="897731"/>
          </a:xfrm>
          <a:prstGeom prst="rect">
            <a:avLst/>
          </a:prstGeom>
          <a:ln w="25400">
            <a:solidFill>
              <a:schemeClr val="accent2"/>
            </a:solidFill>
          </a:ln>
        </p:spPr>
        <p:txBody>
          <a:bodyPr vert="horz" lIns="91440" tIns="45720" rIns="91440" bIns="45720" rtlCol="0">
            <a:normAutofit fontScale="92500" lnSpcReduction="20000"/>
          </a:bodyPr>
          <a:lstStyle/>
          <a:p>
            <a:pPr marL="342900" indent="-342900">
              <a:spcBef>
                <a:spcPct val="20000"/>
              </a:spcBef>
            </a:pPr>
            <a:r>
              <a:rPr lang="en-US" sz="3200" b="1" dirty="0" smtClean="0">
                <a:solidFill>
                  <a:schemeClr val="tx2"/>
                </a:solidFill>
              </a:rPr>
              <a:t>‘Desired’ implies ‘Desirable’</a:t>
            </a:r>
            <a:r>
              <a:rPr lang="en-US" sz="3200" dirty="0" smtClean="0"/>
              <a:t>: If something is desired, it is desirable.</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6" name="Straight Connector 5"/>
          <p:cNvCxnSpPr/>
          <p:nvPr/>
        </p:nvCxnSpPr>
        <p:spPr>
          <a:xfrm>
            <a:off x="457200" y="3302000"/>
            <a:ext cx="811662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7200" y="4157662"/>
            <a:ext cx="811662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Bent-Up Arrow 6"/>
          <p:cNvSpPr/>
          <p:nvPr/>
        </p:nvSpPr>
        <p:spPr>
          <a:xfrm>
            <a:off x="4349751" y="2905125"/>
            <a:ext cx="3270250" cy="2477379"/>
          </a:xfrm>
          <a:prstGeom prst="bentUpArrow">
            <a:avLst>
              <a:gd name="adj1" fmla="val 20514"/>
              <a:gd name="adj2" fmla="val 25000"/>
              <a:gd name="adj3" fmla="val 25000"/>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rPr>
              <a:t>False!</a:t>
            </a:r>
            <a:endParaRPr lang="en-US" sz="3200" b="1" dirty="0">
              <a:solidFill>
                <a:schemeClr val="tx1"/>
              </a:solidFill>
            </a:endParaRPr>
          </a:p>
        </p:txBody>
      </p:sp>
      <p:sp>
        <p:nvSpPr>
          <p:cNvPr id="2" name="Title 1"/>
          <p:cNvSpPr>
            <a:spLocks noGrp="1"/>
          </p:cNvSpPr>
          <p:nvPr>
            <p:ph type="title"/>
          </p:nvPr>
        </p:nvSpPr>
        <p:spPr/>
        <p:txBody>
          <a:bodyPr>
            <a:normAutofit fontScale="90000"/>
          </a:bodyPr>
          <a:lstStyle/>
          <a:p>
            <a:r>
              <a:rPr lang="en-US" dirty="0" smtClean="0"/>
              <a:t>Objection:</a:t>
            </a:r>
            <a:br>
              <a:rPr lang="en-US" dirty="0" smtClean="0"/>
            </a:br>
            <a:r>
              <a:rPr lang="en-US" dirty="0" smtClean="0"/>
              <a:t>Does ‘Desired’ Imply ‘Desirable’?</a:t>
            </a:r>
            <a:endParaRPr lang="en-US" dirty="0"/>
          </a:p>
        </p:txBody>
      </p:sp>
      <p:sp>
        <p:nvSpPr>
          <p:cNvPr id="3" name="Content Placeholder 2"/>
          <p:cNvSpPr>
            <a:spLocks noGrp="1"/>
          </p:cNvSpPr>
          <p:nvPr>
            <p:ph idx="1"/>
          </p:nvPr>
        </p:nvSpPr>
        <p:spPr>
          <a:xfrm>
            <a:off x="457200" y="4778375"/>
            <a:ext cx="8229600" cy="1682750"/>
          </a:xfrm>
        </p:spPr>
        <p:txBody>
          <a:bodyPr>
            <a:normAutofit/>
          </a:bodyPr>
          <a:lstStyle/>
          <a:p>
            <a:r>
              <a:rPr lang="en-US" dirty="0" smtClean="0"/>
              <a:t>Premise (2) is false:</a:t>
            </a:r>
          </a:p>
          <a:p>
            <a:pPr lvl="2">
              <a:buFont typeface="Wingdings" charset="2"/>
              <a:buChar char="Ø"/>
            </a:pPr>
            <a:r>
              <a:rPr lang="en-US" dirty="0" smtClean="0"/>
              <a:t>People sometimes desire things that are not desirable.</a:t>
            </a:r>
          </a:p>
        </p:txBody>
      </p:sp>
      <p:sp>
        <p:nvSpPr>
          <p:cNvPr id="5" name="Content Placeholder 2"/>
          <p:cNvSpPr txBox="1">
            <a:spLocks/>
          </p:cNvSpPr>
          <p:nvPr/>
        </p:nvSpPr>
        <p:spPr>
          <a:xfrm>
            <a:off x="457200" y="1619249"/>
            <a:ext cx="8229600" cy="3159125"/>
          </a:xfrm>
          <a:prstGeom prst="rect">
            <a:avLst/>
          </a:prstGeom>
        </p:spPr>
        <p:txBody>
          <a:bodyPr vert="horz" lIns="91440" tIns="45720" rIns="91440" bIns="45720" rtlCol="0">
            <a:noAutofit/>
          </a:bodyPr>
          <a:lstStyle/>
          <a:p>
            <a:pPr>
              <a:buNone/>
            </a:pPr>
            <a:r>
              <a:rPr lang="en-US" sz="2400" b="1" dirty="0" smtClean="0"/>
              <a:t>Argument</a:t>
            </a:r>
            <a:r>
              <a:rPr lang="en-US" sz="2400" dirty="0" smtClean="0"/>
              <a:t>:</a:t>
            </a:r>
          </a:p>
          <a:p>
            <a:pPr marL="514350" lvl="0" indent="-514350">
              <a:buFont typeface="Arial"/>
              <a:buAutoNum type="arabicParenBoth"/>
              <a:defRPr/>
            </a:pPr>
            <a:r>
              <a:rPr lang="en-US" sz="2400" b="1" dirty="0" smtClean="0">
                <a:solidFill>
                  <a:schemeClr val="tx2"/>
                </a:solidFill>
              </a:rPr>
              <a:t>Empirical Claim</a:t>
            </a:r>
            <a:r>
              <a:rPr lang="en-US" sz="2400" dirty="0" smtClean="0"/>
              <a:t>: Each person desires her own happiness.</a:t>
            </a:r>
          </a:p>
          <a:p>
            <a:pPr marL="514350" lvl="0" indent="-514350">
              <a:buFont typeface="Arial"/>
              <a:buAutoNum type="arabicParenBoth"/>
              <a:defRPr/>
            </a:pPr>
            <a:r>
              <a:rPr lang="en-US" sz="2400" b="1" dirty="0" smtClean="0">
                <a:solidFill>
                  <a:schemeClr val="tx2"/>
                </a:solidFill>
              </a:rPr>
              <a:t>‘Desired’ implies ‘Desirable’</a:t>
            </a:r>
            <a:r>
              <a:rPr lang="en-US" sz="2400" dirty="0" smtClean="0"/>
              <a:t>: If something is desired, it is desirable.</a:t>
            </a:r>
          </a:p>
          <a:p>
            <a:pPr marL="514350" lvl="0" indent="-514350">
              <a:buFont typeface="Arial"/>
              <a:buAutoNum type="arabicParenBoth"/>
              <a:defRPr/>
            </a:pPr>
            <a:endParaRPr lang="en-US" sz="2400" dirty="0" smtClean="0"/>
          </a:p>
          <a:p>
            <a:pPr lvl="0">
              <a:buNone/>
              <a:defRPr/>
            </a:pPr>
            <a:r>
              <a:rPr lang="en-US" sz="2400" b="1" dirty="0" smtClean="0">
                <a:solidFill>
                  <a:schemeClr val="tx2"/>
                </a:solidFill>
              </a:rPr>
              <a:t>(C1) </a:t>
            </a:r>
            <a:r>
              <a:rPr lang="en-US" sz="2400" dirty="0" smtClean="0"/>
              <a:t>Each person’s happiness is desirable.</a:t>
            </a:r>
          </a:p>
          <a:p>
            <a:pPr lvl="0">
              <a:buNone/>
              <a:defRPr/>
            </a:pPr>
            <a:endParaRPr lang="en-US" sz="2400" dirty="0" smtClean="0"/>
          </a:p>
          <a:p>
            <a:pPr>
              <a:buNone/>
              <a:defRPr/>
            </a:pPr>
            <a:r>
              <a:rPr lang="en-US" sz="2400" b="1" dirty="0" smtClean="0">
                <a:solidFill>
                  <a:schemeClr val="tx2"/>
                </a:solidFill>
              </a:rPr>
              <a:t>(C)   </a:t>
            </a:r>
            <a:r>
              <a:rPr lang="en-US" sz="2400" dirty="0" smtClean="0"/>
              <a:t>The happiness of the aggregate of people is desirable.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uiExpand="1" build="p"/>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Objection:</a:t>
            </a:r>
            <a:br>
              <a:rPr lang="en-US" dirty="0" smtClean="0"/>
            </a:br>
            <a:r>
              <a:rPr lang="en-US" dirty="0" smtClean="0"/>
              <a:t>The Fallacy of Composition</a:t>
            </a:r>
            <a:endParaRPr lang="en-US" dirty="0"/>
          </a:p>
        </p:txBody>
      </p:sp>
      <p:sp>
        <p:nvSpPr>
          <p:cNvPr id="3" name="Content Placeholder 2"/>
          <p:cNvSpPr>
            <a:spLocks noGrp="1"/>
          </p:cNvSpPr>
          <p:nvPr>
            <p:ph idx="1"/>
          </p:nvPr>
        </p:nvSpPr>
        <p:spPr>
          <a:xfrm>
            <a:off x="457200" y="2778124"/>
            <a:ext cx="8229600" cy="4079875"/>
          </a:xfrm>
        </p:spPr>
        <p:txBody>
          <a:bodyPr>
            <a:normAutofit lnSpcReduction="10000"/>
          </a:bodyPr>
          <a:lstStyle/>
          <a:p>
            <a:r>
              <a:rPr lang="en-US" dirty="0" smtClean="0"/>
              <a:t>Mill infers </a:t>
            </a:r>
            <a:r>
              <a:rPr lang="en-US" b="1" dirty="0" smtClean="0"/>
              <a:t>a feature of the aggregate whole</a:t>
            </a:r>
            <a:r>
              <a:rPr lang="en-US" dirty="0" smtClean="0"/>
              <a:t> from that feature’s being universally exemplified by its parts.</a:t>
            </a:r>
          </a:p>
          <a:p>
            <a:r>
              <a:rPr lang="en-US" dirty="0" smtClean="0"/>
              <a:t>This is not generally a </a:t>
            </a:r>
            <a:r>
              <a:rPr lang="en-US" b="1" dirty="0" smtClean="0"/>
              <a:t>valid inference</a:t>
            </a:r>
            <a:r>
              <a:rPr lang="en-US" dirty="0" smtClean="0"/>
              <a:t>:</a:t>
            </a:r>
          </a:p>
          <a:p>
            <a:endParaRPr lang="en-US" dirty="0" smtClean="0"/>
          </a:p>
          <a:p>
            <a:endParaRPr lang="en-US" dirty="0" smtClean="0"/>
          </a:p>
          <a:p>
            <a:r>
              <a:rPr lang="en-US" dirty="0" smtClean="0"/>
              <a:t>This mistake is called </a:t>
            </a:r>
            <a:r>
              <a:rPr lang="en-US" b="1" dirty="0" smtClean="0">
                <a:solidFill>
                  <a:schemeClr val="tx2"/>
                </a:solidFill>
              </a:rPr>
              <a:t>the fallacy of composition</a:t>
            </a:r>
            <a:r>
              <a:rPr lang="en-US" b="1" dirty="0" smtClean="0"/>
              <a:t>.</a:t>
            </a:r>
            <a:endParaRPr lang="en-US" dirty="0"/>
          </a:p>
        </p:txBody>
      </p:sp>
      <p:sp>
        <p:nvSpPr>
          <p:cNvPr id="4" name="Content Placeholder 2"/>
          <p:cNvSpPr txBox="1">
            <a:spLocks/>
          </p:cNvSpPr>
          <p:nvPr/>
        </p:nvSpPr>
        <p:spPr>
          <a:xfrm>
            <a:off x="663576" y="1721644"/>
            <a:ext cx="7686674" cy="897731"/>
          </a:xfrm>
          <a:prstGeom prst="rect">
            <a:avLst/>
          </a:prstGeom>
          <a:ln w="25400">
            <a:solidFill>
              <a:schemeClr val="accent2"/>
            </a:solidFill>
          </a:ln>
        </p:spPr>
        <p:txBody>
          <a:bodyPr vert="horz" lIns="91440" tIns="45720" rIns="91440" bIns="45720" rtlCol="0">
            <a:normAutofit fontScale="70000" lnSpcReduction="20000"/>
          </a:bodyPr>
          <a:lstStyle/>
          <a:p>
            <a:pPr lvl="0">
              <a:buNone/>
              <a:defRPr/>
            </a:pPr>
            <a:r>
              <a:rPr lang="en-US" sz="3200" b="1" dirty="0" smtClean="0">
                <a:solidFill>
                  <a:schemeClr val="tx2"/>
                </a:solidFill>
              </a:rPr>
              <a:t>(C1) </a:t>
            </a:r>
            <a:r>
              <a:rPr lang="en-US" sz="3200" dirty="0" smtClean="0"/>
              <a:t>Each person’s happiness is desirable.</a:t>
            </a:r>
          </a:p>
          <a:p>
            <a:pPr lvl="0">
              <a:buNone/>
              <a:defRPr/>
            </a:pPr>
            <a:endParaRPr lang="en-US" sz="3200" dirty="0" smtClean="0"/>
          </a:p>
          <a:p>
            <a:pPr>
              <a:buNone/>
              <a:defRPr/>
            </a:pPr>
            <a:r>
              <a:rPr lang="en-US" sz="3200" b="1" dirty="0" smtClean="0">
                <a:solidFill>
                  <a:schemeClr val="tx2"/>
                </a:solidFill>
              </a:rPr>
              <a:t>(C)   </a:t>
            </a:r>
            <a:r>
              <a:rPr lang="en-US" sz="3200" dirty="0" smtClean="0"/>
              <a:t>The happiness of the aggregate of people is desirable.</a:t>
            </a:r>
          </a:p>
        </p:txBody>
      </p:sp>
      <p:cxnSp>
        <p:nvCxnSpPr>
          <p:cNvPr id="5" name="Straight Connector 4"/>
          <p:cNvCxnSpPr/>
          <p:nvPr/>
        </p:nvCxnSpPr>
        <p:spPr>
          <a:xfrm>
            <a:off x="663576" y="2111375"/>
            <a:ext cx="6813549"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Content Placeholder 2"/>
          <p:cNvSpPr txBox="1">
            <a:spLocks/>
          </p:cNvSpPr>
          <p:nvPr/>
        </p:nvSpPr>
        <p:spPr>
          <a:xfrm>
            <a:off x="815976" y="4847431"/>
            <a:ext cx="7686674" cy="897731"/>
          </a:xfrm>
          <a:prstGeom prst="rect">
            <a:avLst/>
          </a:prstGeom>
          <a:ln w="25400">
            <a:solidFill>
              <a:schemeClr val="accent2"/>
            </a:solidFill>
          </a:ln>
        </p:spPr>
        <p:txBody>
          <a:bodyPr vert="horz" lIns="91440" tIns="45720" rIns="91440" bIns="45720" rtlCol="0">
            <a:normAutofit fontScale="70000" lnSpcReduction="20000"/>
          </a:bodyPr>
          <a:lstStyle/>
          <a:p>
            <a:pPr lvl="0">
              <a:buNone/>
              <a:defRPr/>
            </a:pPr>
            <a:r>
              <a:rPr lang="en-US" sz="3200" b="1" dirty="0" smtClean="0">
                <a:solidFill>
                  <a:schemeClr val="tx2"/>
                </a:solidFill>
              </a:rPr>
              <a:t>(TRUE)    </a:t>
            </a:r>
            <a:r>
              <a:rPr lang="en-US" sz="3200" dirty="0" smtClean="0"/>
              <a:t>Each person’s weight &lt; 1000 lbs.</a:t>
            </a:r>
          </a:p>
          <a:p>
            <a:pPr lvl="0">
              <a:buNone/>
              <a:defRPr/>
            </a:pPr>
            <a:endParaRPr lang="en-US" sz="3200" dirty="0" smtClean="0"/>
          </a:p>
          <a:p>
            <a:pPr>
              <a:buNone/>
              <a:defRPr/>
            </a:pPr>
            <a:r>
              <a:rPr lang="en-US" sz="3200" b="1" dirty="0" smtClean="0">
                <a:solidFill>
                  <a:schemeClr val="tx2"/>
                </a:solidFill>
              </a:rPr>
              <a:t>(FALSE)   </a:t>
            </a:r>
            <a:r>
              <a:rPr lang="en-US" sz="3200" dirty="0" smtClean="0"/>
              <a:t>The weight of of the aggregate of people is &lt; 1000 lbs.</a:t>
            </a:r>
          </a:p>
        </p:txBody>
      </p:sp>
      <p:cxnSp>
        <p:nvCxnSpPr>
          <p:cNvPr id="9" name="Straight Connector 8"/>
          <p:cNvCxnSpPr/>
          <p:nvPr/>
        </p:nvCxnSpPr>
        <p:spPr>
          <a:xfrm>
            <a:off x="815976" y="5335586"/>
            <a:ext cx="753427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allAtOnce" animBg="1"/>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2"/>
          <p:cNvSpPr txBox="1">
            <a:spLocks/>
          </p:cNvSpPr>
          <p:nvPr/>
        </p:nvSpPr>
        <p:spPr>
          <a:xfrm>
            <a:off x="457200" y="1619249"/>
            <a:ext cx="8229600" cy="3159125"/>
          </a:xfrm>
          <a:prstGeom prst="rect">
            <a:avLst/>
          </a:prstGeom>
        </p:spPr>
        <p:txBody>
          <a:bodyPr vert="horz" lIns="91440" tIns="45720" rIns="91440" bIns="45720" rtlCol="0">
            <a:noAutofit/>
          </a:bodyPr>
          <a:lstStyle/>
          <a:p>
            <a:pPr>
              <a:buNone/>
            </a:pPr>
            <a:r>
              <a:rPr lang="en-US" sz="2000" b="1" dirty="0" smtClean="0"/>
              <a:t>Argument</a:t>
            </a:r>
            <a:r>
              <a:rPr lang="en-US" sz="2000" dirty="0" smtClean="0"/>
              <a:t>:</a:t>
            </a:r>
          </a:p>
          <a:p>
            <a:pPr marL="514350" lvl="0" indent="-514350">
              <a:buFont typeface="Arial"/>
              <a:buAutoNum type="arabicParenBoth"/>
              <a:defRPr/>
            </a:pPr>
            <a:r>
              <a:rPr lang="en-US" sz="2000" b="1" dirty="0" smtClean="0">
                <a:solidFill>
                  <a:schemeClr val="tx2"/>
                </a:solidFill>
              </a:rPr>
              <a:t>Empirical Claim</a:t>
            </a:r>
            <a:r>
              <a:rPr lang="en-US" sz="2000" dirty="0" smtClean="0"/>
              <a:t>: Each person desires her own happiness.</a:t>
            </a:r>
          </a:p>
          <a:p>
            <a:pPr marL="514350" lvl="0" indent="-514350">
              <a:buFont typeface="Arial"/>
              <a:buAutoNum type="arabicParenBoth"/>
              <a:defRPr/>
            </a:pPr>
            <a:r>
              <a:rPr lang="en-US" sz="2000" b="1" dirty="0" smtClean="0">
                <a:solidFill>
                  <a:schemeClr val="tx2"/>
                </a:solidFill>
              </a:rPr>
              <a:t>‘Desired’ implies ‘Desirable’</a:t>
            </a:r>
            <a:r>
              <a:rPr lang="en-US" sz="2000" dirty="0" smtClean="0"/>
              <a:t>: If something is desired, it is desirable.</a:t>
            </a:r>
          </a:p>
          <a:p>
            <a:pPr marL="514350" lvl="0" indent="-514350">
              <a:buFont typeface="Arial"/>
              <a:buAutoNum type="arabicParenBoth"/>
              <a:defRPr/>
            </a:pPr>
            <a:endParaRPr lang="en-US" sz="2000" dirty="0" smtClean="0"/>
          </a:p>
          <a:p>
            <a:pPr lvl="0">
              <a:buNone/>
              <a:defRPr/>
            </a:pPr>
            <a:r>
              <a:rPr lang="en-US" sz="2000" b="1" dirty="0" smtClean="0">
                <a:solidFill>
                  <a:schemeClr val="tx2"/>
                </a:solidFill>
              </a:rPr>
              <a:t>(C1) </a:t>
            </a:r>
            <a:r>
              <a:rPr lang="en-US" sz="2000" dirty="0" smtClean="0"/>
              <a:t>Each person’s happiness is desirable.</a:t>
            </a:r>
          </a:p>
          <a:p>
            <a:pPr lvl="0">
              <a:buNone/>
              <a:defRPr/>
            </a:pPr>
            <a:endParaRPr lang="en-US" sz="2000" dirty="0" smtClean="0"/>
          </a:p>
          <a:p>
            <a:pPr marL="457200" indent="-457200">
              <a:defRPr/>
            </a:pPr>
            <a:r>
              <a:rPr lang="en-US" sz="2000" b="1" dirty="0" smtClean="0">
                <a:solidFill>
                  <a:schemeClr val="tx2"/>
                </a:solidFill>
              </a:rPr>
              <a:t>(C) </a:t>
            </a:r>
            <a:r>
              <a:rPr lang="en-US" sz="2000" dirty="0" smtClean="0"/>
              <a:t> The happiness of the aggregate of </a:t>
            </a:r>
          </a:p>
          <a:p>
            <a:pPr marL="457200" indent="-457200">
              <a:defRPr/>
            </a:pPr>
            <a:r>
              <a:rPr lang="en-US" sz="2000" dirty="0" smtClean="0"/>
              <a:t>	people is desirable.</a:t>
            </a:r>
          </a:p>
        </p:txBody>
      </p:sp>
      <p:sp>
        <p:nvSpPr>
          <p:cNvPr id="3" name="Content Placeholder 2"/>
          <p:cNvSpPr>
            <a:spLocks noGrp="1"/>
          </p:cNvSpPr>
          <p:nvPr>
            <p:ph idx="1"/>
          </p:nvPr>
        </p:nvSpPr>
        <p:spPr>
          <a:xfrm>
            <a:off x="457200" y="5016499"/>
            <a:ext cx="8229600" cy="1444625"/>
          </a:xfrm>
        </p:spPr>
        <p:txBody>
          <a:bodyPr>
            <a:normAutofit fontScale="92500" lnSpcReduction="10000"/>
          </a:bodyPr>
          <a:lstStyle/>
          <a:p>
            <a:r>
              <a:rPr lang="en-US" dirty="0" smtClean="0"/>
              <a:t>The reasoning from (C1) to (C) is bad.</a:t>
            </a:r>
          </a:p>
          <a:p>
            <a:pPr lvl="2">
              <a:buFont typeface="Wingdings" charset="2"/>
              <a:buChar char="Ø"/>
            </a:pPr>
            <a:r>
              <a:rPr lang="en-US" dirty="0" smtClean="0"/>
              <a:t>It commits the fallacy of composition</a:t>
            </a:r>
          </a:p>
          <a:p>
            <a:r>
              <a:rPr lang="en-US" dirty="0" smtClean="0"/>
              <a:t>Jargon: the inference is “invalid.”</a:t>
            </a:r>
          </a:p>
        </p:txBody>
      </p:sp>
      <p:cxnSp>
        <p:nvCxnSpPr>
          <p:cNvPr id="6" name="Straight Connector 5"/>
          <p:cNvCxnSpPr/>
          <p:nvPr/>
        </p:nvCxnSpPr>
        <p:spPr>
          <a:xfrm>
            <a:off x="457200" y="3302000"/>
            <a:ext cx="811662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7200" y="2698748"/>
            <a:ext cx="811662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Bent-Up Arrow 6"/>
          <p:cNvSpPr/>
          <p:nvPr/>
        </p:nvSpPr>
        <p:spPr>
          <a:xfrm rot="16200000">
            <a:off x="5457922" y="3337277"/>
            <a:ext cx="3754435" cy="2477379"/>
          </a:xfrm>
          <a:prstGeom prst="bentUpArrow">
            <a:avLst>
              <a:gd name="adj1" fmla="val 20514"/>
              <a:gd name="adj2" fmla="val 25000"/>
              <a:gd name="adj3" fmla="val 25000"/>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rPr>
              <a:t>Invalid!</a:t>
            </a:r>
            <a:endParaRPr lang="en-US" sz="3200" b="1" dirty="0">
              <a:solidFill>
                <a:schemeClr val="tx1"/>
              </a:solidFill>
            </a:endParaRPr>
          </a:p>
        </p:txBody>
      </p:sp>
      <p:sp>
        <p:nvSpPr>
          <p:cNvPr id="2" name="Title 1"/>
          <p:cNvSpPr>
            <a:spLocks noGrp="1"/>
          </p:cNvSpPr>
          <p:nvPr>
            <p:ph type="title"/>
          </p:nvPr>
        </p:nvSpPr>
        <p:spPr/>
        <p:txBody>
          <a:bodyPr>
            <a:normAutofit fontScale="90000"/>
          </a:bodyPr>
          <a:lstStyle/>
          <a:p>
            <a:r>
              <a:rPr lang="en-US" dirty="0" smtClean="0"/>
              <a:t>Objection:</a:t>
            </a:r>
            <a:br>
              <a:rPr lang="en-US" dirty="0" smtClean="0"/>
            </a:br>
            <a:r>
              <a:rPr lang="en-US" dirty="0" smtClean="0"/>
              <a:t>The Fallacy of Composition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Mill’s Proof: Agenda</a:t>
            </a:r>
            <a:endParaRPr lang="en-US" dirty="0"/>
          </a:p>
        </p:txBody>
      </p:sp>
      <p:sp>
        <p:nvSpPr>
          <p:cNvPr id="3" name="Content Placeholder 2"/>
          <p:cNvSpPr>
            <a:spLocks noGrp="1"/>
          </p:cNvSpPr>
          <p:nvPr>
            <p:ph idx="1"/>
          </p:nvPr>
        </p:nvSpPr>
        <p:spPr/>
        <p:txBody>
          <a:bodyPr>
            <a:normAutofit/>
          </a:bodyPr>
          <a:lstStyle/>
          <a:p>
            <a:r>
              <a:rPr lang="en-US" sz="3600" b="1" dirty="0" smtClean="0">
                <a:solidFill>
                  <a:schemeClr val="bg1">
                    <a:lumMod val="65000"/>
                  </a:schemeClr>
                </a:solidFill>
              </a:rPr>
              <a:t>Clarifications</a:t>
            </a:r>
          </a:p>
          <a:p>
            <a:r>
              <a:rPr lang="en-US" sz="3600" b="1" dirty="0" smtClean="0">
                <a:solidFill>
                  <a:schemeClr val="bg1">
                    <a:lumMod val="65000"/>
                  </a:schemeClr>
                </a:solidFill>
              </a:rPr>
              <a:t>“Everyone desires happiness.”</a:t>
            </a:r>
          </a:p>
          <a:p>
            <a:r>
              <a:rPr lang="en-US" sz="3600" b="1" dirty="0" smtClean="0">
                <a:solidFill>
                  <a:schemeClr val="tx2"/>
                </a:solidFill>
              </a:rPr>
              <a:t>“No one desires anything else.”</a:t>
            </a:r>
          </a:p>
          <a:p>
            <a:endParaRPr lang="en-US" dirty="0" smtClean="0"/>
          </a:p>
          <a:p>
            <a:endParaRPr lang="en-US" dirty="0"/>
          </a:p>
        </p:txBody>
      </p:sp>
      <p:sp>
        <p:nvSpPr>
          <p:cNvPr id="4" name="Rectangle 4"/>
          <p:cNvSpPr>
            <a:spLocks noChangeArrowheads="1"/>
          </p:cNvSpPr>
          <p:nvPr/>
        </p:nvSpPr>
        <p:spPr bwMode="auto">
          <a:xfrm>
            <a:off x="838199" y="3016250"/>
            <a:ext cx="6178551"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34950" y="5238750"/>
            <a:ext cx="8229600" cy="1158875"/>
          </a:xfrm>
        </p:spPr>
        <p:txBody>
          <a:bodyPr>
            <a:normAutofit fontScale="77500" lnSpcReduction="20000"/>
          </a:bodyPr>
          <a:lstStyle/>
          <a:p>
            <a:r>
              <a:rPr lang="en-US" dirty="0" smtClean="0"/>
              <a:t>Ask yourself: “Are desirability and pleasantness are the same thing?”</a:t>
            </a:r>
          </a:p>
          <a:p>
            <a:r>
              <a:rPr lang="en-US" dirty="0" smtClean="0"/>
              <a:t>Mill:  “Yes!” </a:t>
            </a:r>
            <a:endParaRPr lang="en-US" dirty="0"/>
          </a:p>
        </p:txBody>
      </p:sp>
      <p:sp>
        <p:nvSpPr>
          <p:cNvPr id="2" name="Title 1"/>
          <p:cNvSpPr>
            <a:spLocks noGrp="1"/>
          </p:cNvSpPr>
          <p:nvPr>
            <p:ph type="title"/>
          </p:nvPr>
        </p:nvSpPr>
        <p:spPr/>
        <p:txBody>
          <a:bodyPr>
            <a:normAutofit fontScale="90000"/>
          </a:bodyPr>
          <a:lstStyle/>
          <a:p>
            <a:r>
              <a:rPr lang="en-US" dirty="0" smtClean="0"/>
              <a:t>Mill’s assertion:</a:t>
            </a:r>
            <a:br>
              <a:rPr lang="en-US" dirty="0" smtClean="0"/>
            </a:br>
            <a:r>
              <a:rPr lang="en-US" dirty="0" smtClean="0"/>
              <a:t>No One Desires Anything Else</a:t>
            </a:r>
            <a:endParaRPr lang="en-US" dirty="0"/>
          </a:p>
        </p:txBody>
      </p:sp>
      <p:sp>
        <p:nvSpPr>
          <p:cNvPr id="4" name="Text Box 4"/>
          <p:cNvSpPr txBox="1">
            <a:spLocks noChangeArrowheads="1"/>
          </p:cNvSpPr>
          <p:nvPr/>
        </p:nvSpPr>
        <p:spPr bwMode="auto">
          <a:xfrm>
            <a:off x="457200" y="2149475"/>
            <a:ext cx="7431348" cy="2862323"/>
          </a:xfrm>
          <a:prstGeom prst="rect">
            <a:avLst/>
          </a:prstGeom>
          <a:noFill/>
          <a:ln w="25400">
            <a:solidFill>
              <a:schemeClr val="tx1"/>
            </a:solidFill>
            <a:miter lim="800000"/>
            <a:headEnd/>
            <a:tailEnd/>
          </a:ln>
        </p:spPr>
        <p:txBody>
          <a:bodyPr wrap="square">
            <a:prstTxWarp prst="textNoShape">
              <a:avLst/>
            </a:prstTxWarp>
            <a:spAutoFit/>
          </a:bodyPr>
          <a:lstStyle/>
          <a:p>
            <a:r>
              <a:rPr lang="en-US" dirty="0" smtClean="0"/>
              <a:t>And now to decide whether this is really so; whether mankind do desire nothing for itself, but that which is a pleasure to them or of which the absence is pain; we have evidently arrived at a question of fact and experience ….  It can only be determined by </a:t>
            </a:r>
            <a:r>
              <a:rPr lang="en-US" dirty="0" err="1" smtClean="0"/>
              <a:t>practised</a:t>
            </a:r>
            <a:r>
              <a:rPr lang="en-US" dirty="0" smtClean="0"/>
              <a:t> self-consciousness and self-observation, assisted by the observations of others.  I believe that these sources of evidence, impartially consulted, will declare that desiring a thing and finding it pleasant, aversion to it and thinking of it as painful, are phenomena entirely inseparable; or rather two parts of the same phenomenon.  [</a:t>
            </a:r>
            <a:r>
              <a:rPr lang="en-US" dirty="0" err="1" smtClean="0"/>
              <a:t>T]o</a:t>
            </a:r>
            <a:r>
              <a:rPr lang="en-US" dirty="0" smtClean="0"/>
              <a:t> desire anything, except in proportion as the idea of it is pleasant, is a physical and metaphysical impossibility. (</a:t>
            </a:r>
            <a:r>
              <a:rPr lang="en-US" dirty="0" err="1" smtClean="0"/>
              <a:t>p</a:t>
            </a:r>
            <a:r>
              <a:rPr lang="en-US" dirty="0" smtClean="0"/>
              <a:t>. 501, col. 2) </a:t>
            </a:r>
            <a:endParaRPr lang="en-US" dirty="0"/>
          </a:p>
        </p:txBody>
      </p:sp>
      <p:sp>
        <p:nvSpPr>
          <p:cNvPr id="7" name="Content Placeholder 2"/>
          <p:cNvSpPr txBox="1">
            <a:spLocks/>
          </p:cNvSpPr>
          <p:nvPr/>
        </p:nvSpPr>
        <p:spPr>
          <a:xfrm>
            <a:off x="457199" y="1417638"/>
            <a:ext cx="7639051" cy="534987"/>
          </a:xfrm>
          <a:prstGeom prst="rect">
            <a:avLst/>
          </a:prstGeom>
          <a:ln w="25400">
            <a:solidFill>
              <a:schemeClr val="accent2"/>
            </a:solidFill>
          </a:ln>
        </p:spPr>
        <p:txBody>
          <a:bodyPr vert="horz" lIns="91440" tIns="45720" rIns="91440" bIns="45720" rtlCol="0">
            <a:normAutofit fontScale="62500" lnSpcReduction="20000"/>
          </a:bodyPr>
          <a:lstStyle/>
          <a:p>
            <a:pPr marL="571500" indent="-571500"/>
            <a:r>
              <a:rPr lang="en-US" sz="2800" dirty="0" smtClean="0"/>
              <a:t>II. Everything else that is desirable is either desirable </a:t>
            </a:r>
            <a:r>
              <a:rPr lang="en-US" sz="2800" b="1" dirty="0" smtClean="0"/>
              <a:t>as a means to</a:t>
            </a:r>
            <a:r>
              <a:rPr lang="en-US" sz="2800" dirty="0" smtClean="0"/>
              <a:t> happiness, or desirable </a:t>
            </a:r>
            <a:r>
              <a:rPr lang="en-US" sz="2800" b="1" dirty="0" smtClean="0"/>
              <a:t>as a part of</a:t>
            </a:r>
            <a:r>
              <a:rPr lang="en-US" sz="2800" dirty="0" smtClean="0"/>
              <a:t> happiness.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1"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animBg="1"/>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Apparent Counter-Examples to</a:t>
            </a:r>
            <a:br>
              <a:rPr lang="en-US" dirty="0" smtClean="0"/>
            </a:br>
            <a:r>
              <a:rPr lang="en-US" dirty="0" smtClean="0"/>
              <a:t>Mill’s Assertion</a:t>
            </a:r>
            <a:endParaRPr lang="en-US" dirty="0"/>
          </a:p>
        </p:txBody>
      </p:sp>
      <p:sp>
        <p:nvSpPr>
          <p:cNvPr id="3" name="Content Placeholder 2"/>
          <p:cNvSpPr>
            <a:spLocks noGrp="1"/>
          </p:cNvSpPr>
          <p:nvPr>
            <p:ph idx="1"/>
          </p:nvPr>
        </p:nvSpPr>
        <p:spPr>
          <a:xfrm>
            <a:off x="457200" y="2540000"/>
            <a:ext cx="8229600" cy="3586163"/>
          </a:xfrm>
        </p:spPr>
        <p:txBody>
          <a:bodyPr>
            <a:normAutofit fontScale="85000" lnSpcReduction="10000"/>
          </a:bodyPr>
          <a:lstStyle/>
          <a:p>
            <a:r>
              <a:rPr lang="en-US" b="1" dirty="0" smtClean="0"/>
              <a:t>Apparent Counter-examples</a:t>
            </a:r>
            <a:r>
              <a:rPr lang="en-US" dirty="0" smtClean="0"/>
              <a:t>:</a:t>
            </a:r>
          </a:p>
          <a:p>
            <a:pPr lvl="1">
              <a:buFont typeface="Wingdings" charset="2"/>
              <a:buChar char="Ø"/>
            </a:pPr>
            <a:r>
              <a:rPr lang="en-US" dirty="0" smtClean="0"/>
              <a:t>money</a:t>
            </a:r>
          </a:p>
          <a:p>
            <a:pPr lvl="1">
              <a:buFont typeface="Wingdings" charset="2"/>
              <a:buChar char="Ø"/>
            </a:pPr>
            <a:r>
              <a:rPr lang="en-US" dirty="0" smtClean="0"/>
              <a:t>virtue</a:t>
            </a:r>
          </a:p>
          <a:p>
            <a:pPr lvl="1">
              <a:buFont typeface="Wingdings" charset="2"/>
              <a:buChar char="Ø"/>
            </a:pPr>
            <a:r>
              <a:rPr lang="en-US" dirty="0" smtClean="0"/>
              <a:t>art</a:t>
            </a:r>
          </a:p>
          <a:p>
            <a:pPr lvl="1">
              <a:buFont typeface="Wingdings" charset="2"/>
              <a:buChar char="Ø"/>
            </a:pPr>
            <a:r>
              <a:rPr lang="en-US" dirty="0" smtClean="0"/>
              <a:t>etc.</a:t>
            </a:r>
          </a:p>
          <a:p>
            <a:pPr>
              <a:buNone/>
            </a:pPr>
            <a:r>
              <a:rPr lang="en-US" b="1" dirty="0" smtClean="0"/>
              <a:t>Mill’s Defense</a:t>
            </a:r>
            <a:r>
              <a:rPr lang="en-US" dirty="0" smtClean="0"/>
              <a:t>:  Each of these is desirable originally as a </a:t>
            </a:r>
            <a:r>
              <a:rPr lang="en-US" b="1" dirty="0" smtClean="0"/>
              <a:t>means</a:t>
            </a:r>
            <a:r>
              <a:rPr lang="en-US" dirty="0" smtClean="0"/>
              <a:t> to happiness</a:t>
            </a:r>
          </a:p>
          <a:p>
            <a:pPr>
              <a:buNone/>
            </a:pPr>
            <a:r>
              <a:rPr lang="en-US" dirty="0" smtClean="0"/>
              <a:t>	Later, it may become desirable as a </a:t>
            </a:r>
            <a:r>
              <a:rPr lang="en-US" b="1" dirty="0" smtClean="0"/>
              <a:t>part</a:t>
            </a:r>
            <a:r>
              <a:rPr lang="en-US" dirty="0" smtClean="0"/>
              <a:t> of happiness.</a:t>
            </a:r>
          </a:p>
          <a:p>
            <a:endParaRPr lang="en-US" dirty="0"/>
          </a:p>
        </p:txBody>
      </p:sp>
      <p:sp>
        <p:nvSpPr>
          <p:cNvPr id="4" name="Content Placeholder 2"/>
          <p:cNvSpPr txBox="1">
            <a:spLocks/>
          </p:cNvSpPr>
          <p:nvPr/>
        </p:nvSpPr>
        <p:spPr>
          <a:xfrm>
            <a:off x="457199" y="1732756"/>
            <a:ext cx="7639051" cy="630237"/>
          </a:xfrm>
          <a:prstGeom prst="rect">
            <a:avLst/>
          </a:prstGeom>
          <a:ln w="25400">
            <a:solidFill>
              <a:schemeClr val="accent2"/>
            </a:solidFill>
          </a:ln>
        </p:spPr>
        <p:txBody>
          <a:bodyPr vert="horz" lIns="91440" tIns="45720" rIns="91440" bIns="45720" rtlCol="0">
            <a:normAutofit fontScale="70000" lnSpcReduction="20000"/>
          </a:bodyPr>
          <a:lstStyle/>
          <a:p>
            <a:pPr marL="571500" indent="-571500"/>
            <a:r>
              <a:rPr lang="en-US" sz="2800" b="1" dirty="0" smtClean="0">
                <a:solidFill>
                  <a:schemeClr val="tx2"/>
                </a:solidFill>
              </a:rPr>
              <a:t>Mill’s Assertion</a:t>
            </a:r>
            <a:r>
              <a:rPr lang="en-US" sz="2800" dirty="0" smtClean="0"/>
              <a:t>:  Everything else that is desirable is either desirable </a:t>
            </a:r>
            <a:r>
              <a:rPr lang="en-US" sz="2800" b="1" dirty="0" smtClean="0"/>
              <a:t>as a means to</a:t>
            </a:r>
            <a:r>
              <a:rPr lang="en-US" sz="2800" dirty="0" smtClean="0"/>
              <a:t> happiness, or desirable </a:t>
            </a:r>
            <a:r>
              <a:rPr lang="en-US" sz="2800" b="1" dirty="0" smtClean="0"/>
              <a:t>as a part of</a:t>
            </a:r>
            <a:r>
              <a:rPr lang="en-US" sz="2800" dirty="0" smtClean="0"/>
              <a:t> happiness.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1"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Desired as means to vs. </a:t>
            </a:r>
            <a:br>
              <a:rPr lang="en-US" dirty="0" smtClean="0"/>
            </a:br>
            <a:r>
              <a:rPr lang="en-US" dirty="0" smtClean="0"/>
              <a:t>Desired as part of happiness</a:t>
            </a:r>
            <a:endParaRPr lang="en-US" dirty="0"/>
          </a:p>
        </p:txBody>
      </p:sp>
      <p:sp>
        <p:nvSpPr>
          <p:cNvPr id="3" name="Content Placeholder 2"/>
          <p:cNvSpPr>
            <a:spLocks noGrp="1"/>
          </p:cNvSpPr>
          <p:nvPr>
            <p:ph idx="1"/>
          </p:nvPr>
        </p:nvSpPr>
        <p:spPr/>
        <p:txBody>
          <a:bodyPr/>
          <a:lstStyle/>
          <a:p>
            <a:r>
              <a:rPr lang="en-US" dirty="0" smtClean="0"/>
              <a:t>Something is </a:t>
            </a:r>
            <a:r>
              <a:rPr lang="en-US" b="1" dirty="0" smtClean="0">
                <a:solidFill>
                  <a:schemeClr val="tx2"/>
                </a:solidFill>
              </a:rPr>
              <a:t>desired as a means to happiness </a:t>
            </a:r>
            <a:r>
              <a:rPr lang="en-US" dirty="0" smtClean="0"/>
              <a:t>if and only if it is desired because its possession will cause happiness (i.e. pleasure).</a:t>
            </a:r>
          </a:p>
          <a:p>
            <a:r>
              <a:rPr lang="en-US" dirty="0" smtClean="0"/>
              <a:t>Something is </a:t>
            </a:r>
            <a:r>
              <a:rPr lang="en-US" b="1" dirty="0" smtClean="0">
                <a:solidFill>
                  <a:schemeClr val="tx2"/>
                </a:solidFill>
              </a:rPr>
              <a:t>desired as a part of happiness</a:t>
            </a:r>
            <a:r>
              <a:rPr lang="en-US" dirty="0" smtClean="0"/>
              <a:t> if and only if its possession will itself be pleasurable.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Mill’s Defense in Action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Consider </a:t>
            </a:r>
            <a:r>
              <a:rPr lang="en-US" b="1" dirty="0" smtClean="0"/>
              <a:t>money</a:t>
            </a:r>
            <a:r>
              <a:rPr lang="en-US" dirty="0" smtClean="0"/>
              <a:t>. </a:t>
            </a:r>
          </a:p>
          <a:p>
            <a:r>
              <a:rPr lang="en-US" b="1" dirty="0" smtClean="0"/>
              <a:t>Desired as a means</a:t>
            </a:r>
            <a:r>
              <a:rPr lang="en-US" dirty="0" smtClean="0"/>
              <a:t>: money is originally desired for what it can buy.</a:t>
            </a:r>
          </a:p>
          <a:p>
            <a:r>
              <a:rPr lang="en-US" b="1" dirty="0" smtClean="0"/>
              <a:t>Desire as a part of happiness</a:t>
            </a:r>
            <a:r>
              <a:rPr lang="en-US" dirty="0" smtClean="0"/>
              <a:t>:  we come to desire it for its own sake.</a:t>
            </a:r>
          </a:p>
          <a:p>
            <a:endParaRPr lang="en-US" dirty="0" smtClean="0"/>
          </a:p>
          <a:p>
            <a:endParaRPr lang="en-US" dirty="0" smtClean="0"/>
          </a:p>
          <a:p>
            <a:endParaRPr lang="en-US" dirty="0" smtClean="0"/>
          </a:p>
          <a:p>
            <a:endParaRPr lang="en-US" dirty="0" smtClean="0"/>
          </a:p>
          <a:p>
            <a:endParaRPr lang="en-US" dirty="0" smtClean="0"/>
          </a:p>
          <a:p>
            <a:r>
              <a:rPr lang="en-US" dirty="0" smtClean="0"/>
              <a:t>[Marx:  We </a:t>
            </a:r>
            <a:r>
              <a:rPr lang="en-US" b="1" dirty="0" err="1" smtClean="0"/>
              <a:t>fetishize</a:t>
            </a:r>
            <a:r>
              <a:rPr lang="en-US" dirty="0" smtClean="0"/>
              <a:t> it.]</a:t>
            </a:r>
            <a:endParaRPr lang="en-US" dirty="0"/>
          </a:p>
        </p:txBody>
      </p:sp>
      <p:sp>
        <p:nvSpPr>
          <p:cNvPr id="4" name="Text Box 4"/>
          <p:cNvSpPr txBox="1">
            <a:spLocks noChangeArrowheads="1"/>
          </p:cNvSpPr>
          <p:nvPr/>
        </p:nvSpPr>
        <p:spPr bwMode="auto">
          <a:xfrm>
            <a:off x="457200" y="3524250"/>
            <a:ext cx="7431348" cy="1754327"/>
          </a:xfrm>
          <a:prstGeom prst="rect">
            <a:avLst/>
          </a:prstGeom>
          <a:noFill/>
          <a:ln w="25400">
            <a:solidFill>
              <a:schemeClr val="tx1"/>
            </a:solidFill>
            <a:miter lim="800000"/>
            <a:headEnd/>
            <a:tailEnd/>
          </a:ln>
        </p:spPr>
        <p:txBody>
          <a:bodyPr wrap="square">
            <a:prstTxWarp prst="textNoShape">
              <a:avLst/>
            </a:prstTxWarp>
            <a:spAutoFit/>
          </a:bodyPr>
          <a:lstStyle/>
          <a:p>
            <a:r>
              <a:rPr lang="en-US" dirty="0" smtClean="0"/>
              <a:t>[</a:t>
            </a:r>
            <a:r>
              <a:rPr lang="en-US" dirty="0" err="1" smtClean="0"/>
              <a:t>T]he</a:t>
            </a:r>
            <a:r>
              <a:rPr lang="en-US" dirty="0" smtClean="0"/>
              <a:t> love of money is not only one of the strongest moving forces of human life, but money is, in many cases, desired in and for itself;  the desire to possess it is often stronger than the desire to use it, and goes on increasing when all the desires which point to ends beyond it, to be compassed by it, are falling off.  It may, then, be said truly, that money is desired not for the sake of an end, but as part of the end.  (</a:t>
            </a:r>
            <a:r>
              <a:rPr lang="en-US" dirty="0" err="1" smtClean="0"/>
              <a:t>p</a:t>
            </a:r>
            <a:r>
              <a:rPr lang="en-US" dirty="0" smtClean="0"/>
              <a:t>. 500, col. 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Mill’s Defense in Action</a:t>
            </a:r>
            <a:endParaRPr lang="en-US" dirty="0"/>
          </a:p>
        </p:txBody>
      </p:sp>
      <p:grpSp>
        <p:nvGrpSpPr>
          <p:cNvPr id="4" name="Group 3"/>
          <p:cNvGrpSpPr/>
          <p:nvPr/>
        </p:nvGrpSpPr>
        <p:grpSpPr>
          <a:xfrm>
            <a:off x="2051385" y="1373334"/>
            <a:ext cx="1043757" cy="1761996"/>
            <a:chOff x="1756246" y="3481222"/>
            <a:chExt cx="1043757" cy="1761996"/>
          </a:xfrm>
        </p:grpSpPr>
        <p:grpSp>
          <p:nvGrpSpPr>
            <p:cNvPr id="5" name="Group 30"/>
            <p:cNvGrpSpPr/>
            <p:nvPr/>
          </p:nvGrpSpPr>
          <p:grpSpPr>
            <a:xfrm>
              <a:off x="1912571" y="3632181"/>
              <a:ext cx="665665" cy="1085869"/>
              <a:chOff x="991022" y="1822052"/>
              <a:chExt cx="1383565" cy="2631852"/>
            </a:xfrm>
          </p:grpSpPr>
          <p:sp>
            <p:nvSpPr>
              <p:cNvPr id="9" name="Smiley Face 8"/>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9" idx="4"/>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 name="Group 39"/>
            <p:cNvGrpSpPr/>
            <p:nvPr/>
          </p:nvGrpSpPr>
          <p:grpSpPr>
            <a:xfrm>
              <a:off x="1756246" y="3481222"/>
              <a:ext cx="1043757" cy="1761996"/>
              <a:chOff x="1756246" y="3481222"/>
              <a:chExt cx="1043757" cy="1761996"/>
            </a:xfrm>
          </p:grpSpPr>
          <p:sp>
            <p:nvSpPr>
              <p:cNvPr id="7" name="Rectangle 5"/>
              <p:cNvSpPr>
                <a:spLocks noChangeArrowheads="1"/>
              </p:cNvSpPr>
              <p:nvPr/>
            </p:nvSpPr>
            <p:spPr bwMode="auto">
              <a:xfrm>
                <a:off x="1756246" y="3481222"/>
                <a:ext cx="1043757" cy="142344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8" name="Text Box 6"/>
              <p:cNvSpPr txBox="1">
                <a:spLocks noChangeArrowheads="1"/>
              </p:cNvSpPr>
              <p:nvPr/>
            </p:nvSpPr>
            <p:spPr bwMode="auto">
              <a:xfrm>
                <a:off x="1775304" y="4904664"/>
                <a:ext cx="1024699" cy="338554"/>
              </a:xfrm>
              <a:prstGeom prst="rect">
                <a:avLst/>
              </a:prstGeom>
              <a:noFill/>
              <a:ln w="9525">
                <a:noFill/>
                <a:miter lim="800000"/>
                <a:headEnd/>
                <a:tailEnd/>
              </a:ln>
            </p:spPr>
            <p:txBody>
              <a:bodyPr wrap="square">
                <a:prstTxWarp prst="textNoShape">
                  <a:avLst/>
                </a:prstTxWarp>
                <a:spAutoFit/>
              </a:bodyPr>
              <a:lstStyle/>
              <a:p>
                <a:pPr>
                  <a:spcBef>
                    <a:spcPct val="50000"/>
                  </a:spcBef>
                </a:pPr>
                <a:endParaRPr lang="en-US" sz="1600" dirty="0"/>
              </a:p>
            </p:txBody>
          </p:sp>
        </p:grpSp>
      </p:grpSp>
      <p:sp>
        <p:nvSpPr>
          <p:cNvPr id="14" name="TextBox 13"/>
          <p:cNvSpPr txBox="1"/>
          <p:nvPr/>
        </p:nvSpPr>
        <p:spPr>
          <a:xfrm>
            <a:off x="457200" y="2116585"/>
            <a:ext cx="1320800" cy="369332"/>
          </a:xfrm>
          <a:prstGeom prst="rect">
            <a:avLst/>
          </a:prstGeom>
          <a:noFill/>
        </p:spPr>
        <p:txBody>
          <a:bodyPr wrap="square" rtlCol="0">
            <a:spAutoFit/>
          </a:bodyPr>
          <a:lstStyle/>
          <a:p>
            <a:r>
              <a:rPr lang="en-US" b="1" dirty="0" smtClean="0">
                <a:solidFill>
                  <a:schemeClr val="tx2"/>
                </a:solidFill>
              </a:rPr>
              <a:t>Originally:</a:t>
            </a:r>
            <a:endParaRPr lang="en-US" b="1" dirty="0">
              <a:solidFill>
                <a:schemeClr val="tx2"/>
              </a:solidFill>
            </a:endParaRPr>
          </a:p>
        </p:txBody>
      </p:sp>
      <p:sp>
        <p:nvSpPr>
          <p:cNvPr id="16" name="Line Callout 1 (Accent Bar) 15"/>
          <p:cNvSpPr/>
          <p:nvPr/>
        </p:nvSpPr>
        <p:spPr>
          <a:xfrm>
            <a:off x="3915381" y="1226442"/>
            <a:ext cx="1437977" cy="297852"/>
          </a:xfrm>
          <a:prstGeom prst="accentCallout1">
            <a:avLst>
              <a:gd name="adj1" fmla="val 56622"/>
              <a:gd name="adj2" fmla="val -8640"/>
              <a:gd name="adj3" fmla="val 132335"/>
              <a:gd name="adj4" fmla="val -67717"/>
            </a:avLst>
          </a:prstGeom>
          <a:solidFill>
            <a:schemeClr val="accent2">
              <a:lumMod val="60000"/>
              <a:lumOff val="40000"/>
            </a:schemeClr>
          </a:solid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Basic Desires</a:t>
            </a:r>
            <a:endParaRPr lang="en-US" b="1" dirty="0">
              <a:solidFill>
                <a:schemeClr val="tx1"/>
              </a:solidFill>
            </a:endParaRPr>
          </a:p>
        </p:txBody>
      </p:sp>
      <p:sp>
        <p:nvSpPr>
          <p:cNvPr id="18" name="Line Callout 1 (Accent Bar) 17"/>
          <p:cNvSpPr/>
          <p:nvPr/>
        </p:nvSpPr>
        <p:spPr>
          <a:xfrm>
            <a:off x="3915381" y="1762411"/>
            <a:ext cx="1437977" cy="369332"/>
          </a:xfrm>
          <a:prstGeom prst="accentCallout1">
            <a:avLst>
              <a:gd name="adj1" fmla="val 56622"/>
              <a:gd name="adj2" fmla="val -8640"/>
              <a:gd name="adj3" fmla="val 54387"/>
              <a:gd name="adj4" fmla="val -68347"/>
            </a:avLst>
          </a:prstGeom>
          <a:solidFill>
            <a:schemeClr val="accent2">
              <a:lumMod val="60000"/>
              <a:lumOff val="40000"/>
            </a:schemeClr>
          </a:solid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Knowledge:</a:t>
            </a:r>
            <a:endParaRPr lang="en-US" b="1" dirty="0">
              <a:solidFill>
                <a:schemeClr val="tx1"/>
              </a:solidFill>
            </a:endParaRPr>
          </a:p>
        </p:txBody>
      </p:sp>
      <p:pic>
        <p:nvPicPr>
          <p:cNvPr id="19" name="Picture 18"/>
          <p:cNvPicPr>
            <a:picLocks noChangeAspect="1"/>
          </p:cNvPicPr>
          <p:nvPr/>
        </p:nvPicPr>
        <p:blipFill>
          <a:blip r:embed="rId2"/>
          <a:stretch>
            <a:fillRect/>
          </a:stretch>
        </p:blipFill>
        <p:spPr>
          <a:xfrm>
            <a:off x="5610177" y="1160819"/>
            <a:ext cx="513637" cy="513637"/>
          </a:xfrm>
          <a:prstGeom prst="rect">
            <a:avLst/>
          </a:prstGeom>
        </p:spPr>
      </p:pic>
      <p:pic>
        <p:nvPicPr>
          <p:cNvPr id="20" name="Picture 19"/>
          <p:cNvPicPr>
            <a:picLocks noChangeAspect="1"/>
          </p:cNvPicPr>
          <p:nvPr/>
        </p:nvPicPr>
        <p:blipFill>
          <a:blip r:embed="rId3"/>
          <a:stretch>
            <a:fillRect/>
          </a:stretch>
        </p:blipFill>
        <p:spPr>
          <a:xfrm>
            <a:off x="5500096" y="1780817"/>
            <a:ext cx="387398" cy="495230"/>
          </a:xfrm>
          <a:prstGeom prst="rect">
            <a:avLst/>
          </a:prstGeom>
        </p:spPr>
      </p:pic>
      <p:sp>
        <p:nvSpPr>
          <p:cNvPr id="21" name="TextBox 20"/>
          <p:cNvSpPr txBox="1"/>
          <p:nvPr/>
        </p:nvSpPr>
        <p:spPr>
          <a:xfrm>
            <a:off x="5887494" y="1762411"/>
            <a:ext cx="811455" cy="369332"/>
          </a:xfrm>
          <a:prstGeom prst="rect">
            <a:avLst/>
          </a:prstGeom>
          <a:noFill/>
        </p:spPr>
        <p:txBody>
          <a:bodyPr wrap="square" rtlCol="0">
            <a:spAutoFit/>
          </a:bodyPr>
          <a:lstStyle/>
          <a:p>
            <a:r>
              <a:rPr lang="en-US" dirty="0" smtClean="0"/>
              <a:t>buys</a:t>
            </a:r>
            <a:endParaRPr lang="en-US" dirty="0"/>
          </a:p>
        </p:txBody>
      </p:sp>
      <p:pic>
        <p:nvPicPr>
          <p:cNvPr id="23" name="Picture 22"/>
          <p:cNvPicPr>
            <a:picLocks noChangeAspect="1"/>
          </p:cNvPicPr>
          <p:nvPr/>
        </p:nvPicPr>
        <p:blipFill>
          <a:blip r:embed="rId2"/>
          <a:stretch>
            <a:fillRect/>
          </a:stretch>
        </p:blipFill>
        <p:spPr>
          <a:xfrm>
            <a:off x="6698949" y="1744004"/>
            <a:ext cx="513637" cy="513637"/>
          </a:xfrm>
          <a:prstGeom prst="rect">
            <a:avLst/>
          </a:prstGeom>
        </p:spPr>
      </p:pic>
      <p:sp>
        <p:nvSpPr>
          <p:cNvPr id="24" name="TextBox 23"/>
          <p:cNvSpPr txBox="1"/>
          <p:nvPr/>
        </p:nvSpPr>
        <p:spPr>
          <a:xfrm>
            <a:off x="3324801" y="2131772"/>
            <a:ext cx="1181159" cy="369332"/>
          </a:xfrm>
          <a:prstGeom prst="rect">
            <a:avLst/>
          </a:prstGeom>
          <a:noFill/>
        </p:spPr>
        <p:txBody>
          <a:bodyPr wrap="square" rtlCol="0">
            <a:spAutoFit/>
          </a:bodyPr>
          <a:lstStyle/>
          <a:p>
            <a:r>
              <a:rPr lang="en-US" dirty="0" smtClean="0"/>
              <a:t>And so …</a:t>
            </a:r>
            <a:endParaRPr lang="en-US" dirty="0"/>
          </a:p>
        </p:txBody>
      </p:sp>
      <p:sp>
        <p:nvSpPr>
          <p:cNvPr id="25" name="Line Callout 1 (Accent Bar) 24"/>
          <p:cNvSpPr/>
          <p:nvPr/>
        </p:nvSpPr>
        <p:spPr>
          <a:xfrm>
            <a:off x="3915381" y="2644906"/>
            <a:ext cx="1972113" cy="303739"/>
          </a:xfrm>
          <a:prstGeom prst="accentCallout1">
            <a:avLst>
              <a:gd name="adj1" fmla="val 56622"/>
              <a:gd name="adj2" fmla="val -8640"/>
              <a:gd name="adj3" fmla="val -123558"/>
              <a:gd name="adj4" fmla="val -50649"/>
            </a:avLst>
          </a:prstGeom>
          <a:solidFill>
            <a:schemeClr val="accent2">
              <a:lumMod val="60000"/>
              <a:lumOff val="40000"/>
            </a:schemeClr>
          </a:solid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Desired as Means:</a:t>
            </a:r>
            <a:endParaRPr lang="en-US" b="1" dirty="0">
              <a:solidFill>
                <a:schemeClr val="tx1"/>
              </a:solidFill>
            </a:endParaRPr>
          </a:p>
        </p:txBody>
      </p:sp>
      <p:pic>
        <p:nvPicPr>
          <p:cNvPr id="26" name="Picture 25"/>
          <p:cNvPicPr>
            <a:picLocks noChangeAspect="1"/>
          </p:cNvPicPr>
          <p:nvPr/>
        </p:nvPicPr>
        <p:blipFill>
          <a:blip r:embed="rId3"/>
          <a:stretch>
            <a:fillRect/>
          </a:stretch>
        </p:blipFill>
        <p:spPr>
          <a:xfrm>
            <a:off x="6123814" y="2485917"/>
            <a:ext cx="387398" cy="495230"/>
          </a:xfrm>
          <a:prstGeom prst="rect">
            <a:avLst/>
          </a:prstGeom>
        </p:spPr>
      </p:pic>
      <p:grpSp>
        <p:nvGrpSpPr>
          <p:cNvPr id="27" name="Group 26"/>
          <p:cNvGrpSpPr/>
          <p:nvPr/>
        </p:nvGrpSpPr>
        <p:grpSpPr>
          <a:xfrm>
            <a:off x="1922975" y="3910502"/>
            <a:ext cx="1043757" cy="1761996"/>
            <a:chOff x="1756246" y="3481222"/>
            <a:chExt cx="1043757" cy="1761996"/>
          </a:xfrm>
        </p:grpSpPr>
        <p:grpSp>
          <p:nvGrpSpPr>
            <p:cNvPr id="28" name="Group 30"/>
            <p:cNvGrpSpPr/>
            <p:nvPr/>
          </p:nvGrpSpPr>
          <p:grpSpPr>
            <a:xfrm>
              <a:off x="1912571" y="3632181"/>
              <a:ext cx="665665" cy="1085869"/>
              <a:chOff x="991022" y="1822052"/>
              <a:chExt cx="1383565" cy="2631852"/>
            </a:xfrm>
          </p:grpSpPr>
          <p:sp>
            <p:nvSpPr>
              <p:cNvPr id="32" name="Smiley Face 31"/>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p:cNvCxnSpPr>
                <a:stCxn id="32" idx="4"/>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9" name="Group 39"/>
            <p:cNvGrpSpPr/>
            <p:nvPr/>
          </p:nvGrpSpPr>
          <p:grpSpPr>
            <a:xfrm>
              <a:off x="1756246" y="3481222"/>
              <a:ext cx="1043757" cy="1761996"/>
              <a:chOff x="1756246" y="3481222"/>
              <a:chExt cx="1043757" cy="1761996"/>
            </a:xfrm>
          </p:grpSpPr>
          <p:sp>
            <p:nvSpPr>
              <p:cNvPr id="30" name="Rectangle 5"/>
              <p:cNvSpPr>
                <a:spLocks noChangeArrowheads="1"/>
              </p:cNvSpPr>
              <p:nvPr/>
            </p:nvSpPr>
            <p:spPr bwMode="auto">
              <a:xfrm>
                <a:off x="1756246" y="3481222"/>
                <a:ext cx="1043757" cy="142344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31" name="Text Box 6"/>
              <p:cNvSpPr txBox="1">
                <a:spLocks noChangeArrowheads="1"/>
              </p:cNvSpPr>
              <p:nvPr/>
            </p:nvSpPr>
            <p:spPr bwMode="auto">
              <a:xfrm>
                <a:off x="1775304" y="4904664"/>
                <a:ext cx="1024699" cy="338554"/>
              </a:xfrm>
              <a:prstGeom prst="rect">
                <a:avLst/>
              </a:prstGeom>
              <a:noFill/>
              <a:ln w="9525">
                <a:noFill/>
                <a:miter lim="800000"/>
                <a:headEnd/>
                <a:tailEnd/>
              </a:ln>
            </p:spPr>
            <p:txBody>
              <a:bodyPr wrap="square">
                <a:prstTxWarp prst="textNoShape">
                  <a:avLst/>
                </a:prstTxWarp>
                <a:spAutoFit/>
              </a:bodyPr>
              <a:lstStyle/>
              <a:p>
                <a:pPr>
                  <a:spcBef>
                    <a:spcPct val="50000"/>
                  </a:spcBef>
                </a:pPr>
                <a:endParaRPr lang="en-US" sz="1600" dirty="0"/>
              </a:p>
            </p:txBody>
          </p:sp>
        </p:grpSp>
      </p:grpSp>
      <p:sp>
        <p:nvSpPr>
          <p:cNvPr id="37" name="TextBox 36"/>
          <p:cNvSpPr txBox="1"/>
          <p:nvPr/>
        </p:nvSpPr>
        <p:spPr>
          <a:xfrm>
            <a:off x="328790" y="4653753"/>
            <a:ext cx="1320800" cy="369332"/>
          </a:xfrm>
          <a:prstGeom prst="rect">
            <a:avLst/>
          </a:prstGeom>
          <a:noFill/>
        </p:spPr>
        <p:txBody>
          <a:bodyPr wrap="square" rtlCol="0">
            <a:spAutoFit/>
          </a:bodyPr>
          <a:lstStyle/>
          <a:p>
            <a:r>
              <a:rPr lang="en-US" b="1" dirty="0" smtClean="0">
                <a:solidFill>
                  <a:schemeClr val="tx2"/>
                </a:solidFill>
              </a:rPr>
              <a:t>Later:</a:t>
            </a:r>
            <a:endParaRPr lang="en-US" b="1" dirty="0">
              <a:solidFill>
                <a:schemeClr val="tx2"/>
              </a:solidFill>
            </a:endParaRPr>
          </a:p>
        </p:txBody>
      </p:sp>
      <p:sp>
        <p:nvSpPr>
          <p:cNvPr id="39" name="Line Callout 1 (Accent Bar) 38"/>
          <p:cNvSpPr/>
          <p:nvPr/>
        </p:nvSpPr>
        <p:spPr>
          <a:xfrm>
            <a:off x="3786971" y="4299579"/>
            <a:ext cx="1568557" cy="303739"/>
          </a:xfrm>
          <a:prstGeom prst="accentCallout1">
            <a:avLst>
              <a:gd name="adj1" fmla="val 56622"/>
              <a:gd name="adj2" fmla="val -8640"/>
              <a:gd name="adj3" fmla="val 59371"/>
              <a:gd name="adj4" fmla="val -62457"/>
            </a:avLst>
          </a:prstGeom>
          <a:solidFill>
            <a:schemeClr val="accent2">
              <a:lumMod val="60000"/>
              <a:lumOff val="40000"/>
            </a:schemeClr>
          </a:solid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Knowledge</a:t>
            </a:r>
            <a:endParaRPr lang="en-US" b="1" dirty="0">
              <a:solidFill>
                <a:schemeClr val="tx1"/>
              </a:solidFill>
            </a:endParaRPr>
          </a:p>
        </p:txBody>
      </p:sp>
      <p:pic>
        <p:nvPicPr>
          <p:cNvPr id="40" name="Picture 39"/>
          <p:cNvPicPr>
            <a:picLocks noChangeAspect="1"/>
          </p:cNvPicPr>
          <p:nvPr/>
        </p:nvPicPr>
        <p:blipFill>
          <a:blip r:embed="rId2"/>
          <a:stretch>
            <a:fillRect/>
          </a:stretch>
        </p:blipFill>
        <p:spPr>
          <a:xfrm>
            <a:off x="5481767" y="3593276"/>
            <a:ext cx="513637" cy="513637"/>
          </a:xfrm>
          <a:prstGeom prst="rect">
            <a:avLst/>
          </a:prstGeom>
        </p:spPr>
      </p:pic>
      <p:pic>
        <p:nvPicPr>
          <p:cNvPr id="41" name="Picture 40"/>
          <p:cNvPicPr>
            <a:picLocks noChangeAspect="1"/>
          </p:cNvPicPr>
          <p:nvPr/>
        </p:nvPicPr>
        <p:blipFill>
          <a:blip r:embed="rId3"/>
          <a:stretch>
            <a:fillRect/>
          </a:stretch>
        </p:blipFill>
        <p:spPr>
          <a:xfrm>
            <a:off x="5610177" y="4364906"/>
            <a:ext cx="387398" cy="495230"/>
          </a:xfrm>
          <a:prstGeom prst="rect">
            <a:avLst/>
          </a:prstGeom>
        </p:spPr>
      </p:pic>
      <p:sp>
        <p:nvSpPr>
          <p:cNvPr id="42" name="TextBox 41"/>
          <p:cNvSpPr txBox="1"/>
          <p:nvPr/>
        </p:nvSpPr>
        <p:spPr>
          <a:xfrm>
            <a:off x="6123814" y="4364906"/>
            <a:ext cx="811455" cy="369332"/>
          </a:xfrm>
          <a:prstGeom prst="rect">
            <a:avLst/>
          </a:prstGeom>
          <a:noFill/>
        </p:spPr>
        <p:txBody>
          <a:bodyPr wrap="square" rtlCol="0">
            <a:spAutoFit/>
          </a:bodyPr>
          <a:lstStyle/>
          <a:p>
            <a:r>
              <a:rPr lang="en-US" dirty="0" smtClean="0"/>
              <a:t>buys</a:t>
            </a:r>
            <a:endParaRPr lang="en-US" dirty="0"/>
          </a:p>
        </p:txBody>
      </p:sp>
      <p:pic>
        <p:nvPicPr>
          <p:cNvPr id="43" name="Picture 42"/>
          <p:cNvPicPr>
            <a:picLocks noChangeAspect="1"/>
          </p:cNvPicPr>
          <p:nvPr/>
        </p:nvPicPr>
        <p:blipFill>
          <a:blip r:embed="rId2"/>
          <a:stretch>
            <a:fillRect/>
          </a:stretch>
        </p:blipFill>
        <p:spPr>
          <a:xfrm>
            <a:off x="6935269" y="4346499"/>
            <a:ext cx="513637" cy="513637"/>
          </a:xfrm>
          <a:prstGeom prst="rect">
            <a:avLst/>
          </a:prstGeom>
        </p:spPr>
      </p:pic>
      <p:sp>
        <p:nvSpPr>
          <p:cNvPr id="44" name="TextBox 43"/>
          <p:cNvSpPr txBox="1"/>
          <p:nvPr/>
        </p:nvSpPr>
        <p:spPr>
          <a:xfrm>
            <a:off x="3196391" y="4668940"/>
            <a:ext cx="1181159" cy="369332"/>
          </a:xfrm>
          <a:prstGeom prst="rect">
            <a:avLst/>
          </a:prstGeom>
          <a:noFill/>
        </p:spPr>
        <p:txBody>
          <a:bodyPr wrap="square" rtlCol="0">
            <a:spAutoFit/>
          </a:bodyPr>
          <a:lstStyle/>
          <a:p>
            <a:r>
              <a:rPr lang="en-US" dirty="0" smtClean="0"/>
              <a:t>And so …</a:t>
            </a:r>
            <a:endParaRPr lang="en-US" dirty="0"/>
          </a:p>
        </p:txBody>
      </p:sp>
      <p:sp>
        <p:nvSpPr>
          <p:cNvPr id="45" name="Line Callout 1 (Accent Bar) 44"/>
          <p:cNvSpPr/>
          <p:nvPr/>
        </p:nvSpPr>
        <p:spPr>
          <a:xfrm>
            <a:off x="3786971" y="5182074"/>
            <a:ext cx="2100523" cy="303739"/>
          </a:xfrm>
          <a:prstGeom prst="accentCallout1">
            <a:avLst>
              <a:gd name="adj1" fmla="val 56622"/>
              <a:gd name="adj2" fmla="val -8640"/>
              <a:gd name="adj3" fmla="val -113105"/>
              <a:gd name="adj4" fmla="val -52237"/>
            </a:avLst>
          </a:prstGeom>
          <a:solidFill>
            <a:schemeClr val="accent2">
              <a:lumMod val="60000"/>
              <a:lumOff val="40000"/>
            </a:schemeClr>
          </a:solid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Desired as Means</a:t>
            </a:r>
            <a:endParaRPr lang="en-US" b="1" dirty="0">
              <a:solidFill>
                <a:schemeClr val="tx1"/>
              </a:solidFill>
            </a:endParaRPr>
          </a:p>
        </p:txBody>
      </p:sp>
      <p:pic>
        <p:nvPicPr>
          <p:cNvPr id="46" name="Picture 45"/>
          <p:cNvPicPr>
            <a:picLocks noChangeAspect="1"/>
          </p:cNvPicPr>
          <p:nvPr/>
        </p:nvPicPr>
        <p:blipFill>
          <a:blip r:embed="rId3"/>
          <a:stretch>
            <a:fillRect/>
          </a:stretch>
        </p:blipFill>
        <p:spPr>
          <a:xfrm>
            <a:off x="6123814" y="5086329"/>
            <a:ext cx="387398" cy="495230"/>
          </a:xfrm>
          <a:prstGeom prst="rect">
            <a:avLst/>
          </a:prstGeom>
        </p:spPr>
      </p:pic>
      <p:sp>
        <p:nvSpPr>
          <p:cNvPr id="47" name="Line Callout 1 (Accent Bar) 46"/>
          <p:cNvSpPr/>
          <p:nvPr/>
        </p:nvSpPr>
        <p:spPr>
          <a:xfrm>
            <a:off x="3786971" y="3763609"/>
            <a:ext cx="1437977" cy="297852"/>
          </a:xfrm>
          <a:prstGeom prst="accentCallout1">
            <a:avLst>
              <a:gd name="adj1" fmla="val 56622"/>
              <a:gd name="adj2" fmla="val -8640"/>
              <a:gd name="adj3" fmla="val 132335"/>
              <a:gd name="adj4" fmla="val -67717"/>
            </a:avLst>
          </a:prstGeom>
          <a:solidFill>
            <a:schemeClr val="accent2">
              <a:lumMod val="60000"/>
              <a:lumOff val="40000"/>
            </a:schemeClr>
          </a:solid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Basic Desires</a:t>
            </a:r>
            <a:endParaRPr lang="en-US" b="1" dirty="0">
              <a:solidFill>
                <a:schemeClr val="tx1"/>
              </a:solidFill>
            </a:endParaRPr>
          </a:p>
        </p:txBody>
      </p:sp>
      <p:sp>
        <p:nvSpPr>
          <p:cNvPr id="48" name="Text Box 4"/>
          <p:cNvSpPr txBox="1">
            <a:spLocks noChangeArrowheads="1"/>
          </p:cNvSpPr>
          <p:nvPr/>
        </p:nvSpPr>
        <p:spPr bwMode="auto">
          <a:xfrm>
            <a:off x="457200" y="5896114"/>
            <a:ext cx="7431348" cy="707886"/>
          </a:xfrm>
          <a:prstGeom prst="rect">
            <a:avLst/>
          </a:prstGeom>
          <a:noFill/>
          <a:ln w="25400">
            <a:solidFill>
              <a:schemeClr val="tx1"/>
            </a:solidFill>
            <a:miter lim="800000"/>
            <a:headEnd/>
            <a:tailEnd/>
          </a:ln>
        </p:spPr>
        <p:txBody>
          <a:bodyPr wrap="square">
            <a:prstTxWarp prst="textNoShape">
              <a:avLst/>
            </a:prstTxWarp>
            <a:spAutoFit/>
          </a:bodyPr>
          <a:lstStyle/>
          <a:p>
            <a:r>
              <a:rPr lang="en-US" sz="2000" dirty="0" smtClean="0"/>
              <a:t>“It may, then, be said truly, that money is desired not for the sake of an end, but as part of the end.”  (</a:t>
            </a:r>
            <a:r>
              <a:rPr lang="en-US" sz="2000" dirty="0" err="1" smtClean="0"/>
              <a:t>p</a:t>
            </a:r>
            <a:r>
              <a:rPr lang="en-US" sz="2000" dirty="0" smtClean="0"/>
              <a:t>. 500, col. 2)</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2000"/>
                                        <p:tgtEl>
                                          <p:spTgt spid="45"/>
                                        </p:tgtEl>
                                      </p:cBhvr>
                                    </p:animEffect>
                                    <p:set>
                                      <p:cBhvr>
                                        <p:cTn id="71" dur="1" fill="hold">
                                          <p:stCondLst>
                                            <p:cond delay="1999"/>
                                          </p:stCondLst>
                                        </p:cTn>
                                        <p:tgtEl>
                                          <p:spTgt spid="45"/>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2000"/>
                                        <p:tgtEl>
                                          <p:spTgt spid="44"/>
                                        </p:tgtEl>
                                      </p:cBhvr>
                                    </p:animEffect>
                                    <p:set>
                                      <p:cBhvr>
                                        <p:cTn id="74" dur="1" fill="hold">
                                          <p:stCondLst>
                                            <p:cond delay="1999"/>
                                          </p:stCondLst>
                                        </p:cTn>
                                        <p:tgtEl>
                                          <p:spTgt spid="44"/>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2000"/>
                                        <p:tgtEl>
                                          <p:spTgt spid="41"/>
                                        </p:tgtEl>
                                      </p:cBhvr>
                                    </p:animEffect>
                                    <p:set>
                                      <p:cBhvr>
                                        <p:cTn id="77" dur="1" fill="hold">
                                          <p:stCondLst>
                                            <p:cond delay="1999"/>
                                          </p:stCondLst>
                                        </p:cTn>
                                        <p:tgtEl>
                                          <p:spTgt spid="41"/>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2000"/>
                                        <p:tgtEl>
                                          <p:spTgt spid="43"/>
                                        </p:tgtEl>
                                      </p:cBhvr>
                                    </p:animEffect>
                                    <p:set>
                                      <p:cBhvr>
                                        <p:cTn id="80" dur="1" fill="hold">
                                          <p:stCondLst>
                                            <p:cond delay="1999"/>
                                          </p:stCondLst>
                                        </p:cTn>
                                        <p:tgtEl>
                                          <p:spTgt spid="43"/>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2000"/>
                                        <p:tgtEl>
                                          <p:spTgt spid="42"/>
                                        </p:tgtEl>
                                      </p:cBhvr>
                                    </p:animEffect>
                                    <p:set>
                                      <p:cBhvr>
                                        <p:cTn id="83" dur="1" fill="hold">
                                          <p:stCondLst>
                                            <p:cond delay="1999"/>
                                          </p:stCondLst>
                                        </p:cTn>
                                        <p:tgtEl>
                                          <p:spTgt spid="42"/>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2000"/>
                                        <p:tgtEl>
                                          <p:spTgt spid="39"/>
                                        </p:tgtEl>
                                      </p:cBhvr>
                                    </p:animEffect>
                                    <p:set>
                                      <p:cBhvr>
                                        <p:cTn id="86" dur="1" fill="hold">
                                          <p:stCondLst>
                                            <p:cond delay="1999"/>
                                          </p:stCondLst>
                                        </p:cTn>
                                        <p:tgtEl>
                                          <p:spTgt spid="3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0" presetClass="path" presetSubtype="0" accel="50000" decel="50000" fill="hold" nodeType="clickEffect">
                                  <p:stCondLst>
                                    <p:cond delay="0"/>
                                  </p:stCondLst>
                                  <p:childTnLst>
                                    <p:animMotion origin="layout" path="M -2.22222E-6 1.85185E-6 C -0.00295 -0.02269 -0.00017 -0.00556 -0.00521 -0.02778 C -0.00659 -0.03334 -0.00868 -0.04421 -0.00868 -0.04398 C -0.00816 -0.05648 -0.00798 -0.06829 -0.00694 -0.08009 C -0.00607 -0.09259 -0.0026 -0.1044 -2.22222E-6 -0.11597 C 0.00417 -0.13658 0.00799 -0.15625 0.01563 -0.17384 C 0.01424 -0.18403 0.01424 -0.20139 0.00521 -0.20139 " pathEditMode="relative" rAng="0" ptsTypes="ffffffA">
                                      <p:cBhvr>
                                        <p:cTn id="90" dur="2000" fill="hold"/>
                                        <p:tgtEl>
                                          <p:spTgt spid="46"/>
                                        </p:tgtEl>
                                        <p:attrNameLst>
                                          <p:attrName>ppt_x</p:attrName>
                                          <p:attrName>ppt_y</p:attrName>
                                        </p:attrNameLst>
                                      </p:cBhvr>
                                      <p:rCtr x="3" y="-101"/>
                                    </p:animMotion>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8" grpId="0" animBg="1"/>
      <p:bldP spid="21" grpId="0"/>
      <p:bldP spid="24" grpId="0"/>
      <p:bldP spid="25" grpId="0" animBg="1"/>
      <p:bldP spid="37" grpId="0"/>
      <p:bldP spid="39" grpId="0" animBg="1"/>
      <p:bldP spid="39" grpId="1" animBg="1"/>
      <p:bldP spid="42" grpId="0"/>
      <p:bldP spid="42" grpId="1"/>
      <p:bldP spid="44" grpId="0"/>
      <p:bldP spid="44" grpId="1"/>
      <p:bldP spid="45" grpId="0" animBg="1"/>
      <p:bldP spid="45" grpId="1" animBg="1"/>
      <p:bldP spid="47" grpId="0" animBg="1"/>
      <p:bldP spid="48"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Kinds of Answer II:</a:t>
            </a:r>
            <a:br>
              <a:rPr lang="en-US" dirty="0" smtClean="0"/>
            </a:br>
            <a:r>
              <a:rPr lang="en-US" dirty="0" err="1" smtClean="0"/>
              <a:t>Consequentialism</a:t>
            </a:r>
            <a:r>
              <a:rPr lang="en-US" dirty="0" smtClean="0"/>
              <a:t> and Its Rivals</a:t>
            </a:r>
            <a:endParaRPr lang="en-US" dirty="0"/>
          </a:p>
        </p:txBody>
      </p:sp>
      <p:sp>
        <p:nvSpPr>
          <p:cNvPr id="3" name="Content Placeholder 2"/>
          <p:cNvSpPr>
            <a:spLocks noGrp="1"/>
          </p:cNvSpPr>
          <p:nvPr>
            <p:ph idx="1"/>
          </p:nvPr>
        </p:nvSpPr>
        <p:spPr/>
        <p:txBody>
          <a:bodyPr/>
          <a:lstStyle/>
          <a:p>
            <a:r>
              <a:rPr lang="en-US" dirty="0" smtClean="0"/>
              <a:t>The rightness/wrongness of an act is determined by the nature of…</a:t>
            </a:r>
          </a:p>
          <a:p>
            <a:pPr lvl="1">
              <a:buFont typeface="Wingdings" charset="2"/>
              <a:buChar char="Ø"/>
            </a:pPr>
            <a:r>
              <a:rPr lang="en-US" b="1" dirty="0" err="1" smtClean="0">
                <a:solidFill>
                  <a:schemeClr val="tx2"/>
                </a:solidFill>
              </a:rPr>
              <a:t>Consequentialism</a:t>
            </a:r>
            <a:r>
              <a:rPr lang="en-US" dirty="0" smtClean="0"/>
              <a:t>: “its consequences.”</a:t>
            </a:r>
          </a:p>
          <a:p>
            <a:pPr lvl="1">
              <a:buFont typeface="Wingdings" charset="2"/>
              <a:buChar char="Ø"/>
            </a:pPr>
            <a:r>
              <a:rPr lang="en-US" b="1" dirty="0" smtClean="0">
                <a:solidFill>
                  <a:schemeClr val="tx2"/>
                </a:solidFill>
              </a:rPr>
              <a:t>Kantianism</a:t>
            </a:r>
            <a:r>
              <a:rPr lang="en-US" dirty="0" smtClean="0"/>
              <a:t>: “the intentions with which it was done.”</a:t>
            </a:r>
          </a:p>
          <a:p>
            <a:pPr lvl="1">
              <a:buFont typeface="Wingdings" charset="2"/>
              <a:buChar char="Ø"/>
            </a:pPr>
            <a:r>
              <a:rPr lang="en-US" b="1" dirty="0" smtClean="0">
                <a:solidFill>
                  <a:schemeClr val="tx2"/>
                </a:solidFill>
              </a:rPr>
              <a:t>Virtue Theory</a:t>
            </a:r>
            <a:r>
              <a:rPr lang="en-US" dirty="0" smtClean="0"/>
              <a:t>: “what it reveals about the character of the agent.”</a:t>
            </a:r>
          </a:p>
          <a:p>
            <a:pPr lvl="1">
              <a:buFont typeface="Wingdings" charset="2"/>
              <a:buChar char="Ø"/>
            </a:pPr>
            <a:endParaRPr lang="en-US" dirty="0" smtClean="0"/>
          </a:p>
          <a:p>
            <a:pPr lvl="1">
              <a:buFont typeface="Wingdings" charset="2"/>
              <a:buChar char="Ø"/>
            </a:pPr>
            <a:endParaRPr lang="en-US" dirty="0" smtClean="0"/>
          </a:p>
          <a:p>
            <a:pPr lvl="1">
              <a:buFont typeface="Wingdings" charset="2"/>
              <a:buChar char="Ø"/>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Mill’s View of Virtue I</a:t>
            </a:r>
            <a:endParaRPr lang="en-US" dirty="0"/>
          </a:p>
        </p:txBody>
      </p:sp>
      <p:sp>
        <p:nvSpPr>
          <p:cNvPr id="3" name="Content Placeholder 2"/>
          <p:cNvSpPr>
            <a:spLocks noGrp="1"/>
          </p:cNvSpPr>
          <p:nvPr>
            <p:ph idx="1"/>
          </p:nvPr>
        </p:nvSpPr>
        <p:spPr/>
        <p:txBody>
          <a:bodyPr>
            <a:normAutofit/>
          </a:bodyPr>
          <a:lstStyle/>
          <a:p>
            <a:r>
              <a:rPr lang="en-US" dirty="0" smtClean="0"/>
              <a:t>Virtues include:  </a:t>
            </a:r>
          </a:p>
          <a:p>
            <a:pPr lvl="1">
              <a:buFont typeface="Wingdings" charset="2"/>
              <a:buChar char="Ø"/>
            </a:pPr>
            <a:r>
              <a:rPr lang="en-US" dirty="0" smtClean="0"/>
              <a:t>courage, wisdom, generosity, honesty, etc.</a:t>
            </a:r>
          </a:p>
          <a:p>
            <a:r>
              <a:rPr lang="en-US" dirty="0" smtClean="0"/>
              <a:t>Why do we originally desire virtue?</a:t>
            </a:r>
          </a:p>
          <a:p>
            <a:endParaRPr lang="en-US" dirty="0" smtClean="0"/>
          </a:p>
          <a:p>
            <a:endParaRPr lang="en-US" dirty="0" smtClean="0"/>
          </a:p>
          <a:p>
            <a:r>
              <a:rPr lang="en-US" dirty="0" smtClean="0"/>
              <a:t>Mill: Because it leads to (general) happiness.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Text Box 4"/>
          <p:cNvSpPr txBox="1">
            <a:spLocks noChangeArrowheads="1"/>
          </p:cNvSpPr>
          <p:nvPr/>
        </p:nvSpPr>
        <p:spPr bwMode="auto">
          <a:xfrm>
            <a:off x="457200" y="3338293"/>
            <a:ext cx="7431348" cy="646331"/>
          </a:xfrm>
          <a:prstGeom prst="rect">
            <a:avLst/>
          </a:prstGeom>
          <a:noFill/>
          <a:ln w="25400">
            <a:solidFill>
              <a:schemeClr val="tx1"/>
            </a:solidFill>
            <a:miter lim="800000"/>
            <a:headEnd/>
            <a:tailEnd/>
          </a:ln>
        </p:spPr>
        <p:txBody>
          <a:bodyPr wrap="square">
            <a:prstTxWarp prst="textNoShape">
              <a:avLst/>
            </a:prstTxWarp>
            <a:spAutoFit/>
          </a:bodyPr>
          <a:lstStyle/>
          <a:p>
            <a:r>
              <a:rPr lang="en-US" dirty="0" smtClean="0"/>
              <a:t>[</a:t>
            </a:r>
            <a:r>
              <a:rPr lang="en-US" dirty="0" err="1" smtClean="0"/>
              <a:t>Utilitarians</a:t>
            </a:r>
            <a:r>
              <a:rPr lang="en-US" dirty="0" smtClean="0"/>
              <a:t>] believe … that actions and dispositions are only virtuous because they promote another end than virtue.  (</a:t>
            </a:r>
            <a:r>
              <a:rPr lang="en-US" dirty="0" err="1" smtClean="0"/>
              <a:t>p</a:t>
            </a:r>
            <a:r>
              <a:rPr lang="en-US" dirty="0" smtClean="0"/>
              <a:t>. 500, col. 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600200"/>
            <a:ext cx="8229600" cy="4525963"/>
          </a:xfrm>
        </p:spPr>
        <p:txBody>
          <a:bodyPr>
            <a:normAutofit fontScale="92500" lnSpcReduction="10000"/>
          </a:bodyPr>
          <a:lstStyle/>
          <a:p>
            <a:r>
              <a:rPr lang="en-US" dirty="0" smtClean="0"/>
              <a:t>We (also) </a:t>
            </a:r>
            <a:r>
              <a:rPr lang="en-US" dirty="0" err="1" smtClean="0"/>
              <a:t>fetishize</a:t>
            </a:r>
            <a:r>
              <a:rPr lang="en-US" dirty="0" smtClean="0"/>
              <a:t> virtue:</a:t>
            </a:r>
          </a:p>
          <a:p>
            <a:endParaRPr lang="en-US" dirty="0" smtClean="0"/>
          </a:p>
          <a:p>
            <a:endParaRPr lang="en-US" dirty="0" smtClean="0"/>
          </a:p>
          <a:p>
            <a:endParaRPr lang="en-US" dirty="0" smtClean="0"/>
          </a:p>
          <a:p>
            <a:endParaRPr lang="en-US" dirty="0" smtClean="0"/>
          </a:p>
          <a:p>
            <a:endParaRPr lang="en-US" dirty="0" smtClean="0"/>
          </a:p>
          <a:p>
            <a:r>
              <a:rPr lang="en-US" dirty="0" smtClean="0"/>
              <a:t>In fact, we have a </a:t>
            </a:r>
            <a:r>
              <a:rPr lang="en-US" b="1" dirty="0" smtClean="0"/>
              <a:t>moral duty </a:t>
            </a:r>
            <a:r>
              <a:rPr lang="en-US" dirty="0" smtClean="0"/>
              <a:t>to </a:t>
            </a:r>
            <a:r>
              <a:rPr lang="en-US" dirty="0" err="1" smtClean="0"/>
              <a:t>fetishize</a:t>
            </a:r>
            <a:r>
              <a:rPr lang="en-US" dirty="0" smtClean="0"/>
              <a:t> virtue.</a:t>
            </a:r>
          </a:p>
          <a:p>
            <a:r>
              <a:rPr lang="en-US" dirty="0" smtClean="0"/>
              <a:t>[This involves getting yourself to desire something which you do not now desire.]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Mill’s View of Virtue II</a:t>
            </a:r>
            <a:endParaRPr lang="en-US" dirty="0"/>
          </a:p>
        </p:txBody>
      </p:sp>
      <p:sp>
        <p:nvSpPr>
          <p:cNvPr id="4" name="Text Box 4"/>
          <p:cNvSpPr txBox="1">
            <a:spLocks noChangeArrowheads="1"/>
          </p:cNvSpPr>
          <p:nvPr/>
        </p:nvSpPr>
        <p:spPr bwMode="auto">
          <a:xfrm>
            <a:off x="457200" y="2317750"/>
            <a:ext cx="7431348" cy="2308324"/>
          </a:xfrm>
          <a:prstGeom prst="rect">
            <a:avLst/>
          </a:prstGeom>
          <a:noFill/>
          <a:ln w="25400">
            <a:solidFill>
              <a:schemeClr val="tx1"/>
            </a:solidFill>
            <a:miter lim="800000"/>
            <a:headEnd/>
            <a:tailEnd/>
          </a:ln>
        </p:spPr>
        <p:txBody>
          <a:bodyPr wrap="square">
            <a:prstTxWarp prst="textNoShape">
              <a:avLst/>
            </a:prstTxWarp>
            <a:spAutoFit/>
          </a:bodyPr>
          <a:lstStyle/>
          <a:p>
            <a:r>
              <a:rPr lang="en-US" dirty="0" smtClean="0"/>
              <a:t>There was no original desire of [virtue] … save its conduciveness to pleasure, and especially to protection from pain.  But through the association thus formed, it may be felt a good in itself, and desired as such with as great intensity as any other good; and with this difference between it and love of money, of power, or of fame, that all of these may, and often do, render the individual noxious to the other members of society to which he belongs, whereas there is nothing which  makes him so much a blessing to them as the cultivation of the disinterested love of virtue.  (</a:t>
            </a:r>
            <a:r>
              <a:rPr lang="en-US" dirty="0" err="1" smtClean="0"/>
              <a:t>p</a:t>
            </a:r>
            <a:r>
              <a:rPr lang="en-US" dirty="0" smtClean="0"/>
              <a:t>. 501, col. 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animBg="1"/>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Objection: </a:t>
            </a:r>
            <a:br>
              <a:rPr lang="en-US" dirty="0" smtClean="0"/>
            </a:br>
            <a:r>
              <a:rPr lang="en-US" dirty="0" smtClean="0"/>
              <a:t>A Tension in Mill’s Discussion</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solidFill>
                  <a:schemeClr val="tx2"/>
                </a:solidFill>
              </a:rPr>
              <a:t>Claim 1</a:t>
            </a:r>
            <a:r>
              <a:rPr lang="en-US" b="1" dirty="0" smtClean="0"/>
              <a:t>: Happiness is a mental state</a:t>
            </a:r>
            <a:r>
              <a:rPr lang="en-US" dirty="0" smtClean="0"/>
              <a:t>.</a:t>
            </a:r>
          </a:p>
          <a:p>
            <a:r>
              <a:rPr lang="en-US" b="1" dirty="0" smtClean="0">
                <a:solidFill>
                  <a:schemeClr val="tx2"/>
                </a:solidFill>
              </a:rPr>
              <a:t>Claim 2</a:t>
            </a:r>
            <a:r>
              <a:rPr lang="en-US" b="1" dirty="0" smtClean="0"/>
              <a:t>: We can </a:t>
            </a:r>
            <a:r>
              <a:rPr lang="en-US" b="1" dirty="0" err="1" smtClean="0"/>
              <a:t>fetishize</a:t>
            </a:r>
            <a:r>
              <a:rPr lang="en-US" b="1" dirty="0" smtClean="0"/>
              <a:t>. </a:t>
            </a:r>
          </a:p>
          <a:p>
            <a:r>
              <a:rPr lang="en-US" dirty="0" smtClean="0"/>
              <a:t>[In so doing we </a:t>
            </a:r>
            <a:r>
              <a:rPr lang="en-US" b="1" dirty="0" smtClean="0"/>
              <a:t>create value</a:t>
            </a:r>
            <a:r>
              <a:rPr lang="en-US" dirty="0" smtClean="0"/>
              <a:t>.]</a:t>
            </a:r>
          </a:p>
          <a:p>
            <a:r>
              <a:rPr lang="en-US" dirty="0" smtClean="0"/>
              <a:t>Given the range of human desires, these two claims seem hard to maintain at the same time.</a:t>
            </a:r>
          </a:p>
          <a:p>
            <a:r>
              <a:rPr lang="en-US" dirty="0" smtClean="0"/>
              <a:t>We desire things (for themselves) that are </a:t>
            </a:r>
            <a:r>
              <a:rPr lang="en-US" b="1" dirty="0" smtClean="0"/>
              <a:t>not mental states</a:t>
            </a:r>
            <a:r>
              <a:rPr lang="en-US" dirty="0" smtClean="0"/>
              <a:t>.</a:t>
            </a:r>
          </a:p>
          <a:p>
            <a:r>
              <a:rPr lang="en-US" b="1" dirty="0" smtClean="0"/>
              <a:t>Examples</a:t>
            </a:r>
            <a:r>
              <a:rPr lang="en-US" dirty="0" smtClean="0"/>
              <a:t>: </a:t>
            </a:r>
          </a:p>
          <a:p>
            <a:pPr lvl="1">
              <a:buFont typeface="Wingdings" charset="2"/>
              <a:buChar char="Ø"/>
            </a:pPr>
            <a:r>
              <a:rPr lang="en-US" dirty="0" smtClean="0"/>
              <a:t>Jocko desires to be the </a:t>
            </a:r>
            <a:r>
              <a:rPr lang="en-US" b="1" dirty="0" smtClean="0"/>
              <a:t>17</a:t>
            </a:r>
            <a:r>
              <a:rPr lang="en-US" b="1" baseline="30000" dirty="0" smtClean="0"/>
              <a:t>th</a:t>
            </a:r>
            <a:r>
              <a:rPr lang="en-US" b="1" dirty="0" smtClean="0"/>
              <a:t> person</a:t>
            </a:r>
            <a:r>
              <a:rPr lang="en-US" dirty="0" smtClean="0"/>
              <a:t> to reach </a:t>
            </a:r>
            <a:r>
              <a:rPr lang="en-US" smtClean="0"/>
              <a:t>the South Pole.</a:t>
            </a:r>
            <a:endParaRPr lang="en-US" dirty="0" smtClean="0"/>
          </a:p>
          <a:p>
            <a:pPr lvl="1">
              <a:buFont typeface="Wingdings" charset="2"/>
              <a:buChar char="Ø"/>
            </a:pPr>
            <a:r>
              <a:rPr lang="en-US" dirty="0" smtClean="0"/>
              <a:t>Julius desires </a:t>
            </a:r>
            <a:r>
              <a:rPr lang="en-US" b="1" dirty="0" smtClean="0"/>
              <a:t>posthumous fame</a:t>
            </a:r>
            <a:r>
              <a:rPr lang="en-US" dirty="0" smtClean="0"/>
              <a: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199"/>
            <a:ext cx="8229600" cy="1495426"/>
          </a:xfrm>
        </p:spPr>
        <p:txBody>
          <a:bodyPr>
            <a:normAutofit fontScale="92500" lnSpcReduction="20000"/>
          </a:bodyPr>
          <a:lstStyle/>
          <a:p>
            <a:pPr>
              <a:buNone/>
            </a:pPr>
            <a:r>
              <a:rPr lang="en-US" dirty="0" smtClean="0"/>
              <a:t>Joe wants his child to be happy and successful.</a:t>
            </a:r>
          </a:p>
          <a:p>
            <a:pPr>
              <a:buNone/>
            </a:pPr>
            <a:endParaRPr lang="en-US" dirty="0" smtClean="0"/>
          </a:p>
          <a:p>
            <a:pPr>
              <a:buNone/>
            </a:pPr>
            <a:r>
              <a:rPr lang="en-US" dirty="0" smtClean="0"/>
              <a:t>Two cases:</a:t>
            </a:r>
            <a:endParaRPr lang="en-US" dirty="0"/>
          </a:p>
        </p:txBody>
      </p:sp>
      <p:grpSp>
        <p:nvGrpSpPr>
          <p:cNvPr id="68" name="Group 67"/>
          <p:cNvGrpSpPr/>
          <p:nvPr/>
        </p:nvGrpSpPr>
        <p:grpSpPr>
          <a:xfrm>
            <a:off x="4732717" y="2696971"/>
            <a:ext cx="1162194" cy="1294198"/>
            <a:chOff x="4732717" y="2696971"/>
            <a:chExt cx="1162194" cy="1294198"/>
          </a:xfrm>
        </p:grpSpPr>
        <p:pic>
          <p:nvPicPr>
            <p:cNvPr id="25" name="Picture 24"/>
            <p:cNvPicPr>
              <a:picLocks noChangeAspect="1"/>
            </p:cNvPicPr>
            <p:nvPr/>
          </p:nvPicPr>
          <p:blipFill>
            <a:blip r:embed="rId2"/>
            <a:stretch>
              <a:fillRect/>
            </a:stretch>
          </p:blipFill>
          <p:spPr>
            <a:xfrm>
              <a:off x="4732717" y="3495939"/>
              <a:ext cx="387398" cy="495230"/>
            </a:xfrm>
            <a:prstGeom prst="rect">
              <a:avLst/>
            </a:prstGeom>
          </p:spPr>
        </p:pic>
        <p:pic>
          <p:nvPicPr>
            <p:cNvPr id="26" name="Picture 25"/>
            <p:cNvPicPr>
              <a:picLocks noChangeAspect="1"/>
            </p:cNvPicPr>
            <p:nvPr/>
          </p:nvPicPr>
          <p:blipFill>
            <a:blip r:embed="rId2"/>
            <a:stretch>
              <a:fillRect/>
            </a:stretch>
          </p:blipFill>
          <p:spPr>
            <a:xfrm>
              <a:off x="4926416" y="3104049"/>
              <a:ext cx="387398" cy="495230"/>
            </a:xfrm>
            <a:prstGeom prst="rect">
              <a:avLst/>
            </a:prstGeom>
          </p:spPr>
        </p:pic>
        <p:pic>
          <p:nvPicPr>
            <p:cNvPr id="27" name="Picture 26"/>
            <p:cNvPicPr>
              <a:picLocks noChangeAspect="1"/>
            </p:cNvPicPr>
            <p:nvPr/>
          </p:nvPicPr>
          <p:blipFill>
            <a:blip r:embed="rId2"/>
            <a:stretch>
              <a:fillRect/>
            </a:stretch>
          </p:blipFill>
          <p:spPr>
            <a:xfrm>
              <a:off x="5120115" y="3495939"/>
              <a:ext cx="387398" cy="495230"/>
            </a:xfrm>
            <a:prstGeom prst="rect">
              <a:avLst/>
            </a:prstGeom>
          </p:spPr>
        </p:pic>
        <p:pic>
          <p:nvPicPr>
            <p:cNvPr id="28" name="Picture 27"/>
            <p:cNvPicPr>
              <a:picLocks noChangeAspect="1"/>
            </p:cNvPicPr>
            <p:nvPr/>
          </p:nvPicPr>
          <p:blipFill>
            <a:blip r:embed="rId2"/>
            <a:stretch>
              <a:fillRect/>
            </a:stretch>
          </p:blipFill>
          <p:spPr>
            <a:xfrm>
              <a:off x="5507513" y="3495939"/>
              <a:ext cx="387398" cy="495230"/>
            </a:xfrm>
            <a:prstGeom prst="rect">
              <a:avLst/>
            </a:prstGeom>
          </p:spPr>
        </p:pic>
        <p:pic>
          <p:nvPicPr>
            <p:cNvPr id="29" name="Picture 28"/>
            <p:cNvPicPr>
              <a:picLocks noChangeAspect="1"/>
            </p:cNvPicPr>
            <p:nvPr/>
          </p:nvPicPr>
          <p:blipFill>
            <a:blip r:embed="rId2"/>
            <a:stretch>
              <a:fillRect/>
            </a:stretch>
          </p:blipFill>
          <p:spPr>
            <a:xfrm>
              <a:off x="5313814" y="3088862"/>
              <a:ext cx="387398" cy="495230"/>
            </a:xfrm>
            <a:prstGeom prst="rect">
              <a:avLst/>
            </a:prstGeom>
          </p:spPr>
        </p:pic>
        <p:pic>
          <p:nvPicPr>
            <p:cNvPr id="30" name="Picture 29"/>
            <p:cNvPicPr>
              <a:picLocks noChangeAspect="1"/>
            </p:cNvPicPr>
            <p:nvPr/>
          </p:nvPicPr>
          <p:blipFill>
            <a:blip r:embed="rId2"/>
            <a:stretch>
              <a:fillRect/>
            </a:stretch>
          </p:blipFill>
          <p:spPr>
            <a:xfrm>
              <a:off x="5120115" y="2696971"/>
              <a:ext cx="387398" cy="495230"/>
            </a:xfrm>
            <a:prstGeom prst="rect">
              <a:avLst/>
            </a:prstGeom>
          </p:spPr>
        </p:pic>
      </p:grpSp>
      <p:sp>
        <p:nvSpPr>
          <p:cNvPr id="2" name="Title 1"/>
          <p:cNvSpPr>
            <a:spLocks noGrp="1"/>
          </p:cNvSpPr>
          <p:nvPr>
            <p:ph type="title"/>
          </p:nvPr>
        </p:nvSpPr>
        <p:spPr/>
        <p:txBody>
          <a:bodyPr>
            <a:normAutofit fontScale="90000"/>
          </a:bodyPr>
          <a:lstStyle/>
          <a:p>
            <a:r>
              <a:rPr lang="en-US" dirty="0" smtClean="0"/>
              <a:t>Objection: </a:t>
            </a:r>
            <a:br>
              <a:rPr lang="en-US" dirty="0" smtClean="0"/>
            </a:br>
            <a:r>
              <a:rPr lang="en-US" dirty="0" smtClean="0"/>
              <a:t>A Tension in Mill’s Discussion</a:t>
            </a:r>
            <a:endParaRPr lang="en-US" dirty="0"/>
          </a:p>
        </p:txBody>
      </p:sp>
      <p:grpSp>
        <p:nvGrpSpPr>
          <p:cNvPr id="4" name="Group 3"/>
          <p:cNvGrpSpPr/>
          <p:nvPr/>
        </p:nvGrpSpPr>
        <p:grpSpPr>
          <a:xfrm>
            <a:off x="2456586" y="2593226"/>
            <a:ext cx="1043757" cy="1761996"/>
            <a:chOff x="1756246" y="3481222"/>
            <a:chExt cx="1043757" cy="1761996"/>
          </a:xfrm>
        </p:grpSpPr>
        <p:grpSp>
          <p:nvGrpSpPr>
            <p:cNvPr id="5" name="Group 30"/>
            <p:cNvGrpSpPr/>
            <p:nvPr/>
          </p:nvGrpSpPr>
          <p:grpSpPr>
            <a:xfrm>
              <a:off x="1912571" y="3632181"/>
              <a:ext cx="665665" cy="1085869"/>
              <a:chOff x="991022" y="1822052"/>
              <a:chExt cx="1383565" cy="2631852"/>
            </a:xfrm>
          </p:grpSpPr>
          <p:sp>
            <p:nvSpPr>
              <p:cNvPr id="9" name="Smiley Face 8"/>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9" idx="4"/>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 name="Group 39"/>
            <p:cNvGrpSpPr/>
            <p:nvPr/>
          </p:nvGrpSpPr>
          <p:grpSpPr>
            <a:xfrm>
              <a:off x="1756246" y="3481222"/>
              <a:ext cx="1043757" cy="1761996"/>
              <a:chOff x="1756246" y="3481222"/>
              <a:chExt cx="1043757" cy="1761996"/>
            </a:xfrm>
          </p:grpSpPr>
          <p:sp>
            <p:nvSpPr>
              <p:cNvPr id="7" name="Rectangle 5"/>
              <p:cNvSpPr>
                <a:spLocks noChangeArrowheads="1"/>
              </p:cNvSpPr>
              <p:nvPr/>
            </p:nvSpPr>
            <p:spPr bwMode="auto">
              <a:xfrm>
                <a:off x="1756246" y="3481222"/>
                <a:ext cx="1043757" cy="142344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8" name="Text Box 6"/>
              <p:cNvSpPr txBox="1">
                <a:spLocks noChangeArrowheads="1"/>
              </p:cNvSpPr>
              <p:nvPr/>
            </p:nvSpPr>
            <p:spPr bwMode="auto">
              <a:xfrm>
                <a:off x="1775304" y="4904664"/>
                <a:ext cx="1024699" cy="338554"/>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600" dirty="0" smtClean="0"/>
                  <a:t>    Joe</a:t>
                </a:r>
                <a:endParaRPr lang="en-US" sz="1600" dirty="0"/>
              </a:p>
            </p:txBody>
          </p:sp>
        </p:grpSp>
      </p:grpSp>
      <p:sp>
        <p:nvSpPr>
          <p:cNvPr id="14" name="TextBox 13"/>
          <p:cNvSpPr txBox="1"/>
          <p:nvPr/>
        </p:nvSpPr>
        <p:spPr>
          <a:xfrm>
            <a:off x="0" y="2960616"/>
            <a:ext cx="2555110" cy="369332"/>
          </a:xfrm>
          <a:prstGeom prst="rect">
            <a:avLst/>
          </a:prstGeom>
          <a:noFill/>
        </p:spPr>
        <p:txBody>
          <a:bodyPr wrap="square" rtlCol="0">
            <a:spAutoFit/>
          </a:bodyPr>
          <a:lstStyle/>
          <a:p>
            <a:r>
              <a:rPr lang="en-US" dirty="0" smtClean="0"/>
              <a:t>Joe gets what he wants</a:t>
            </a:r>
            <a:endParaRPr lang="en-US" dirty="0"/>
          </a:p>
        </p:txBody>
      </p:sp>
      <p:grpSp>
        <p:nvGrpSpPr>
          <p:cNvPr id="67" name="Group 66"/>
          <p:cNvGrpSpPr/>
          <p:nvPr/>
        </p:nvGrpSpPr>
        <p:grpSpPr>
          <a:xfrm>
            <a:off x="3688959" y="2593226"/>
            <a:ext cx="2451219" cy="1761996"/>
            <a:chOff x="3688959" y="2593226"/>
            <a:chExt cx="2451219" cy="1761996"/>
          </a:xfrm>
        </p:grpSpPr>
        <p:grpSp>
          <p:nvGrpSpPr>
            <p:cNvPr id="16" name="Group 30"/>
            <p:cNvGrpSpPr/>
            <p:nvPr/>
          </p:nvGrpSpPr>
          <p:grpSpPr>
            <a:xfrm>
              <a:off x="3845285" y="2744185"/>
              <a:ext cx="665665" cy="1085869"/>
              <a:chOff x="991022" y="1822052"/>
              <a:chExt cx="1383565" cy="2631852"/>
            </a:xfrm>
          </p:grpSpPr>
          <p:sp>
            <p:nvSpPr>
              <p:cNvPr id="20" name="Smiley Face 19"/>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20" idx="4"/>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sp>
          <p:nvSpPr>
            <p:cNvPr id="18" name="Rectangle 5"/>
            <p:cNvSpPr>
              <a:spLocks noChangeArrowheads="1"/>
            </p:cNvSpPr>
            <p:nvPr/>
          </p:nvSpPr>
          <p:spPr bwMode="auto">
            <a:xfrm>
              <a:off x="3688959" y="2593226"/>
              <a:ext cx="2451219" cy="142344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9" name="Text Box 6"/>
            <p:cNvSpPr txBox="1">
              <a:spLocks noChangeArrowheads="1"/>
            </p:cNvSpPr>
            <p:nvPr/>
          </p:nvSpPr>
          <p:spPr bwMode="auto">
            <a:xfrm>
              <a:off x="3708019" y="4016668"/>
              <a:ext cx="802932" cy="338554"/>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600" dirty="0" smtClean="0"/>
                <a:t>Junior</a:t>
              </a:r>
              <a:endParaRPr lang="en-US" sz="1600" dirty="0"/>
            </a:p>
          </p:txBody>
        </p:sp>
      </p:grpSp>
      <p:grpSp>
        <p:nvGrpSpPr>
          <p:cNvPr id="37" name="Group 36"/>
          <p:cNvGrpSpPr/>
          <p:nvPr/>
        </p:nvGrpSpPr>
        <p:grpSpPr>
          <a:xfrm>
            <a:off x="2456586" y="4507622"/>
            <a:ext cx="1043757" cy="1761996"/>
            <a:chOff x="1756246" y="3481222"/>
            <a:chExt cx="1043757" cy="1761996"/>
          </a:xfrm>
        </p:grpSpPr>
        <p:grpSp>
          <p:nvGrpSpPr>
            <p:cNvPr id="38" name="Group 30"/>
            <p:cNvGrpSpPr/>
            <p:nvPr/>
          </p:nvGrpSpPr>
          <p:grpSpPr>
            <a:xfrm>
              <a:off x="1912571" y="3632181"/>
              <a:ext cx="665665" cy="1085869"/>
              <a:chOff x="991022" y="1822052"/>
              <a:chExt cx="1383565" cy="2631852"/>
            </a:xfrm>
          </p:grpSpPr>
          <p:sp>
            <p:nvSpPr>
              <p:cNvPr id="42" name="Smiley Face 8"/>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9"/>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9" name="Group 39"/>
            <p:cNvGrpSpPr/>
            <p:nvPr/>
          </p:nvGrpSpPr>
          <p:grpSpPr>
            <a:xfrm>
              <a:off x="1756246" y="3481222"/>
              <a:ext cx="1043757" cy="1761996"/>
              <a:chOff x="1756246" y="3481222"/>
              <a:chExt cx="1043757" cy="1761996"/>
            </a:xfrm>
          </p:grpSpPr>
          <p:sp>
            <p:nvSpPr>
              <p:cNvPr id="40" name="Rectangle 5"/>
              <p:cNvSpPr>
                <a:spLocks noChangeArrowheads="1"/>
              </p:cNvSpPr>
              <p:nvPr/>
            </p:nvSpPr>
            <p:spPr bwMode="auto">
              <a:xfrm>
                <a:off x="1756246" y="3481222"/>
                <a:ext cx="1043757" cy="142344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41" name="Text Box 6"/>
              <p:cNvSpPr txBox="1">
                <a:spLocks noChangeArrowheads="1"/>
              </p:cNvSpPr>
              <p:nvPr/>
            </p:nvSpPr>
            <p:spPr bwMode="auto">
              <a:xfrm>
                <a:off x="1775304" y="4904664"/>
                <a:ext cx="1024699" cy="338554"/>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600" dirty="0" smtClean="0"/>
                  <a:t>    Joe</a:t>
                </a:r>
                <a:endParaRPr lang="en-US" sz="1600" dirty="0"/>
              </a:p>
            </p:txBody>
          </p:sp>
        </p:grpSp>
      </p:grpSp>
      <p:sp>
        <p:nvSpPr>
          <p:cNvPr id="47" name="TextBox 46"/>
          <p:cNvSpPr txBox="1"/>
          <p:nvPr/>
        </p:nvSpPr>
        <p:spPr>
          <a:xfrm>
            <a:off x="0" y="4845628"/>
            <a:ext cx="2555110" cy="646331"/>
          </a:xfrm>
          <a:prstGeom prst="rect">
            <a:avLst/>
          </a:prstGeom>
          <a:noFill/>
        </p:spPr>
        <p:txBody>
          <a:bodyPr wrap="square" rtlCol="0">
            <a:spAutoFit/>
          </a:bodyPr>
          <a:lstStyle/>
          <a:p>
            <a:r>
              <a:rPr lang="en-US" dirty="0" smtClean="0"/>
              <a:t>Joe mistakenly believes he gets what he wants</a:t>
            </a:r>
            <a:endParaRPr lang="en-US" dirty="0"/>
          </a:p>
        </p:txBody>
      </p:sp>
      <p:grpSp>
        <p:nvGrpSpPr>
          <p:cNvPr id="70" name="Group 69"/>
          <p:cNvGrpSpPr/>
          <p:nvPr/>
        </p:nvGrpSpPr>
        <p:grpSpPr>
          <a:xfrm>
            <a:off x="3688958" y="4773169"/>
            <a:ext cx="2205953" cy="1846706"/>
            <a:chOff x="3688958" y="4773169"/>
            <a:chExt cx="2205953" cy="1846706"/>
          </a:xfrm>
        </p:grpSpPr>
        <p:grpSp>
          <p:nvGrpSpPr>
            <p:cNvPr id="56" name="Group 55"/>
            <p:cNvGrpSpPr/>
            <p:nvPr/>
          </p:nvGrpSpPr>
          <p:grpSpPr>
            <a:xfrm>
              <a:off x="4148674" y="5174932"/>
              <a:ext cx="1333875" cy="1139033"/>
              <a:chOff x="4914569" y="4485906"/>
              <a:chExt cx="2451219" cy="2025473"/>
            </a:xfrm>
          </p:grpSpPr>
          <p:pic>
            <p:nvPicPr>
              <p:cNvPr id="31" name="Picture 30"/>
              <p:cNvPicPr>
                <a:picLocks noChangeAspect="1"/>
              </p:cNvPicPr>
              <p:nvPr/>
            </p:nvPicPr>
            <p:blipFill>
              <a:blip r:embed="rId2"/>
              <a:stretch>
                <a:fillRect/>
              </a:stretch>
            </p:blipFill>
            <p:spPr>
              <a:xfrm>
                <a:off x="5958327" y="5388619"/>
                <a:ext cx="387398" cy="495230"/>
              </a:xfrm>
              <a:prstGeom prst="rect">
                <a:avLst/>
              </a:prstGeom>
            </p:spPr>
          </p:pic>
          <p:pic>
            <p:nvPicPr>
              <p:cNvPr id="32" name="Picture 31"/>
              <p:cNvPicPr>
                <a:picLocks noChangeAspect="1"/>
              </p:cNvPicPr>
              <p:nvPr/>
            </p:nvPicPr>
            <p:blipFill>
              <a:blip r:embed="rId2"/>
              <a:stretch>
                <a:fillRect/>
              </a:stretch>
            </p:blipFill>
            <p:spPr>
              <a:xfrm>
                <a:off x="6152026" y="4996729"/>
                <a:ext cx="387398" cy="495230"/>
              </a:xfrm>
              <a:prstGeom prst="rect">
                <a:avLst/>
              </a:prstGeom>
            </p:spPr>
          </p:pic>
          <p:pic>
            <p:nvPicPr>
              <p:cNvPr id="33" name="Picture 32"/>
              <p:cNvPicPr>
                <a:picLocks noChangeAspect="1"/>
              </p:cNvPicPr>
              <p:nvPr/>
            </p:nvPicPr>
            <p:blipFill>
              <a:blip r:embed="rId2"/>
              <a:stretch>
                <a:fillRect/>
              </a:stretch>
            </p:blipFill>
            <p:spPr>
              <a:xfrm>
                <a:off x="6345725" y="5388619"/>
                <a:ext cx="387398" cy="495230"/>
              </a:xfrm>
              <a:prstGeom prst="rect">
                <a:avLst/>
              </a:prstGeom>
            </p:spPr>
          </p:pic>
          <p:pic>
            <p:nvPicPr>
              <p:cNvPr id="36" name="Picture 35"/>
              <p:cNvPicPr>
                <a:picLocks noChangeAspect="1"/>
              </p:cNvPicPr>
              <p:nvPr/>
            </p:nvPicPr>
            <p:blipFill>
              <a:blip r:embed="rId2"/>
              <a:stretch>
                <a:fillRect/>
              </a:stretch>
            </p:blipFill>
            <p:spPr>
              <a:xfrm>
                <a:off x="6345725" y="4589651"/>
                <a:ext cx="387398" cy="495230"/>
              </a:xfrm>
              <a:prstGeom prst="rect">
                <a:avLst/>
              </a:prstGeom>
            </p:spPr>
          </p:pic>
          <p:grpSp>
            <p:nvGrpSpPr>
              <p:cNvPr id="48" name="Group 30"/>
              <p:cNvGrpSpPr/>
              <p:nvPr/>
            </p:nvGrpSpPr>
            <p:grpSpPr>
              <a:xfrm>
                <a:off x="5070895" y="4636865"/>
                <a:ext cx="665665" cy="1085869"/>
                <a:chOff x="991022" y="1822052"/>
                <a:chExt cx="1383565" cy="2631852"/>
              </a:xfrm>
            </p:grpSpPr>
            <p:sp>
              <p:nvSpPr>
                <p:cNvPr id="49" name="Smiley Face 48"/>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a:stCxn id="49" idx="4"/>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sp>
            <p:nvSpPr>
              <p:cNvPr id="54" name="Rectangle 5"/>
              <p:cNvSpPr>
                <a:spLocks noChangeArrowheads="1"/>
              </p:cNvSpPr>
              <p:nvPr/>
            </p:nvSpPr>
            <p:spPr bwMode="auto">
              <a:xfrm>
                <a:off x="4914569" y="4485906"/>
                <a:ext cx="2451219" cy="142344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5" name="Text Box 6"/>
              <p:cNvSpPr txBox="1">
                <a:spLocks noChangeArrowheads="1"/>
              </p:cNvSpPr>
              <p:nvPr/>
            </p:nvSpPr>
            <p:spPr bwMode="auto">
              <a:xfrm>
                <a:off x="4933627" y="5909349"/>
                <a:ext cx="802932" cy="602030"/>
              </a:xfrm>
              <a:prstGeom prst="rect">
                <a:avLst/>
              </a:prstGeom>
              <a:noFill/>
              <a:ln w="9525">
                <a:noFill/>
                <a:miter lim="800000"/>
                <a:headEnd/>
                <a:tailEnd/>
              </a:ln>
            </p:spPr>
            <p:txBody>
              <a:bodyPr wrap="square">
                <a:prstTxWarp prst="textNoShape">
                  <a:avLst/>
                </a:prstTxWarp>
                <a:spAutoFit/>
              </a:bodyPr>
              <a:lstStyle/>
              <a:p>
                <a:pPr>
                  <a:spcBef>
                    <a:spcPct val="50000"/>
                  </a:spcBef>
                </a:pPr>
                <a:endParaRPr lang="en-US" sz="1600" dirty="0"/>
              </a:p>
            </p:txBody>
          </p:sp>
          <p:pic>
            <p:nvPicPr>
              <p:cNvPr id="35" name="Picture 34"/>
              <p:cNvPicPr>
                <a:picLocks noChangeAspect="1"/>
              </p:cNvPicPr>
              <p:nvPr/>
            </p:nvPicPr>
            <p:blipFill>
              <a:blip r:embed="rId2"/>
              <a:stretch>
                <a:fillRect/>
              </a:stretch>
            </p:blipFill>
            <p:spPr>
              <a:xfrm>
                <a:off x="6539424" y="4981542"/>
                <a:ext cx="387398" cy="495230"/>
              </a:xfrm>
              <a:prstGeom prst="rect">
                <a:avLst/>
              </a:prstGeom>
            </p:spPr>
          </p:pic>
          <p:pic>
            <p:nvPicPr>
              <p:cNvPr id="34" name="Picture 33"/>
              <p:cNvPicPr>
                <a:picLocks noChangeAspect="1"/>
              </p:cNvPicPr>
              <p:nvPr/>
            </p:nvPicPr>
            <p:blipFill>
              <a:blip r:embed="rId2"/>
              <a:stretch>
                <a:fillRect/>
              </a:stretch>
            </p:blipFill>
            <p:spPr>
              <a:xfrm>
                <a:off x="6733123" y="5388619"/>
                <a:ext cx="387398" cy="495230"/>
              </a:xfrm>
              <a:prstGeom prst="rect">
                <a:avLst/>
              </a:prstGeom>
            </p:spPr>
          </p:pic>
        </p:grpSp>
        <p:sp>
          <p:nvSpPr>
            <p:cNvPr id="57" name="Cloud Callout 56"/>
            <p:cNvSpPr/>
            <p:nvPr/>
          </p:nvSpPr>
          <p:spPr>
            <a:xfrm>
              <a:off x="3688958" y="4773169"/>
              <a:ext cx="2205953" cy="1846706"/>
            </a:xfrm>
            <a:prstGeom prst="cloudCallout">
              <a:avLst>
                <a:gd name="adj1" fmla="val -67305"/>
                <a:gd name="adj2" fmla="val -43235"/>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6456788" y="4031007"/>
            <a:ext cx="1666022" cy="2050211"/>
            <a:chOff x="6456788" y="4031007"/>
            <a:chExt cx="1666022" cy="2050211"/>
          </a:xfrm>
        </p:grpSpPr>
        <p:sp>
          <p:nvSpPr>
            <p:cNvPr id="58" name="TextBox 57"/>
            <p:cNvSpPr txBox="1"/>
            <p:nvPr/>
          </p:nvSpPr>
          <p:spPr>
            <a:xfrm>
              <a:off x="6746518" y="5711886"/>
              <a:ext cx="1298671" cy="369332"/>
            </a:xfrm>
            <a:prstGeom prst="rect">
              <a:avLst/>
            </a:prstGeom>
            <a:noFill/>
          </p:spPr>
          <p:txBody>
            <a:bodyPr wrap="square" rtlCol="0">
              <a:spAutoFit/>
            </a:bodyPr>
            <a:lstStyle/>
            <a:p>
              <a:r>
                <a:rPr lang="en-US" dirty="0" smtClean="0"/>
                <a:t>Junior</a:t>
              </a:r>
            </a:p>
          </p:txBody>
        </p:sp>
        <p:pic>
          <p:nvPicPr>
            <p:cNvPr id="59" name="Picture 58"/>
            <p:cNvPicPr>
              <a:picLocks noChangeAspect="1"/>
            </p:cNvPicPr>
            <p:nvPr/>
          </p:nvPicPr>
          <p:blipFill>
            <a:blip r:embed="rId3"/>
            <a:stretch>
              <a:fillRect/>
            </a:stretch>
          </p:blipFill>
          <p:spPr>
            <a:xfrm rot="4591596">
              <a:off x="7181965" y="3963804"/>
              <a:ext cx="873642" cy="1008048"/>
            </a:xfrm>
            <a:prstGeom prst="rect">
              <a:avLst/>
            </a:prstGeom>
          </p:spPr>
        </p:pic>
        <p:cxnSp>
          <p:nvCxnSpPr>
            <p:cNvPr id="62" name="Straight Connector 61"/>
            <p:cNvCxnSpPr/>
            <p:nvPr/>
          </p:nvCxnSpPr>
          <p:spPr>
            <a:xfrm>
              <a:off x="7026857" y="5233272"/>
              <a:ext cx="484920" cy="16173"/>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16200000">
              <a:off x="6840919" y="5221150"/>
              <a:ext cx="856796" cy="24246"/>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10800000" flipH="1">
              <a:off x="7511777" y="5010062"/>
              <a:ext cx="533412" cy="239384"/>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7511776" y="5249446"/>
              <a:ext cx="533413" cy="227984"/>
            </a:xfrm>
            <a:prstGeom prst="line">
              <a:avLst/>
            </a:prstGeom>
          </p:spPr>
          <p:style>
            <a:lnRef idx="2">
              <a:schemeClr val="accent1"/>
            </a:lnRef>
            <a:fillRef idx="0">
              <a:schemeClr val="accent1"/>
            </a:fillRef>
            <a:effectRef idx="1">
              <a:schemeClr val="accent1"/>
            </a:effectRef>
            <a:fontRef idx="minor">
              <a:schemeClr val="tx1"/>
            </a:fontRef>
          </p:style>
        </p:cxnSp>
        <p:pic>
          <p:nvPicPr>
            <p:cNvPr id="66" name="Picture 65"/>
            <p:cNvPicPr>
              <a:picLocks noChangeAspect="1"/>
            </p:cNvPicPr>
            <p:nvPr/>
          </p:nvPicPr>
          <p:blipFill>
            <a:blip r:embed="rId4"/>
            <a:stretch>
              <a:fillRect/>
            </a:stretch>
          </p:blipFill>
          <p:spPr>
            <a:xfrm rot="16200000">
              <a:off x="6456788" y="4970094"/>
              <a:ext cx="579460" cy="57946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P spid="47" grpId="0"/>
    </p:bld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Objection: </a:t>
            </a:r>
            <a:br>
              <a:rPr lang="en-US" dirty="0" smtClean="0"/>
            </a:br>
            <a:r>
              <a:rPr lang="en-US" dirty="0" smtClean="0"/>
              <a:t>A Tension in Mill’s Discussion</a:t>
            </a:r>
            <a:endParaRPr lang="en-US" dirty="0"/>
          </a:p>
        </p:txBody>
      </p:sp>
      <p:sp>
        <p:nvSpPr>
          <p:cNvPr id="3" name="Content Placeholder 2"/>
          <p:cNvSpPr>
            <a:spLocks noGrp="1"/>
          </p:cNvSpPr>
          <p:nvPr>
            <p:ph idx="1"/>
          </p:nvPr>
        </p:nvSpPr>
        <p:spPr>
          <a:xfrm>
            <a:off x="457200" y="4191000"/>
            <a:ext cx="8229600" cy="1935163"/>
          </a:xfrm>
        </p:spPr>
        <p:txBody>
          <a:bodyPr>
            <a:normAutofit fontScale="85000" lnSpcReduction="20000"/>
          </a:bodyPr>
          <a:lstStyle/>
          <a:p>
            <a:pPr>
              <a:buNone/>
            </a:pPr>
            <a:r>
              <a:rPr lang="en-US" dirty="0" smtClean="0"/>
              <a:t>Joe is in </a:t>
            </a:r>
            <a:r>
              <a:rPr lang="en-US" b="1" dirty="0" smtClean="0"/>
              <a:t>the same mental states </a:t>
            </a:r>
            <a:r>
              <a:rPr lang="en-US" dirty="0" smtClean="0"/>
              <a:t>in both cases.</a:t>
            </a:r>
          </a:p>
          <a:p>
            <a:pPr>
              <a:buNone/>
            </a:pPr>
            <a:r>
              <a:rPr lang="en-US" dirty="0" smtClean="0"/>
              <a:t>If Joe can </a:t>
            </a:r>
            <a:r>
              <a:rPr lang="en-US" dirty="0" err="1" smtClean="0"/>
              <a:t>fetishize</a:t>
            </a:r>
            <a:r>
              <a:rPr lang="en-US" dirty="0" smtClean="0"/>
              <a:t> Junior’s success, then Junior’s success is part of Joe’s happiness.</a:t>
            </a:r>
          </a:p>
          <a:p>
            <a:pPr>
              <a:buNone/>
            </a:pPr>
            <a:r>
              <a:rPr lang="en-US" dirty="0" smtClean="0"/>
              <a:t>If Junior’s success is part of Joe’s happiness, then Joe is less happy in the second case.</a:t>
            </a:r>
            <a:endParaRPr lang="en-US" dirty="0"/>
          </a:p>
        </p:txBody>
      </p:sp>
      <p:grpSp>
        <p:nvGrpSpPr>
          <p:cNvPr id="64" name="Group 63"/>
          <p:cNvGrpSpPr/>
          <p:nvPr/>
        </p:nvGrpSpPr>
        <p:grpSpPr>
          <a:xfrm>
            <a:off x="1330618" y="1572917"/>
            <a:ext cx="5451471" cy="2536130"/>
            <a:chOff x="1330618" y="1572917"/>
            <a:chExt cx="5451471" cy="2536130"/>
          </a:xfrm>
        </p:grpSpPr>
        <p:pic>
          <p:nvPicPr>
            <p:cNvPr id="4" name="Picture 3"/>
            <p:cNvPicPr>
              <a:picLocks noChangeAspect="1"/>
            </p:cNvPicPr>
            <p:nvPr/>
          </p:nvPicPr>
          <p:blipFill>
            <a:blip r:embed="rId2"/>
            <a:stretch>
              <a:fillRect/>
            </a:stretch>
          </p:blipFill>
          <p:spPr>
            <a:xfrm>
              <a:off x="4506892" y="2119387"/>
              <a:ext cx="259995" cy="299794"/>
            </a:xfrm>
            <a:prstGeom prst="rect">
              <a:avLst/>
            </a:prstGeom>
          </p:spPr>
        </p:pic>
        <p:pic>
          <p:nvPicPr>
            <p:cNvPr id="5" name="Picture 4"/>
            <p:cNvPicPr>
              <a:picLocks noChangeAspect="1"/>
            </p:cNvPicPr>
            <p:nvPr/>
          </p:nvPicPr>
          <p:blipFill>
            <a:blip r:embed="rId2"/>
            <a:stretch>
              <a:fillRect/>
            </a:stretch>
          </p:blipFill>
          <p:spPr>
            <a:xfrm>
              <a:off x="4636889" y="1882151"/>
              <a:ext cx="259995" cy="299794"/>
            </a:xfrm>
            <a:prstGeom prst="rect">
              <a:avLst/>
            </a:prstGeom>
          </p:spPr>
        </p:pic>
        <p:pic>
          <p:nvPicPr>
            <p:cNvPr id="6" name="Picture 5"/>
            <p:cNvPicPr>
              <a:picLocks noChangeAspect="1"/>
            </p:cNvPicPr>
            <p:nvPr/>
          </p:nvPicPr>
          <p:blipFill>
            <a:blip r:embed="rId2"/>
            <a:stretch>
              <a:fillRect/>
            </a:stretch>
          </p:blipFill>
          <p:spPr>
            <a:xfrm>
              <a:off x="4766887" y="2119387"/>
              <a:ext cx="259995" cy="299794"/>
            </a:xfrm>
            <a:prstGeom prst="rect">
              <a:avLst/>
            </a:prstGeom>
          </p:spPr>
        </p:pic>
        <p:pic>
          <p:nvPicPr>
            <p:cNvPr id="7" name="Picture 6"/>
            <p:cNvPicPr>
              <a:picLocks noChangeAspect="1"/>
            </p:cNvPicPr>
            <p:nvPr/>
          </p:nvPicPr>
          <p:blipFill>
            <a:blip r:embed="rId2"/>
            <a:stretch>
              <a:fillRect/>
            </a:stretch>
          </p:blipFill>
          <p:spPr>
            <a:xfrm>
              <a:off x="5026882" y="2119387"/>
              <a:ext cx="259995" cy="299794"/>
            </a:xfrm>
            <a:prstGeom prst="rect">
              <a:avLst/>
            </a:prstGeom>
          </p:spPr>
        </p:pic>
        <p:pic>
          <p:nvPicPr>
            <p:cNvPr id="8" name="Picture 7"/>
            <p:cNvPicPr>
              <a:picLocks noChangeAspect="1"/>
            </p:cNvPicPr>
            <p:nvPr/>
          </p:nvPicPr>
          <p:blipFill>
            <a:blip r:embed="rId2"/>
            <a:stretch>
              <a:fillRect/>
            </a:stretch>
          </p:blipFill>
          <p:spPr>
            <a:xfrm>
              <a:off x="4896884" y="1872957"/>
              <a:ext cx="259995" cy="299794"/>
            </a:xfrm>
            <a:prstGeom prst="rect">
              <a:avLst/>
            </a:prstGeom>
          </p:spPr>
        </p:pic>
        <p:pic>
          <p:nvPicPr>
            <p:cNvPr id="9" name="Picture 8"/>
            <p:cNvPicPr>
              <a:picLocks noChangeAspect="1"/>
            </p:cNvPicPr>
            <p:nvPr/>
          </p:nvPicPr>
          <p:blipFill>
            <a:blip r:embed="rId2"/>
            <a:stretch>
              <a:fillRect/>
            </a:stretch>
          </p:blipFill>
          <p:spPr>
            <a:xfrm>
              <a:off x="4766887" y="1635720"/>
              <a:ext cx="259995" cy="299794"/>
            </a:xfrm>
            <a:prstGeom prst="rect">
              <a:avLst/>
            </a:prstGeom>
          </p:spPr>
        </p:pic>
        <p:grpSp>
          <p:nvGrpSpPr>
            <p:cNvPr id="11" name="Group 30"/>
            <p:cNvGrpSpPr/>
            <p:nvPr/>
          </p:nvGrpSpPr>
          <p:grpSpPr>
            <a:xfrm>
              <a:off x="3084224" y="1664302"/>
              <a:ext cx="446749" cy="657346"/>
              <a:chOff x="991022" y="1822052"/>
              <a:chExt cx="1383565" cy="2631852"/>
            </a:xfrm>
          </p:grpSpPr>
          <p:sp>
            <p:nvSpPr>
              <p:cNvPr id="15" name="Smiley Face 8"/>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9"/>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2" name="Group 39"/>
            <p:cNvGrpSpPr/>
            <p:nvPr/>
          </p:nvGrpSpPr>
          <p:grpSpPr>
            <a:xfrm>
              <a:off x="2963744" y="1572917"/>
              <a:ext cx="716062" cy="1087285"/>
              <a:chOff x="1733055" y="3481222"/>
              <a:chExt cx="1066948" cy="1796085"/>
            </a:xfrm>
          </p:grpSpPr>
          <p:sp>
            <p:nvSpPr>
              <p:cNvPr id="13" name="Rectangle 5"/>
              <p:cNvSpPr>
                <a:spLocks noChangeArrowheads="1"/>
              </p:cNvSpPr>
              <p:nvPr/>
            </p:nvSpPr>
            <p:spPr bwMode="auto">
              <a:xfrm>
                <a:off x="1756246" y="3481222"/>
                <a:ext cx="1043757" cy="142344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14" name="Text Box 6"/>
              <p:cNvSpPr txBox="1">
                <a:spLocks noChangeArrowheads="1"/>
              </p:cNvSpPr>
              <p:nvPr/>
            </p:nvSpPr>
            <p:spPr bwMode="auto">
              <a:xfrm>
                <a:off x="1733055" y="4718050"/>
                <a:ext cx="1024700" cy="559257"/>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600" dirty="0" smtClean="0"/>
                  <a:t>    Joe</a:t>
                </a:r>
                <a:endParaRPr lang="en-US" sz="1600" dirty="0"/>
              </a:p>
            </p:txBody>
          </p:sp>
        </p:grpSp>
        <p:sp>
          <p:nvSpPr>
            <p:cNvPr id="20" name="TextBox 19"/>
            <p:cNvSpPr txBox="1"/>
            <p:nvPr/>
          </p:nvSpPr>
          <p:spPr>
            <a:xfrm>
              <a:off x="1330618" y="1795322"/>
              <a:ext cx="1714813" cy="646331"/>
            </a:xfrm>
            <a:prstGeom prst="rect">
              <a:avLst/>
            </a:prstGeom>
            <a:noFill/>
          </p:spPr>
          <p:txBody>
            <a:bodyPr wrap="square" rtlCol="0">
              <a:spAutoFit/>
            </a:bodyPr>
            <a:lstStyle/>
            <a:p>
              <a:r>
                <a:rPr lang="en-US" dirty="0" smtClean="0"/>
                <a:t>Joe gets what he wants</a:t>
              </a:r>
              <a:endParaRPr lang="en-US" dirty="0"/>
            </a:p>
          </p:txBody>
        </p:sp>
        <p:grpSp>
          <p:nvGrpSpPr>
            <p:cNvPr id="21" name="Group 30"/>
            <p:cNvGrpSpPr/>
            <p:nvPr/>
          </p:nvGrpSpPr>
          <p:grpSpPr>
            <a:xfrm>
              <a:off x="3911309" y="1664302"/>
              <a:ext cx="446749" cy="657346"/>
              <a:chOff x="991022" y="1822052"/>
              <a:chExt cx="1383565" cy="2631852"/>
            </a:xfrm>
          </p:grpSpPr>
          <p:sp>
            <p:nvSpPr>
              <p:cNvPr id="22" name="Smiley Face 21"/>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a:stCxn id="22" idx="4"/>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sp>
          <p:nvSpPr>
            <p:cNvPr id="27" name="Rectangle 5"/>
            <p:cNvSpPr>
              <a:spLocks noChangeArrowheads="1"/>
            </p:cNvSpPr>
            <p:nvPr/>
          </p:nvSpPr>
          <p:spPr bwMode="auto">
            <a:xfrm>
              <a:off x="3806393" y="1572917"/>
              <a:ext cx="1645089" cy="861701"/>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28" name="Text Box 6"/>
            <p:cNvSpPr txBox="1">
              <a:spLocks noChangeArrowheads="1"/>
            </p:cNvSpPr>
            <p:nvPr/>
          </p:nvSpPr>
          <p:spPr bwMode="auto">
            <a:xfrm>
              <a:off x="3807373" y="2321648"/>
              <a:ext cx="1101369" cy="338554"/>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600" dirty="0" smtClean="0"/>
                <a:t>Junior</a:t>
              </a:r>
              <a:endParaRPr lang="en-US" sz="1600" dirty="0"/>
            </a:p>
          </p:txBody>
        </p:sp>
        <p:grpSp>
          <p:nvGrpSpPr>
            <p:cNvPr id="29" name="Group 28"/>
            <p:cNvGrpSpPr/>
            <p:nvPr/>
          </p:nvGrpSpPr>
          <p:grpSpPr>
            <a:xfrm>
              <a:off x="2979309" y="2731824"/>
              <a:ext cx="700498" cy="1200255"/>
              <a:chOff x="1756246" y="3481222"/>
              <a:chExt cx="1043757" cy="1982700"/>
            </a:xfrm>
          </p:grpSpPr>
          <p:grpSp>
            <p:nvGrpSpPr>
              <p:cNvPr id="30" name="Group 29"/>
              <p:cNvGrpSpPr/>
              <p:nvPr/>
            </p:nvGrpSpPr>
            <p:grpSpPr>
              <a:xfrm>
                <a:off x="1912571" y="3632181"/>
                <a:ext cx="665665" cy="1085869"/>
                <a:chOff x="991022" y="1822052"/>
                <a:chExt cx="1383565" cy="2631852"/>
              </a:xfrm>
            </p:grpSpPr>
            <p:sp>
              <p:nvSpPr>
                <p:cNvPr id="34" name="Smiley Face 8"/>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9"/>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1" name="Group 39"/>
              <p:cNvGrpSpPr/>
              <p:nvPr/>
            </p:nvGrpSpPr>
            <p:grpSpPr>
              <a:xfrm>
                <a:off x="1756246" y="3481222"/>
                <a:ext cx="1043757" cy="1982700"/>
                <a:chOff x="1756246" y="3481222"/>
                <a:chExt cx="1043757" cy="1982700"/>
              </a:xfrm>
            </p:grpSpPr>
            <p:sp>
              <p:nvSpPr>
                <p:cNvPr id="32" name="Rectangle 5"/>
                <p:cNvSpPr>
                  <a:spLocks noChangeArrowheads="1"/>
                </p:cNvSpPr>
                <p:nvPr/>
              </p:nvSpPr>
              <p:spPr bwMode="auto">
                <a:xfrm>
                  <a:off x="1756246" y="3481222"/>
                  <a:ext cx="1043757" cy="142344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33" name="Text Box 6"/>
                <p:cNvSpPr txBox="1">
                  <a:spLocks noChangeArrowheads="1"/>
                </p:cNvSpPr>
                <p:nvPr/>
              </p:nvSpPr>
              <p:spPr bwMode="auto">
                <a:xfrm>
                  <a:off x="1775304" y="4904665"/>
                  <a:ext cx="1024699" cy="559257"/>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600" dirty="0" smtClean="0"/>
                    <a:t>    Joe</a:t>
                  </a:r>
                  <a:endParaRPr lang="en-US" sz="1600" dirty="0"/>
                </a:p>
              </p:txBody>
            </p:sp>
          </p:grpSp>
        </p:grpSp>
        <p:sp>
          <p:nvSpPr>
            <p:cNvPr id="39" name="TextBox 38"/>
            <p:cNvSpPr txBox="1"/>
            <p:nvPr/>
          </p:nvSpPr>
          <p:spPr>
            <a:xfrm>
              <a:off x="1330618" y="2936440"/>
              <a:ext cx="1714813" cy="923330"/>
            </a:xfrm>
            <a:prstGeom prst="rect">
              <a:avLst/>
            </a:prstGeom>
            <a:noFill/>
          </p:spPr>
          <p:txBody>
            <a:bodyPr wrap="square" rtlCol="0">
              <a:spAutoFit/>
            </a:bodyPr>
            <a:lstStyle/>
            <a:p>
              <a:r>
                <a:rPr lang="en-US" dirty="0" smtClean="0"/>
                <a:t>Joe mistakenly believes he gets what he wants</a:t>
              </a:r>
              <a:endParaRPr lang="en-US" dirty="0"/>
            </a:p>
          </p:txBody>
        </p:sp>
        <p:grpSp>
          <p:nvGrpSpPr>
            <p:cNvPr id="40" name="Group 39"/>
            <p:cNvGrpSpPr/>
            <p:nvPr/>
          </p:nvGrpSpPr>
          <p:grpSpPr>
            <a:xfrm>
              <a:off x="4114922" y="3135789"/>
              <a:ext cx="895205" cy="689530"/>
              <a:chOff x="4914569" y="4485906"/>
              <a:chExt cx="2451219" cy="2025473"/>
            </a:xfrm>
          </p:grpSpPr>
          <p:pic>
            <p:nvPicPr>
              <p:cNvPr id="41" name="Picture 30"/>
              <p:cNvPicPr>
                <a:picLocks noChangeAspect="1"/>
              </p:cNvPicPr>
              <p:nvPr/>
            </p:nvPicPr>
            <p:blipFill>
              <a:blip r:embed="rId2"/>
              <a:stretch>
                <a:fillRect/>
              </a:stretch>
            </p:blipFill>
            <p:spPr>
              <a:xfrm>
                <a:off x="5958327" y="5388619"/>
                <a:ext cx="387398" cy="495230"/>
              </a:xfrm>
              <a:prstGeom prst="rect">
                <a:avLst/>
              </a:prstGeom>
            </p:spPr>
          </p:pic>
          <p:pic>
            <p:nvPicPr>
              <p:cNvPr id="42" name="Picture 31"/>
              <p:cNvPicPr>
                <a:picLocks noChangeAspect="1"/>
              </p:cNvPicPr>
              <p:nvPr/>
            </p:nvPicPr>
            <p:blipFill>
              <a:blip r:embed="rId2"/>
              <a:stretch>
                <a:fillRect/>
              </a:stretch>
            </p:blipFill>
            <p:spPr>
              <a:xfrm>
                <a:off x="6152026" y="4996729"/>
                <a:ext cx="387398" cy="495230"/>
              </a:xfrm>
              <a:prstGeom prst="rect">
                <a:avLst/>
              </a:prstGeom>
            </p:spPr>
          </p:pic>
          <p:pic>
            <p:nvPicPr>
              <p:cNvPr id="43" name="Picture 42"/>
              <p:cNvPicPr>
                <a:picLocks noChangeAspect="1"/>
              </p:cNvPicPr>
              <p:nvPr/>
            </p:nvPicPr>
            <p:blipFill>
              <a:blip r:embed="rId2"/>
              <a:stretch>
                <a:fillRect/>
              </a:stretch>
            </p:blipFill>
            <p:spPr>
              <a:xfrm>
                <a:off x="6345725" y="5388619"/>
                <a:ext cx="387398" cy="495230"/>
              </a:xfrm>
              <a:prstGeom prst="rect">
                <a:avLst/>
              </a:prstGeom>
            </p:spPr>
          </p:pic>
          <p:pic>
            <p:nvPicPr>
              <p:cNvPr id="44" name="Picture 43"/>
              <p:cNvPicPr>
                <a:picLocks noChangeAspect="1"/>
              </p:cNvPicPr>
              <p:nvPr/>
            </p:nvPicPr>
            <p:blipFill>
              <a:blip r:embed="rId2"/>
              <a:stretch>
                <a:fillRect/>
              </a:stretch>
            </p:blipFill>
            <p:spPr>
              <a:xfrm>
                <a:off x="6345725" y="4589651"/>
                <a:ext cx="387398" cy="495230"/>
              </a:xfrm>
              <a:prstGeom prst="rect">
                <a:avLst/>
              </a:prstGeom>
            </p:spPr>
          </p:pic>
          <p:grpSp>
            <p:nvGrpSpPr>
              <p:cNvPr id="45" name="Group 30"/>
              <p:cNvGrpSpPr/>
              <p:nvPr/>
            </p:nvGrpSpPr>
            <p:grpSpPr>
              <a:xfrm>
                <a:off x="5070895" y="4636865"/>
                <a:ext cx="665665" cy="1085869"/>
                <a:chOff x="991022" y="1822052"/>
                <a:chExt cx="1383565" cy="2631852"/>
              </a:xfrm>
            </p:grpSpPr>
            <p:sp>
              <p:nvSpPr>
                <p:cNvPr id="50" name="Smiley Face 49"/>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Connector 50"/>
                <p:cNvCxnSpPr>
                  <a:stCxn id="50" idx="4"/>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sp>
            <p:nvSpPr>
              <p:cNvPr id="46" name="Rectangle 5"/>
              <p:cNvSpPr>
                <a:spLocks noChangeArrowheads="1"/>
              </p:cNvSpPr>
              <p:nvPr/>
            </p:nvSpPr>
            <p:spPr bwMode="auto">
              <a:xfrm>
                <a:off x="4914569" y="4485906"/>
                <a:ext cx="2451219" cy="142344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47" name="Text Box 6"/>
              <p:cNvSpPr txBox="1">
                <a:spLocks noChangeArrowheads="1"/>
              </p:cNvSpPr>
              <p:nvPr/>
            </p:nvSpPr>
            <p:spPr bwMode="auto">
              <a:xfrm>
                <a:off x="4933627" y="5909349"/>
                <a:ext cx="802932" cy="602030"/>
              </a:xfrm>
              <a:prstGeom prst="rect">
                <a:avLst/>
              </a:prstGeom>
              <a:noFill/>
              <a:ln w="9525">
                <a:noFill/>
                <a:miter lim="800000"/>
                <a:headEnd/>
                <a:tailEnd/>
              </a:ln>
            </p:spPr>
            <p:txBody>
              <a:bodyPr wrap="square">
                <a:prstTxWarp prst="textNoShape">
                  <a:avLst/>
                </a:prstTxWarp>
                <a:spAutoFit/>
              </a:bodyPr>
              <a:lstStyle/>
              <a:p>
                <a:pPr>
                  <a:spcBef>
                    <a:spcPct val="50000"/>
                  </a:spcBef>
                </a:pPr>
                <a:endParaRPr lang="en-US" sz="1600" dirty="0"/>
              </a:p>
            </p:txBody>
          </p:sp>
          <p:pic>
            <p:nvPicPr>
              <p:cNvPr id="48" name="Picture 47"/>
              <p:cNvPicPr>
                <a:picLocks noChangeAspect="1"/>
              </p:cNvPicPr>
              <p:nvPr/>
            </p:nvPicPr>
            <p:blipFill>
              <a:blip r:embed="rId2"/>
              <a:stretch>
                <a:fillRect/>
              </a:stretch>
            </p:blipFill>
            <p:spPr>
              <a:xfrm>
                <a:off x="6539424" y="4981542"/>
                <a:ext cx="387398" cy="495230"/>
              </a:xfrm>
              <a:prstGeom prst="rect">
                <a:avLst/>
              </a:prstGeom>
            </p:spPr>
          </p:pic>
          <p:pic>
            <p:nvPicPr>
              <p:cNvPr id="49" name="Picture 48"/>
              <p:cNvPicPr>
                <a:picLocks noChangeAspect="1"/>
              </p:cNvPicPr>
              <p:nvPr/>
            </p:nvPicPr>
            <p:blipFill>
              <a:blip r:embed="rId2"/>
              <a:stretch>
                <a:fillRect/>
              </a:stretch>
            </p:blipFill>
            <p:spPr>
              <a:xfrm>
                <a:off x="6733123" y="5388619"/>
                <a:ext cx="387398" cy="495230"/>
              </a:xfrm>
              <a:prstGeom prst="rect">
                <a:avLst/>
              </a:prstGeom>
            </p:spPr>
          </p:pic>
        </p:grpSp>
        <p:sp>
          <p:nvSpPr>
            <p:cNvPr id="55" name="TextBox 54"/>
            <p:cNvSpPr txBox="1"/>
            <p:nvPr/>
          </p:nvSpPr>
          <p:spPr>
            <a:xfrm>
              <a:off x="5858417" y="3460842"/>
              <a:ext cx="871579" cy="369332"/>
            </a:xfrm>
            <a:prstGeom prst="rect">
              <a:avLst/>
            </a:prstGeom>
            <a:noFill/>
          </p:spPr>
          <p:txBody>
            <a:bodyPr wrap="square" rtlCol="0">
              <a:spAutoFit/>
            </a:bodyPr>
            <a:lstStyle/>
            <a:p>
              <a:r>
                <a:rPr lang="en-US" dirty="0" smtClean="0"/>
                <a:t>Junior</a:t>
              </a:r>
            </a:p>
          </p:txBody>
        </p:sp>
        <p:pic>
          <p:nvPicPr>
            <p:cNvPr id="56" name="Picture 55"/>
            <p:cNvPicPr>
              <a:picLocks noChangeAspect="1"/>
            </p:cNvPicPr>
            <p:nvPr/>
          </p:nvPicPr>
          <p:blipFill>
            <a:blip r:embed="rId3"/>
            <a:stretch>
              <a:fillRect/>
            </a:stretch>
          </p:blipFill>
          <p:spPr>
            <a:xfrm rot="4591596">
              <a:off x="6179387" y="2369468"/>
              <a:ext cx="528872" cy="676532"/>
            </a:xfrm>
            <a:prstGeom prst="rect">
              <a:avLst/>
            </a:prstGeom>
          </p:spPr>
        </p:pic>
        <p:cxnSp>
          <p:nvCxnSpPr>
            <p:cNvPr id="57" name="Straight Connector 56"/>
            <p:cNvCxnSpPr/>
            <p:nvPr/>
          </p:nvCxnSpPr>
          <p:spPr>
            <a:xfrm>
              <a:off x="6046561" y="3171106"/>
              <a:ext cx="325445" cy="9791"/>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16200000">
              <a:off x="5949946" y="3162971"/>
              <a:ext cx="518674" cy="16272"/>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10800000" flipH="1">
              <a:off x="6372006" y="3035983"/>
              <a:ext cx="357989" cy="144914"/>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6372005" y="3180897"/>
              <a:ext cx="357990" cy="138013"/>
            </a:xfrm>
            <a:prstGeom prst="line">
              <a:avLst/>
            </a:prstGeom>
          </p:spPr>
          <p:style>
            <a:lnRef idx="2">
              <a:schemeClr val="accent1"/>
            </a:lnRef>
            <a:fillRef idx="0">
              <a:schemeClr val="accent1"/>
            </a:fillRef>
            <a:effectRef idx="1">
              <a:schemeClr val="accent1"/>
            </a:effectRef>
            <a:fontRef idx="minor">
              <a:schemeClr val="tx1"/>
            </a:fontRef>
          </p:style>
        </p:cxnSp>
        <p:pic>
          <p:nvPicPr>
            <p:cNvPr id="61" name="Picture 60"/>
            <p:cNvPicPr>
              <a:picLocks noChangeAspect="1"/>
            </p:cNvPicPr>
            <p:nvPr/>
          </p:nvPicPr>
          <p:blipFill>
            <a:blip r:embed="rId4"/>
            <a:stretch>
              <a:fillRect/>
            </a:stretch>
          </p:blipFill>
          <p:spPr>
            <a:xfrm rot="16200000">
              <a:off x="5683024" y="2992733"/>
              <a:ext cx="350784" cy="388894"/>
            </a:xfrm>
            <a:prstGeom prst="rect">
              <a:avLst/>
            </a:prstGeom>
          </p:spPr>
        </p:pic>
        <p:sp>
          <p:nvSpPr>
            <p:cNvPr id="63" name="Cloud Callout 62"/>
            <p:cNvSpPr/>
            <p:nvPr/>
          </p:nvSpPr>
          <p:spPr>
            <a:xfrm>
              <a:off x="3817028" y="2837170"/>
              <a:ext cx="1379727" cy="1271877"/>
            </a:xfrm>
            <a:prstGeom prst="cloudCallout">
              <a:avLst>
                <a:gd name="adj1" fmla="val -67305"/>
                <a:gd name="adj2" fmla="val -43235"/>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Objection:</a:t>
            </a:r>
            <a:br>
              <a:rPr lang="en-US" dirty="0" smtClean="0"/>
            </a:br>
            <a:r>
              <a:rPr lang="en-US" dirty="0" smtClean="0"/>
              <a:t>A Tension in Mill’s Discussion </a:t>
            </a:r>
            <a:endParaRPr lang="en-US" dirty="0"/>
          </a:p>
        </p:txBody>
      </p:sp>
      <p:sp>
        <p:nvSpPr>
          <p:cNvPr id="3" name="Content Placeholder 2"/>
          <p:cNvSpPr>
            <a:spLocks noGrp="1"/>
          </p:cNvSpPr>
          <p:nvPr>
            <p:ph idx="1"/>
          </p:nvPr>
        </p:nvSpPr>
        <p:spPr>
          <a:xfrm>
            <a:off x="457200" y="3333750"/>
            <a:ext cx="8229600" cy="3133726"/>
          </a:xfrm>
        </p:spPr>
        <p:txBody>
          <a:bodyPr>
            <a:normAutofit fontScale="70000" lnSpcReduction="20000"/>
          </a:bodyPr>
          <a:lstStyle/>
          <a:p>
            <a:pPr>
              <a:buNone/>
            </a:pPr>
            <a:r>
              <a:rPr lang="en-US" b="1" dirty="0" smtClean="0"/>
              <a:t>Argument</a:t>
            </a:r>
            <a:r>
              <a:rPr lang="en-US" dirty="0" smtClean="0"/>
              <a:t>:</a:t>
            </a:r>
            <a:endParaRPr lang="en-US" b="1" dirty="0" smtClean="0"/>
          </a:p>
          <a:p>
            <a:pPr marL="514350" lvl="0" indent="-514350">
              <a:buFont typeface="Arial"/>
              <a:buAutoNum type="arabicParenBoth"/>
              <a:defRPr/>
            </a:pPr>
            <a:r>
              <a:rPr lang="en-US" b="1" dirty="0" smtClean="0"/>
              <a:t> </a:t>
            </a:r>
            <a:r>
              <a:rPr lang="en-US" dirty="0" smtClean="0"/>
              <a:t>If Claim 2 is true, then whatever we desire for its own sake is a part of happiness.</a:t>
            </a:r>
          </a:p>
          <a:p>
            <a:pPr marL="514350" lvl="0" indent="-514350">
              <a:buFont typeface="Arial"/>
              <a:buAutoNum type="arabicParenBoth"/>
              <a:defRPr/>
            </a:pPr>
            <a:r>
              <a:rPr lang="en-US" b="1" dirty="0" smtClean="0"/>
              <a:t> </a:t>
            </a:r>
            <a:r>
              <a:rPr lang="en-US" dirty="0" smtClean="0"/>
              <a:t>We desire things other than pleasure and the absence of pain.</a:t>
            </a:r>
          </a:p>
          <a:p>
            <a:pPr marL="514350" lvl="0" indent="-514350">
              <a:buFont typeface="Arial"/>
              <a:buAutoNum type="arabicParenBoth"/>
              <a:defRPr/>
            </a:pPr>
            <a:endParaRPr lang="en-US" dirty="0" smtClean="0"/>
          </a:p>
          <a:p>
            <a:pPr lvl="0">
              <a:buNone/>
              <a:defRPr/>
            </a:pPr>
            <a:r>
              <a:rPr lang="en-US" b="1" dirty="0" smtClean="0"/>
              <a:t>(C1) </a:t>
            </a:r>
            <a:r>
              <a:rPr lang="en-US" dirty="0" smtClean="0"/>
              <a:t>If Claim 2 is true, then happiness includes things other than   		  pleasure and the absence of pain.</a:t>
            </a:r>
          </a:p>
          <a:p>
            <a:pPr lvl="0">
              <a:buNone/>
              <a:defRPr/>
            </a:pPr>
            <a:endParaRPr lang="en-US" dirty="0" smtClean="0"/>
          </a:p>
          <a:p>
            <a:pPr>
              <a:buNone/>
              <a:defRPr/>
            </a:pPr>
            <a:r>
              <a:rPr lang="en-US" b="1" dirty="0" smtClean="0"/>
              <a:t>(C)   </a:t>
            </a:r>
            <a:r>
              <a:rPr lang="en-US" dirty="0" smtClean="0"/>
              <a:t>If Claim 2 is true, then Claim 1 is false.</a:t>
            </a:r>
          </a:p>
          <a:p>
            <a:endParaRPr lang="en-US" dirty="0"/>
          </a:p>
        </p:txBody>
      </p:sp>
      <p:sp>
        <p:nvSpPr>
          <p:cNvPr id="4" name="Content Placeholder 2"/>
          <p:cNvSpPr txBox="1">
            <a:spLocks/>
          </p:cNvSpPr>
          <p:nvPr/>
        </p:nvSpPr>
        <p:spPr>
          <a:xfrm>
            <a:off x="457199" y="1655763"/>
            <a:ext cx="7639051" cy="1376362"/>
          </a:xfrm>
          <a:prstGeom prst="rect">
            <a:avLst/>
          </a:prstGeom>
          <a:ln w="25400">
            <a:solidFill>
              <a:schemeClr val="accent2"/>
            </a:solidFill>
          </a:ln>
        </p:spPr>
        <p:txBody>
          <a:bodyPr vert="horz" lIns="91440" tIns="45720" rIns="91440" bIns="45720" rtlCol="0">
            <a:normAutofit fontScale="85000" lnSpcReduction="20000"/>
          </a:bodyPr>
          <a:lstStyle/>
          <a:p>
            <a:pPr marL="571500" indent="-571500"/>
            <a:r>
              <a:rPr lang="en-US" sz="2800" b="1" dirty="0" smtClean="0">
                <a:solidFill>
                  <a:schemeClr val="tx2"/>
                </a:solidFill>
              </a:rPr>
              <a:t>Claim 1</a:t>
            </a:r>
            <a:r>
              <a:rPr lang="en-US" sz="2800" dirty="0" smtClean="0"/>
              <a:t>: </a:t>
            </a:r>
            <a:r>
              <a:rPr lang="en-US" sz="2800" b="1" dirty="0" smtClean="0"/>
              <a:t>Happiness is a mental state</a:t>
            </a:r>
            <a:r>
              <a:rPr lang="en-US" sz="2800" dirty="0" smtClean="0"/>
              <a:t>: Happiness consists in pleasure and the avoidance of pain </a:t>
            </a:r>
          </a:p>
          <a:p>
            <a:pPr marL="571500" indent="-571500"/>
            <a:r>
              <a:rPr lang="en-US" sz="2800" b="1" dirty="0" smtClean="0">
                <a:solidFill>
                  <a:schemeClr val="tx2"/>
                </a:solidFill>
              </a:rPr>
              <a:t>Claim 2</a:t>
            </a:r>
            <a:r>
              <a:rPr lang="en-US" sz="2800" dirty="0" smtClean="0"/>
              <a:t>: </a:t>
            </a:r>
            <a:r>
              <a:rPr lang="en-US" sz="2800" b="1" dirty="0" smtClean="0"/>
              <a:t>We can </a:t>
            </a:r>
            <a:r>
              <a:rPr lang="en-US" sz="2800" b="1" dirty="0" err="1" smtClean="0"/>
              <a:t>fetishize</a:t>
            </a:r>
            <a:r>
              <a:rPr lang="en-US" sz="2800" dirty="0" smtClean="0"/>
              <a:t>: by desiring something for itself we can make it a part of our happiness.</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1" i="0" u="none" strike="noStrike" kern="1200" cap="none" spc="0" normalizeH="0" baseline="0" noProof="0" dirty="0">
              <a:ln>
                <a:noFill/>
              </a:ln>
              <a:solidFill>
                <a:schemeClr val="tx2"/>
              </a:solidFill>
              <a:effectLst/>
              <a:uLnTx/>
              <a:uFillTx/>
              <a:latin typeface="+mn-lt"/>
              <a:ea typeface="+mn-ea"/>
              <a:cs typeface="+mn-cs"/>
            </a:endParaRPr>
          </a:p>
        </p:txBody>
      </p:sp>
      <p:cxnSp>
        <p:nvCxnSpPr>
          <p:cNvPr id="5" name="Straight Connector 4"/>
          <p:cNvCxnSpPr/>
          <p:nvPr/>
        </p:nvCxnSpPr>
        <p:spPr>
          <a:xfrm>
            <a:off x="457199" y="4826000"/>
            <a:ext cx="811662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57200" y="5762625"/>
            <a:ext cx="811662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Mill’s argument for the principle of Utility faces serious challenges:</a:t>
            </a:r>
          </a:p>
          <a:p>
            <a:pPr marL="571500" indent="-571500">
              <a:buFont typeface="+mj-lt"/>
              <a:buAutoNum type="romanLcPeriod"/>
            </a:pPr>
            <a:r>
              <a:rPr lang="en-US" dirty="0" smtClean="0"/>
              <a:t>It appears to commit the fallacy of composition.</a:t>
            </a:r>
          </a:p>
          <a:p>
            <a:pPr marL="571500" indent="-571500">
              <a:buFont typeface="+mj-lt"/>
              <a:buAutoNum type="romanLcPeriod"/>
            </a:pPr>
            <a:r>
              <a:rPr lang="en-US" dirty="0" smtClean="0"/>
              <a:t>It relies on the idea that desiring something for itself makes it desirable, which leads two problems:</a:t>
            </a:r>
          </a:p>
          <a:p>
            <a:pPr marL="971550" lvl="1" indent="-571500">
              <a:buFont typeface="+mj-lt"/>
              <a:buAutoNum type="alphaLcPeriod"/>
            </a:pPr>
            <a:r>
              <a:rPr lang="en-US" dirty="0" smtClean="0"/>
              <a:t>Counter-examples (i.e. desires without desirability); and</a:t>
            </a:r>
          </a:p>
          <a:p>
            <a:pPr marL="971550" lvl="1" indent="-571500">
              <a:buFont typeface="+mj-lt"/>
              <a:buAutoNum type="alphaLcPeriod"/>
            </a:pPr>
            <a:r>
              <a:rPr lang="en-US" dirty="0" smtClean="0"/>
              <a:t>Apparent conflict with Mill’s conception of happiness as a mental state.</a:t>
            </a:r>
          </a:p>
          <a:p>
            <a:pPr marL="971550" lvl="1" indent="-571500">
              <a:buFont typeface="+mj-lt"/>
              <a:buAutoNum type="alphaLcPeriod"/>
            </a:pPr>
            <a:endParaRPr lang="en-US" dirty="0" smtClean="0"/>
          </a:p>
          <a:p>
            <a:pPr marL="571500" indent="-571500">
              <a:buFont typeface="+mj-lt"/>
              <a:buAutoNum type="romanL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Carritt’s</a:t>
            </a:r>
            <a:r>
              <a:rPr lang="en-US" dirty="0" smtClean="0"/>
              <a:t> Objections</a:t>
            </a:r>
            <a:endParaRPr lang="en-US" dirty="0"/>
          </a:p>
        </p:txBody>
      </p:sp>
      <p:sp>
        <p:nvSpPr>
          <p:cNvPr id="4" name="Content Placeholder 2"/>
          <p:cNvSpPr>
            <a:spLocks noGrp="1"/>
          </p:cNvSpPr>
          <p:nvPr>
            <p:ph idx="1"/>
          </p:nvPr>
        </p:nvSpPr>
        <p:spPr>
          <a:xfrm>
            <a:off x="457200" y="1600200"/>
            <a:ext cx="4716388" cy="4860925"/>
          </a:xfrm>
        </p:spPr>
        <p:txBody>
          <a:bodyPr>
            <a:normAutofit fontScale="85000" lnSpcReduction="10000"/>
          </a:bodyPr>
          <a:lstStyle/>
          <a:p>
            <a:r>
              <a:rPr lang="en-US" dirty="0" smtClean="0"/>
              <a:t>E.F. </a:t>
            </a:r>
            <a:r>
              <a:rPr lang="en-US" dirty="0" err="1" smtClean="0"/>
              <a:t>Carritt</a:t>
            </a:r>
            <a:r>
              <a:rPr lang="en-US" dirty="0" smtClean="0"/>
              <a:t> (1876 - 1964)</a:t>
            </a:r>
          </a:p>
          <a:p>
            <a:endParaRPr lang="en-US" dirty="0" smtClean="0"/>
          </a:p>
          <a:p>
            <a:r>
              <a:rPr lang="en-US" dirty="0" smtClean="0"/>
              <a:t>Moral philosopher at Oxford.</a:t>
            </a:r>
          </a:p>
          <a:p>
            <a:endParaRPr lang="en-US" dirty="0" smtClean="0"/>
          </a:p>
          <a:p>
            <a:r>
              <a:rPr lang="en-US" dirty="0" err="1" smtClean="0"/>
              <a:t>Carritt</a:t>
            </a:r>
            <a:r>
              <a:rPr lang="en-US" dirty="0" smtClean="0"/>
              <a:t> is a minor figure at best, but …</a:t>
            </a:r>
          </a:p>
          <a:p>
            <a:r>
              <a:rPr lang="en-US" dirty="0" smtClean="0"/>
              <a:t>.. this is the earliest version I can find of the objection that Utilitarianism (properly understood) requires wickedness.</a:t>
            </a:r>
            <a:endParaRPr lang="en-US" dirty="0"/>
          </a:p>
        </p:txBody>
      </p:sp>
      <p:sp>
        <p:nvSpPr>
          <p:cNvPr id="7" name="Rectangle 6"/>
          <p:cNvSpPr/>
          <p:nvPr/>
        </p:nvSpPr>
        <p:spPr>
          <a:xfrm>
            <a:off x="5842000" y="1417638"/>
            <a:ext cx="2540000" cy="2933700"/>
          </a:xfrm>
          <a:prstGeom prst="rect">
            <a:avLst/>
          </a:prstGeom>
          <a:solidFill>
            <a:schemeClr val="accent1">
              <a:lumMod val="20000"/>
              <a:lumOff val="80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429375" y="2095500"/>
            <a:ext cx="1476375" cy="1200329"/>
          </a:xfrm>
          <a:prstGeom prst="rect">
            <a:avLst/>
          </a:prstGeom>
          <a:noFill/>
        </p:spPr>
        <p:txBody>
          <a:bodyPr wrap="square" rtlCol="0">
            <a:spAutoFit/>
          </a:bodyPr>
          <a:lstStyle/>
          <a:p>
            <a:pPr algn="ctr"/>
            <a:r>
              <a:rPr lang="en-US" b="1" dirty="0" smtClean="0">
                <a:solidFill>
                  <a:schemeClr val="bg1">
                    <a:lumMod val="65000"/>
                  </a:schemeClr>
                </a:solidFill>
                <a:latin typeface="Chalkboard"/>
              </a:rPr>
              <a:t>The internet</a:t>
            </a:r>
          </a:p>
          <a:p>
            <a:pPr algn="ctr"/>
            <a:r>
              <a:rPr lang="en-US" b="1" dirty="0" smtClean="0">
                <a:solidFill>
                  <a:schemeClr val="bg1">
                    <a:lumMod val="65000"/>
                  </a:schemeClr>
                </a:solidFill>
                <a:latin typeface="Chalkboard"/>
              </a:rPr>
              <a:t> has given me </a:t>
            </a:r>
          </a:p>
          <a:p>
            <a:pPr algn="ctr"/>
            <a:r>
              <a:rPr lang="en-US" b="1" dirty="0" smtClean="0">
                <a:solidFill>
                  <a:schemeClr val="bg1">
                    <a:lumMod val="65000"/>
                  </a:schemeClr>
                </a:solidFill>
                <a:latin typeface="Chalkboard"/>
              </a:rPr>
              <a:t>no picture.</a:t>
            </a:r>
            <a:endParaRPr lang="en-US" b="1" dirty="0">
              <a:solidFill>
                <a:schemeClr val="bg1">
                  <a:lumMod val="65000"/>
                </a:schemeClr>
              </a:solidFill>
              <a:latin typeface="Chalkboar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Carritt’s</a:t>
            </a:r>
            <a:r>
              <a:rPr lang="en-US" dirty="0" smtClean="0"/>
              <a:t> Objections: Agenda</a:t>
            </a:r>
            <a:endParaRPr lang="en-US" dirty="0"/>
          </a:p>
        </p:txBody>
      </p:sp>
      <p:sp>
        <p:nvSpPr>
          <p:cNvPr id="3" name="Content Placeholder 2"/>
          <p:cNvSpPr>
            <a:spLocks noGrp="1"/>
          </p:cNvSpPr>
          <p:nvPr>
            <p:ph idx="1"/>
          </p:nvPr>
        </p:nvSpPr>
        <p:spPr/>
        <p:txBody>
          <a:bodyPr>
            <a:normAutofit/>
          </a:bodyPr>
          <a:lstStyle/>
          <a:p>
            <a:r>
              <a:rPr lang="en-US" sz="3600" b="1" dirty="0" err="1" smtClean="0"/>
              <a:t>Carritt’s</a:t>
            </a:r>
            <a:r>
              <a:rPr lang="en-US" sz="3600" b="1" dirty="0" smtClean="0"/>
              <a:t> Thesis</a:t>
            </a:r>
          </a:p>
          <a:p>
            <a:r>
              <a:rPr lang="en-US" sz="3600" b="1" dirty="0" smtClean="0"/>
              <a:t>The Standard Utilitarian Response</a:t>
            </a:r>
          </a:p>
          <a:p>
            <a:r>
              <a:rPr lang="en-US" sz="3600" b="1" dirty="0" smtClean="0"/>
              <a:t>The Arctic Explorer’s Promise</a:t>
            </a:r>
          </a:p>
          <a:p>
            <a:r>
              <a:rPr lang="en-US" sz="3600" b="1" dirty="0" smtClean="0"/>
              <a:t>The Utilitarian Sherriff</a:t>
            </a:r>
          </a:p>
          <a:p>
            <a:endParaRPr lang="en-US" dirty="0" smtClean="0"/>
          </a:p>
          <a:p>
            <a:endParaRPr lang="en-US" dirty="0"/>
          </a:p>
        </p:txBody>
      </p:sp>
      <p:sp>
        <p:nvSpPr>
          <p:cNvPr id="4" name="Rectangle 4"/>
          <p:cNvSpPr>
            <a:spLocks noChangeArrowheads="1"/>
          </p:cNvSpPr>
          <p:nvPr/>
        </p:nvSpPr>
        <p:spPr bwMode="auto">
          <a:xfrm>
            <a:off x="838199" y="1600200"/>
            <a:ext cx="2940051"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childTnLst>
                                </p:cTn>
                              </p:par>
                              <p:par>
                                <p:cTn id="24" presetID="3" presetClass="emph" presetSubtype="2" fill="hold" grpId="0" nodeType="withEffect">
                                  <p:stCondLst>
                                    <p:cond delay="0"/>
                                  </p:stCondLst>
                                  <p:childTnLst>
                                    <p:animClr clrSpc="rgb">
                                      <p:cBhvr override="childStyle">
                                        <p:cTn id="25" dur="2000" fill="hold"/>
                                        <p:tgtEl>
                                          <p:spTgt spid="3">
                                            <p:txEl>
                                              <p:pRg st="0" end="0"/>
                                            </p:txEl>
                                          </p:spTgt>
                                        </p:tgtEl>
                                        <p:attrNameLst>
                                          <p:attrName>style.color</p:attrName>
                                        </p:attrNameLst>
                                      </p:cBhvr>
                                      <p:to>
                                        <a:schemeClr val="tx2"/>
                                      </p:to>
                                    </p:animClr>
                                  </p:childTnLst>
                                </p:cTn>
                              </p:par>
                              <p:par>
                                <p:cTn id="26" presetID="3" presetClass="emph" presetSubtype="2" fill="hold" grpId="0" nodeType="withEffect">
                                  <p:stCondLst>
                                    <p:cond delay="0"/>
                                  </p:stCondLst>
                                  <p:childTnLst>
                                    <p:animClr clrSpc="rgb">
                                      <p:cBhvr override="childStyle">
                                        <p:cTn id="27" dur="2000" fill="hold"/>
                                        <p:tgtEl>
                                          <p:spTgt spid="3">
                                            <p:txEl>
                                              <p:pRg st="1" end="1"/>
                                            </p:txEl>
                                          </p:spTgt>
                                        </p:tgtEl>
                                        <p:attrNameLst>
                                          <p:attrName>style.color</p:attrName>
                                        </p:attrNameLst>
                                      </p:cBhvr>
                                      <p:to>
                                        <a:srgbClr val="B2A9B0"/>
                                      </p:to>
                                    </p:animClr>
                                  </p:childTnLst>
                                </p:cTn>
                              </p:par>
                              <p:par>
                                <p:cTn id="28" presetID="3" presetClass="emph" presetSubtype="2" fill="hold" grpId="0" nodeType="withEffect">
                                  <p:stCondLst>
                                    <p:cond delay="0"/>
                                  </p:stCondLst>
                                  <p:childTnLst>
                                    <p:animClr clrSpc="rgb">
                                      <p:cBhvr override="childStyle">
                                        <p:cTn id="29" dur="2000" fill="hold"/>
                                        <p:tgtEl>
                                          <p:spTgt spid="3">
                                            <p:txEl>
                                              <p:pRg st="2" end="2"/>
                                            </p:txEl>
                                          </p:spTgt>
                                        </p:tgtEl>
                                        <p:attrNameLst>
                                          <p:attrName>style.color</p:attrName>
                                        </p:attrNameLst>
                                      </p:cBhvr>
                                      <p:to>
                                        <a:srgbClr val="B2A9B0"/>
                                      </p:to>
                                    </p:animClr>
                                  </p:childTnLst>
                                </p:cTn>
                              </p:par>
                              <p:par>
                                <p:cTn id="30" presetID="3" presetClass="emph" presetSubtype="2" fill="hold" grpId="0" nodeType="withEffect">
                                  <p:stCondLst>
                                    <p:cond delay="0"/>
                                  </p:stCondLst>
                                  <p:childTnLst>
                                    <p:animClr clrSpc="rgb">
                                      <p:cBhvr override="childStyle">
                                        <p:cTn id="31" dur="2000" fill="hold"/>
                                        <p:tgtEl>
                                          <p:spTgt spid="3">
                                            <p:txEl>
                                              <p:pRg st="3" end="3"/>
                                            </p:txEl>
                                          </p:spTgt>
                                        </p:tgtEl>
                                        <p:attrNameLst>
                                          <p:attrName>style.color</p:attrName>
                                        </p:attrNameLst>
                                      </p:cBhvr>
                                      <p:to>
                                        <a:srgbClr val="B2A9B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animBg="1"/>
    </p:bld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Carritt’s</a:t>
            </a:r>
            <a:r>
              <a:rPr lang="en-US" dirty="0" smtClean="0"/>
              <a:t> Thesis</a:t>
            </a:r>
            <a:endParaRPr lang="en-US" dirty="0"/>
          </a:p>
        </p:txBody>
      </p:sp>
      <p:sp>
        <p:nvSpPr>
          <p:cNvPr id="3" name="Content Placeholder 2"/>
          <p:cNvSpPr>
            <a:spLocks noGrp="1"/>
          </p:cNvSpPr>
          <p:nvPr>
            <p:ph idx="1"/>
          </p:nvPr>
        </p:nvSpPr>
        <p:spPr>
          <a:xfrm>
            <a:off x="457200" y="3207712"/>
            <a:ext cx="8229600" cy="1284963"/>
          </a:xfrm>
          <a:ln w="25400">
            <a:solidFill>
              <a:schemeClr val="accent2"/>
            </a:solidFill>
          </a:ln>
        </p:spPr>
        <p:txBody>
          <a:bodyPr>
            <a:normAutofit/>
          </a:bodyPr>
          <a:lstStyle/>
          <a:p>
            <a:pPr>
              <a:buNone/>
            </a:pPr>
            <a:r>
              <a:rPr lang="en-US" b="1" dirty="0" err="1" smtClean="0">
                <a:solidFill>
                  <a:schemeClr val="tx2"/>
                </a:solidFill>
              </a:rPr>
              <a:t>Carritt’s</a:t>
            </a:r>
            <a:r>
              <a:rPr lang="en-US" b="1" dirty="0" smtClean="0">
                <a:solidFill>
                  <a:schemeClr val="tx2"/>
                </a:solidFill>
              </a:rPr>
              <a:t> Thesis</a:t>
            </a:r>
            <a:r>
              <a:rPr lang="en-US" dirty="0" smtClean="0"/>
              <a:t>: Utilitarianism requires wickedness, in the form of violations of rights.</a:t>
            </a:r>
            <a:endParaRPr lang="en-US" dirty="0"/>
          </a:p>
        </p:txBody>
      </p:sp>
      <p:sp>
        <p:nvSpPr>
          <p:cNvPr id="5" name="Text Box 4"/>
          <p:cNvSpPr txBox="1">
            <a:spLocks noChangeArrowheads="1"/>
          </p:cNvSpPr>
          <p:nvPr/>
        </p:nvSpPr>
        <p:spPr bwMode="auto">
          <a:xfrm>
            <a:off x="457200" y="1417638"/>
            <a:ext cx="7431348" cy="1477328"/>
          </a:xfrm>
          <a:prstGeom prst="rect">
            <a:avLst/>
          </a:prstGeom>
          <a:noFill/>
          <a:ln w="25400">
            <a:solidFill>
              <a:schemeClr val="tx1"/>
            </a:solidFill>
            <a:miter lim="800000"/>
            <a:headEnd/>
            <a:tailEnd/>
          </a:ln>
        </p:spPr>
        <p:txBody>
          <a:bodyPr wrap="square">
            <a:prstTxWarp prst="textNoShape">
              <a:avLst/>
            </a:prstTxWarp>
            <a:spAutoFit/>
          </a:bodyPr>
          <a:lstStyle/>
          <a:p>
            <a:r>
              <a:rPr lang="en-US" dirty="0" smtClean="0"/>
              <a:t>[</a:t>
            </a:r>
            <a:r>
              <a:rPr lang="en-US" dirty="0" err="1" smtClean="0"/>
              <a:t>U]tilitarianism</a:t>
            </a:r>
            <a:r>
              <a:rPr lang="en-US" dirty="0" smtClean="0"/>
              <a:t> has forgotten rights;  it allows no right to a [</a:t>
            </a:r>
            <a:r>
              <a:rPr lang="en-US" dirty="0" err="1" smtClean="0"/>
              <a:t>hu]man</a:t>
            </a:r>
            <a:r>
              <a:rPr lang="en-US" dirty="0" smtClean="0"/>
              <a:t> [being] because he is innocent or because he has worked hard or has been promised or injured, or because he stands in any other special relation to us.  It thinks only of duties or rather of a single duty, to dump happiness wherever we most conveniently can.  (</a:t>
            </a:r>
            <a:r>
              <a:rPr lang="en-US" dirty="0" err="1" smtClean="0"/>
              <a:t>p</a:t>
            </a:r>
            <a:r>
              <a:rPr lang="en-US" dirty="0" smtClean="0"/>
              <a:t>. 505, col. 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5" grpId="1"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Different Kinds of Answer III:</a:t>
            </a:r>
            <a:br>
              <a:rPr lang="en-US" sz="3600" dirty="0" smtClean="0"/>
            </a:br>
            <a:r>
              <a:rPr lang="en-US" sz="3600" dirty="0" smtClean="0"/>
              <a:t>What’s Distinctive about </a:t>
            </a:r>
            <a:r>
              <a:rPr lang="en-US" sz="3600" dirty="0" err="1" smtClean="0"/>
              <a:t>Consequentialism</a:t>
            </a:r>
            <a:endParaRPr lang="en-US" sz="3600" dirty="0"/>
          </a:p>
        </p:txBody>
      </p:sp>
      <p:grpSp>
        <p:nvGrpSpPr>
          <p:cNvPr id="43" name="Group 42"/>
          <p:cNvGrpSpPr/>
          <p:nvPr/>
        </p:nvGrpSpPr>
        <p:grpSpPr>
          <a:xfrm>
            <a:off x="0" y="1554350"/>
            <a:ext cx="8686800" cy="3920422"/>
            <a:chOff x="0" y="1554350"/>
            <a:chExt cx="8686800" cy="3920422"/>
          </a:xfrm>
        </p:grpSpPr>
        <p:grpSp>
          <p:nvGrpSpPr>
            <p:cNvPr id="6" name="Group 29"/>
            <p:cNvGrpSpPr/>
            <p:nvPr/>
          </p:nvGrpSpPr>
          <p:grpSpPr>
            <a:xfrm>
              <a:off x="3848100" y="1554350"/>
              <a:ext cx="1572181" cy="2077831"/>
              <a:chOff x="3135034" y="1499223"/>
              <a:chExt cx="1572181" cy="2077831"/>
            </a:xfrm>
          </p:grpSpPr>
          <p:sp>
            <p:nvSpPr>
              <p:cNvPr id="4" name="Rectangle 10"/>
              <p:cNvSpPr>
                <a:spLocks noChangeArrowheads="1"/>
              </p:cNvSpPr>
              <p:nvPr/>
            </p:nvSpPr>
            <p:spPr bwMode="auto">
              <a:xfrm>
                <a:off x="3354192" y="1499223"/>
                <a:ext cx="1069083" cy="1739277"/>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 name="Text Box 11"/>
              <p:cNvSpPr txBox="1">
                <a:spLocks noChangeArrowheads="1"/>
              </p:cNvSpPr>
              <p:nvPr/>
            </p:nvSpPr>
            <p:spPr bwMode="auto">
              <a:xfrm>
                <a:off x="3135034" y="3238500"/>
                <a:ext cx="1572181" cy="338554"/>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600" dirty="0" smtClean="0"/>
                  <a:t> </a:t>
                </a:r>
                <a:r>
                  <a:rPr lang="en-US" sz="1600" dirty="0"/>
                  <a:t>The action itself</a:t>
                </a:r>
              </a:p>
            </p:txBody>
          </p:sp>
          <p:sp>
            <p:nvSpPr>
              <p:cNvPr id="10" name="Line 16"/>
              <p:cNvSpPr>
                <a:spLocks noChangeShapeType="1"/>
              </p:cNvSpPr>
              <p:nvPr/>
            </p:nvSpPr>
            <p:spPr bwMode="auto">
              <a:xfrm>
                <a:off x="3505200" y="2781300"/>
                <a:ext cx="342900" cy="228600"/>
              </a:xfrm>
              <a:prstGeom prst="line">
                <a:avLst/>
              </a:prstGeom>
              <a:noFill/>
              <a:ln w="9525">
                <a:solidFill>
                  <a:schemeClr val="tx1"/>
                </a:solidFill>
                <a:round/>
                <a:headEnd/>
                <a:tailEnd/>
              </a:ln>
            </p:spPr>
            <p:txBody>
              <a:bodyPr>
                <a:prstTxWarp prst="textNoShape">
                  <a:avLst/>
                </a:prstTxWarp>
              </a:bodyPr>
              <a:lstStyle/>
              <a:p>
                <a:endParaRPr lang="en-US"/>
              </a:p>
            </p:txBody>
          </p:sp>
          <p:pic>
            <p:nvPicPr>
              <p:cNvPr id="12" name="Picture 18" descr="MCSL00370_0000[1]"/>
              <p:cNvPicPr>
                <a:picLocks noChangeAspect="1" noChangeArrowheads="1"/>
              </p:cNvPicPr>
              <p:nvPr/>
            </p:nvPicPr>
            <p:blipFill>
              <a:blip r:embed="rId2"/>
              <a:srcRect/>
              <a:stretch>
                <a:fillRect/>
              </a:stretch>
            </p:blipFill>
            <p:spPr bwMode="auto">
              <a:xfrm rot="18738090">
                <a:off x="3656807" y="2782093"/>
                <a:ext cx="438150" cy="290513"/>
              </a:xfrm>
              <a:prstGeom prst="rect">
                <a:avLst/>
              </a:prstGeom>
              <a:noFill/>
              <a:ln w="9525">
                <a:noFill/>
                <a:miter lim="800000"/>
                <a:headEnd/>
                <a:tailEnd/>
              </a:ln>
            </p:spPr>
          </p:pic>
          <p:sp>
            <p:nvSpPr>
              <p:cNvPr id="13" name="Freeform 19"/>
              <p:cNvSpPr>
                <a:spLocks/>
              </p:cNvSpPr>
              <p:nvPr/>
            </p:nvSpPr>
            <p:spPr bwMode="auto">
              <a:xfrm>
                <a:off x="3743325" y="1808163"/>
                <a:ext cx="177800" cy="784225"/>
              </a:xfrm>
              <a:custGeom>
                <a:avLst/>
                <a:gdLst>
                  <a:gd name="T0" fmla="*/ 2147483647 w 112"/>
                  <a:gd name="T1" fmla="*/ 2147483647 h 494"/>
                  <a:gd name="T2" fmla="*/ 2147483647 w 112"/>
                  <a:gd name="T3" fmla="*/ 2147483647 h 494"/>
                  <a:gd name="T4" fmla="*/ 2147483647 w 112"/>
                  <a:gd name="T5" fmla="*/ 2147483647 h 494"/>
                  <a:gd name="T6" fmla="*/ 2147483647 w 112"/>
                  <a:gd name="T7" fmla="*/ 2147483647 h 494"/>
                  <a:gd name="T8" fmla="*/ 2147483647 w 112"/>
                  <a:gd name="T9" fmla="*/ 0 h 494"/>
                  <a:gd name="T10" fmla="*/ 0 60000 65536"/>
                  <a:gd name="T11" fmla="*/ 0 60000 65536"/>
                  <a:gd name="T12" fmla="*/ 0 60000 65536"/>
                  <a:gd name="T13" fmla="*/ 0 60000 65536"/>
                  <a:gd name="T14" fmla="*/ 0 60000 65536"/>
                  <a:gd name="T15" fmla="*/ 0 w 112"/>
                  <a:gd name="T16" fmla="*/ 0 h 494"/>
                  <a:gd name="T17" fmla="*/ 112 w 112"/>
                  <a:gd name="T18" fmla="*/ 494 h 494"/>
                </a:gdLst>
                <a:ahLst/>
                <a:cxnLst>
                  <a:cxn ang="T10">
                    <a:pos x="T0" y="T1"/>
                  </a:cxn>
                  <a:cxn ang="T11">
                    <a:pos x="T2" y="T3"/>
                  </a:cxn>
                  <a:cxn ang="T12">
                    <a:pos x="T4" y="T5"/>
                  </a:cxn>
                  <a:cxn ang="T13">
                    <a:pos x="T6" y="T7"/>
                  </a:cxn>
                  <a:cxn ang="T14">
                    <a:pos x="T8" y="T9"/>
                  </a:cxn>
                </a:cxnLst>
                <a:rect l="T15" t="T16" r="T17" b="T18"/>
                <a:pathLst>
                  <a:path w="112" h="494">
                    <a:moveTo>
                      <a:pt x="91" y="494"/>
                    </a:moveTo>
                    <a:cubicBezTo>
                      <a:pt x="86" y="375"/>
                      <a:pt x="112" y="326"/>
                      <a:pt x="23" y="271"/>
                    </a:cubicBezTo>
                    <a:cubicBezTo>
                      <a:pt x="11" y="230"/>
                      <a:pt x="0" y="186"/>
                      <a:pt x="50" y="169"/>
                    </a:cubicBezTo>
                    <a:cubicBezTo>
                      <a:pt x="69" y="141"/>
                      <a:pt x="87" y="100"/>
                      <a:pt x="98" y="67"/>
                    </a:cubicBezTo>
                    <a:cubicBezTo>
                      <a:pt x="98" y="66"/>
                      <a:pt x="96" y="0"/>
                      <a:pt x="78" y="0"/>
                    </a:cubicBezTo>
                  </a:path>
                </a:pathLst>
              </a:custGeom>
              <a:noFill/>
              <a:ln w="9525">
                <a:solidFill>
                  <a:schemeClr val="tx1"/>
                </a:solidFill>
                <a:round/>
                <a:headEnd/>
                <a:tailEnd/>
              </a:ln>
            </p:spPr>
            <p:txBody>
              <a:bodyPr>
                <a:prstTxWarp prst="textNoShape">
                  <a:avLst/>
                </a:prstTxWarp>
              </a:bodyPr>
              <a:lstStyle/>
              <a:p>
                <a:endParaRPr lang="en-US"/>
              </a:p>
            </p:txBody>
          </p:sp>
          <p:sp>
            <p:nvSpPr>
              <p:cNvPr id="14" name="Freeform 20"/>
              <p:cNvSpPr>
                <a:spLocks/>
              </p:cNvSpPr>
              <p:nvPr/>
            </p:nvSpPr>
            <p:spPr bwMode="auto">
              <a:xfrm>
                <a:off x="3748088" y="1819275"/>
                <a:ext cx="225425" cy="849313"/>
              </a:xfrm>
              <a:custGeom>
                <a:avLst/>
                <a:gdLst>
                  <a:gd name="T0" fmla="*/ 2147483647 w 142"/>
                  <a:gd name="T1" fmla="*/ 2147483647 h 535"/>
                  <a:gd name="T2" fmla="*/ 2147483647 w 142"/>
                  <a:gd name="T3" fmla="*/ 2147483647 h 535"/>
                  <a:gd name="T4" fmla="*/ 2147483647 w 142"/>
                  <a:gd name="T5" fmla="*/ 2147483647 h 535"/>
                  <a:gd name="T6" fmla="*/ 2147483647 w 142"/>
                  <a:gd name="T7" fmla="*/ 2147483647 h 535"/>
                  <a:gd name="T8" fmla="*/ 2147483647 w 142"/>
                  <a:gd name="T9" fmla="*/ 2147483647 h 535"/>
                  <a:gd name="T10" fmla="*/ 2147483647 w 142"/>
                  <a:gd name="T11" fmla="*/ 0 h 535"/>
                  <a:gd name="T12" fmla="*/ 0 60000 65536"/>
                  <a:gd name="T13" fmla="*/ 0 60000 65536"/>
                  <a:gd name="T14" fmla="*/ 0 60000 65536"/>
                  <a:gd name="T15" fmla="*/ 0 60000 65536"/>
                  <a:gd name="T16" fmla="*/ 0 60000 65536"/>
                  <a:gd name="T17" fmla="*/ 0 60000 65536"/>
                  <a:gd name="T18" fmla="*/ 0 w 142"/>
                  <a:gd name="T19" fmla="*/ 0 h 535"/>
                  <a:gd name="T20" fmla="*/ 142 w 142"/>
                  <a:gd name="T21" fmla="*/ 535 h 535"/>
                </a:gdLst>
                <a:ahLst/>
                <a:cxnLst>
                  <a:cxn ang="T12">
                    <a:pos x="T0" y="T1"/>
                  </a:cxn>
                  <a:cxn ang="T13">
                    <a:pos x="T2" y="T3"/>
                  </a:cxn>
                  <a:cxn ang="T14">
                    <a:pos x="T4" y="T5"/>
                  </a:cxn>
                  <a:cxn ang="T15">
                    <a:pos x="T6" y="T7"/>
                  </a:cxn>
                  <a:cxn ang="T16">
                    <a:pos x="T8" y="T9"/>
                  </a:cxn>
                  <a:cxn ang="T17">
                    <a:pos x="T10" y="T11"/>
                  </a:cxn>
                </a:cxnLst>
                <a:rect l="T18" t="T19" r="T20" b="T21"/>
                <a:pathLst>
                  <a:path w="142" h="535">
                    <a:moveTo>
                      <a:pt x="136" y="535"/>
                    </a:moveTo>
                    <a:cubicBezTo>
                      <a:pt x="127" y="509"/>
                      <a:pt x="119" y="496"/>
                      <a:pt x="95" y="481"/>
                    </a:cubicBezTo>
                    <a:cubicBezTo>
                      <a:pt x="86" y="453"/>
                      <a:pt x="78" y="442"/>
                      <a:pt x="54" y="426"/>
                    </a:cubicBezTo>
                    <a:cubicBezTo>
                      <a:pt x="23" y="380"/>
                      <a:pt x="32" y="401"/>
                      <a:pt x="20" y="365"/>
                    </a:cubicBezTo>
                    <a:cubicBezTo>
                      <a:pt x="31" y="335"/>
                      <a:pt x="40" y="308"/>
                      <a:pt x="47" y="277"/>
                    </a:cubicBezTo>
                    <a:cubicBezTo>
                      <a:pt x="50" y="185"/>
                      <a:pt x="0" y="0"/>
                      <a:pt x="142" y="0"/>
                    </a:cubicBezTo>
                  </a:path>
                </a:pathLst>
              </a:custGeom>
              <a:noFill/>
              <a:ln w="9525">
                <a:solidFill>
                  <a:schemeClr val="tx1"/>
                </a:solidFill>
                <a:round/>
                <a:headEnd/>
                <a:tailEnd/>
              </a:ln>
            </p:spPr>
            <p:txBody>
              <a:bodyPr>
                <a:prstTxWarp prst="textNoShape">
                  <a:avLst/>
                </a:prstTxWarp>
              </a:bodyPr>
              <a:lstStyle/>
              <a:p>
                <a:endParaRPr lang="en-US"/>
              </a:p>
            </p:txBody>
          </p:sp>
          <p:sp>
            <p:nvSpPr>
              <p:cNvPr id="15" name="Freeform 21"/>
              <p:cNvSpPr>
                <a:spLocks/>
              </p:cNvSpPr>
              <p:nvPr/>
            </p:nvSpPr>
            <p:spPr bwMode="auto">
              <a:xfrm>
                <a:off x="3756025" y="1797050"/>
                <a:ext cx="174625" cy="882650"/>
              </a:xfrm>
              <a:custGeom>
                <a:avLst/>
                <a:gdLst>
                  <a:gd name="T0" fmla="*/ 2147483647 w 110"/>
                  <a:gd name="T1" fmla="*/ 2147483647 h 556"/>
                  <a:gd name="T2" fmla="*/ 2147483647 w 110"/>
                  <a:gd name="T3" fmla="*/ 2147483647 h 556"/>
                  <a:gd name="T4" fmla="*/ 2147483647 w 110"/>
                  <a:gd name="T5" fmla="*/ 2147483647 h 556"/>
                  <a:gd name="T6" fmla="*/ 2147483647 w 110"/>
                  <a:gd name="T7" fmla="*/ 2147483647 h 556"/>
                  <a:gd name="T8" fmla="*/ 2147483647 w 110"/>
                  <a:gd name="T9" fmla="*/ 0 h 556"/>
                  <a:gd name="T10" fmla="*/ 0 60000 65536"/>
                  <a:gd name="T11" fmla="*/ 0 60000 65536"/>
                  <a:gd name="T12" fmla="*/ 0 60000 65536"/>
                  <a:gd name="T13" fmla="*/ 0 60000 65536"/>
                  <a:gd name="T14" fmla="*/ 0 60000 65536"/>
                  <a:gd name="T15" fmla="*/ 0 w 110"/>
                  <a:gd name="T16" fmla="*/ 0 h 556"/>
                  <a:gd name="T17" fmla="*/ 110 w 110"/>
                  <a:gd name="T18" fmla="*/ 556 h 556"/>
                </a:gdLst>
                <a:ahLst/>
                <a:cxnLst>
                  <a:cxn ang="T10">
                    <a:pos x="T0" y="T1"/>
                  </a:cxn>
                  <a:cxn ang="T11">
                    <a:pos x="T2" y="T3"/>
                  </a:cxn>
                  <a:cxn ang="T12">
                    <a:pos x="T4" y="T5"/>
                  </a:cxn>
                  <a:cxn ang="T13">
                    <a:pos x="T6" y="T7"/>
                  </a:cxn>
                  <a:cxn ang="T14">
                    <a:pos x="T8" y="T9"/>
                  </a:cxn>
                </a:cxnLst>
                <a:rect l="T15" t="T16" r="T17" b="T18"/>
                <a:pathLst>
                  <a:path w="110" h="556">
                    <a:moveTo>
                      <a:pt x="110" y="556"/>
                    </a:moveTo>
                    <a:cubicBezTo>
                      <a:pt x="98" y="455"/>
                      <a:pt x="71" y="413"/>
                      <a:pt x="15" y="332"/>
                    </a:cubicBezTo>
                    <a:cubicBezTo>
                      <a:pt x="0" y="282"/>
                      <a:pt x="21" y="230"/>
                      <a:pt x="36" y="183"/>
                    </a:cubicBezTo>
                    <a:cubicBezTo>
                      <a:pt x="43" y="161"/>
                      <a:pt x="70" y="122"/>
                      <a:pt x="70" y="122"/>
                    </a:cubicBezTo>
                    <a:cubicBezTo>
                      <a:pt x="82" y="80"/>
                      <a:pt x="75" y="38"/>
                      <a:pt x="56" y="0"/>
                    </a:cubicBezTo>
                  </a:path>
                </a:pathLst>
              </a:custGeom>
              <a:noFill/>
              <a:ln w="9525">
                <a:solidFill>
                  <a:schemeClr val="tx1"/>
                </a:solidFill>
                <a:round/>
                <a:headEnd/>
                <a:tailEnd/>
              </a:ln>
            </p:spPr>
            <p:txBody>
              <a:bodyPr>
                <a:prstTxWarp prst="textNoShape">
                  <a:avLst/>
                </a:prstTxWarp>
              </a:bodyPr>
              <a:lstStyle/>
              <a:p>
                <a:endParaRPr lang="en-US"/>
              </a:p>
            </p:txBody>
          </p:sp>
        </p:grpSp>
        <p:sp>
          <p:nvSpPr>
            <p:cNvPr id="16" name="AutoShape 23"/>
            <p:cNvSpPr>
              <a:spLocks noChangeArrowheads="1"/>
            </p:cNvSpPr>
            <p:nvPr/>
          </p:nvSpPr>
          <p:spPr bwMode="auto">
            <a:xfrm>
              <a:off x="5136341" y="2239527"/>
              <a:ext cx="976313" cy="990600"/>
            </a:xfrm>
            <a:prstGeom prst="rightArrow">
              <a:avLst>
                <a:gd name="adj1" fmla="val 50000"/>
                <a:gd name="adj2" fmla="val 25000"/>
              </a:avLst>
            </a:prstGeom>
            <a:solidFill>
              <a:srgbClr val="99CCFF"/>
            </a:solidFill>
            <a:ln w="9525">
              <a:solidFill>
                <a:schemeClr val="tx1"/>
              </a:solidFill>
              <a:miter lim="800000"/>
              <a:headEnd/>
              <a:tailEnd/>
            </a:ln>
          </p:spPr>
          <p:txBody>
            <a:bodyPr wrap="none" anchor="ctr">
              <a:prstTxWarp prst="textNoShape">
                <a:avLst/>
              </a:prstTxWarp>
            </a:bodyPr>
            <a:lstStyle/>
            <a:p>
              <a:pPr algn="ctr"/>
              <a:r>
                <a:rPr lang="en-US" sz="1600" dirty="0">
                  <a:latin typeface="Arial Rounded MT Bold" pitchFamily="30" charset="0"/>
                </a:rPr>
                <a:t>Causes</a:t>
              </a:r>
            </a:p>
          </p:txBody>
        </p:sp>
        <p:grpSp>
          <p:nvGrpSpPr>
            <p:cNvPr id="7" name="Group 19"/>
            <p:cNvGrpSpPr/>
            <p:nvPr/>
          </p:nvGrpSpPr>
          <p:grpSpPr>
            <a:xfrm>
              <a:off x="6129338" y="1638300"/>
              <a:ext cx="2557462" cy="2993879"/>
              <a:chOff x="5291138" y="1638300"/>
              <a:chExt cx="2557462" cy="2993879"/>
            </a:xfrm>
          </p:grpSpPr>
          <p:sp>
            <p:nvSpPr>
              <p:cNvPr id="17" name="Text Box 25"/>
              <p:cNvSpPr txBox="1">
                <a:spLocks noChangeArrowheads="1"/>
              </p:cNvSpPr>
              <p:nvPr/>
            </p:nvSpPr>
            <p:spPr bwMode="auto">
              <a:xfrm>
                <a:off x="5562600" y="4051154"/>
                <a:ext cx="2133600" cy="581025"/>
              </a:xfrm>
              <a:prstGeom prst="rect">
                <a:avLst/>
              </a:prstGeom>
              <a:noFill/>
              <a:ln w="9525">
                <a:noFill/>
                <a:miter lim="800000"/>
                <a:headEnd/>
                <a:tailEnd/>
              </a:ln>
            </p:spPr>
            <p:txBody>
              <a:bodyPr>
                <a:prstTxWarp prst="textNoShape">
                  <a:avLst/>
                </a:prstTxWarp>
                <a:spAutoFit/>
              </a:bodyPr>
              <a:lstStyle/>
              <a:p>
                <a:pPr>
                  <a:spcBef>
                    <a:spcPct val="50000"/>
                  </a:spcBef>
                </a:pPr>
                <a:r>
                  <a:rPr lang="en-US" sz="1600" dirty="0" smtClean="0"/>
                  <a:t>The </a:t>
                </a:r>
                <a:r>
                  <a:rPr lang="en-US" sz="1600" dirty="0"/>
                  <a:t>consequences of the action</a:t>
                </a:r>
              </a:p>
            </p:txBody>
          </p:sp>
          <p:pic>
            <p:nvPicPr>
              <p:cNvPr id="18" name="Picture 37"/>
              <p:cNvPicPr>
                <a:picLocks noChangeAspect="1" noChangeArrowheads="1"/>
              </p:cNvPicPr>
              <p:nvPr/>
            </p:nvPicPr>
            <p:blipFill>
              <a:blip r:embed="rId3"/>
              <a:srcRect/>
              <a:stretch>
                <a:fillRect/>
              </a:stretch>
            </p:blipFill>
            <p:spPr bwMode="auto">
              <a:xfrm>
                <a:off x="5291138" y="1638300"/>
                <a:ext cx="2557462" cy="2271713"/>
              </a:xfrm>
              <a:prstGeom prst="rect">
                <a:avLst/>
              </a:prstGeom>
              <a:noFill/>
              <a:ln w="9525">
                <a:noFill/>
                <a:miter lim="800000"/>
                <a:headEnd/>
                <a:tailEnd/>
              </a:ln>
            </p:spPr>
          </p:pic>
        </p:grpSp>
        <p:sp>
          <p:nvSpPr>
            <p:cNvPr id="23" name="Rectangle 5"/>
            <p:cNvSpPr>
              <a:spLocks noChangeArrowheads="1"/>
            </p:cNvSpPr>
            <p:nvPr/>
          </p:nvSpPr>
          <p:spPr bwMode="auto">
            <a:xfrm>
              <a:off x="47814" y="1609731"/>
              <a:ext cx="1864757" cy="142344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24" name="Text Box 6"/>
            <p:cNvSpPr txBox="1">
              <a:spLocks noChangeArrowheads="1"/>
            </p:cNvSpPr>
            <p:nvPr/>
          </p:nvSpPr>
          <p:spPr bwMode="auto">
            <a:xfrm>
              <a:off x="0" y="3009900"/>
              <a:ext cx="2111478" cy="338554"/>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600" dirty="0" smtClean="0"/>
                <a:t>Psychological Sources</a:t>
              </a:r>
              <a:endParaRPr lang="en-US" sz="1600" dirty="0"/>
            </a:p>
          </p:txBody>
        </p:sp>
        <p:sp>
          <p:nvSpPr>
            <p:cNvPr id="26" name="AutoShape 8"/>
            <p:cNvSpPr>
              <a:spLocks noChangeArrowheads="1"/>
            </p:cNvSpPr>
            <p:nvPr/>
          </p:nvSpPr>
          <p:spPr bwMode="auto">
            <a:xfrm>
              <a:off x="298197" y="1646229"/>
              <a:ext cx="1614374" cy="904789"/>
            </a:xfrm>
            <a:prstGeom prst="cloudCallout">
              <a:avLst>
                <a:gd name="adj1" fmla="val -45106"/>
                <a:gd name="adj2" fmla="val 69968"/>
              </a:avLst>
            </a:prstGeom>
            <a:noFill/>
            <a:ln w="9525">
              <a:solidFill>
                <a:schemeClr val="tx1"/>
              </a:solidFill>
              <a:round/>
              <a:headEnd/>
              <a:tailEnd/>
            </a:ln>
          </p:spPr>
          <p:txBody>
            <a:bodyPr>
              <a:prstTxWarp prst="textNoShape">
                <a:avLst/>
              </a:prstTxWarp>
            </a:bodyPr>
            <a:lstStyle/>
            <a:p>
              <a:pPr algn="ctr"/>
              <a:r>
                <a:rPr lang="en-US" sz="1200"/>
                <a:t>I want to…,</a:t>
              </a:r>
            </a:p>
            <a:p>
              <a:pPr algn="ctr"/>
              <a:r>
                <a:rPr lang="en-US" sz="1200"/>
                <a:t>I choose to…, </a:t>
              </a:r>
            </a:p>
            <a:p>
              <a:pPr algn="ctr"/>
              <a:r>
                <a:rPr lang="en-US" sz="1200"/>
                <a:t>I plan to...</a:t>
              </a:r>
            </a:p>
          </p:txBody>
        </p:sp>
        <p:sp>
          <p:nvSpPr>
            <p:cNvPr id="29" name="AutoShape 23"/>
            <p:cNvSpPr>
              <a:spLocks noChangeArrowheads="1"/>
            </p:cNvSpPr>
            <p:nvPr/>
          </p:nvSpPr>
          <p:spPr bwMode="auto">
            <a:xfrm rot="11659980">
              <a:off x="2005978" y="1716095"/>
              <a:ext cx="1876655" cy="990600"/>
            </a:xfrm>
            <a:prstGeom prst="rightArrow">
              <a:avLst>
                <a:gd name="adj1" fmla="val 48232"/>
                <a:gd name="adj2" fmla="val 25000"/>
              </a:avLst>
            </a:prstGeom>
            <a:solidFill>
              <a:srgbClr val="99CCFF"/>
            </a:solidFill>
            <a:ln w="9525">
              <a:solidFill>
                <a:schemeClr val="tx1"/>
              </a:solidFill>
              <a:miter lim="800000"/>
              <a:headEnd/>
              <a:tailEnd/>
            </a:ln>
          </p:spPr>
          <p:txBody>
            <a:bodyPr vert="horz" wrap="none" anchor="ctr" anchorCtr="0">
              <a:prstTxWarp prst="textNoShape">
                <a:avLst/>
              </a:prstTxWarp>
              <a:scene3d>
                <a:camera prst="orthographicFront">
                  <a:rot lat="0" lon="0" rev="10800000"/>
                </a:camera>
                <a:lightRig rig="threePt" dir="t"/>
              </a:scene3d>
            </a:bodyPr>
            <a:lstStyle/>
            <a:p>
              <a:pPr algn="ctr"/>
              <a:r>
                <a:rPr lang="en-US" sz="1600" dirty="0" smtClean="0">
                  <a:latin typeface="Arial Rounded MT Bold" pitchFamily="30" charset="0"/>
                </a:rPr>
                <a:t>Caused by</a:t>
              </a:r>
              <a:endParaRPr lang="en-US" sz="1600" dirty="0">
                <a:latin typeface="Arial Rounded MT Bold" pitchFamily="30" charset="0"/>
              </a:endParaRPr>
            </a:p>
          </p:txBody>
        </p:sp>
        <p:grpSp>
          <p:nvGrpSpPr>
            <p:cNvPr id="8" name="Group 40"/>
            <p:cNvGrpSpPr/>
            <p:nvPr/>
          </p:nvGrpSpPr>
          <p:grpSpPr>
            <a:xfrm>
              <a:off x="1394120" y="3712776"/>
              <a:ext cx="1043757" cy="1761996"/>
              <a:chOff x="1756246" y="3481222"/>
              <a:chExt cx="1043757" cy="1761996"/>
            </a:xfrm>
          </p:grpSpPr>
          <p:grpSp>
            <p:nvGrpSpPr>
              <p:cNvPr id="9" name="Group 30"/>
              <p:cNvGrpSpPr/>
              <p:nvPr/>
            </p:nvGrpSpPr>
            <p:grpSpPr>
              <a:xfrm>
                <a:off x="1912571" y="3632181"/>
                <a:ext cx="665665" cy="1085869"/>
                <a:chOff x="991022" y="1822052"/>
                <a:chExt cx="1383565" cy="2631852"/>
              </a:xfrm>
            </p:grpSpPr>
            <p:sp>
              <p:nvSpPr>
                <p:cNvPr id="32" name="Smiley Face 31"/>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p:cNvCxnSpPr>
                  <a:stCxn id="32" idx="4"/>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1" name="Group 39"/>
              <p:cNvGrpSpPr/>
              <p:nvPr/>
            </p:nvGrpSpPr>
            <p:grpSpPr>
              <a:xfrm>
                <a:off x="1756246" y="3481222"/>
                <a:ext cx="1043757" cy="1761996"/>
                <a:chOff x="1756246" y="3481222"/>
                <a:chExt cx="1043757" cy="1761996"/>
              </a:xfrm>
            </p:grpSpPr>
            <p:sp>
              <p:nvSpPr>
                <p:cNvPr id="37" name="Rectangle 5"/>
                <p:cNvSpPr>
                  <a:spLocks noChangeArrowheads="1"/>
                </p:cNvSpPr>
                <p:nvPr/>
              </p:nvSpPr>
              <p:spPr bwMode="auto">
                <a:xfrm>
                  <a:off x="1756246" y="3481222"/>
                  <a:ext cx="1043757" cy="1423442"/>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38" name="Text Box 6"/>
                <p:cNvSpPr txBox="1">
                  <a:spLocks noChangeArrowheads="1"/>
                </p:cNvSpPr>
                <p:nvPr/>
              </p:nvSpPr>
              <p:spPr bwMode="auto">
                <a:xfrm>
                  <a:off x="1775304" y="4904664"/>
                  <a:ext cx="1024699" cy="338554"/>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600" dirty="0" smtClean="0"/>
                    <a:t>The agent</a:t>
                  </a:r>
                  <a:endParaRPr lang="en-US" sz="1600" dirty="0"/>
                </a:p>
              </p:txBody>
            </p:sp>
          </p:grpSp>
        </p:grpSp>
        <p:sp>
          <p:nvSpPr>
            <p:cNvPr id="39" name="AutoShape 23"/>
            <p:cNvSpPr>
              <a:spLocks noChangeArrowheads="1"/>
            </p:cNvSpPr>
            <p:nvPr/>
          </p:nvSpPr>
          <p:spPr bwMode="auto">
            <a:xfrm rot="8868206">
              <a:off x="2409210" y="2853153"/>
              <a:ext cx="1744595" cy="990600"/>
            </a:xfrm>
            <a:prstGeom prst="rightArrow">
              <a:avLst>
                <a:gd name="adj1" fmla="val 48232"/>
                <a:gd name="adj2" fmla="val 25000"/>
              </a:avLst>
            </a:prstGeom>
            <a:solidFill>
              <a:srgbClr val="99CCFF"/>
            </a:solidFill>
            <a:ln w="9525">
              <a:solidFill>
                <a:schemeClr val="tx1"/>
              </a:solidFill>
              <a:miter lim="800000"/>
              <a:headEnd/>
              <a:tailEnd/>
            </a:ln>
          </p:spPr>
          <p:txBody>
            <a:bodyPr vert="horz" wrap="none" anchor="ctr" anchorCtr="0">
              <a:prstTxWarp prst="textNoShape">
                <a:avLst/>
              </a:prstTxWarp>
              <a:scene3d>
                <a:camera prst="orthographicFront">
                  <a:rot lat="0" lon="0" rev="10800000"/>
                </a:camera>
                <a:lightRig rig="threePt" dir="t"/>
              </a:scene3d>
            </a:bodyPr>
            <a:lstStyle/>
            <a:p>
              <a:pPr algn="ctr"/>
              <a:r>
                <a:rPr lang="en-US" sz="1600" dirty="0" smtClean="0">
                  <a:latin typeface="Arial Rounded MT Bold" pitchFamily="30" charset="0"/>
                </a:rPr>
                <a:t>performed by</a:t>
              </a:r>
              <a:endParaRPr lang="en-US" sz="1600" dirty="0">
                <a:latin typeface="Arial Rounded MT Bold" pitchFamily="30" charset="0"/>
              </a:endParaRPr>
            </a:p>
          </p:txBody>
        </p:sp>
      </p:grpSp>
      <p:sp>
        <p:nvSpPr>
          <p:cNvPr id="40" name="Line Callout 1 (Accent Bar) 39"/>
          <p:cNvSpPr/>
          <p:nvPr/>
        </p:nvSpPr>
        <p:spPr>
          <a:xfrm>
            <a:off x="3848100" y="4311751"/>
            <a:ext cx="2001595" cy="525168"/>
          </a:xfrm>
          <a:prstGeom prst="accentCallout1">
            <a:avLst>
              <a:gd name="adj1" fmla="val 44969"/>
              <a:gd name="adj2" fmla="val 107552"/>
              <a:gd name="adj3" fmla="val -140953"/>
              <a:gd name="adj4" fmla="val 126481"/>
            </a:avLst>
          </a:prstGeom>
          <a:solidFill>
            <a:schemeClr val="accent2">
              <a:lumMod val="60000"/>
              <a:lumOff val="40000"/>
            </a:schemeClr>
          </a:solid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chemeClr val="tx1"/>
                </a:solidFill>
              </a:rPr>
              <a:t>Consequentialism</a:t>
            </a:r>
            <a:endParaRPr lang="en-US" b="1" dirty="0">
              <a:solidFill>
                <a:schemeClr val="tx1"/>
              </a:solidFill>
            </a:endParaRPr>
          </a:p>
        </p:txBody>
      </p:sp>
      <p:sp>
        <p:nvSpPr>
          <p:cNvPr id="41" name="Line Callout 1 (Accent Bar) 40"/>
          <p:cNvSpPr/>
          <p:nvPr/>
        </p:nvSpPr>
        <p:spPr>
          <a:xfrm>
            <a:off x="3843029" y="4989319"/>
            <a:ext cx="2001595" cy="525168"/>
          </a:xfrm>
          <a:prstGeom prst="accentCallout1">
            <a:avLst>
              <a:gd name="adj1" fmla="val 56622"/>
              <a:gd name="adj2" fmla="val -8640"/>
              <a:gd name="adj3" fmla="val -408973"/>
              <a:gd name="adj4" fmla="val -91378"/>
            </a:avLst>
          </a:prstGeom>
          <a:solidFill>
            <a:schemeClr val="accent2">
              <a:lumMod val="60000"/>
              <a:lumOff val="40000"/>
            </a:schemeClr>
          </a:solid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Kantianism</a:t>
            </a:r>
            <a:endParaRPr lang="en-US" b="1" dirty="0">
              <a:solidFill>
                <a:schemeClr val="tx1"/>
              </a:solidFill>
            </a:endParaRPr>
          </a:p>
        </p:txBody>
      </p:sp>
      <p:sp>
        <p:nvSpPr>
          <p:cNvPr id="42" name="Line Callout 1 (Accent Bar) 41"/>
          <p:cNvSpPr/>
          <p:nvPr/>
        </p:nvSpPr>
        <p:spPr>
          <a:xfrm>
            <a:off x="3848100" y="5666887"/>
            <a:ext cx="2001595" cy="525168"/>
          </a:xfrm>
          <a:prstGeom prst="accentCallout1">
            <a:avLst>
              <a:gd name="adj1" fmla="val 56622"/>
              <a:gd name="adj2" fmla="val -8640"/>
              <a:gd name="adj3" fmla="val -114734"/>
              <a:gd name="adj4" fmla="val -64623"/>
            </a:avLst>
          </a:prstGeom>
          <a:solidFill>
            <a:schemeClr val="accent2">
              <a:lumMod val="60000"/>
              <a:lumOff val="40000"/>
            </a:schemeClr>
          </a:solid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Virtue Theory</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Carritt’s</a:t>
            </a:r>
            <a:r>
              <a:rPr lang="en-US" dirty="0" smtClean="0"/>
              <a:t> Objection:</a:t>
            </a:r>
            <a:br>
              <a:rPr lang="en-US" dirty="0" smtClean="0"/>
            </a:br>
            <a:r>
              <a:rPr lang="en-US" dirty="0" smtClean="0"/>
              <a:t>The General Idea</a:t>
            </a:r>
            <a:endParaRPr lang="en-US" dirty="0"/>
          </a:p>
        </p:txBody>
      </p:sp>
      <p:sp>
        <p:nvSpPr>
          <p:cNvPr id="3" name="Content Placeholder 2"/>
          <p:cNvSpPr>
            <a:spLocks noGrp="1"/>
          </p:cNvSpPr>
          <p:nvPr>
            <p:ph idx="1"/>
          </p:nvPr>
        </p:nvSpPr>
        <p:spPr/>
        <p:txBody>
          <a:bodyPr/>
          <a:lstStyle/>
          <a:p>
            <a:r>
              <a:rPr lang="en-US" dirty="0" smtClean="0"/>
              <a:t>There are situations in which wickedness maximizes Utility.</a:t>
            </a:r>
          </a:p>
          <a:p>
            <a:r>
              <a:rPr lang="en-US" b="1" dirty="0" err="1" smtClean="0"/>
              <a:t>Carritt’s</a:t>
            </a:r>
            <a:r>
              <a:rPr lang="en-US" b="1" dirty="0" smtClean="0"/>
              <a:t> example</a:t>
            </a:r>
            <a:r>
              <a:rPr lang="en-US" dirty="0" smtClean="0"/>
              <a:t>:  </a:t>
            </a:r>
          </a:p>
          <a:p>
            <a:pPr lvl="1">
              <a:buFont typeface="Wingdings" charset="2"/>
              <a:buChar char="Ø"/>
            </a:pPr>
            <a:r>
              <a:rPr lang="en-US" dirty="0" smtClean="0"/>
              <a:t>paying what you’ve promised to someone richer.</a:t>
            </a:r>
          </a:p>
          <a:p>
            <a:r>
              <a:rPr lang="en-US" dirty="0" smtClean="0"/>
              <a:t>Utilitarianism says, “Your promise is irrelevant to the </a:t>
            </a:r>
            <a:r>
              <a:rPr lang="en-US" b="1" dirty="0" smtClean="0"/>
              <a:t>rightness/wrongness</a:t>
            </a:r>
            <a:r>
              <a:rPr lang="en-US" dirty="0" smtClean="0"/>
              <a:t> of the act.”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733626" y="3677423"/>
            <a:ext cx="1370044" cy="1704201"/>
          </a:xfrm>
          <a:prstGeom prst="rect">
            <a:avLst/>
          </a:prstGeom>
        </p:spPr>
      </p:pic>
      <p:sp>
        <p:nvSpPr>
          <p:cNvPr id="2" name="Title 1"/>
          <p:cNvSpPr>
            <a:spLocks noGrp="1"/>
          </p:cNvSpPr>
          <p:nvPr>
            <p:ph type="title"/>
          </p:nvPr>
        </p:nvSpPr>
        <p:spPr/>
        <p:txBody>
          <a:bodyPr>
            <a:normAutofit fontScale="90000"/>
          </a:bodyPr>
          <a:lstStyle/>
          <a:p>
            <a:r>
              <a:rPr lang="en-US" dirty="0" err="1" smtClean="0"/>
              <a:t>Carritt’s</a:t>
            </a:r>
            <a:r>
              <a:rPr lang="en-US" dirty="0" smtClean="0"/>
              <a:t> Objection:</a:t>
            </a:r>
            <a:br>
              <a:rPr lang="en-US" dirty="0" smtClean="0"/>
            </a:br>
            <a:r>
              <a:rPr lang="en-US" dirty="0" smtClean="0"/>
              <a:t>The General Idea</a:t>
            </a:r>
            <a:endParaRPr lang="en-US" dirty="0"/>
          </a:p>
        </p:txBody>
      </p:sp>
      <p:pic>
        <p:nvPicPr>
          <p:cNvPr id="5" name="Picture 4"/>
          <p:cNvPicPr>
            <a:picLocks noChangeAspect="1"/>
          </p:cNvPicPr>
          <p:nvPr/>
        </p:nvPicPr>
        <p:blipFill>
          <a:blip r:embed="rId3"/>
          <a:stretch>
            <a:fillRect/>
          </a:stretch>
        </p:blipFill>
        <p:spPr>
          <a:xfrm>
            <a:off x="5733626" y="1793875"/>
            <a:ext cx="1905000" cy="1428750"/>
          </a:xfrm>
          <a:prstGeom prst="rect">
            <a:avLst/>
          </a:prstGeom>
        </p:spPr>
      </p:pic>
      <p:sp>
        <p:nvSpPr>
          <p:cNvPr id="6" name="Oval Callout 5"/>
          <p:cNvSpPr/>
          <p:nvPr/>
        </p:nvSpPr>
        <p:spPr>
          <a:xfrm>
            <a:off x="3844501" y="1793875"/>
            <a:ext cx="1889125" cy="1000125"/>
          </a:xfrm>
          <a:prstGeom prst="wedgeEllipseCallout">
            <a:avLst>
              <a:gd name="adj1" fmla="val 78326"/>
              <a:gd name="adj2" fmla="val -992"/>
            </a:avLst>
          </a:prstGeom>
          <a:gradFill>
            <a:gsLst>
              <a:gs pos="0">
                <a:schemeClr val="accent2">
                  <a:lumMod val="20000"/>
                  <a:lumOff val="80000"/>
                </a:schemeClr>
              </a:gs>
              <a:gs pos="100000">
                <a:schemeClr val="accent2">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chemeClr val="tx1"/>
                </a:solidFill>
              </a:rPr>
              <a:t>Gimme</a:t>
            </a:r>
            <a:r>
              <a:rPr lang="en-US" b="1" dirty="0" smtClean="0">
                <a:solidFill>
                  <a:schemeClr val="tx1"/>
                </a:solidFill>
              </a:rPr>
              <a:t> my money!</a:t>
            </a:r>
            <a:endParaRPr lang="en-US" b="1" dirty="0">
              <a:solidFill>
                <a:schemeClr val="tx1"/>
              </a:solidFill>
            </a:endParaRPr>
          </a:p>
        </p:txBody>
      </p:sp>
      <p:sp>
        <p:nvSpPr>
          <p:cNvPr id="7" name="Oval Callout 6"/>
          <p:cNvSpPr/>
          <p:nvPr/>
        </p:nvSpPr>
        <p:spPr>
          <a:xfrm>
            <a:off x="7026275" y="3222625"/>
            <a:ext cx="2117725" cy="1190625"/>
          </a:xfrm>
          <a:prstGeom prst="wedgeEllipseCallout">
            <a:avLst>
              <a:gd name="adj1" fmla="val -69888"/>
              <a:gd name="adj2" fmla="val 41991"/>
            </a:avLst>
          </a:prstGeom>
          <a:gradFill>
            <a:gsLst>
              <a:gs pos="0">
                <a:schemeClr val="accent2">
                  <a:lumMod val="20000"/>
                  <a:lumOff val="80000"/>
                </a:schemeClr>
              </a:gs>
              <a:gs pos="100000">
                <a:schemeClr val="accent2">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Kill the </a:t>
            </a:r>
            <a:r>
              <a:rPr lang="en-US" b="1" dirty="0" err="1" smtClean="0">
                <a:solidFill>
                  <a:schemeClr val="tx1"/>
                </a:solidFill>
              </a:rPr>
              <a:t>Wabbit</a:t>
            </a:r>
            <a:r>
              <a:rPr lang="en-US" b="1" dirty="0" smtClean="0">
                <a:solidFill>
                  <a:schemeClr val="tx1"/>
                </a:solidFill>
              </a:rPr>
              <a:t>!</a:t>
            </a:r>
            <a:endParaRPr lang="en-US" b="1" dirty="0">
              <a:solidFill>
                <a:schemeClr val="tx1"/>
              </a:solidFill>
            </a:endParaRPr>
          </a:p>
        </p:txBody>
      </p:sp>
      <p:sp>
        <p:nvSpPr>
          <p:cNvPr id="8" name="TextBox 7"/>
          <p:cNvSpPr txBox="1"/>
          <p:nvPr/>
        </p:nvSpPr>
        <p:spPr>
          <a:xfrm>
            <a:off x="250825" y="2143125"/>
            <a:ext cx="3765550" cy="369332"/>
          </a:xfrm>
          <a:prstGeom prst="rect">
            <a:avLst/>
          </a:prstGeom>
          <a:noFill/>
        </p:spPr>
        <p:txBody>
          <a:bodyPr wrap="square" rtlCol="0">
            <a:spAutoFit/>
          </a:bodyPr>
          <a:lstStyle/>
          <a:p>
            <a:r>
              <a:rPr lang="en-US" dirty="0" smtClean="0"/>
              <a:t>You’ve promised to pay Scrooge … </a:t>
            </a:r>
            <a:endParaRPr lang="en-US" dirty="0"/>
          </a:p>
        </p:txBody>
      </p:sp>
      <p:sp>
        <p:nvSpPr>
          <p:cNvPr id="9" name="TextBox 8"/>
          <p:cNvSpPr txBox="1"/>
          <p:nvPr/>
        </p:nvSpPr>
        <p:spPr>
          <a:xfrm>
            <a:off x="250824" y="3678793"/>
            <a:ext cx="5482802" cy="646331"/>
          </a:xfrm>
          <a:prstGeom prst="rect">
            <a:avLst/>
          </a:prstGeom>
          <a:noFill/>
        </p:spPr>
        <p:txBody>
          <a:bodyPr wrap="square" rtlCol="0">
            <a:spAutoFit/>
          </a:bodyPr>
          <a:lstStyle/>
          <a:p>
            <a:r>
              <a:rPr lang="en-US" dirty="0" smtClean="0"/>
              <a:t>But spending the money on a night at the opera has better consequences.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Carritt’s</a:t>
            </a:r>
            <a:r>
              <a:rPr lang="en-US" dirty="0" smtClean="0"/>
              <a:t> Objections: Agenda</a:t>
            </a:r>
            <a:endParaRPr lang="en-US" dirty="0"/>
          </a:p>
        </p:txBody>
      </p:sp>
      <p:sp>
        <p:nvSpPr>
          <p:cNvPr id="3" name="Content Placeholder 2"/>
          <p:cNvSpPr>
            <a:spLocks noGrp="1"/>
          </p:cNvSpPr>
          <p:nvPr>
            <p:ph idx="1"/>
          </p:nvPr>
        </p:nvSpPr>
        <p:spPr/>
        <p:txBody>
          <a:bodyPr>
            <a:normAutofit/>
          </a:bodyPr>
          <a:lstStyle/>
          <a:p>
            <a:r>
              <a:rPr lang="en-US" sz="3600" b="1" dirty="0" err="1" smtClean="0">
                <a:solidFill>
                  <a:schemeClr val="bg1">
                    <a:lumMod val="65000"/>
                  </a:schemeClr>
                </a:solidFill>
              </a:rPr>
              <a:t>Carritt’s</a:t>
            </a:r>
            <a:r>
              <a:rPr lang="en-US" sz="3600" b="1" dirty="0" smtClean="0">
                <a:solidFill>
                  <a:schemeClr val="bg1">
                    <a:lumMod val="65000"/>
                  </a:schemeClr>
                </a:solidFill>
              </a:rPr>
              <a:t> Thesis</a:t>
            </a:r>
          </a:p>
          <a:p>
            <a:r>
              <a:rPr lang="en-US" sz="3600" b="1" dirty="0" smtClean="0">
                <a:solidFill>
                  <a:schemeClr val="tx2"/>
                </a:solidFill>
              </a:rPr>
              <a:t>The Standard Utilitarian Response</a:t>
            </a:r>
          </a:p>
          <a:p>
            <a:r>
              <a:rPr lang="en-US" sz="3600" b="1" dirty="0" smtClean="0">
                <a:solidFill>
                  <a:schemeClr val="bg1">
                    <a:lumMod val="65000"/>
                  </a:schemeClr>
                </a:solidFill>
              </a:rPr>
              <a:t>The Arctic Explorer’s Promise</a:t>
            </a:r>
          </a:p>
          <a:p>
            <a:r>
              <a:rPr lang="en-US" sz="3600" b="1" dirty="0" smtClean="0">
                <a:solidFill>
                  <a:schemeClr val="bg1">
                    <a:lumMod val="65000"/>
                  </a:schemeClr>
                </a:solidFill>
              </a:rPr>
              <a:t>The Utilitarian Sherriff</a:t>
            </a:r>
          </a:p>
          <a:p>
            <a:endParaRPr lang="en-US" dirty="0" smtClean="0"/>
          </a:p>
          <a:p>
            <a:endParaRPr lang="en-US" dirty="0"/>
          </a:p>
        </p:txBody>
      </p:sp>
      <p:sp>
        <p:nvSpPr>
          <p:cNvPr id="4" name="Rectangle 4"/>
          <p:cNvSpPr>
            <a:spLocks noChangeArrowheads="1"/>
          </p:cNvSpPr>
          <p:nvPr/>
        </p:nvSpPr>
        <p:spPr bwMode="auto">
          <a:xfrm>
            <a:off x="838199" y="2209800"/>
            <a:ext cx="6670676"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Carritt’s</a:t>
            </a:r>
            <a:r>
              <a:rPr lang="en-US" dirty="0" smtClean="0"/>
              <a:t> Objection:</a:t>
            </a:r>
            <a:br>
              <a:rPr lang="en-US" dirty="0" smtClean="0"/>
            </a:br>
            <a:r>
              <a:rPr lang="en-US" dirty="0" smtClean="0"/>
              <a:t>The Standard Utilitarian Response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Effects on the institution:</a:t>
            </a:r>
          </a:p>
          <a:p>
            <a:endParaRPr lang="en-US" dirty="0" smtClean="0"/>
          </a:p>
          <a:p>
            <a:endParaRPr lang="en-US" dirty="0" smtClean="0"/>
          </a:p>
          <a:p>
            <a:endParaRPr lang="en-US" dirty="0" smtClean="0"/>
          </a:p>
          <a:p>
            <a:endParaRPr lang="en-US" dirty="0" smtClean="0"/>
          </a:p>
          <a:p>
            <a:endParaRPr lang="en-US" dirty="0" smtClean="0"/>
          </a:p>
          <a:p>
            <a:r>
              <a:rPr lang="en-US" dirty="0" smtClean="0"/>
              <a:t>Counting only </a:t>
            </a:r>
            <a:r>
              <a:rPr lang="en-US" b="1" dirty="0" smtClean="0"/>
              <a:t>direct, immediate consequences</a:t>
            </a:r>
            <a:r>
              <a:rPr lang="en-US" dirty="0" smtClean="0"/>
              <a:t>, repaying the rich does not maximize utility.</a:t>
            </a:r>
          </a:p>
          <a:p>
            <a:r>
              <a:rPr lang="en-US" dirty="0" smtClean="0"/>
              <a:t>But violating a promise </a:t>
            </a:r>
            <a:r>
              <a:rPr lang="en-US" b="1" dirty="0" smtClean="0"/>
              <a:t>undermines the institution</a:t>
            </a:r>
            <a:r>
              <a:rPr lang="en-US" dirty="0" smtClean="0"/>
              <a:t> of promising.</a:t>
            </a:r>
          </a:p>
          <a:p>
            <a:r>
              <a:rPr lang="en-US" dirty="0" smtClean="0"/>
              <a:t>This counts in favor of keeping the promise.</a:t>
            </a:r>
            <a:endParaRPr lang="en-US" dirty="0"/>
          </a:p>
        </p:txBody>
      </p:sp>
      <p:sp>
        <p:nvSpPr>
          <p:cNvPr id="4" name="Text Box 4"/>
          <p:cNvSpPr txBox="1">
            <a:spLocks noChangeArrowheads="1"/>
          </p:cNvSpPr>
          <p:nvPr/>
        </p:nvSpPr>
        <p:spPr bwMode="auto">
          <a:xfrm>
            <a:off x="457200" y="1952625"/>
            <a:ext cx="7431348" cy="2031325"/>
          </a:xfrm>
          <a:prstGeom prst="rect">
            <a:avLst/>
          </a:prstGeom>
          <a:noFill/>
          <a:ln w="25400">
            <a:solidFill>
              <a:schemeClr val="tx1"/>
            </a:solidFill>
            <a:miter lim="800000"/>
            <a:headEnd/>
            <a:tailEnd/>
          </a:ln>
        </p:spPr>
        <p:txBody>
          <a:bodyPr wrap="square">
            <a:prstTxWarp prst="textNoShape">
              <a:avLst/>
            </a:prstTxWarp>
            <a:spAutoFit/>
          </a:bodyPr>
          <a:lstStyle/>
          <a:p>
            <a:r>
              <a:rPr lang="en-US" dirty="0" smtClean="0"/>
              <a:t>The argument of the </a:t>
            </a:r>
            <a:r>
              <a:rPr lang="en-US" dirty="0" err="1" smtClean="0"/>
              <a:t>utilitarians</a:t>
            </a:r>
            <a:r>
              <a:rPr lang="en-US" dirty="0" smtClean="0"/>
              <a:t> to explain this has usually been as follows:  It is true that a particular instance of justice may not directly increase the sum of human happiness but quite the contrary, and yet we often approve such an instance.  This is because the </a:t>
            </a:r>
            <a:r>
              <a:rPr lang="en-US" i="1" dirty="0" smtClean="0"/>
              <a:t>general</a:t>
            </a:r>
            <a:r>
              <a:rPr lang="en-US" dirty="0" smtClean="0"/>
              <a:t> practice of such good faith, with the consequent possibility of credit and contract, is supremely conducive to happiness, and therefore so far as any violation of a bargain impairs this confidence, it is, indirectly and in the long run, pernicious.  (</a:t>
            </a:r>
            <a:r>
              <a:rPr lang="en-US" dirty="0" err="1" smtClean="0"/>
              <a:t>p</a:t>
            </a:r>
            <a:r>
              <a:rPr lang="en-US" dirty="0" smtClean="0"/>
              <a:t>. 505, col. 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Doubts about the Standard Utilitarian Response</a:t>
            </a:r>
            <a:endParaRPr lang="en-US" dirty="0"/>
          </a:p>
        </p:txBody>
      </p:sp>
      <p:sp>
        <p:nvSpPr>
          <p:cNvPr id="3" name="Content Placeholder 2"/>
          <p:cNvSpPr>
            <a:spLocks noGrp="1"/>
          </p:cNvSpPr>
          <p:nvPr>
            <p:ph idx="1"/>
          </p:nvPr>
        </p:nvSpPr>
        <p:spPr/>
        <p:txBody>
          <a:bodyPr/>
          <a:lstStyle/>
          <a:p>
            <a:r>
              <a:rPr lang="en-US" dirty="0" smtClean="0"/>
              <a:t>Does a a </a:t>
            </a:r>
            <a:r>
              <a:rPr lang="en-US" b="1" dirty="0" smtClean="0"/>
              <a:t>single instance of promise-breaking</a:t>
            </a:r>
            <a:r>
              <a:rPr lang="en-US" dirty="0" smtClean="0"/>
              <a:t> threaten the institution of promising?</a:t>
            </a:r>
          </a:p>
          <a:p>
            <a:r>
              <a:rPr lang="en-US" dirty="0" smtClean="0"/>
              <a:t>Suppose you marry.  Does the fact that someone you know cheats on his/her spouse make you more likely to cheat?</a:t>
            </a:r>
          </a:p>
          <a:p>
            <a:r>
              <a:rPr lang="en-US" dirty="0" smtClean="0"/>
              <a:t>[In my own case: no.]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Carritt</a:t>
            </a:r>
            <a:r>
              <a:rPr lang="en-US" dirty="0" smtClean="0"/>
              <a:t> Rejects the </a:t>
            </a:r>
            <a:br>
              <a:rPr lang="en-US" dirty="0" smtClean="0"/>
            </a:br>
            <a:r>
              <a:rPr lang="en-US" dirty="0" smtClean="0"/>
              <a:t>Standard Utilitarian Response</a:t>
            </a:r>
            <a:endParaRPr lang="en-US" dirty="0"/>
          </a:p>
        </p:txBody>
      </p:sp>
      <p:sp>
        <p:nvSpPr>
          <p:cNvPr id="3" name="Content Placeholder 2"/>
          <p:cNvSpPr>
            <a:spLocks noGrp="1"/>
          </p:cNvSpPr>
          <p:nvPr>
            <p:ph idx="1"/>
          </p:nvPr>
        </p:nvSpPr>
        <p:spPr/>
        <p:txBody>
          <a:bodyPr>
            <a:normAutofit/>
          </a:bodyPr>
          <a:lstStyle/>
          <a:p>
            <a:r>
              <a:rPr lang="en-US" dirty="0" err="1" smtClean="0"/>
              <a:t>Carritt’s</a:t>
            </a:r>
            <a:r>
              <a:rPr lang="en-US" dirty="0" smtClean="0"/>
              <a:t> response:  </a:t>
            </a:r>
            <a:r>
              <a:rPr lang="en-US" b="1" dirty="0" smtClean="0"/>
              <a:t>add secrecy</a:t>
            </a:r>
          </a:p>
          <a:p>
            <a:endParaRPr lang="en-US" dirty="0" smtClean="0"/>
          </a:p>
          <a:p>
            <a:endParaRPr lang="en-US" dirty="0" smtClean="0"/>
          </a:p>
          <a:p>
            <a:r>
              <a:rPr lang="en-US" b="1" dirty="0" smtClean="0"/>
              <a:t>Two cases</a:t>
            </a:r>
            <a:r>
              <a:rPr lang="en-US" dirty="0" smtClean="0"/>
              <a:t>:</a:t>
            </a:r>
          </a:p>
          <a:p>
            <a:pPr lvl="1">
              <a:buFont typeface="Wingdings" charset="2"/>
              <a:buChar char="Ø"/>
            </a:pPr>
            <a:r>
              <a:rPr lang="en-US" dirty="0" smtClean="0"/>
              <a:t>Arctic explorer’s promise</a:t>
            </a:r>
          </a:p>
          <a:p>
            <a:pPr lvl="1">
              <a:buFont typeface="Wingdings" charset="2"/>
              <a:buChar char="Ø"/>
            </a:pPr>
            <a:r>
              <a:rPr lang="en-US" dirty="0" smtClean="0"/>
              <a:t>Utilitarian Sherriff</a:t>
            </a:r>
            <a:endParaRPr lang="en-US" dirty="0"/>
          </a:p>
        </p:txBody>
      </p:sp>
      <p:sp>
        <p:nvSpPr>
          <p:cNvPr id="4" name="Text Box 4"/>
          <p:cNvSpPr txBox="1">
            <a:spLocks noChangeArrowheads="1"/>
          </p:cNvSpPr>
          <p:nvPr/>
        </p:nvSpPr>
        <p:spPr bwMode="auto">
          <a:xfrm>
            <a:off x="457200" y="2317750"/>
            <a:ext cx="7431348" cy="923330"/>
          </a:xfrm>
          <a:prstGeom prst="rect">
            <a:avLst/>
          </a:prstGeom>
          <a:noFill/>
          <a:ln w="25400">
            <a:solidFill>
              <a:schemeClr val="tx1"/>
            </a:solidFill>
            <a:miter lim="800000"/>
            <a:headEnd/>
            <a:tailEnd/>
          </a:ln>
        </p:spPr>
        <p:txBody>
          <a:bodyPr wrap="square">
            <a:prstTxWarp prst="textNoShape">
              <a:avLst/>
            </a:prstTxWarp>
            <a:spAutoFit/>
          </a:bodyPr>
          <a:lstStyle/>
          <a:p>
            <a:r>
              <a:rPr lang="en-US" dirty="0" smtClean="0"/>
              <a:t>[The standard Utilitarian response] breaks down because it only applies where the promise and its performance or neglect would be public and therefore serve as an example to others. (</a:t>
            </a:r>
            <a:r>
              <a:rPr lang="en-US" dirty="0" err="1" smtClean="0"/>
              <a:t>p</a:t>
            </a:r>
            <a:r>
              <a:rPr lang="en-US" dirty="0" smtClean="0"/>
              <a:t>. 504, col. 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Carritt’s</a:t>
            </a:r>
            <a:r>
              <a:rPr lang="en-US" dirty="0" smtClean="0"/>
              <a:t> Objections: Agenda</a:t>
            </a:r>
            <a:endParaRPr lang="en-US" dirty="0"/>
          </a:p>
        </p:txBody>
      </p:sp>
      <p:sp>
        <p:nvSpPr>
          <p:cNvPr id="3" name="Content Placeholder 2"/>
          <p:cNvSpPr>
            <a:spLocks noGrp="1"/>
          </p:cNvSpPr>
          <p:nvPr>
            <p:ph idx="1"/>
          </p:nvPr>
        </p:nvSpPr>
        <p:spPr/>
        <p:txBody>
          <a:bodyPr>
            <a:normAutofit/>
          </a:bodyPr>
          <a:lstStyle/>
          <a:p>
            <a:r>
              <a:rPr lang="en-US" sz="3600" b="1" dirty="0" err="1" smtClean="0">
                <a:solidFill>
                  <a:schemeClr val="bg1">
                    <a:lumMod val="65000"/>
                  </a:schemeClr>
                </a:solidFill>
              </a:rPr>
              <a:t>Carritt’s</a:t>
            </a:r>
            <a:r>
              <a:rPr lang="en-US" sz="3600" b="1" dirty="0" smtClean="0">
                <a:solidFill>
                  <a:schemeClr val="bg1">
                    <a:lumMod val="65000"/>
                  </a:schemeClr>
                </a:solidFill>
              </a:rPr>
              <a:t> Thesis</a:t>
            </a:r>
          </a:p>
          <a:p>
            <a:r>
              <a:rPr lang="en-US" sz="3600" b="1" dirty="0" smtClean="0">
                <a:solidFill>
                  <a:schemeClr val="bg1">
                    <a:lumMod val="65000"/>
                  </a:schemeClr>
                </a:solidFill>
              </a:rPr>
              <a:t>The Standard Utilitarian Response</a:t>
            </a:r>
          </a:p>
          <a:p>
            <a:r>
              <a:rPr lang="en-US" sz="3600" b="1" dirty="0" smtClean="0">
                <a:solidFill>
                  <a:schemeClr val="tx2"/>
                </a:solidFill>
              </a:rPr>
              <a:t>The Arctic Explorer’s Promise</a:t>
            </a:r>
          </a:p>
          <a:p>
            <a:r>
              <a:rPr lang="en-US" sz="3600" b="1" dirty="0" smtClean="0">
                <a:solidFill>
                  <a:schemeClr val="bg1">
                    <a:lumMod val="65000"/>
                  </a:schemeClr>
                </a:solidFill>
              </a:rPr>
              <a:t>The Utilitarian Sherriff</a:t>
            </a:r>
          </a:p>
          <a:p>
            <a:endParaRPr lang="en-US" dirty="0" smtClean="0"/>
          </a:p>
          <a:p>
            <a:endParaRPr lang="en-US" dirty="0"/>
          </a:p>
        </p:txBody>
      </p:sp>
      <p:sp>
        <p:nvSpPr>
          <p:cNvPr id="4" name="Rectangle 4"/>
          <p:cNvSpPr>
            <a:spLocks noChangeArrowheads="1"/>
          </p:cNvSpPr>
          <p:nvPr/>
        </p:nvSpPr>
        <p:spPr bwMode="auto">
          <a:xfrm>
            <a:off x="838199" y="3025775"/>
            <a:ext cx="5654676"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Arctic Explorer’s Promise</a:t>
            </a:r>
            <a:endParaRPr lang="en-US" dirty="0"/>
          </a:p>
        </p:txBody>
      </p:sp>
      <p:sp>
        <p:nvSpPr>
          <p:cNvPr id="3" name="Content Placeholder 2"/>
          <p:cNvSpPr>
            <a:spLocks noGrp="1"/>
          </p:cNvSpPr>
          <p:nvPr>
            <p:ph idx="1"/>
          </p:nvPr>
        </p:nvSpPr>
        <p:spPr>
          <a:xfrm>
            <a:off x="457200" y="4206875"/>
            <a:ext cx="8229600" cy="1919288"/>
          </a:xfrm>
        </p:spPr>
        <p:txBody>
          <a:bodyPr>
            <a:normAutofit lnSpcReduction="10000"/>
          </a:bodyPr>
          <a:lstStyle/>
          <a:p>
            <a:r>
              <a:rPr lang="en-US" dirty="0" err="1" smtClean="0"/>
              <a:t>Carritt’s</a:t>
            </a:r>
            <a:r>
              <a:rPr lang="en-US" dirty="0" smtClean="0"/>
              <a:t> complaint:  </a:t>
            </a:r>
          </a:p>
          <a:p>
            <a:pPr lvl="1">
              <a:buFont typeface="Wingdings" charset="2"/>
              <a:buChar char="Ø"/>
            </a:pPr>
            <a:r>
              <a:rPr lang="en-US" dirty="0" smtClean="0"/>
              <a:t>according to Utilitarianism, the fact that I have promised </a:t>
            </a:r>
            <a:r>
              <a:rPr lang="en-US" b="1" dirty="0" smtClean="0"/>
              <a:t>does not bear </a:t>
            </a:r>
            <a:r>
              <a:rPr lang="en-US" dirty="0" smtClean="0"/>
              <a:t>on the rightness/wrongness of breaking that promise. </a:t>
            </a:r>
            <a:endParaRPr lang="en-US" dirty="0"/>
          </a:p>
        </p:txBody>
      </p:sp>
      <p:sp>
        <p:nvSpPr>
          <p:cNvPr id="4" name="Text Box 4"/>
          <p:cNvSpPr txBox="1">
            <a:spLocks noChangeArrowheads="1"/>
          </p:cNvSpPr>
          <p:nvPr/>
        </p:nvSpPr>
        <p:spPr bwMode="auto">
          <a:xfrm>
            <a:off x="457200" y="1417638"/>
            <a:ext cx="7431348" cy="2585323"/>
          </a:xfrm>
          <a:prstGeom prst="rect">
            <a:avLst/>
          </a:prstGeom>
          <a:noFill/>
          <a:ln w="25400">
            <a:solidFill>
              <a:schemeClr val="tx1"/>
            </a:solidFill>
            <a:miter lim="800000"/>
            <a:headEnd/>
            <a:tailEnd/>
          </a:ln>
        </p:spPr>
        <p:txBody>
          <a:bodyPr wrap="square">
            <a:prstTxWarp prst="textNoShape">
              <a:avLst/>
            </a:prstTxWarp>
            <a:spAutoFit/>
          </a:bodyPr>
          <a:lstStyle/>
          <a:p>
            <a:r>
              <a:rPr lang="en-US" dirty="0" smtClean="0"/>
              <a:t>Suppose the two explorers in the Arctic have only enough food to keep on alive till he can reach the base, and one offers to die if the other will promise to educate his children.  No other person can know that such a promise was made, and the breaking or keeping of it cannot influence the future keeping of promises.  On the utilitarian theory, then, it’s the duty of the returned </a:t>
            </a:r>
            <a:r>
              <a:rPr lang="en-US" dirty="0" err="1" smtClean="0"/>
              <a:t>traveller</a:t>
            </a:r>
            <a:r>
              <a:rPr lang="en-US" dirty="0" smtClean="0"/>
              <a:t> to act precisely as he ought to have acted if no bargain had been made: to consider how he can spend his money most expediently for the happiness </a:t>
            </a:r>
            <a:r>
              <a:rPr lang="en-US" smtClean="0"/>
              <a:t>of </a:t>
            </a:r>
            <a:r>
              <a:rPr lang="en-US" smtClean="0"/>
              <a:t>mankind</a:t>
            </a:r>
            <a:r>
              <a:rPr lang="en-US" dirty="0" smtClean="0"/>
              <a:t>, and , if he thinks his own child is a genius, to spend it on him. (</a:t>
            </a:r>
            <a:r>
              <a:rPr lang="en-US" dirty="0" err="1" smtClean="0"/>
              <a:t>p</a:t>
            </a:r>
            <a:r>
              <a:rPr lang="en-US" dirty="0" smtClean="0"/>
              <a:t>. 504, col. 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Arctic Explorer’s Promise</a:t>
            </a:r>
            <a:endParaRPr lang="en-US" dirty="0"/>
          </a:p>
        </p:txBody>
      </p:sp>
      <p:grpSp>
        <p:nvGrpSpPr>
          <p:cNvPr id="36" name="Group 35"/>
          <p:cNvGrpSpPr/>
          <p:nvPr/>
        </p:nvGrpSpPr>
        <p:grpSpPr>
          <a:xfrm>
            <a:off x="5041122" y="2023659"/>
            <a:ext cx="2096209" cy="1438275"/>
            <a:chOff x="5041122" y="2023659"/>
            <a:chExt cx="2096209" cy="1438275"/>
          </a:xfrm>
        </p:grpSpPr>
        <p:pic>
          <p:nvPicPr>
            <p:cNvPr id="35" name="Picture 34"/>
            <p:cNvPicPr>
              <a:picLocks noChangeAspect="1"/>
            </p:cNvPicPr>
            <p:nvPr/>
          </p:nvPicPr>
          <p:blipFill>
            <a:blip r:embed="rId2"/>
            <a:stretch>
              <a:fillRect/>
            </a:stretch>
          </p:blipFill>
          <p:spPr>
            <a:xfrm>
              <a:off x="5041122" y="2023659"/>
              <a:ext cx="2096209" cy="1438275"/>
            </a:xfrm>
            <a:prstGeom prst="rect">
              <a:avLst/>
            </a:prstGeom>
          </p:spPr>
        </p:pic>
        <p:grpSp>
          <p:nvGrpSpPr>
            <p:cNvPr id="5" name="Group 30"/>
            <p:cNvGrpSpPr/>
            <p:nvPr/>
          </p:nvGrpSpPr>
          <p:grpSpPr>
            <a:xfrm>
              <a:off x="5373957" y="2302595"/>
              <a:ext cx="332834" cy="751755"/>
              <a:chOff x="991022" y="1822052"/>
              <a:chExt cx="1383565" cy="2631852"/>
            </a:xfrm>
          </p:grpSpPr>
          <p:sp>
            <p:nvSpPr>
              <p:cNvPr id="6" name="Smiley Face 5"/>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stCxn id="6" idx="4"/>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5803524" y="2485325"/>
              <a:ext cx="1215731" cy="626416"/>
              <a:chOff x="5663969" y="2911770"/>
              <a:chExt cx="1066026" cy="518674"/>
            </a:xfrm>
          </p:grpSpPr>
          <p:cxnSp>
            <p:nvCxnSpPr>
              <p:cNvPr id="11" name="Straight Connector 10"/>
              <p:cNvCxnSpPr/>
              <p:nvPr/>
            </p:nvCxnSpPr>
            <p:spPr>
              <a:xfrm>
                <a:off x="6046561" y="3171106"/>
                <a:ext cx="325445" cy="979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a:off x="5949946" y="3162971"/>
                <a:ext cx="518674" cy="1627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0800000" flipH="1">
                <a:off x="6372006" y="3035983"/>
                <a:ext cx="357989" cy="144914"/>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372005" y="3180897"/>
                <a:ext cx="357990" cy="138013"/>
              </a:xfrm>
              <a:prstGeom prst="line">
                <a:avLst/>
              </a:prstGeom>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3"/>
              <a:stretch>
                <a:fillRect/>
              </a:stretch>
            </p:blipFill>
            <p:spPr>
              <a:xfrm rot="16200000">
                <a:off x="5683024" y="2992733"/>
                <a:ext cx="350784" cy="388894"/>
              </a:xfrm>
              <a:prstGeom prst="rect">
                <a:avLst/>
              </a:prstGeom>
            </p:spPr>
          </p:pic>
        </p:grpSp>
      </p:grpSp>
      <p:sp>
        <p:nvSpPr>
          <p:cNvPr id="17" name="Oval Callout 16"/>
          <p:cNvSpPr/>
          <p:nvPr/>
        </p:nvSpPr>
        <p:spPr>
          <a:xfrm>
            <a:off x="6569075" y="1447800"/>
            <a:ext cx="2574925" cy="1190625"/>
          </a:xfrm>
          <a:prstGeom prst="wedgeEllipseCallout">
            <a:avLst>
              <a:gd name="adj1" fmla="val -65572"/>
              <a:gd name="adj2" fmla="val 51324"/>
            </a:avLst>
          </a:prstGeom>
          <a:gradFill>
            <a:gsLst>
              <a:gs pos="0">
                <a:schemeClr val="accent2">
                  <a:lumMod val="20000"/>
                  <a:lumOff val="80000"/>
                </a:schemeClr>
              </a:gs>
              <a:gs pos="100000">
                <a:schemeClr val="accent2">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B</a:t>
            </a:r>
            <a:r>
              <a:rPr lang="en-US" b="1" dirty="0" smtClean="0">
                <a:solidFill>
                  <a:schemeClr val="tx1"/>
                </a:solidFill>
              </a:rPr>
              <a:t>: Use my money to take care of my kids!</a:t>
            </a:r>
            <a:endParaRPr lang="en-US" b="1" dirty="0">
              <a:solidFill>
                <a:schemeClr val="tx1"/>
              </a:solidFill>
            </a:endParaRPr>
          </a:p>
        </p:txBody>
      </p:sp>
      <p:sp>
        <p:nvSpPr>
          <p:cNvPr id="18" name="Oval Callout 17"/>
          <p:cNvSpPr/>
          <p:nvPr/>
        </p:nvSpPr>
        <p:spPr>
          <a:xfrm>
            <a:off x="1714501" y="1638300"/>
            <a:ext cx="2685626" cy="1000125"/>
          </a:xfrm>
          <a:prstGeom prst="wedgeEllipseCallout">
            <a:avLst>
              <a:gd name="adj1" fmla="val 85554"/>
              <a:gd name="adj2" fmla="val 38690"/>
            </a:avLst>
          </a:prstGeom>
          <a:gradFill>
            <a:gsLst>
              <a:gs pos="0">
                <a:schemeClr val="accent2">
                  <a:lumMod val="20000"/>
                  <a:lumOff val="80000"/>
                </a:schemeClr>
              </a:gs>
              <a:gs pos="100000">
                <a:schemeClr val="accent2">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A</a:t>
            </a:r>
            <a:r>
              <a:rPr lang="en-US" b="1" dirty="0" smtClean="0">
                <a:solidFill>
                  <a:schemeClr val="tx1"/>
                </a:solidFill>
              </a:rPr>
              <a:t>: I promise!</a:t>
            </a:r>
          </a:p>
          <a:p>
            <a:pPr algn="ctr"/>
            <a:r>
              <a:rPr lang="en-US" b="1" dirty="0" smtClean="0">
                <a:solidFill>
                  <a:schemeClr val="tx1"/>
                </a:solidFill>
              </a:rPr>
              <a:t> &lt;wink, wink&gt;</a:t>
            </a:r>
            <a:endParaRPr lang="en-US" b="1" dirty="0">
              <a:solidFill>
                <a:schemeClr val="tx1"/>
              </a:solidFill>
            </a:endParaRPr>
          </a:p>
        </p:txBody>
      </p:sp>
      <p:sp>
        <p:nvSpPr>
          <p:cNvPr id="19" name="TextBox 18"/>
          <p:cNvSpPr txBox="1"/>
          <p:nvPr/>
        </p:nvSpPr>
        <p:spPr>
          <a:xfrm>
            <a:off x="219073" y="2023659"/>
            <a:ext cx="2193926" cy="461665"/>
          </a:xfrm>
          <a:prstGeom prst="rect">
            <a:avLst/>
          </a:prstGeom>
          <a:noFill/>
        </p:spPr>
        <p:txBody>
          <a:bodyPr wrap="square" rtlCol="0">
            <a:spAutoFit/>
          </a:bodyPr>
          <a:lstStyle/>
          <a:p>
            <a:r>
              <a:rPr lang="en-US" sz="2400" b="1" dirty="0" smtClean="0"/>
              <a:t>Last year</a:t>
            </a:r>
            <a:endParaRPr lang="en-US" sz="2400" b="1" dirty="0"/>
          </a:p>
        </p:txBody>
      </p:sp>
      <p:sp>
        <p:nvSpPr>
          <p:cNvPr id="20" name="TextBox 19"/>
          <p:cNvSpPr txBox="1"/>
          <p:nvPr/>
        </p:nvSpPr>
        <p:spPr>
          <a:xfrm>
            <a:off x="219073" y="4976674"/>
            <a:ext cx="2193926" cy="461665"/>
          </a:xfrm>
          <a:prstGeom prst="rect">
            <a:avLst/>
          </a:prstGeom>
          <a:noFill/>
        </p:spPr>
        <p:txBody>
          <a:bodyPr wrap="square" rtlCol="0">
            <a:spAutoFit/>
          </a:bodyPr>
          <a:lstStyle/>
          <a:p>
            <a:r>
              <a:rPr lang="en-US" sz="2400" b="1" dirty="0" smtClean="0"/>
              <a:t>Now</a:t>
            </a:r>
            <a:endParaRPr lang="en-US" sz="2400" b="1" dirty="0"/>
          </a:p>
        </p:txBody>
      </p:sp>
      <p:grpSp>
        <p:nvGrpSpPr>
          <p:cNvPr id="21" name="Group 20"/>
          <p:cNvGrpSpPr/>
          <p:nvPr/>
        </p:nvGrpSpPr>
        <p:grpSpPr>
          <a:xfrm rot="5400000">
            <a:off x="5647349" y="4866339"/>
            <a:ext cx="1069451" cy="757102"/>
            <a:chOff x="5663969" y="2911770"/>
            <a:chExt cx="1066026" cy="518674"/>
          </a:xfrm>
        </p:grpSpPr>
        <p:cxnSp>
          <p:nvCxnSpPr>
            <p:cNvPr id="22" name="Straight Connector 21"/>
            <p:cNvCxnSpPr/>
            <p:nvPr/>
          </p:nvCxnSpPr>
          <p:spPr>
            <a:xfrm>
              <a:off x="6046561" y="3171106"/>
              <a:ext cx="325445" cy="9791"/>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6200000">
              <a:off x="5949946" y="3162971"/>
              <a:ext cx="518674" cy="162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0800000" flipH="1">
              <a:off x="6372006" y="3035983"/>
              <a:ext cx="357989" cy="14491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372005" y="3180897"/>
              <a:ext cx="357990" cy="138013"/>
            </a:xfrm>
            <a:prstGeom prst="line">
              <a:avLst/>
            </a:prstGeom>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p:nvPicPr>
          <p:blipFill>
            <a:blip r:embed="rId3"/>
            <a:stretch>
              <a:fillRect/>
            </a:stretch>
          </p:blipFill>
          <p:spPr>
            <a:xfrm rot="16200000">
              <a:off x="5683024" y="2992733"/>
              <a:ext cx="350784" cy="388894"/>
            </a:xfrm>
            <a:prstGeom prst="rect">
              <a:avLst/>
            </a:prstGeom>
          </p:spPr>
        </p:pic>
      </p:grpSp>
      <p:sp>
        <p:nvSpPr>
          <p:cNvPr id="27" name="Oval Callout 26"/>
          <p:cNvSpPr/>
          <p:nvPr/>
        </p:nvSpPr>
        <p:spPr>
          <a:xfrm>
            <a:off x="6721475" y="3957816"/>
            <a:ext cx="2168525" cy="1518312"/>
          </a:xfrm>
          <a:prstGeom prst="wedgeEllipseCallout">
            <a:avLst>
              <a:gd name="adj1" fmla="val -63377"/>
              <a:gd name="adj2" fmla="val 15774"/>
            </a:avLst>
          </a:prstGeom>
          <a:gradFill>
            <a:gsLst>
              <a:gs pos="0">
                <a:schemeClr val="accent2">
                  <a:lumMod val="20000"/>
                  <a:lumOff val="80000"/>
                </a:schemeClr>
              </a:gs>
              <a:gs pos="100000">
                <a:schemeClr val="accent2">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B’s child</a:t>
            </a:r>
            <a:r>
              <a:rPr lang="en-US" b="1" dirty="0" smtClean="0">
                <a:solidFill>
                  <a:schemeClr val="tx1"/>
                </a:solidFill>
              </a:rPr>
              <a:t>: I think I might like to go to college.</a:t>
            </a:r>
          </a:p>
        </p:txBody>
      </p:sp>
      <p:grpSp>
        <p:nvGrpSpPr>
          <p:cNvPr id="28" name="Group 30"/>
          <p:cNvGrpSpPr/>
          <p:nvPr/>
        </p:nvGrpSpPr>
        <p:grpSpPr>
          <a:xfrm>
            <a:off x="5041122" y="4710164"/>
            <a:ext cx="499251" cy="1018266"/>
            <a:chOff x="991022" y="1822052"/>
            <a:chExt cx="1383565" cy="2631852"/>
          </a:xfrm>
        </p:grpSpPr>
        <p:sp>
          <p:nvSpPr>
            <p:cNvPr id="29" name="Smiley Face 28"/>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a:stCxn id="29" idx="4"/>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sp>
        <p:nvSpPr>
          <p:cNvPr id="34" name="Oval Callout 33"/>
          <p:cNvSpPr/>
          <p:nvPr/>
        </p:nvSpPr>
        <p:spPr>
          <a:xfrm>
            <a:off x="1381667" y="3957817"/>
            <a:ext cx="2685626" cy="1821798"/>
          </a:xfrm>
          <a:prstGeom prst="wedgeEllipseCallout">
            <a:avLst>
              <a:gd name="adj1" fmla="val 84372"/>
              <a:gd name="adj2" fmla="val 8511"/>
            </a:avLst>
          </a:prstGeom>
          <a:gradFill>
            <a:gsLst>
              <a:gs pos="0">
                <a:schemeClr val="accent2">
                  <a:lumMod val="20000"/>
                  <a:lumOff val="80000"/>
                </a:schemeClr>
              </a:gs>
              <a:gs pos="100000">
                <a:schemeClr val="accent2">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A</a:t>
            </a:r>
            <a:r>
              <a:rPr lang="en-US" b="1" dirty="0" smtClean="0">
                <a:solidFill>
                  <a:schemeClr val="tx1"/>
                </a:solidFill>
              </a:rPr>
              <a:t>: Sorry, kid.  The tuition money B left me is better spent on my little genius. </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p:bldP spid="27" grpId="0" animBg="1"/>
      <p:bldP spid="34" grpId="0" animBg="1"/>
    </p:bld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Arctic Explorer’s Promise</a:t>
            </a:r>
            <a:endParaRPr lang="en-US" dirty="0"/>
          </a:p>
        </p:txBody>
      </p:sp>
      <p:sp>
        <p:nvSpPr>
          <p:cNvPr id="3" name="Content Placeholder 2"/>
          <p:cNvSpPr>
            <a:spLocks noGrp="1"/>
          </p:cNvSpPr>
          <p:nvPr>
            <p:ph idx="1"/>
          </p:nvPr>
        </p:nvSpPr>
        <p:spPr>
          <a:xfrm>
            <a:off x="457200" y="3095625"/>
            <a:ext cx="8229600" cy="3300413"/>
          </a:xfrm>
        </p:spPr>
        <p:txBody>
          <a:bodyPr>
            <a:normAutofit fontScale="85000" lnSpcReduction="20000"/>
          </a:bodyPr>
          <a:lstStyle/>
          <a:p>
            <a:pPr>
              <a:buNone/>
            </a:pPr>
            <a:r>
              <a:rPr lang="en-US" b="1" dirty="0" smtClean="0"/>
              <a:t>Argument</a:t>
            </a:r>
            <a:r>
              <a:rPr lang="en-US" dirty="0" smtClean="0"/>
              <a:t>:</a:t>
            </a:r>
          </a:p>
          <a:p>
            <a:pPr marL="514350" lvl="0" indent="-514350">
              <a:buFont typeface="Arial"/>
              <a:buAutoNum type="arabicParenBoth"/>
              <a:defRPr/>
            </a:pPr>
            <a:r>
              <a:rPr lang="en-US" b="1" dirty="0" smtClean="0"/>
              <a:t> </a:t>
            </a:r>
            <a:r>
              <a:rPr lang="en-US" dirty="0" smtClean="0"/>
              <a:t>If Utilitarianism is true, then A’s promise does not bear on the rightness or wrongness of acting as he’s promised.</a:t>
            </a:r>
          </a:p>
          <a:p>
            <a:pPr marL="514350" lvl="0" indent="-514350">
              <a:buFont typeface="Arial"/>
              <a:buAutoNum type="arabicParenBoth"/>
              <a:defRPr/>
            </a:pPr>
            <a:r>
              <a:rPr lang="en-US" b="1" dirty="0" smtClean="0"/>
              <a:t> </a:t>
            </a:r>
            <a:r>
              <a:rPr lang="en-US" dirty="0" smtClean="0"/>
              <a:t>A’s promise does bear on the rightness or wrongness of acting as he’s promised.</a:t>
            </a:r>
          </a:p>
          <a:p>
            <a:pPr lvl="0">
              <a:buNone/>
              <a:defRPr/>
            </a:pPr>
            <a:endParaRPr lang="en-US" dirty="0" smtClean="0"/>
          </a:p>
          <a:p>
            <a:pPr>
              <a:buNone/>
              <a:defRPr/>
            </a:pPr>
            <a:r>
              <a:rPr lang="en-US" b="1" dirty="0" smtClean="0"/>
              <a:t>(C)   </a:t>
            </a:r>
            <a:r>
              <a:rPr lang="en-US" dirty="0" smtClean="0"/>
              <a:t>Utilitarianism is false.</a:t>
            </a:r>
          </a:p>
          <a:p>
            <a:endParaRPr lang="en-US" dirty="0" smtClean="0"/>
          </a:p>
          <a:p>
            <a:endParaRPr lang="en-US" dirty="0"/>
          </a:p>
        </p:txBody>
      </p:sp>
      <p:cxnSp>
        <p:nvCxnSpPr>
          <p:cNvPr id="4" name="Straight Connector 3"/>
          <p:cNvCxnSpPr/>
          <p:nvPr/>
        </p:nvCxnSpPr>
        <p:spPr>
          <a:xfrm>
            <a:off x="457199" y="5538787"/>
            <a:ext cx="811662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5873" y="1295416"/>
            <a:ext cx="8670927" cy="1821799"/>
            <a:chOff x="219073" y="3957816"/>
            <a:chExt cx="8670927" cy="1821799"/>
          </a:xfrm>
        </p:grpSpPr>
        <p:sp>
          <p:nvSpPr>
            <p:cNvPr id="5" name="TextBox 4"/>
            <p:cNvSpPr txBox="1"/>
            <p:nvPr/>
          </p:nvSpPr>
          <p:spPr>
            <a:xfrm>
              <a:off x="219073" y="4976674"/>
              <a:ext cx="2193926" cy="461665"/>
            </a:xfrm>
            <a:prstGeom prst="rect">
              <a:avLst/>
            </a:prstGeom>
            <a:noFill/>
          </p:spPr>
          <p:txBody>
            <a:bodyPr wrap="square" rtlCol="0">
              <a:spAutoFit/>
            </a:bodyPr>
            <a:lstStyle/>
            <a:p>
              <a:endParaRPr lang="en-US" sz="2400" b="1" dirty="0"/>
            </a:p>
          </p:txBody>
        </p:sp>
        <p:grpSp>
          <p:nvGrpSpPr>
            <p:cNvPr id="6" name="Group 5"/>
            <p:cNvGrpSpPr/>
            <p:nvPr/>
          </p:nvGrpSpPr>
          <p:grpSpPr>
            <a:xfrm rot="5400000">
              <a:off x="5647349" y="4866339"/>
              <a:ext cx="1069451" cy="757102"/>
              <a:chOff x="5663969" y="2911770"/>
              <a:chExt cx="1066026" cy="518674"/>
            </a:xfrm>
          </p:grpSpPr>
          <p:cxnSp>
            <p:nvCxnSpPr>
              <p:cNvPr id="7" name="Straight Connector 6"/>
              <p:cNvCxnSpPr/>
              <p:nvPr/>
            </p:nvCxnSpPr>
            <p:spPr>
              <a:xfrm>
                <a:off x="6046561" y="3171106"/>
                <a:ext cx="325445" cy="9791"/>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a:off x="5949946" y="3162971"/>
                <a:ext cx="518674" cy="16272"/>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H="1">
                <a:off x="6372006" y="3035983"/>
                <a:ext cx="357989" cy="144914"/>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372005" y="3180897"/>
                <a:ext cx="357990" cy="138013"/>
              </a:xfrm>
              <a:prstGeom prst="line">
                <a:avLst/>
              </a:prstGeom>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rot="16200000">
                <a:off x="5683024" y="2992733"/>
                <a:ext cx="350784" cy="388894"/>
              </a:xfrm>
              <a:prstGeom prst="rect">
                <a:avLst/>
              </a:prstGeom>
            </p:spPr>
          </p:pic>
        </p:grpSp>
        <p:sp>
          <p:nvSpPr>
            <p:cNvPr id="12" name="Oval Callout 11"/>
            <p:cNvSpPr/>
            <p:nvPr/>
          </p:nvSpPr>
          <p:spPr>
            <a:xfrm>
              <a:off x="6721475" y="3957816"/>
              <a:ext cx="2168525" cy="1518312"/>
            </a:xfrm>
            <a:prstGeom prst="wedgeEllipseCallout">
              <a:avLst>
                <a:gd name="adj1" fmla="val -63377"/>
                <a:gd name="adj2" fmla="val 15774"/>
              </a:avLst>
            </a:prstGeom>
            <a:gradFill>
              <a:gsLst>
                <a:gs pos="0">
                  <a:schemeClr val="accent2">
                    <a:lumMod val="20000"/>
                    <a:lumOff val="80000"/>
                  </a:schemeClr>
                </a:gs>
                <a:gs pos="100000">
                  <a:schemeClr val="accent2">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B’s child</a:t>
              </a:r>
              <a:r>
                <a:rPr lang="en-US" b="1" dirty="0" smtClean="0">
                  <a:solidFill>
                    <a:schemeClr val="tx1"/>
                  </a:solidFill>
                </a:rPr>
                <a:t>: I think I might like to go to college.</a:t>
              </a:r>
            </a:p>
          </p:txBody>
        </p:sp>
        <p:grpSp>
          <p:nvGrpSpPr>
            <p:cNvPr id="13" name="Group 30"/>
            <p:cNvGrpSpPr/>
            <p:nvPr/>
          </p:nvGrpSpPr>
          <p:grpSpPr>
            <a:xfrm>
              <a:off x="5041122" y="4710164"/>
              <a:ext cx="499251" cy="1018266"/>
              <a:chOff x="991022" y="1822052"/>
              <a:chExt cx="1383565" cy="2631852"/>
            </a:xfrm>
          </p:grpSpPr>
          <p:sp>
            <p:nvSpPr>
              <p:cNvPr id="14" name="Smiley Face 13"/>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14" idx="4"/>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sp>
          <p:nvSpPr>
            <p:cNvPr id="19" name="Oval Callout 18"/>
            <p:cNvSpPr/>
            <p:nvPr/>
          </p:nvSpPr>
          <p:spPr>
            <a:xfrm>
              <a:off x="1381667" y="3957817"/>
              <a:ext cx="2685626" cy="1821798"/>
            </a:xfrm>
            <a:prstGeom prst="wedgeEllipseCallout">
              <a:avLst>
                <a:gd name="adj1" fmla="val 84372"/>
                <a:gd name="adj2" fmla="val 8511"/>
              </a:avLst>
            </a:prstGeom>
            <a:gradFill>
              <a:gsLst>
                <a:gs pos="0">
                  <a:schemeClr val="accent2">
                    <a:lumMod val="20000"/>
                    <a:lumOff val="80000"/>
                  </a:schemeClr>
                </a:gs>
                <a:gs pos="100000">
                  <a:schemeClr val="accent2">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A</a:t>
              </a:r>
              <a:r>
                <a:rPr lang="en-US" b="1" dirty="0" smtClean="0">
                  <a:solidFill>
                    <a:schemeClr val="tx1"/>
                  </a:solidFill>
                </a:rPr>
                <a:t>: Sorry, kid.</a:t>
              </a:r>
              <a:endParaRPr lang="en-US" b="1"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3600" b="1" dirty="0" smtClean="0">
                <a:solidFill>
                  <a:schemeClr val="bg1">
                    <a:lumMod val="65000"/>
                  </a:schemeClr>
                </a:solidFill>
              </a:rPr>
              <a:t>Our Question</a:t>
            </a:r>
          </a:p>
          <a:p>
            <a:r>
              <a:rPr lang="en-US" sz="3600" b="1" dirty="0" smtClean="0">
                <a:solidFill>
                  <a:schemeClr val="bg1">
                    <a:lumMod val="65000"/>
                  </a:schemeClr>
                </a:solidFill>
              </a:rPr>
              <a:t>Different Kinds of Answer</a:t>
            </a:r>
          </a:p>
          <a:p>
            <a:r>
              <a:rPr lang="en-US" sz="3600" b="1" dirty="0" err="1" smtClean="0">
                <a:solidFill>
                  <a:schemeClr val="tx2"/>
                </a:solidFill>
              </a:rPr>
              <a:t>Consequentialism</a:t>
            </a:r>
            <a:r>
              <a:rPr lang="en-US" sz="3600" b="1" dirty="0" smtClean="0">
                <a:solidFill>
                  <a:schemeClr val="tx2"/>
                </a:solidFill>
              </a:rPr>
              <a:t>: The Contingency of Right and Wrong</a:t>
            </a:r>
          </a:p>
          <a:p>
            <a:r>
              <a:rPr lang="en-US" sz="3600" b="1" dirty="0" smtClean="0">
                <a:solidFill>
                  <a:schemeClr val="bg1">
                    <a:lumMod val="65000"/>
                  </a:schemeClr>
                </a:solidFill>
              </a:rPr>
              <a:t>Varieties of </a:t>
            </a:r>
            <a:r>
              <a:rPr lang="en-US" sz="3600" b="1" dirty="0" err="1" smtClean="0">
                <a:solidFill>
                  <a:schemeClr val="bg1">
                    <a:lumMod val="65000"/>
                  </a:schemeClr>
                </a:solidFill>
              </a:rPr>
              <a:t>Consequentialism</a:t>
            </a:r>
            <a:endParaRPr lang="en-US" sz="3600" b="1" dirty="0" smtClean="0">
              <a:solidFill>
                <a:schemeClr val="bg1">
                  <a:lumMod val="65000"/>
                </a:schemeClr>
              </a:solidFill>
            </a:endParaRPr>
          </a:p>
          <a:p>
            <a:r>
              <a:rPr lang="en-US" sz="3600" b="1" dirty="0" smtClean="0">
                <a:solidFill>
                  <a:schemeClr val="bg1">
                    <a:lumMod val="65000"/>
                  </a:schemeClr>
                </a:solidFill>
              </a:rPr>
              <a:t>Attractions of Utilitarianism</a:t>
            </a:r>
            <a:endParaRPr lang="en-US" dirty="0" smtClean="0">
              <a:solidFill>
                <a:schemeClr val="bg1">
                  <a:lumMod val="65000"/>
                </a:schemeClr>
              </a:solidFill>
            </a:endParaRPr>
          </a:p>
          <a:p>
            <a:endParaRPr lang="en-US" dirty="0" smtClean="0"/>
          </a:p>
          <a:p>
            <a:endParaRPr lang="en-US" dirty="0"/>
          </a:p>
        </p:txBody>
      </p:sp>
      <p:sp>
        <p:nvSpPr>
          <p:cNvPr id="4" name="Rectangle 4"/>
          <p:cNvSpPr>
            <a:spLocks noChangeArrowheads="1"/>
          </p:cNvSpPr>
          <p:nvPr/>
        </p:nvSpPr>
        <p:spPr bwMode="auto">
          <a:xfrm>
            <a:off x="838199" y="2984500"/>
            <a:ext cx="7512051" cy="111125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Carritt’s</a:t>
            </a:r>
            <a:r>
              <a:rPr lang="en-US" dirty="0" smtClean="0"/>
              <a:t> Objections: Agenda</a:t>
            </a:r>
            <a:endParaRPr lang="en-US" dirty="0"/>
          </a:p>
        </p:txBody>
      </p:sp>
      <p:sp>
        <p:nvSpPr>
          <p:cNvPr id="3" name="Content Placeholder 2"/>
          <p:cNvSpPr>
            <a:spLocks noGrp="1"/>
          </p:cNvSpPr>
          <p:nvPr>
            <p:ph idx="1"/>
          </p:nvPr>
        </p:nvSpPr>
        <p:spPr/>
        <p:txBody>
          <a:bodyPr>
            <a:normAutofit/>
          </a:bodyPr>
          <a:lstStyle/>
          <a:p>
            <a:r>
              <a:rPr lang="en-US" sz="3600" b="1" dirty="0" err="1" smtClean="0">
                <a:solidFill>
                  <a:schemeClr val="bg1">
                    <a:lumMod val="65000"/>
                  </a:schemeClr>
                </a:solidFill>
              </a:rPr>
              <a:t>Carritt’s</a:t>
            </a:r>
            <a:r>
              <a:rPr lang="en-US" sz="3600" b="1" dirty="0" smtClean="0">
                <a:solidFill>
                  <a:schemeClr val="bg1">
                    <a:lumMod val="65000"/>
                  </a:schemeClr>
                </a:solidFill>
              </a:rPr>
              <a:t> Thesis</a:t>
            </a:r>
          </a:p>
          <a:p>
            <a:r>
              <a:rPr lang="en-US" sz="3600" b="1" dirty="0" smtClean="0">
                <a:solidFill>
                  <a:schemeClr val="bg1">
                    <a:lumMod val="65000"/>
                  </a:schemeClr>
                </a:solidFill>
              </a:rPr>
              <a:t>The Standard Utilitarian Response</a:t>
            </a:r>
          </a:p>
          <a:p>
            <a:r>
              <a:rPr lang="en-US" sz="3600" b="1" dirty="0" smtClean="0">
                <a:solidFill>
                  <a:schemeClr val="bg1">
                    <a:lumMod val="65000"/>
                  </a:schemeClr>
                </a:solidFill>
              </a:rPr>
              <a:t>The Arctic Explorer’s Promise</a:t>
            </a:r>
          </a:p>
          <a:p>
            <a:r>
              <a:rPr lang="en-US" sz="3600" b="1" dirty="0" smtClean="0">
                <a:solidFill>
                  <a:schemeClr val="tx2"/>
                </a:solidFill>
              </a:rPr>
              <a:t>The Utilitarian Sherriff</a:t>
            </a:r>
          </a:p>
          <a:p>
            <a:endParaRPr lang="en-US" dirty="0" smtClean="0"/>
          </a:p>
          <a:p>
            <a:endParaRPr lang="en-US" dirty="0"/>
          </a:p>
        </p:txBody>
      </p:sp>
      <p:sp>
        <p:nvSpPr>
          <p:cNvPr id="4" name="Rectangle 4"/>
          <p:cNvSpPr>
            <a:spLocks noChangeArrowheads="1"/>
          </p:cNvSpPr>
          <p:nvPr/>
        </p:nvSpPr>
        <p:spPr bwMode="auto">
          <a:xfrm>
            <a:off x="838199" y="3629025"/>
            <a:ext cx="4416426"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Carritt’s</a:t>
            </a:r>
            <a:r>
              <a:rPr lang="en-US" dirty="0" smtClean="0"/>
              <a:t> Utilitarian Sherriff</a:t>
            </a:r>
            <a:endParaRPr lang="en-US" dirty="0"/>
          </a:p>
        </p:txBody>
      </p:sp>
      <p:sp>
        <p:nvSpPr>
          <p:cNvPr id="3" name="Content Placeholder 2"/>
          <p:cNvSpPr>
            <a:spLocks noGrp="1"/>
          </p:cNvSpPr>
          <p:nvPr>
            <p:ph idx="1"/>
          </p:nvPr>
        </p:nvSpPr>
        <p:spPr>
          <a:xfrm>
            <a:off x="457200" y="4572000"/>
            <a:ext cx="8229600" cy="1762125"/>
          </a:xfrm>
        </p:spPr>
        <p:txBody>
          <a:bodyPr>
            <a:normAutofit fontScale="92500" lnSpcReduction="10000"/>
          </a:bodyPr>
          <a:lstStyle/>
          <a:p>
            <a:r>
              <a:rPr lang="en-US" dirty="0" err="1" smtClean="0"/>
              <a:t>Carritt’s</a:t>
            </a:r>
            <a:r>
              <a:rPr lang="en-US" dirty="0" smtClean="0"/>
              <a:t> complaint:  </a:t>
            </a:r>
          </a:p>
          <a:p>
            <a:pPr lvl="1">
              <a:buFont typeface="Wingdings" charset="2"/>
              <a:buChar char="Ø"/>
            </a:pPr>
            <a:r>
              <a:rPr lang="en-US" dirty="0" smtClean="0"/>
              <a:t>according to Utilitarianism, the fact that someone is innocent </a:t>
            </a:r>
            <a:r>
              <a:rPr lang="en-US" b="1" dirty="0" smtClean="0"/>
              <a:t>does not bear </a:t>
            </a:r>
            <a:r>
              <a:rPr lang="en-US" dirty="0" smtClean="0"/>
              <a:t>on the rightness/wrongness of punishing him. </a:t>
            </a:r>
          </a:p>
          <a:p>
            <a:endParaRPr lang="en-US" dirty="0"/>
          </a:p>
        </p:txBody>
      </p:sp>
      <p:sp>
        <p:nvSpPr>
          <p:cNvPr id="4" name="Text Box 4"/>
          <p:cNvSpPr txBox="1">
            <a:spLocks noChangeArrowheads="1"/>
          </p:cNvSpPr>
          <p:nvPr/>
        </p:nvSpPr>
        <p:spPr bwMode="auto">
          <a:xfrm>
            <a:off x="457200" y="1417638"/>
            <a:ext cx="8229600" cy="2585323"/>
          </a:xfrm>
          <a:prstGeom prst="rect">
            <a:avLst/>
          </a:prstGeom>
          <a:noFill/>
          <a:ln w="25400">
            <a:solidFill>
              <a:schemeClr val="tx1"/>
            </a:solidFill>
            <a:miter lim="800000"/>
            <a:headEnd/>
            <a:tailEnd/>
          </a:ln>
        </p:spPr>
        <p:txBody>
          <a:bodyPr wrap="square">
            <a:prstTxWarp prst="textNoShape">
              <a:avLst/>
            </a:prstTxWarp>
            <a:spAutoFit/>
          </a:bodyPr>
          <a:lstStyle/>
          <a:p>
            <a:r>
              <a:rPr lang="en-US" dirty="0" smtClean="0"/>
              <a:t>[</a:t>
            </a:r>
            <a:r>
              <a:rPr lang="en-US" dirty="0" err="1" smtClean="0"/>
              <a:t>T]he</a:t>
            </a:r>
            <a:r>
              <a:rPr lang="en-US" dirty="0" smtClean="0"/>
              <a:t> utilitarian must hold that we are justified in inflicting pain always and only in order to prevent worse pain or bring about greater happiness.  This, then, is all we need consider in so-called punishment, which must be purely preventive.  But if some kind of very cruel crime becomes common, and none of the criminals can be caught, it might be highly expedient, as an example, to hang an innocent man, if a charge against him could be so framed that he were universally thought guilty; indeed this would only fail to be an ideal instance of utilitarian “punishment” because the victim himself would not have been so likely as a real felon to commit such a crime in the future, in all other respects it would be perfectly deterrent and therefore felicific.  (pp. 504-5)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4" grpId="1" animBg="1"/>
    </p:bld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Carritt’s</a:t>
            </a:r>
            <a:r>
              <a:rPr lang="en-US" dirty="0" smtClean="0"/>
              <a:t> Utilitarian Sherriff</a:t>
            </a:r>
            <a:endParaRPr lang="en-US" dirty="0"/>
          </a:p>
        </p:txBody>
      </p:sp>
      <p:pic>
        <p:nvPicPr>
          <p:cNvPr id="4" name="Picture 3"/>
          <p:cNvPicPr>
            <a:picLocks noChangeAspect="1"/>
          </p:cNvPicPr>
          <p:nvPr/>
        </p:nvPicPr>
        <p:blipFill>
          <a:blip r:embed="rId2"/>
          <a:stretch>
            <a:fillRect/>
          </a:stretch>
        </p:blipFill>
        <p:spPr>
          <a:xfrm>
            <a:off x="2219325" y="1215130"/>
            <a:ext cx="1701800" cy="1701800"/>
          </a:xfrm>
          <a:prstGeom prst="rect">
            <a:avLst/>
          </a:prstGeom>
        </p:spPr>
      </p:pic>
      <p:sp>
        <p:nvSpPr>
          <p:cNvPr id="5" name="Oval Callout 4"/>
          <p:cNvSpPr/>
          <p:nvPr/>
        </p:nvSpPr>
        <p:spPr>
          <a:xfrm>
            <a:off x="0" y="1215130"/>
            <a:ext cx="2574925" cy="1190625"/>
          </a:xfrm>
          <a:prstGeom prst="wedgeEllipseCallout">
            <a:avLst>
              <a:gd name="adj1" fmla="val 64515"/>
              <a:gd name="adj2" fmla="val -3343"/>
            </a:avLst>
          </a:prstGeom>
          <a:gradFill>
            <a:gsLst>
              <a:gs pos="0">
                <a:schemeClr val="accent2">
                  <a:lumMod val="20000"/>
                  <a:lumOff val="80000"/>
                </a:schemeClr>
              </a:gs>
              <a:gs pos="100000">
                <a:schemeClr val="accent2">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B</a:t>
            </a:r>
            <a:r>
              <a:rPr lang="en-US" b="1" dirty="0" smtClean="0">
                <a:solidFill>
                  <a:schemeClr val="tx1"/>
                </a:solidFill>
              </a:rPr>
              <a:t>: I’m innocent!</a:t>
            </a:r>
            <a:endParaRPr lang="en-US" b="1" dirty="0">
              <a:solidFill>
                <a:schemeClr val="tx1"/>
              </a:solidFill>
            </a:endParaRPr>
          </a:p>
        </p:txBody>
      </p:sp>
      <p:sp>
        <p:nvSpPr>
          <p:cNvPr id="12" name="Oval Callout 11"/>
          <p:cNvSpPr/>
          <p:nvPr/>
        </p:nvSpPr>
        <p:spPr>
          <a:xfrm>
            <a:off x="5496044" y="1417638"/>
            <a:ext cx="3190755" cy="1497250"/>
          </a:xfrm>
          <a:prstGeom prst="wedgeEllipseCallout">
            <a:avLst>
              <a:gd name="adj1" fmla="val -66143"/>
              <a:gd name="adj2" fmla="val 5477"/>
            </a:avLst>
          </a:prstGeom>
          <a:gradFill>
            <a:gsLst>
              <a:gs pos="0">
                <a:schemeClr val="accent2">
                  <a:lumMod val="20000"/>
                  <a:lumOff val="80000"/>
                </a:schemeClr>
              </a:gs>
              <a:gs pos="100000">
                <a:schemeClr val="accent2">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A</a:t>
            </a:r>
            <a:r>
              <a:rPr lang="en-US" b="1" dirty="0" smtClean="0">
                <a:solidFill>
                  <a:schemeClr val="tx1"/>
                </a:solidFill>
              </a:rPr>
              <a:t>: Sure, but your suffering is generally useful to humanity. </a:t>
            </a:r>
            <a:endParaRPr lang="en-US" b="1" dirty="0">
              <a:solidFill>
                <a:schemeClr val="tx1"/>
              </a:solidFill>
            </a:endParaRPr>
          </a:p>
        </p:txBody>
      </p:sp>
      <p:grpSp>
        <p:nvGrpSpPr>
          <p:cNvPr id="16" name="Group 15"/>
          <p:cNvGrpSpPr/>
          <p:nvPr/>
        </p:nvGrpSpPr>
        <p:grpSpPr>
          <a:xfrm>
            <a:off x="4309729" y="1725204"/>
            <a:ext cx="957106" cy="1961003"/>
            <a:chOff x="4309729" y="1725204"/>
            <a:chExt cx="957106" cy="1961003"/>
          </a:xfrm>
        </p:grpSpPr>
        <p:grpSp>
          <p:nvGrpSpPr>
            <p:cNvPr id="6" name="Group 30"/>
            <p:cNvGrpSpPr/>
            <p:nvPr/>
          </p:nvGrpSpPr>
          <p:grpSpPr>
            <a:xfrm>
              <a:off x="4309729" y="1725204"/>
              <a:ext cx="957106" cy="1961003"/>
              <a:chOff x="991022" y="1822052"/>
              <a:chExt cx="1383565" cy="2631852"/>
            </a:xfrm>
          </p:grpSpPr>
          <p:sp>
            <p:nvSpPr>
              <p:cNvPr id="7" name="Smiley Face 6"/>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stCxn id="7" idx="4"/>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sp>
          <p:nvSpPr>
            <p:cNvPr id="14" name="5-Point Star 13"/>
            <p:cNvSpPr/>
            <p:nvPr/>
          </p:nvSpPr>
          <p:spPr>
            <a:xfrm>
              <a:off x="4743724" y="2534289"/>
              <a:ext cx="523111" cy="527944"/>
            </a:xfrm>
            <a:prstGeom prst="star5">
              <a:avLst/>
            </a:prstGeom>
            <a:solidFill>
              <a:schemeClr val="bg1">
                <a:lumMod val="75000"/>
              </a:schemeClr>
            </a:solidFill>
            <a:effectLst>
              <a:glow rad="101600">
                <a:schemeClr val="tx2">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000" b="1" dirty="0" err="1" smtClean="0">
                  <a:solidFill>
                    <a:schemeClr val="tx1"/>
                  </a:solidFill>
                </a:rPr>
                <a:t>Sherrif</a:t>
              </a:r>
              <a:endParaRPr lang="en-US" sz="1000" b="1" dirty="0">
                <a:solidFill>
                  <a:schemeClr val="tx1"/>
                </a:solidFill>
              </a:endParaRPr>
            </a:p>
          </p:txBody>
        </p:sp>
      </p:grpSp>
      <p:sp>
        <p:nvSpPr>
          <p:cNvPr id="15" name="Content Placeholder 2"/>
          <p:cNvSpPr>
            <a:spLocks noGrp="1"/>
          </p:cNvSpPr>
          <p:nvPr>
            <p:ph idx="1"/>
          </p:nvPr>
        </p:nvSpPr>
        <p:spPr>
          <a:xfrm>
            <a:off x="194929" y="3686207"/>
            <a:ext cx="8229600" cy="2439988"/>
          </a:xfrm>
          <a:ln w="25400">
            <a:solidFill>
              <a:schemeClr val="accent2"/>
            </a:solidFill>
          </a:ln>
        </p:spPr>
        <p:txBody>
          <a:bodyPr rtlCol="0">
            <a:normAutofit/>
          </a:bodyPr>
          <a:lstStyle/>
          <a:p>
            <a:pPr marL="0" indent="0" algn="just" fontAlgn="auto">
              <a:spcAft>
                <a:spcPts val="0"/>
              </a:spcAft>
              <a:buFont typeface="Arial"/>
              <a:buNone/>
              <a:defRPr/>
            </a:pPr>
            <a:r>
              <a:rPr lang="en-US" b="1" dirty="0" smtClean="0">
                <a:solidFill>
                  <a:schemeClr val="tx2"/>
                </a:solidFill>
                <a:ea typeface="+mn-ea"/>
                <a:cs typeface="+mn-cs"/>
              </a:rPr>
              <a:t>Punishment Requires Guilt</a:t>
            </a:r>
            <a:r>
              <a:rPr lang="en-US" dirty="0" smtClean="0">
                <a:ea typeface="+mn-ea"/>
                <a:cs typeface="+mn-cs"/>
              </a:rPr>
              <a:t>:</a:t>
            </a:r>
          </a:p>
          <a:p>
            <a:pPr marL="0" indent="0" algn="just" fontAlgn="auto">
              <a:spcAft>
                <a:spcPts val="0"/>
              </a:spcAft>
              <a:buFont typeface="Arial"/>
              <a:buNone/>
              <a:defRPr/>
            </a:pPr>
            <a:r>
              <a:rPr lang="en-US" dirty="0" smtClean="0">
                <a:ea typeface="+mn-ea"/>
                <a:cs typeface="+mn-cs"/>
              </a:rPr>
              <a:t>It is morally legitimate to punish </a:t>
            </a:r>
            <a:r>
              <a:rPr lang="en-US" i="1" dirty="0" smtClean="0"/>
              <a:t>B</a:t>
            </a:r>
            <a:r>
              <a:rPr lang="en-US" dirty="0" smtClean="0">
                <a:ea typeface="+mn-ea"/>
                <a:cs typeface="+mn-cs"/>
              </a:rPr>
              <a:t> for a crime only if </a:t>
            </a:r>
            <a:r>
              <a:rPr lang="en-US" i="1" dirty="0" smtClean="0"/>
              <a:t>B</a:t>
            </a:r>
            <a:r>
              <a:rPr lang="en-US" dirty="0" smtClean="0">
                <a:ea typeface="+mn-ea"/>
                <a:cs typeface="+mn-cs"/>
              </a:rPr>
              <a:t> = the person who committed </a:t>
            </a:r>
            <a:r>
              <a:rPr lang="en-US" dirty="0" smtClean="0"/>
              <a:t>that crime</a:t>
            </a:r>
            <a:r>
              <a:rPr lang="en-US" dirty="0" smtClean="0">
                <a:ea typeface="+mn-ea"/>
                <a:cs typeface="+mn-cs"/>
              </a:rPr>
              <a:t>.</a:t>
            </a:r>
            <a:endParaRPr lang="en-US" dirty="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5" grpId="0" build="p" animBg="1"/>
    </p:bld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Carritt’s</a:t>
            </a:r>
            <a:r>
              <a:rPr lang="en-US" dirty="0" smtClean="0"/>
              <a:t> Utilitarian Sherriff</a:t>
            </a:r>
            <a:endParaRPr lang="en-US" dirty="0"/>
          </a:p>
        </p:txBody>
      </p:sp>
      <p:sp>
        <p:nvSpPr>
          <p:cNvPr id="3" name="Content Placeholder 2"/>
          <p:cNvSpPr>
            <a:spLocks noGrp="1"/>
          </p:cNvSpPr>
          <p:nvPr>
            <p:ph idx="1"/>
          </p:nvPr>
        </p:nvSpPr>
        <p:spPr>
          <a:xfrm>
            <a:off x="457200" y="3048000"/>
            <a:ext cx="8229600" cy="3078163"/>
          </a:xfrm>
        </p:spPr>
        <p:txBody>
          <a:bodyPr>
            <a:normAutofit fontScale="85000" lnSpcReduction="10000"/>
          </a:bodyPr>
          <a:lstStyle/>
          <a:p>
            <a:pPr>
              <a:buNone/>
            </a:pPr>
            <a:r>
              <a:rPr lang="en-US" b="1" dirty="0" smtClean="0"/>
              <a:t>Argument</a:t>
            </a:r>
            <a:r>
              <a:rPr lang="en-US" dirty="0" smtClean="0"/>
              <a:t>:</a:t>
            </a:r>
          </a:p>
          <a:p>
            <a:pPr marL="514350" lvl="0" indent="-514350">
              <a:buFont typeface="Arial"/>
              <a:buAutoNum type="arabicParenBoth"/>
              <a:defRPr/>
            </a:pPr>
            <a:r>
              <a:rPr lang="en-US" b="1" dirty="0" smtClean="0"/>
              <a:t> </a:t>
            </a:r>
            <a:r>
              <a:rPr lang="en-US" dirty="0" smtClean="0"/>
              <a:t>If Utilitarianism is true, then B’s innocence does not bear on the rightness or wrongness of punishing her.</a:t>
            </a:r>
          </a:p>
          <a:p>
            <a:pPr marL="514350" lvl="0" indent="-514350">
              <a:buFont typeface="Arial"/>
              <a:buAutoNum type="arabicParenBoth"/>
              <a:defRPr/>
            </a:pPr>
            <a:r>
              <a:rPr lang="en-US" b="1" dirty="0" smtClean="0"/>
              <a:t> </a:t>
            </a:r>
            <a:r>
              <a:rPr lang="en-US" dirty="0" smtClean="0"/>
              <a:t>B’s innocence does bear on the rightness or wrongness of punishing her.</a:t>
            </a:r>
          </a:p>
          <a:p>
            <a:pPr lvl="0">
              <a:buNone/>
              <a:defRPr/>
            </a:pPr>
            <a:endParaRPr lang="en-US" dirty="0" smtClean="0"/>
          </a:p>
          <a:p>
            <a:pPr>
              <a:buNone/>
              <a:defRPr/>
            </a:pPr>
            <a:r>
              <a:rPr lang="en-US" b="1" dirty="0" smtClean="0"/>
              <a:t>(C)   </a:t>
            </a:r>
            <a:r>
              <a:rPr lang="en-US" dirty="0" smtClean="0"/>
              <a:t>Utilitarianism is false.</a:t>
            </a:r>
          </a:p>
          <a:p>
            <a:endParaRPr lang="en-US" dirty="0" smtClean="0"/>
          </a:p>
          <a:p>
            <a:endParaRPr lang="en-US" dirty="0"/>
          </a:p>
        </p:txBody>
      </p:sp>
      <p:grpSp>
        <p:nvGrpSpPr>
          <p:cNvPr id="12" name="Group 11"/>
          <p:cNvGrpSpPr/>
          <p:nvPr/>
        </p:nvGrpSpPr>
        <p:grpSpPr>
          <a:xfrm>
            <a:off x="2801351" y="1619255"/>
            <a:ext cx="2296214" cy="1579712"/>
            <a:chOff x="2219325" y="1215130"/>
            <a:chExt cx="3047510" cy="2471077"/>
          </a:xfrm>
        </p:grpSpPr>
        <p:pic>
          <p:nvPicPr>
            <p:cNvPr id="4" name="Picture 3"/>
            <p:cNvPicPr>
              <a:picLocks noChangeAspect="1"/>
            </p:cNvPicPr>
            <p:nvPr/>
          </p:nvPicPr>
          <p:blipFill>
            <a:blip r:embed="rId2"/>
            <a:stretch>
              <a:fillRect/>
            </a:stretch>
          </p:blipFill>
          <p:spPr>
            <a:xfrm>
              <a:off x="2219325" y="1215130"/>
              <a:ext cx="1701800" cy="1701800"/>
            </a:xfrm>
            <a:prstGeom prst="rect">
              <a:avLst/>
            </a:prstGeom>
          </p:spPr>
        </p:pic>
        <p:grpSp>
          <p:nvGrpSpPr>
            <p:cNvPr id="5" name="Group 30"/>
            <p:cNvGrpSpPr/>
            <p:nvPr/>
          </p:nvGrpSpPr>
          <p:grpSpPr>
            <a:xfrm>
              <a:off x="4309729" y="1725204"/>
              <a:ext cx="957106" cy="1961003"/>
              <a:chOff x="991022" y="1822052"/>
              <a:chExt cx="1383565" cy="2631852"/>
            </a:xfrm>
          </p:grpSpPr>
          <p:sp>
            <p:nvSpPr>
              <p:cNvPr id="6" name="Smiley Face 5"/>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stCxn id="6" idx="4"/>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sp>
          <p:nvSpPr>
            <p:cNvPr id="11" name="5-Point Star 10"/>
            <p:cNvSpPr/>
            <p:nvPr/>
          </p:nvSpPr>
          <p:spPr>
            <a:xfrm>
              <a:off x="4743724" y="2534289"/>
              <a:ext cx="523111" cy="527944"/>
            </a:xfrm>
            <a:prstGeom prst="star5">
              <a:avLst/>
            </a:prstGeom>
            <a:solidFill>
              <a:schemeClr val="bg1">
                <a:lumMod val="75000"/>
              </a:schemeClr>
            </a:solidFill>
            <a:effectLst>
              <a:glow rad="101600">
                <a:schemeClr val="tx2">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000" b="1" dirty="0" err="1" smtClean="0">
                  <a:solidFill>
                    <a:schemeClr val="tx1"/>
                  </a:solidFill>
                </a:rPr>
                <a:t>Sherrif</a:t>
              </a:r>
              <a:endParaRPr lang="en-US" sz="1000" b="1" dirty="0">
                <a:solidFill>
                  <a:schemeClr val="tx1"/>
                </a:solidFill>
              </a:endParaRPr>
            </a:p>
          </p:txBody>
        </p:sp>
      </p:grpSp>
      <p:cxnSp>
        <p:nvCxnSpPr>
          <p:cNvPr id="13" name="Straight Connector 12"/>
          <p:cNvCxnSpPr/>
          <p:nvPr/>
        </p:nvCxnSpPr>
        <p:spPr>
          <a:xfrm>
            <a:off x="457199" y="5300662"/>
            <a:ext cx="811662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Utilitarianism vs.</a:t>
            </a:r>
            <a:br>
              <a:rPr lang="en-US" smtClean="0"/>
            </a:br>
            <a:r>
              <a:rPr lang="en-US" dirty="0" smtClean="0"/>
              <a:t>Common Sense Morality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Common sense morality is </a:t>
            </a:r>
            <a:r>
              <a:rPr lang="en-US" b="1" dirty="0" smtClean="0"/>
              <a:t>(partly) backward-looking</a:t>
            </a:r>
            <a:r>
              <a:rPr lang="en-US" dirty="0" smtClean="0"/>
              <a:t>.</a:t>
            </a:r>
          </a:p>
          <a:p>
            <a:r>
              <a:rPr lang="en-US" dirty="0" smtClean="0"/>
              <a:t>According to common sense morality:</a:t>
            </a:r>
          </a:p>
          <a:p>
            <a:pPr lvl="1">
              <a:buFont typeface="Wingdings" charset="2"/>
              <a:buChar char="Ø"/>
            </a:pPr>
            <a:r>
              <a:rPr lang="en-US" dirty="0" smtClean="0"/>
              <a:t>The moral status of an act depends in part on </a:t>
            </a:r>
            <a:r>
              <a:rPr lang="en-US" b="1" dirty="0" smtClean="0"/>
              <a:t>what you have promised</a:t>
            </a:r>
            <a:r>
              <a:rPr lang="en-US" dirty="0" smtClean="0"/>
              <a:t>.</a:t>
            </a:r>
          </a:p>
          <a:p>
            <a:pPr lvl="1">
              <a:buFont typeface="Wingdings" charset="2"/>
              <a:buChar char="Ø"/>
            </a:pPr>
            <a:r>
              <a:rPr lang="en-US" dirty="0" smtClean="0"/>
              <a:t>The moral status of punishment depends in part on </a:t>
            </a:r>
            <a:r>
              <a:rPr lang="en-US" b="1" dirty="0" smtClean="0"/>
              <a:t>what the </a:t>
            </a:r>
            <a:r>
              <a:rPr lang="en-US" b="1" dirty="0" err="1" smtClean="0"/>
              <a:t>punishee</a:t>
            </a:r>
            <a:r>
              <a:rPr lang="en-US" b="1" dirty="0" smtClean="0"/>
              <a:t> has done</a:t>
            </a:r>
            <a:r>
              <a:rPr lang="en-US" dirty="0" smtClean="0"/>
              <a:t>. </a:t>
            </a:r>
          </a:p>
          <a:p>
            <a:r>
              <a:rPr lang="en-US" dirty="0" smtClean="0"/>
              <a:t>Utilitarianism is </a:t>
            </a:r>
            <a:r>
              <a:rPr lang="en-US" b="1" dirty="0" smtClean="0"/>
              <a:t>exclusively forward-looking</a:t>
            </a:r>
            <a:r>
              <a:rPr lang="en-US" dirty="0" smtClean="0"/>
              <a:t>.</a:t>
            </a:r>
          </a:p>
          <a:p>
            <a:r>
              <a:rPr lang="en-US" dirty="0" smtClean="0"/>
              <a:t>According to Utilitarianism: the moral status of an act depends only on what </a:t>
            </a:r>
            <a:r>
              <a:rPr lang="en-US" b="1" dirty="0" smtClean="0"/>
              <a:t>will (or would) result from it</a:t>
            </a:r>
            <a:r>
              <a:rPr lang="en-US" dirty="0" smtClean="0"/>
              <a:t>.</a:t>
            </a:r>
          </a:p>
          <a:p>
            <a:r>
              <a:rPr lang="en-US" b="1" u="dbl" dirty="0" smtClean="0">
                <a:solidFill>
                  <a:schemeClr val="tx2"/>
                </a:solidFill>
              </a:rPr>
              <a:t>Utilitarianism and common sense are at odds.</a:t>
            </a:r>
            <a:endParaRPr lang="en-US" b="1" u="dbl"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2917</TotalTime>
  <Words>6358</Words>
  <Application>Microsoft Macintosh PowerPoint</Application>
  <PresentationFormat>On-screen Show (4:3)</PresentationFormat>
  <Paragraphs>686</Paragraphs>
  <Slides>94</Slides>
  <Notes>0</Notes>
  <HiddenSlides>0</HiddenSlides>
  <MMClips>0</MMClips>
  <ScaleCrop>false</ScaleCrop>
  <HeadingPairs>
    <vt:vector size="4" baseType="variant">
      <vt:variant>
        <vt:lpstr>Design Template</vt:lpstr>
      </vt:variant>
      <vt:variant>
        <vt:i4>1</vt:i4>
      </vt:variant>
      <vt:variant>
        <vt:lpstr>Slide Titles</vt:lpstr>
      </vt:variant>
      <vt:variant>
        <vt:i4>94</vt:i4>
      </vt:variant>
    </vt:vector>
  </HeadingPairs>
  <TitlesOfParts>
    <vt:vector size="95" baseType="lpstr">
      <vt:lpstr>Office Theme</vt:lpstr>
      <vt:lpstr>Morality and Consequences</vt:lpstr>
      <vt:lpstr>Agenda</vt:lpstr>
      <vt:lpstr>Some Familiar Moral Facts</vt:lpstr>
      <vt:lpstr>Our Question</vt:lpstr>
      <vt:lpstr>Agenda</vt:lpstr>
      <vt:lpstr>Different Kinds of Answer I: Actions and Related Matters</vt:lpstr>
      <vt:lpstr>Different Kinds of Answer II: Consequentialism and Its Rivals</vt:lpstr>
      <vt:lpstr>Different Kinds of Answer III: What’s Distinctive about Consequentialism</vt:lpstr>
      <vt:lpstr>Agenda</vt:lpstr>
      <vt:lpstr>Explaining right and wrong</vt:lpstr>
      <vt:lpstr>Consequentialism: The Contingency of Right and Wrong</vt:lpstr>
      <vt:lpstr>Agenda</vt:lpstr>
      <vt:lpstr>Varieties of Consequentialism I</vt:lpstr>
      <vt:lpstr>Varieties of Consequentialism II: What’s Distinctive about Utilitarianism</vt:lpstr>
      <vt:lpstr>Agenda</vt:lpstr>
      <vt:lpstr>Attractions of Utilitarianism</vt:lpstr>
      <vt:lpstr>Mill’s Utilitarianism</vt:lpstr>
      <vt:lpstr>Agenda</vt:lpstr>
      <vt:lpstr>Mill’s Thesis</vt:lpstr>
      <vt:lpstr>Agenda</vt:lpstr>
      <vt:lpstr>Mill’s Conception of Happiness</vt:lpstr>
      <vt:lpstr>Agenda</vt:lpstr>
      <vt:lpstr>The Pig’s Life: Who’s Happier?</vt:lpstr>
      <vt:lpstr>The Pig’s Life: Who’s Happier?</vt:lpstr>
      <vt:lpstr>Agenda</vt:lpstr>
      <vt:lpstr>Bentham’s Defense</vt:lpstr>
      <vt:lpstr>Bentham’s Defense</vt:lpstr>
      <vt:lpstr>Mill Rejects Bentham’s Defense</vt:lpstr>
      <vt:lpstr>Mill Rejects Bentham’s Defense</vt:lpstr>
      <vt:lpstr>Agenda</vt:lpstr>
      <vt:lpstr>Mill’s Defense</vt:lpstr>
      <vt:lpstr>Mill’s Defense: Higher vs. Lower Pleasures</vt:lpstr>
      <vt:lpstr>Quality vs. Quantity</vt:lpstr>
      <vt:lpstr>Mill: Quality Trumps Quantity</vt:lpstr>
      <vt:lpstr>Agenda</vt:lpstr>
      <vt:lpstr>Mill’s Epistemology of Value</vt:lpstr>
      <vt:lpstr>What the Experts Say</vt:lpstr>
      <vt:lpstr>I Couldn’t Resist Quoting This</vt:lpstr>
      <vt:lpstr>Agenda</vt:lpstr>
      <vt:lpstr>Objections and Replies: Agenda</vt:lpstr>
      <vt:lpstr>Charge: “Utilitarianism is Ethics for Angels”</vt:lpstr>
      <vt:lpstr>Charge: “Utilitarianism is Ethics for Angels”</vt:lpstr>
      <vt:lpstr>Mill’s Response: Actions and Motives</vt:lpstr>
      <vt:lpstr>Mill’s Response: Actions and Motives</vt:lpstr>
      <vt:lpstr>Mill’s Response: Actions and Motives</vt:lpstr>
      <vt:lpstr>Objections and Replies: Agenda</vt:lpstr>
      <vt:lpstr>Charge: “Utilitarianism is Ethics for Supercomputers”</vt:lpstr>
      <vt:lpstr>Charge: “Utilitarianism is Ethics for Supercomputers”</vt:lpstr>
      <vt:lpstr>Mill’s Response: Utility and Derivative Principles</vt:lpstr>
      <vt:lpstr>Mill’s Response: Utility and Derivative Principles</vt:lpstr>
      <vt:lpstr>The Place of Common Sense Morality</vt:lpstr>
      <vt:lpstr>Mill’s Proof</vt:lpstr>
      <vt:lpstr>Mill’s Proof: Two Tasks</vt:lpstr>
      <vt:lpstr>Mill’s Proof: Agenda</vt:lpstr>
      <vt:lpstr>First Clarification:  “Good” ≈ “Desirable”</vt:lpstr>
      <vt:lpstr>Second Clarification: Desirable Means vs. Desirable Ends</vt:lpstr>
      <vt:lpstr>Mill’s Proof: Two Tasks (Again)</vt:lpstr>
      <vt:lpstr>Mill’s Proof: Agenda</vt:lpstr>
      <vt:lpstr>Mill’s Argument for I: Everyone desires Happiness</vt:lpstr>
      <vt:lpstr>Objection: Does ‘Desired’ Imply ‘Desirable’?</vt:lpstr>
      <vt:lpstr>Objection: Does ‘Desired’ Imply ‘Desirable’?</vt:lpstr>
      <vt:lpstr>Objection: The Fallacy of Composition</vt:lpstr>
      <vt:lpstr>Objection: The Fallacy of Composition</vt:lpstr>
      <vt:lpstr>Mill’s Proof: Agenda</vt:lpstr>
      <vt:lpstr>Mill’s assertion: No One Desires Anything Else</vt:lpstr>
      <vt:lpstr>Apparent Counter-Examples to Mill’s Assertion</vt:lpstr>
      <vt:lpstr>Desired as means to vs.  Desired as part of happiness</vt:lpstr>
      <vt:lpstr>Mill’s Defense in Action</vt:lpstr>
      <vt:lpstr>Mill’s Defense in Action</vt:lpstr>
      <vt:lpstr>Mill’s View of Virtue I</vt:lpstr>
      <vt:lpstr>Mill’s View of Virtue II</vt:lpstr>
      <vt:lpstr>Objection:  A Tension in Mill’s Discussion</vt:lpstr>
      <vt:lpstr>Objection:  A Tension in Mill’s Discussion</vt:lpstr>
      <vt:lpstr>Objection:  A Tension in Mill’s Discussion</vt:lpstr>
      <vt:lpstr>Objection: A Tension in Mill’s Discussion </vt:lpstr>
      <vt:lpstr>Summary</vt:lpstr>
      <vt:lpstr>Carritt’s Objections</vt:lpstr>
      <vt:lpstr>Carritt’s Objections: Agenda</vt:lpstr>
      <vt:lpstr>Carritt’s Thesis</vt:lpstr>
      <vt:lpstr>Carritt’s Objection: The General Idea</vt:lpstr>
      <vt:lpstr>Carritt’s Objection: The General Idea</vt:lpstr>
      <vt:lpstr>Carritt’s Objections: Agenda</vt:lpstr>
      <vt:lpstr>Carritt’s Objection: The Standard Utilitarian Response</vt:lpstr>
      <vt:lpstr>Doubts about the Standard Utilitarian Response</vt:lpstr>
      <vt:lpstr>Carritt Rejects the  Standard Utilitarian Response</vt:lpstr>
      <vt:lpstr>Carritt’s Objections: Agenda</vt:lpstr>
      <vt:lpstr>The Arctic Explorer’s Promise</vt:lpstr>
      <vt:lpstr>The Arctic Explorer’s Promise</vt:lpstr>
      <vt:lpstr>The Arctic Explorer’s Promise</vt:lpstr>
      <vt:lpstr>Carritt’s Objections: Agenda</vt:lpstr>
      <vt:lpstr>Carritt’s Utilitarian Sherriff</vt:lpstr>
      <vt:lpstr>Carritt’s Utilitarian Sherriff</vt:lpstr>
      <vt:lpstr>Carritt’s Utilitarian Sherriff</vt:lpstr>
      <vt:lpstr>Utilitarianism vs. Common Sense Morality</vt:lpstr>
    </vt:vector>
  </TitlesOfParts>
  <Company>UVM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Morality and Consequences</dc:title>
  <dc:creator>Louis deRosset</dc:creator>
  <cp:lastModifiedBy>Louis deRosset</cp:lastModifiedBy>
  <cp:revision>233</cp:revision>
  <dcterms:created xsi:type="dcterms:W3CDTF">2011-05-03T19:30:09Z</dcterms:created>
  <dcterms:modified xsi:type="dcterms:W3CDTF">2011-05-03T19:41:12Z</dcterms:modified>
</cp:coreProperties>
</file>