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viewProps.xml" ContentType="application/vnd.openxmlformats-officedocument.presentationml.viewProps+xml"/>
  <Override PartName="/ppt/tableStyles.xml" ContentType="application/vnd.openxmlformats-officedocument.presentationml.tableStyles+xml"/>
  <Default Extension="wmf" ContentType="image/x-wmf"/>
  <Override PartName="/ppt/slides/slide13.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s/slide78.xml" ContentType="application/vnd.openxmlformats-officedocument.presentationml.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slides/slide53.xml" ContentType="application/vnd.openxmlformats-officedocument.presentationml.slide+xml"/>
  <Override PartName="/ppt/slides/slide76.xml" ContentType="application/vnd.openxmlformats-officedocument.presentationml.slide+xml"/>
  <Override PartName="/ppt/slides/slide55.xml" ContentType="application/vnd.openxmlformats-officedocument.presentationml.slide+xml"/>
  <Override PartName="/ppt/slides/slide67.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slides/slide2.xml" ContentType="application/vnd.openxmlformats-officedocument.presentationml.slide+xml"/>
  <Override PartName="/ppt/slides/slide80.xml" ContentType="application/vnd.openxmlformats-officedocument.presentationml.slide+xml"/>
  <Override PartName="/ppt/slides/slide69.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slides/slide81.xml" ContentType="application/vnd.openxmlformats-officedocument.presentationml.slide+xml"/>
  <Override PartName="/ppt/slides/slide25.xml" ContentType="application/vnd.openxmlformats-officedocument.presentationml.slide+xml"/>
  <Override PartName="/ppt/slides/slide6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70.xml" ContentType="application/vnd.openxmlformats-officedocument.presentationml.slide+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77.xml" ContentType="application/vnd.openxmlformats-officedocument.presentationml.slide+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Override PartName="/ppt/slides/slide79.xml" ContentType="application/vnd.openxmlformats-officedocument.presentationml.slide+xml"/>
  <Default Extension="jpeg" ContentType="image/jpeg"/>
  <Override PartName="/ppt/slides/slide6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Layouts/slideLayout11.xml" ContentType="application/vnd.openxmlformats-officedocument.presentationml.slideLayout+xml"/>
  <Override PartName="/ppt/slides/slide72.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slides/slide71.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76" r:id="rId3"/>
    <p:sldId id="257" r:id="rId4"/>
    <p:sldId id="258" r:id="rId5"/>
    <p:sldId id="259" r:id="rId6"/>
    <p:sldId id="277" r:id="rId7"/>
    <p:sldId id="260" r:id="rId8"/>
    <p:sldId id="261" r:id="rId9"/>
    <p:sldId id="262" r:id="rId10"/>
    <p:sldId id="278" r:id="rId11"/>
    <p:sldId id="263" r:id="rId12"/>
    <p:sldId id="264" r:id="rId13"/>
    <p:sldId id="279" r:id="rId14"/>
    <p:sldId id="265" r:id="rId15"/>
    <p:sldId id="273" r:id="rId16"/>
    <p:sldId id="266" r:id="rId17"/>
    <p:sldId id="272" r:id="rId18"/>
    <p:sldId id="274" r:id="rId19"/>
    <p:sldId id="271" r:id="rId20"/>
    <p:sldId id="275" r:id="rId21"/>
    <p:sldId id="267" r:id="rId22"/>
    <p:sldId id="280" r:id="rId23"/>
    <p:sldId id="268" r:id="rId24"/>
    <p:sldId id="269" r:id="rId25"/>
    <p:sldId id="270" r:id="rId26"/>
    <p:sldId id="281" r:id="rId27"/>
    <p:sldId id="282" r:id="rId28"/>
    <p:sldId id="299" r:id="rId29"/>
    <p:sldId id="283" r:id="rId30"/>
    <p:sldId id="284" r:id="rId31"/>
    <p:sldId id="285" r:id="rId32"/>
    <p:sldId id="298" r:id="rId33"/>
    <p:sldId id="300" r:id="rId34"/>
    <p:sldId id="287" r:id="rId35"/>
    <p:sldId id="290" r:id="rId36"/>
    <p:sldId id="302" r:id="rId37"/>
    <p:sldId id="288" r:id="rId38"/>
    <p:sldId id="291" r:id="rId39"/>
    <p:sldId id="301" r:id="rId40"/>
    <p:sldId id="303" r:id="rId41"/>
    <p:sldId id="289" r:id="rId42"/>
    <p:sldId id="292" r:id="rId43"/>
    <p:sldId id="304" r:id="rId44"/>
    <p:sldId id="293" r:id="rId45"/>
    <p:sldId id="295" r:id="rId46"/>
    <p:sldId id="305" r:id="rId47"/>
    <p:sldId id="296" r:id="rId48"/>
    <p:sldId id="306" r:id="rId49"/>
    <p:sldId id="297" r:id="rId50"/>
    <p:sldId id="307" r:id="rId51"/>
    <p:sldId id="308" r:id="rId52"/>
    <p:sldId id="309" r:id="rId53"/>
    <p:sldId id="310" r:id="rId54"/>
    <p:sldId id="312" r:id="rId55"/>
    <p:sldId id="313" r:id="rId56"/>
    <p:sldId id="314" r:id="rId57"/>
    <p:sldId id="311" r:id="rId58"/>
    <p:sldId id="316" r:id="rId59"/>
    <p:sldId id="315"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8" d="100"/>
          <a:sy n="98" d="100"/>
        </p:scale>
        <p:origin x="-448"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slide" Target="slides/slide69.xml"/><Relationship Id="rId7" Type="http://schemas.openxmlformats.org/officeDocument/2006/relationships/slide" Target="slides/slide6.xml"/><Relationship Id="rId43" Type="http://schemas.openxmlformats.org/officeDocument/2006/relationships/slide" Target="slides/slide42.xml"/><Relationship Id="rId74" Type="http://schemas.openxmlformats.org/officeDocument/2006/relationships/slide" Target="slides/slide73.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77" Type="http://schemas.openxmlformats.org/officeDocument/2006/relationships/slide" Target="slides/slide76.xml"/><Relationship Id="rId63" Type="http://schemas.openxmlformats.org/officeDocument/2006/relationships/slide" Target="slides/slide62.xml"/><Relationship Id="rId17" Type="http://schemas.openxmlformats.org/officeDocument/2006/relationships/slide" Target="slides/slide16.xml"/><Relationship Id="rId85" Type="http://schemas.openxmlformats.org/officeDocument/2006/relationships/viewProps" Target="viewProps.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slide" Target="slides/slide70.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87" Type="http://schemas.openxmlformats.org/officeDocument/2006/relationships/tableStyles" Target="tableStyles.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82" Type="http://schemas.openxmlformats.org/officeDocument/2006/relationships/slide" Target="slides/slide81.xml"/><Relationship Id="rId69" Type="http://schemas.openxmlformats.org/officeDocument/2006/relationships/slide" Target="slides/slide68.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slide" Target="slides/slide65.xml"/><Relationship Id="rId36" Type="http://schemas.openxmlformats.org/officeDocument/2006/relationships/slide" Target="slides/slide35.xml"/><Relationship Id="rId72" Type="http://schemas.openxmlformats.org/officeDocument/2006/relationships/slide" Target="slides/slide71.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75" Type="http://schemas.openxmlformats.org/officeDocument/2006/relationships/slide" Target="slides/slide74.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slide" Target="slides/slide66.xml"/><Relationship Id="rId54" Type="http://schemas.openxmlformats.org/officeDocument/2006/relationships/slide" Target="slides/slide53.xml"/><Relationship Id="rId12" Type="http://schemas.openxmlformats.org/officeDocument/2006/relationships/slide" Target="slides/slide11.xml"/><Relationship Id="rId76" Type="http://schemas.openxmlformats.org/officeDocument/2006/relationships/slide" Target="slides/slide75.xml"/><Relationship Id="rId79" Type="http://schemas.openxmlformats.org/officeDocument/2006/relationships/slide" Target="slides/slide78.xml"/><Relationship Id="rId80" Type="http://schemas.openxmlformats.org/officeDocument/2006/relationships/slide" Target="slides/slide79.xml"/><Relationship Id="rId81" Type="http://schemas.openxmlformats.org/officeDocument/2006/relationships/slide" Target="slides/slide80.xml"/><Relationship Id="rId3" Type="http://schemas.openxmlformats.org/officeDocument/2006/relationships/slide" Target="slides/slide2.xml"/><Relationship Id="rId86" Type="http://schemas.openxmlformats.org/officeDocument/2006/relationships/theme" Target="theme/theme1.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84" Type="http://schemas.openxmlformats.org/officeDocument/2006/relationships/presProps" Target="presProp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slide" Target="slides/slide67.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83" Type="http://schemas.openxmlformats.org/officeDocument/2006/relationships/printerSettings" Target="printerSettings/printerSettings1.bin"/><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78" Type="http://schemas.openxmlformats.org/officeDocument/2006/relationships/slide" Target="slides/slide77.xml"/><Relationship Id="rId22" Type="http://schemas.openxmlformats.org/officeDocument/2006/relationships/slide" Target="slides/slide21.xml"/><Relationship Id="rId21"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377388-83A3-9446-BF65-30AAD323B8AF}" type="datetimeFigureOut">
              <a:rPr lang="en-US" smtClean="0"/>
              <a:pPr/>
              <a:t>11/7/12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BC5EC-2195-B146-B944-3865E0E15AD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377388-83A3-9446-BF65-30AAD323B8AF}" type="datetimeFigureOut">
              <a:rPr lang="en-US" smtClean="0"/>
              <a:pPr/>
              <a:t>11/7/12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BC5EC-2195-B146-B944-3865E0E15A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377388-83A3-9446-BF65-30AAD323B8AF}" type="datetimeFigureOut">
              <a:rPr lang="en-US" smtClean="0"/>
              <a:pPr/>
              <a:t>11/7/12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BC5EC-2195-B146-B944-3865E0E15AD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377388-83A3-9446-BF65-30AAD323B8AF}" type="datetimeFigureOut">
              <a:rPr lang="en-US" smtClean="0"/>
              <a:pPr/>
              <a:t>11/7/12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BC5EC-2195-B146-B944-3865E0E15A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377388-83A3-9446-BF65-30AAD323B8AF}" type="datetimeFigureOut">
              <a:rPr lang="en-US" smtClean="0"/>
              <a:pPr/>
              <a:t>11/7/12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BC5EC-2195-B146-B944-3865E0E15AD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377388-83A3-9446-BF65-30AAD323B8AF}" type="datetimeFigureOut">
              <a:rPr lang="en-US" smtClean="0"/>
              <a:pPr/>
              <a:t>11/7/12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BC5EC-2195-B146-B944-3865E0E15AD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377388-83A3-9446-BF65-30AAD323B8AF}" type="datetimeFigureOut">
              <a:rPr lang="en-US" smtClean="0"/>
              <a:pPr/>
              <a:t>11/7/12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3BC5EC-2195-B146-B944-3865E0E15A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377388-83A3-9446-BF65-30AAD323B8AF}" type="datetimeFigureOut">
              <a:rPr lang="en-US" smtClean="0"/>
              <a:pPr/>
              <a:t>11/7/12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3BC5EC-2195-B146-B944-3865E0E15A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77388-83A3-9446-BF65-30AAD323B8AF}" type="datetimeFigureOut">
              <a:rPr lang="en-US" smtClean="0"/>
              <a:pPr/>
              <a:t>11/7/12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3BC5EC-2195-B146-B944-3865E0E15A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377388-83A3-9446-BF65-30AAD323B8AF}" type="datetimeFigureOut">
              <a:rPr lang="en-US" smtClean="0"/>
              <a:pPr/>
              <a:t>11/7/12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BC5EC-2195-B146-B944-3865E0E15A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377388-83A3-9446-BF65-30AAD323B8AF}" type="datetimeFigureOut">
              <a:rPr lang="en-US" smtClean="0"/>
              <a:pPr/>
              <a:t>11/7/12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BC5EC-2195-B146-B944-3865E0E15AD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77388-83A3-9446-BF65-30AAD323B8AF}" type="datetimeFigureOut">
              <a:rPr lang="en-US" smtClean="0"/>
              <a:pPr/>
              <a:t>11/7/12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BC5EC-2195-B146-B944-3865E0E15A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3" Type="http://schemas.openxmlformats.org/officeDocument/2006/relationships/image" Target="../media/image11.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3" Type="http://schemas.openxmlformats.org/officeDocument/2006/relationships/image" Target="../media/image11.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Personal Identity</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sz="3600" b="1" dirty="0" smtClean="0">
                <a:solidFill>
                  <a:schemeClr val="bg1">
                    <a:lumMod val="75000"/>
                  </a:schemeClr>
                </a:solidFill>
              </a:rPr>
              <a:t>The problem of personal identity</a:t>
            </a:r>
          </a:p>
          <a:p>
            <a:r>
              <a:rPr lang="en-US" sz="3600" b="1" dirty="0" smtClean="0">
                <a:solidFill>
                  <a:schemeClr val="bg1">
                    <a:lumMod val="75000"/>
                  </a:schemeClr>
                </a:solidFill>
              </a:rPr>
              <a:t>Qualitative vs. numerical identity</a:t>
            </a:r>
          </a:p>
          <a:p>
            <a:r>
              <a:rPr lang="en-US" sz="3600" b="1" dirty="0" smtClean="0">
                <a:solidFill>
                  <a:schemeClr val="tx2"/>
                </a:solidFill>
              </a:rPr>
              <a:t>Two criteria for personal identity</a:t>
            </a:r>
          </a:p>
          <a:p>
            <a:r>
              <a:rPr lang="en-US" sz="3600" b="1" dirty="0" smtClean="0">
                <a:solidFill>
                  <a:schemeClr val="bg1">
                    <a:lumMod val="75000"/>
                  </a:schemeClr>
                </a:solidFill>
              </a:rPr>
              <a:t>Abnormal Cases</a:t>
            </a:r>
          </a:p>
          <a:p>
            <a:r>
              <a:rPr lang="en-US" sz="3600" b="1" dirty="0" smtClean="0">
                <a:solidFill>
                  <a:schemeClr val="bg1">
                    <a:lumMod val="75000"/>
                  </a:schemeClr>
                </a:solidFill>
              </a:rPr>
              <a:t>What’s at stake</a:t>
            </a:r>
            <a:endParaRPr lang="en-US" dirty="0" smtClean="0">
              <a:solidFill>
                <a:schemeClr val="bg1">
                  <a:lumMod val="75000"/>
                </a:schemeClr>
              </a:solidFill>
            </a:endParaRPr>
          </a:p>
          <a:p>
            <a:endParaRPr lang="en-US" dirty="0" smtClean="0"/>
          </a:p>
          <a:p>
            <a:endParaRPr lang="en-US" dirty="0"/>
          </a:p>
        </p:txBody>
      </p:sp>
      <p:sp>
        <p:nvSpPr>
          <p:cNvPr id="4" name="Rectangle 4"/>
          <p:cNvSpPr>
            <a:spLocks noChangeArrowheads="1"/>
          </p:cNvSpPr>
          <p:nvPr/>
        </p:nvSpPr>
        <p:spPr bwMode="auto">
          <a:xfrm>
            <a:off x="838199" y="3071312"/>
            <a:ext cx="6451229" cy="60960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Proposals</a:t>
            </a:r>
            <a:endParaRPr lang="en-US" dirty="0"/>
          </a:p>
        </p:txBody>
      </p:sp>
      <p:sp>
        <p:nvSpPr>
          <p:cNvPr id="3" name="Content Placeholder 2"/>
          <p:cNvSpPr>
            <a:spLocks noGrp="1"/>
          </p:cNvSpPr>
          <p:nvPr>
            <p:ph idx="1"/>
          </p:nvPr>
        </p:nvSpPr>
        <p:spPr>
          <a:xfrm>
            <a:off x="457200" y="4248383"/>
            <a:ext cx="8229600" cy="2043895"/>
          </a:xfrm>
        </p:spPr>
        <p:txBody>
          <a:bodyPr>
            <a:normAutofit fontScale="85000" lnSpcReduction="20000"/>
          </a:bodyPr>
          <a:lstStyle/>
          <a:p>
            <a:pPr>
              <a:buNone/>
            </a:pPr>
            <a:r>
              <a:rPr lang="en-US" b="1" dirty="0" smtClean="0">
                <a:solidFill>
                  <a:schemeClr val="tx2"/>
                </a:solidFill>
              </a:rPr>
              <a:t>Biological Criterion of Identity</a:t>
            </a:r>
            <a:r>
              <a:rPr lang="en-US" dirty="0" smtClean="0"/>
              <a:t>: A = B if and only if A is biologically connected in the right way to B.</a:t>
            </a:r>
          </a:p>
          <a:p>
            <a:pPr>
              <a:buNone/>
            </a:pPr>
            <a:endParaRPr lang="en-US" b="1" dirty="0" smtClean="0">
              <a:solidFill>
                <a:schemeClr val="tx2"/>
              </a:solidFill>
            </a:endParaRPr>
          </a:p>
          <a:p>
            <a:pPr>
              <a:buNone/>
            </a:pPr>
            <a:r>
              <a:rPr lang="en-US" b="1" dirty="0" smtClean="0">
                <a:solidFill>
                  <a:schemeClr val="tx2"/>
                </a:solidFill>
              </a:rPr>
              <a:t>Psychological Criterion of Identity</a:t>
            </a:r>
            <a:r>
              <a:rPr lang="en-US" dirty="0" smtClean="0"/>
              <a:t>: A = B if and only if A is psychologically connected in the right way to B. </a:t>
            </a:r>
            <a:endParaRPr lang="en-US" dirty="0"/>
          </a:p>
        </p:txBody>
      </p:sp>
      <p:sp>
        <p:nvSpPr>
          <p:cNvPr id="4" name="TextBox 3"/>
          <p:cNvSpPr txBox="1"/>
          <p:nvPr/>
        </p:nvSpPr>
        <p:spPr>
          <a:xfrm>
            <a:off x="457200" y="1417638"/>
            <a:ext cx="4600538" cy="584776"/>
          </a:xfrm>
          <a:prstGeom prst="rect">
            <a:avLst/>
          </a:prstGeom>
          <a:noFill/>
          <a:ln w="25400">
            <a:solidFill>
              <a:srgbClr val="0000FF"/>
            </a:solidFill>
          </a:ln>
        </p:spPr>
        <p:txBody>
          <a:bodyPr wrap="none" rtlCol="0">
            <a:spAutoFit/>
          </a:bodyPr>
          <a:lstStyle/>
          <a:p>
            <a:r>
              <a:rPr lang="en-US" sz="3200" b="1" dirty="0" smtClean="0">
                <a:solidFill>
                  <a:schemeClr val="accent2"/>
                </a:solidFill>
              </a:rPr>
              <a:t>“The Mind, or the Meat?”</a:t>
            </a:r>
          </a:p>
        </p:txBody>
      </p:sp>
      <p:pic>
        <p:nvPicPr>
          <p:cNvPr id="5" name="Picture 4"/>
          <p:cNvPicPr>
            <a:picLocks noChangeAspect="1"/>
          </p:cNvPicPr>
          <p:nvPr/>
        </p:nvPicPr>
        <p:blipFill>
          <a:blip r:embed="rId2"/>
          <a:stretch>
            <a:fillRect/>
          </a:stretch>
        </p:blipFill>
        <p:spPr>
          <a:xfrm>
            <a:off x="1365093" y="2186874"/>
            <a:ext cx="1161354" cy="1799834"/>
          </a:xfrm>
          <a:prstGeom prst="rect">
            <a:avLst/>
          </a:prstGeom>
        </p:spPr>
      </p:pic>
      <p:pic>
        <p:nvPicPr>
          <p:cNvPr id="6" name="Picture 5"/>
          <p:cNvPicPr>
            <a:picLocks noChangeAspect="1"/>
          </p:cNvPicPr>
          <p:nvPr/>
        </p:nvPicPr>
        <p:blipFill>
          <a:blip r:embed="rId3"/>
          <a:stretch>
            <a:fillRect/>
          </a:stretch>
        </p:blipFill>
        <p:spPr>
          <a:xfrm>
            <a:off x="4278319" y="2171163"/>
            <a:ext cx="1558837" cy="2077101"/>
          </a:xfrm>
          <a:prstGeom prst="rect">
            <a:avLst/>
          </a:prstGeom>
        </p:spPr>
      </p:pic>
      <p:sp>
        <p:nvSpPr>
          <p:cNvPr id="7" name="Line Callout 1 (No Border) 6"/>
          <p:cNvSpPr/>
          <p:nvPr/>
        </p:nvSpPr>
        <p:spPr>
          <a:xfrm>
            <a:off x="2871930" y="3323553"/>
            <a:ext cx="605262" cy="442103"/>
          </a:xfrm>
          <a:prstGeom prst="callout1">
            <a:avLst>
              <a:gd name="adj1" fmla="val 28657"/>
              <a:gd name="adj2" fmla="val -4166"/>
              <a:gd name="adj3" fmla="val -55913"/>
              <a:gd name="adj4" fmla="val -127024"/>
            </a:avLst>
          </a:prstGeom>
          <a:solidFill>
            <a:schemeClr val="accent2">
              <a:lumMod val="60000"/>
              <a:lumOff val="40000"/>
            </a:schemeClr>
          </a:solidFill>
          <a:ln w="25400">
            <a:solidFill>
              <a:schemeClr val="accent2"/>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A</a:t>
            </a:r>
            <a:endParaRPr lang="en-US" b="1" dirty="0">
              <a:solidFill>
                <a:schemeClr val="tx1"/>
              </a:solidFill>
            </a:endParaRPr>
          </a:p>
        </p:txBody>
      </p:sp>
      <p:sp>
        <p:nvSpPr>
          <p:cNvPr id="8" name="Line Callout 1 (No Border) 7"/>
          <p:cNvSpPr/>
          <p:nvPr/>
        </p:nvSpPr>
        <p:spPr>
          <a:xfrm>
            <a:off x="2871929" y="2644688"/>
            <a:ext cx="605262" cy="442103"/>
          </a:xfrm>
          <a:prstGeom prst="callout1">
            <a:avLst>
              <a:gd name="adj1" fmla="val 58377"/>
              <a:gd name="adj2" fmla="val 106250"/>
              <a:gd name="adj3" fmla="val 327145"/>
              <a:gd name="adj4" fmla="val 324552"/>
            </a:avLst>
          </a:prstGeom>
          <a:solidFill>
            <a:schemeClr val="accent2">
              <a:lumMod val="60000"/>
              <a:lumOff val="40000"/>
            </a:schemeClr>
          </a:solidFill>
          <a:ln w="25400">
            <a:solidFill>
              <a:schemeClr val="accent2"/>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B</a:t>
            </a: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7" grpId="0" animBg="1"/>
      <p:bldP spid="8"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Two Criteria Agree in Normal Cases</a:t>
            </a:r>
            <a:endParaRPr lang="en-US" dirty="0"/>
          </a:p>
        </p:txBody>
      </p:sp>
      <p:graphicFrame>
        <p:nvGraphicFramePr>
          <p:cNvPr id="8" name="Content Placeholder 7"/>
          <p:cNvGraphicFramePr>
            <a:graphicFrameLocks noGrp="1"/>
          </p:cNvGraphicFramePr>
          <p:nvPr>
            <p:ph idx="1"/>
          </p:nvPr>
        </p:nvGraphicFramePr>
        <p:xfrm>
          <a:off x="457200" y="3809999"/>
          <a:ext cx="8229600" cy="2342516"/>
        </p:xfrm>
        <a:graphic>
          <a:graphicData uri="http://schemas.openxmlformats.org/drawingml/2006/table">
            <a:tbl>
              <a:tblPr firstRow="1" bandRow="1">
                <a:tableStyleId>{5C22544A-7EE6-4342-B048-85BDC9FD1C3A}</a:tableStyleId>
              </a:tblPr>
              <a:tblGrid>
                <a:gridCol w="4169229"/>
                <a:gridCol w="1923142"/>
                <a:gridCol w="2137229"/>
              </a:tblGrid>
              <a:tr h="585629">
                <a:tc>
                  <a:txBody>
                    <a:bodyPr/>
                    <a:lstStyle/>
                    <a:p>
                      <a:endParaRPr lang="en-US" dirty="0"/>
                    </a:p>
                  </a:txBody>
                  <a:tcPr/>
                </a:tc>
                <a:tc>
                  <a:txBody>
                    <a:bodyPr/>
                    <a:lstStyle/>
                    <a:p>
                      <a:endParaRPr lang="en-US" dirty="0"/>
                    </a:p>
                  </a:txBody>
                  <a:tcPr/>
                </a:tc>
                <a:tc>
                  <a:txBody>
                    <a:bodyPr/>
                    <a:lstStyle/>
                    <a:p>
                      <a:endParaRPr lang="en-US" dirty="0"/>
                    </a:p>
                  </a:txBody>
                  <a:tcPr/>
                </a:tc>
              </a:tr>
              <a:tr h="585629">
                <a:tc>
                  <a:txBody>
                    <a:bodyPr/>
                    <a:lstStyle/>
                    <a:p>
                      <a:endParaRPr lang="en-US"/>
                    </a:p>
                  </a:txBody>
                  <a:tcPr/>
                </a:tc>
                <a:tc>
                  <a:txBody>
                    <a:bodyPr/>
                    <a:lstStyle/>
                    <a:p>
                      <a:endParaRPr lang="en-US"/>
                    </a:p>
                  </a:txBody>
                  <a:tcPr/>
                </a:tc>
                <a:tc>
                  <a:txBody>
                    <a:bodyPr/>
                    <a:lstStyle/>
                    <a:p>
                      <a:endParaRPr lang="en-US" dirty="0"/>
                    </a:p>
                  </a:txBody>
                  <a:tcPr/>
                </a:tc>
              </a:tr>
              <a:tr h="585629">
                <a:tc>
                  <a:txBody>
                    <a:bodyPr/>
                    <a:lstStyle/>
                    <a:p>
                      <a:endParaRPr lang="en-US"/>
                    </a:p>
                  </a:txBody>
                  <a:tcPr/>
                </a:tc>
                <a:tc>
                  <a:txBody>
                    <a:bodyPr/>
                    <a:lstStyle/>
                    <a:p>
                      <a:endParaRPr lang="en-US"/>
                    </a:p>
                  </a:txBody>
                  <a:tcPr/>
                </a:tc>
                <a:tc>
                  <a:txBody>
                    <a:bodyPr/>
                    <a:lstStyle/>
                    <a:p>
                      <a:endParaRPr lang="en-US"/>
                    </a:p>
                  </a:txBody>
                  <a:tcPr/>
                </a:tc>
              </a:tr>
              <a:tr h="585629">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pic>
        <p:nvPicPr>
          <p:cNvPr id="4" name="Picture 3"/>
          <p:cNvPicPr>
            <a:picLocks noChangeAspect="1"/>
          </p:cNvPicPr>
          <p:nvPr/>
        </p:nvPicPr>
        <p:blipFill>
          <a:blip r:embed="rId2"/>
          <a:stretch>
            <a:fillRect/>
          </a:stretch>
        </p:blipFill>
        <p:spPr>
          <a:xfrm>
            <a:off x="457200" y="1523719"/>
            <a:ext cx="1161354" cy="1799834"/>
          </a:xfrm>
          <a:prstGeom prst="rect">
            <a:avLst/>
          </a:prstGeom>
        </p:spPr>
      </p:pic>
      <p:pic>
        <p:nvPicPr>
          <p:cNvPr id="5" name="Picture 4"/>
          <p:cNvPicPr>
            <a:picLocks noChangeAspect="1"/>
          </p:cNvPicPr>
          <p:nvPr/>
        </p:nvPicPr>
        <p:blipFill>
          <a:blip r:embed="rId3"/>
          <a:stretch>
            <a:fillRect/>
          </a:stretch>
        </p:blipFill>
        <p:spPr>
          <a:xfrm>
            <a:off x="3370426" y="1508008"/>
            <a:ext cx="1558837" cy="2077101"/>
          </a:xfrm>
          <a:prstGeom prst="rect">
            <a:avLst/>
          </a:prstGeom>
        </p:spPr>
      </p:pic>
      <p:sp>
        <p:nvSpPr>
          <p:cNvPr id="6" name="Line Callout 1 (No Border) 5"/>
          <p:cNvSpPr/>
          <p:nvPr/>
        </p:nvSpPr>
        <p:spPr>
          <a:xfrm>
            <a:off x="1964037" y="2660398"/>
            <a:ext cx="605262" cy="442103"/>
          </a:xfrm>
          <a:prstGeom prst="callout1">
            <a:avLst>
              <a:gd name="adj1" fmla="val 28657"/>
              <a:gd name="adj2" fmla="val -4166"/>
              <a:gd name="adj3" fmla="val -55913"/>
              <a:gd name="adj4" fmla="val -127024"/>
            </a:avLst>
          </a:prstGeom>
          <a:solidFill>
            <a:schemeClr val="accent2">
              <a:lumMod val="60000"/>
              <a:lumOff val="40000"/>
            </a:schemeClr>
          </a:solidFill>
          <a:ln w="25400">
            <a:solidFill>
              <a:schemeClr val="accent2"/>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A</a:t>
            </a:r>
            <a:endParaRPr lang="en-US" b="1" dirty="0">
              <a:solidFill>
                <a:schemeClr val="tx1"/>
              </a:solidFill>
            </a:endParaRPr>
          </a:p>
        </p:txBody>
      </p:sp>
      <p:sp>
        <p:nvSpPr>
          <p:cNvPr id="7" name="Line Callout 1 (No Border) 6"/>
          <p:cNvSpPr/>
          <p:nvPr/>
        </p:nvSpPr>
        <p:spPr>
          <a:xfrm>
            <a:off x="1964036" y="1981533"/>
            <a:ext cx="605262" cy="442103"/>
          </a:xfrm>
          <a:prstGeom prst="callout1">
            <a:avLst>
              <a:gd name="adj1" fmla="val 58377"/>
              <a:gd name="adj2" fmla="val 106250"/>
              <a:gd name="adj3" fmla="val 327145"/>
              <a:gd name="adj4" fmla="val 324552"/>
            </a:avLst>
          </a:prstGeom>
          <a:solidFill>
            <a:schemeClr val="accent2">
              <a:lumMod val="60000"/>
              <a:lumOff val="40000"/>
            </a:schemeClr>
          </a:solidFill>
          <a:ln w="25400">
            <a:solidFill>
              <a:schemeClr val="accent2"/>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B</a:t>
            </a:r>
            <a:endParaRPr lang="en-US" b="1" dirty="0">
              <a:solidFill>
                <a:schemeClr val="tx1"/>
              </a:solidFill>
            </a:endParaRPr>
          </a:p>
        </p:txBody>
      </p:sp>
      <p:sp>
        <p:nvSpPr>
          <p:cNvPr id="9" name="TextBox 8"/>
          <p:cNvSpPr txBox="1"/>
          <p:nvPr/>
        </p:nvSpPr>
        <p:spPr>
          <a:xfrm>
            <a:off x="4905668" y="3809999"/>
            <a:ext cx="1165103" cy="461665"/>
          </a:xfrm>
          <a:prstGeom prst="rect">
            <a:avLst/>
          </a:prstGeom>
          <a:noFill/>
        </p:spPr>
        <p:txBody>
          <a:bodyPr wrap="none" rtlCol="0">
            <a:spAutoFit/>
          </a:bodyPr>
          <a:lstStyle/>
          <a:p>
            <a:r>
              <a:rPr lang="en-US" sz="2400" b="1" dirty="0" smtClean="0"/>
              <a:t>A and B</a:t>
            </a:r>
            <a:endParaRPr lang="en-US" sz="2400" b="1" dirty="0"/>
          </a:p>
        </p:txBody>
      </p:sp>
      <p:sp>
        <p:nvSpPr>
          <p:cNvPr id="10" name="TextBox 9"/>
          <p:cNvSpPr txBox="1"/>
          <p:nvPr/>
        </p:nvSpPr>
        <p:spPr>
          <a:xfrm>
            <a:off x="6984862" y="3809999"/>
            <a:ext cx="1141508" cy="461665"/>
          </a:xfrm>
          <a:prstGeom prst="rect">
            <a:avLst/>
          </a:prstGeom>
          <a:noFill/>
        </p:spPr>
        <p:txBody>
          <a:bodyPr wrap="none" rtlCol="0">
            <a:spAutoFit/>
          </a:bodyPr>
          <a:lstStyle/>
          <a:p>
            <a:r>
              <a:rPr lang="en-US" sz="2400" b="1" dirty="0" smtClean="0"/>
              <a:t>B and C</a:t>
            </a:r>
            <a:endParaRPr lang="en-US" sz="2400" b="1" dirty="0"/>
          </a:p>
        </p:txBody>
      </p:sp>
      <p:sp>
        <p:nvSpPr>
          <p:cNvPr id="11" name="TextBox 10"/>
          <p:cNvSpPr txBox="1"/>
          <p:nvPr/>
        </p:nvSpPr>
        <p:spPr>
          <a:xfrm>
            <a:off x="457200" y="4424064"/>
            <a:ext cx="3214341" cy="461665"/>
          </a:xfrm>
          <a:prstGeom prst="rect">
            <a:avLst/>
          </a:prstGeom>
          <a:noFill/>
        </p:spPr>
        <p:txBody>
          <a:bodyPr wrap="none" rtlCol="0">
            <a:spAutoFit/>
          </a:bodyPr>
          <a:lstStyle/>
          <a:p>
            <a:r>
              <a:rPr lang="en-US" sz="2400" b="1" dirty="0" smtClean="0"/>
              <a:t>Biologically Connected?</a:t>
            </a:r>
            <a:endParaRPr lang="en-US" sz="2400" b="1" dirty="0"/>
          </a:p>
        </p:txBody>
      </p:sp>
      <p:sp>
        <p:nvSpPr>
          <p:cNvPr id="12" name="TextBox 11"/>
          <p:cNvSpPr txBox="1"/>
          <p:nvPr/>
        </p:nvSpPr>
        <p:spPr>
          <a:xfrm>
            <a:off x="457200" y="5038129"/>
            <a:ext cx="3680665" cy="461665"/>
          </a:xfrm>
          <a:prstGeom prst="rect">
            <a:avLst/>
          </a:prstGeom>
          <a:noFill/>
        </p:spPr>
        <p:txBody>
          <a:bodyPr wrap="none" rtlCol="0">
            <a:spAutoFit/>
          </a:bodyPr>
          <a:lstStyle/>
          <a:p>
            <a:r>
              <a:rPr lang="en-US" sz="2400" b="1" dirty="0" smtClean="0"/>
              <a:t>Psychologically Connected?</a:t>
            </a:r>
            <a:endParaRPr lang="en-US" sz="2400" b="1" dirty="0"/>
          </a:p>
        </p:txBody>
      </p:sp>
      <p:sp>
        <p:nvSpPr>
          <p:cNvPr id="13" name="TextBox 12"/>
          <p:cNvSpPr txBox="1"/>
          <p:nvPr/>
        </p:nvSpPr>
        <p:spPr>
          <a:xfrm>
            <a:off x="457200" y="5652194"/>
            <a:ext cx="3032952" cy="461665"/>
          </a:xfrm>
          <a:prstGeom prst="rect">
            <a:avLst/>
          </a:prstGeom>
          <a:noFill/>
        </p:spPr>
        <p:txBody>
          <a:bodyPr wrap="none" rtlCol="0">
            <a:spAutoFit/>
          </a:bodyPr>
          <a:lstStyle/>
          <a:p>
            <a:r>
              <a:rPr lang="en-US" sz="2400" b="1" dirty="0" smtClean="0"/>
              <a:t>Numerically Identical?</a:t>
            </a:r>
            <a:endParaRPr lang="en-US" sz="2400" b="1" dirty="0"/>
          </a:p>
        </p:txBody>
      </p:sp>
      <p:grpSp>
        <p:nvGrpSpPr>
          <p:cNvPr id="22" name="Group 21"/>
          <p:cNvGrpSpPr/>
          <p:nvPr/>
        </p:nvGrpSpPr>
        <p:grpSpPr>
          <a:xfrm>
            <a:off x="5465509" y="1309066"/>
            <a:ext cx="3221291" cy="2229140"/>
            <a:chOff x="5465509" y="1309066"/>
            <a:chExt cx="3221291" cy="2229140"/>
          </a:xfrm>
        </p:grpSpPr>
        <p:pic>
          <p:nvPicPr>
            <p:cNvPr id="14" name="Picture 13"/>
            <p:cNvPicPr>
              <a:picLocks noChangeAspect="1"/>
            </p:cNvPicPr>
            <p:nvPr/>
          </p:nvPicPr>
          <p:blipFill>
            <a:blip r:embed="rId4"/>
            <a:stretch>
              <a:fillRect/>
            </a:stretch>
          </p:blipFill>
          <p:spPr>
            <a:xfrm>
              <a:off x="6564659" y="1309066"/>
              <a:ext cx="2122141" cy="2229140"/>
            </a:xfrm>
            <a:prstGeom prst="rect">
              <a:avLst/>
            </a:prstGeom>
          </p:spPr>
        </p:pic>
        <p:sp>
          <p:nvSpPr>
            <p:cNvPr id="15" name="Line Callout 1 (No Border) 14"/>
            <p:cNvSpPr/>
            <p:nvPr/>
          </p:nvSpPr>
          <p:spPr>
            <a:xfrm>
              <a:off x="5465509" y="1760481"/>
              <a:ext cx="605262" cy="442103"/>
            </a:xfrm>
            <a:prstGeom prst="callout1">
              <a:avLst>
                <a:gd name="adj1" fmla="val 58377"/>
                <a:gd name="adj2" fmla="val 106250"/>
                <a:gd name="adj3" fmla="val 269692"/>
                <a:gd name="adj4" fmla="val 357525"/>
              </a:avLst>
            </a:prstGeom>
            <a:solidFill>
              <a:schemeClr val="accent2">
                <a:lumMod val="60000"/>
                <a:lumOff val="40000"/>
              </a:schemeClr>
            </a:solidFill>
            <a:ln w="25400">
              <a:solidFill>
                <a:schemeClr val="accent2"/>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C</a:t>
              </a:r>
              <a:endParaRPr lang="en-US" b="1" dirty="0">
                <a:solidFill>
                  <a:schemeClr val="tx1"/>
                </a:solidFill>
              </a:endParaRPr>
            </a:p>
          </p:txBody>
        </p:sp>
      </p:grpSp>
      <p:sp>
        <p:nvSpPr>
          <p:cNvPr id="16" name="TextBox 15"/>
          <p:cNvSpPr txBox="1"/>
          <p:nvPr/>
        </p:nvSpPr>
        <p:spPr>
          <a:xfrm>
            <a:off x="5199551" y="4424064"/>
            <a:ext cx="531916" cy="584776"/>
          </a:xfrm>
          <a:prstGeom prst="rect">
            <a:avLst/>
          </a:prstGeom>
          <a:noFill/>
        </p:spPr>
        <p:txBody>
          <a:bodyPr wrap="none" rtlCol="0">
            <a:spAutoFit/>
          </a:bodyPr>
          <a:lstStyle/>
          <a:p>
            <a:r>
              <a:rPr lang="en-US" sz="3200" b="1" dirty="0" smtClean="0">
                <a:solidFill>
                  <a:schemeClr val="tx2"/>
                </a:solidFill>
                <a:latin typeface="Zapf Dingbats"/>
                <a:ea typeface="Zapf Dingbats"/>
                <a:cs typeface="Zapf Dingbats"/>
              </a:rPr>
              <a:t>✔</a:t>
            </a:r>
            <a:endParaRPr lang="en-US" sz="3200" b="1" dirty="0">
              <a:solidFill>
                <a:schemeClr val="tx2"/>
              </a:solidFill>
            </a:endParaRPr>
          </a:p>
        </p:txBody>
      </p:sp>
      <p:sp>
        <p:nvSpPr>
          <p:cNvPr id="17" name="TextBox 16"/>
          <p:cNvSpPr txBox="1"/>
          <p:nvPr/>
        </p:nvSpPr>
        <p:spPr>
          <a:xfrm>
            <a:off x="5199551" y="5008840"/>
            <a:ext cx="531916" cy="584776"/>
          </a:xfrm>
          <a:prstGeom prst="rect">
            <a:avLst/>
          </a:prstGeom>
          <a:noFill/>
        </p:spPr>
        <p:txBody>
          <a:bodyPr wrap="none" rtlCol="0">
            <a:spAutoFit/>
          </a:bodyPr>
          <a:lstStyle/>
          <a:p>
            <a:r>
              <a:rPr lang="en-US" sz="3200" b="1" dirty="0" smtClean="0">
                <a:solidFill>
                  <a:schemeClr val="tx2"/>
                </a:solidFill>
                <a:latin typeface="Zapf Dingbats"/>
                <a:ea typeface="Zapf Dingbats"/>
                <a:cs typeface="Zapf Dingbats"/>
              </a:rPr>
              <a:t>✔</a:t>
            </a:r>
            <a:endParaRPr lang="en-US" sz="3200" b="1" dirty="0">
              <a:solidFill>
                <a:schemeClr val="tx2"/>
              </a:solidFill>
            </a:endParaRPr>
          </a:p>
        </p:txBody>
      </p:sp>
      <p:sp>
        <p:nvSpPr>
          <p:cNvPr id="18" name="TextBox 17"/>
          <p:cNvSpPr txBox="1"/>
          <p:nvPr/>
        </p:nvSpPr>
        <p:spPr>
          <a:xfrm>
            <a:off x="5199551" y="5593616"/>
            <a:ext cx="531916" cy="584776"/>
          </a:xfrm>
          <a:prstGeom prst="rect">
            <a:avLst/>
          </a:prstGeom>
          <a:noFill/>
        </p:spPr>
        <p:txBody>
          <a:bodyPr wrap="none" rtlCol="0">
            <a:spAutoFit/>
          </a:bodyPr>
          <a:lstStyle/>
          <a:p>
            <a:r>
              <a:rPr lang="en-US" sz="3200" b="1" dirty="0" smtClean="0">
                <a:solidFill>
                  <a:schemeClr val="tx2"/>
                </a:solidFill>
                <a:latin typeface="Zapf Dingbats"/>
                <a:ea typeface="Zapf Dingbats"/>
                <a:cs typeface="Zapf Dingbats"/>
              </a:rPr>
              <a:t>✔</a:t>
            </a:r>
            <a:endParaRPr lang="en-US" sz="3200" b="1" dirty="0">
              <a:solidFill>
                <a:schemeClr val="tx2"/>
              </a:solidFill>
            </a:endParaRPr>
          </a:p>
        </p:txBody>
      </p:sp>
      <p:sp>
        <p:nvSpPr>
          <p:cNvPr id="19" name="TextBox 18"/>
          <p:cNvSpPr txBox="1"/>
          <p:nvPr/>
        </p:nvSpPr>
        <p:spPr>
          <a:xfrm>
            <a:off x="7251370" y="4424064"/>
            <a:ext cx="441146" cy="584776"/>
          </a:xfrm>
          <a:prstGeom prst="rect">
            <a:avLst/>
          </a:prstGeom>
          <a:noFill/>
        </p:spPr>
        <p:txBody>
          <a:bodyPr wrap="none" rtlCol="0">
            <a:spAutoFit/>
          </a:bodyPr>
          <a:lstStyle/>
          <a:p>
            <a:r>
              <a:rPr lang="en-US" sz="3200" b="1" dirty="0" smtClean="0">
                <a:solidFill>
                  <a:schemeClr val="accent2"/>
                </a:solidFill>
                <a:latin typeface="Zapf Dingbats"/>
                <a:ea typeface="Zapf Dingbats"/>
                <a:cs typeface="Zapf Dingbats"/>
              </a:rPr>
              <a:t>✗</a:t>
            </a:r>
            <a:endParaRPr lang="en-US" sz="3200" b="1" dirty="0">
              <a:solidFill>
                <a:schemeClr val="accent2"/>
              </a:solidFill>
            </a:endParaRPr>
          </a:p>
        </p:txBody>
      </p:sp>
      <p:sp>
        <p:nvSpPr>
          <p:cNvPr id="20" name="TextBox 19"/>
          <p:cNvSpPr txBox="1"/>
          <p:nvPr/>
        </p:nvSpPr>
        <p:spPr>
          <a:xfrm>
            <a:off x="7251370" y="5008840"/>
            <a:ext cx="441146" cy="584776"/>
          </a:xfrm>
          <a:prstGeom prst="rect">
            <a:avLst/>
          </a:prstGeom>
          <a:noFill/>
        </p:spPr>
        <p:txBody>
          <a:bodyPr wrap="none" rtlCol="0">
            <a:spAutoFit/>
          </a:bodyPr>
          <a:lstStyle/>
          <a:p>
            <a:r>
              <a:rPr lang="en-US" sz="3200" b="1" dirty="0" smtClean="0">
                <a:solidFill>
                  <a:schemeClr val="accent2"/>
                </a:solidFill>
                <a:latin typeface="Zapf Dingbats"/>
                <a:ea typeface="Zapf Dingbats"/>
                <a:cs typeface="Zapf Dingbats"/>
              </a:rPr>
              <a:t>✗</a:t>
            </a:r>
            <a:endParaRPr lang="en-US" sz="3200" b="1" dirty="0">
              <a:solidFill>
                <a:schemeClr val="accent2"/>
              </a:solidFill>
            </a:endParaRPr>
          </a:p>
        </p:txBody>
      </p:sp>
      <p:sp>
        <p:nvSpPr>
          <p:cNvPr id="21" name="TextBox 20"/>
          <p:cNvSpPr txBox="1"/>
          <p:nvPr/>
        </p:nvSpPr>
        <p:spPr>
          <a:xfrm>
            <a:off x="7251370" y="5593616"/>
            <a:ext cx="441146" cy="584776"/>
          </a:xfrm>
          <a:prstGeom prst="rect">
            <a:avLst/>
          </a:prstGeom>
          <a:noFill/>
        </p:spPr>
        <p:txBody>
          <a:bodyPr wrap="none" rtlCol="0">
            <a:spAutoFit/>
          </a:bodyPr>
          <a:lstStyle/>
          <a:p>
            <a:r>
              <a:rPr lang="en-US" sz="3200" b="1" dirty="0" smtClean="0">
                <a:solidFill>
                  <a:schemeClr val="accent2"/>
                </a:solidFill>
                <a:latin typeface="Zapf Dingbats"/>
                <a:ea typeface="Zapf Dingbats"/>
                <a:cs typeface="Zapf Dingbats"/>
              </a:rPr>
              <a:t>✗</a:t>
            </a:r>
            <a:endParaRPr lang="en-US" sz="3200"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6" grpId="0"/>
      <p:bldP spid="17" grpId="0"/>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sz="3600" b="1" dirty="0" smtClean="0">
                <a:solidFill>
                  <a:schemeClr val="bg1">
                    <a:lumMod val="75000"/>
                  </a:schemeClr>
                </a:solidFill>
              </a:rPr>
              <a:t>The problem of personal identity</a:t>
            </a:r>
          </a:p>
          <a:p>
            <a:r>
              <a:rPr lang="en-US" sz="3600" b="1" dirty="0" smtClean="0">
                <a:solidFill>
                  <a:schemeClr val="bg1">
                    <a:lumMod val="75000"/>
                  </a:schemeClr>
                </a:solidFill>
              </a:rPr>
              <a:t>Qualitative vs. numerical identity</a:t>
            </a:r>
          </a:p>
          <a:p>
            <a:r>
              <a:rPr lang="en-US" sz="3600" b="1" dirty="0" smtClean="0">
                <a:solidFill>
                  <a:schemeClr val="bg1">
                    <a:lumMod val="75000"/>
                  </a:schemeClr>
                </a:solidFill>
              </a:rPr>
              <a:t>Two criteria for personal identity</a:t>
            </a:r>
          </a:p>
          <a:p>
            <a:r>
              <a:rPr lang="en-US" sz="3600" b="1" dirty="0" smtClean="0">
                <a:solidFill>
                  <a:schemeClr val="tx2"/>
                </a:solidFill>
              </a:rPr>
              <a:t>Abnormal Cases</a:t>
            </a:r>
          </a:p>
          <a:p>
            <a:r>
              <a:rPr lang="en-US" sz="3600" b="1" dirty="0" smtClean="0">
                <a:solidFill>
                  <a:schemeClr val="bg1">
                    <a:lumMod val="75000"/>
                  </a:schemeClr>
                </a:solidFill>
              </a:rPr>
              <a:t>What’s at stake</a:t>
            </a:r>
            <a:endParaRPr lang="en-US" dirty="0" smtClean="0">
              <a:solidFill>
                <a:schemeClr val="bg1">
                  <a:lumMod val="75000"/>
                </a:schemeClr>
              </a:solidFill>
            </a:endParaRPr>
          </a:p>
          <a:p>
            <a:endParaRPr lang="en-US" dirty="0" smtClean="0"/>
          </a:p>
          <a:p>
            <a:endParaRPr lang="en-US" dirty="0"/>
          </a:p>
        </p:txBody>
      </p:sp>
      <p:sp>
        <p:nvSpPr>
          <p:cNvPr id="4" name="Rectangle 4"/>
          <p:cNvSpPr>
            <a:spLocks noChangeArrowheads="1"/>
          </p:cNvSpPr>
          <p:nvPr/>
        </p:nvSpPr>
        <p:spPr bwMode="auto">
          <a:xfrm>
            <a:off x="838199" y="3678663"/>
            <a:ext cx="3248299" cy="60960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Abnormal Cases I: </a:t>
            </a:r>
            <a:br>
              <a:rPr lang="en-US" dirty="0" smtClean="0"/>
            </a:br>
            <a:r>
              <a:rPr lang="en-US" dirty="0" smtClean="0"/>
              <a:t>Multiple Personality Disorder</a:t>
            </a:r>
            <a:endParaRPr lang="en-US" dirty="0"/>
          </a:p>
        </p:txBody>
      </p:sp>
      <p:sp>
        <p:nvSpPr>
          <p:cNvPr id="5" name="TextBox 4"/>
          <p:cNvSpPr txBox="1"/>
          <p:nvPr/>
        </p:nvSpPr>
        <p:spPr>
          <a:xfrm>
            <a:off x="457200" y="5707193"/>
            <a:ext cx="5445125" cy="646331"/>
          </a:xfrm>
          <a:prstGeom prst="rect">
            <a:avLst/>
          </a:prstGeom>
          <a:noFill/>
        </p:spPr>
        <p:txBody>
          <a:bodyPr wrap="square" rtlCol="0">
            <a:spAutoFit/>
          </a:bodyPr>
          <a:lstStyle/>
          <a:p>
            <a:r>
              <a:rPr lang="en-US" dirty="0" smtClean="0"/>
              <a:t>Christine Beauchamp (Source: Kathleen Wilkes, </a:t>
            </a:r>
            <a:r>
              <a:rPr lang="en-US" i="1" dirty="0" smtClean="0"/>
              <a:t>Fugues, Hypnosis, and Multiple Personality</a:t>
            </a:r>
            <a:r>
              <a:rPr lang="en-US" dirty="0" smtClean="0"/>
              <a:t>, )</a:t>
            </a:r>
            <a:endParaRPr lang="en-US" dirty="0"/>
          </a:p>
        </p:txBody>
      </p:sp>
      <p:pic>
        <p:nvPicPr>
          <p:cNvPr id="7" name="Picture 6" descr="MultPers.tiff"/>
          <p:cNvPicPr>
            <a:picLocks noChangeAspect="1"/>
          </p:cNvPicPr>
          <p:nvPr/>
        </p:nvPicPr>
        <p:blipFill>
          <a:blip r:embed="rId2"/>
          <a:stretch>
            <a:fillRect/>
          </a:stretch>
        </p:blipFill>
        <p:spPr>
          <a:xfrm>
            <a:off x="333375" y="1417638"/>
            <a:ext cx="5277662" cy="4127196"/>
          </a:xfrm>
          <a:prstGeom prst="rect">
            <a:avLst/>
          </a:prstGeom>
        </p:spPr>
      </p:pic>
      <p:sp>
        <p:nvSpPr>
          <p:cNvPr id="8" name="TextBox 7"/>
          <p:cNvSpPr txBox="1"/>
          <p:nvPr/>
        </p:nvSpPr>
        <p:spPr>
          <a:xfrm>
            <a:off x="5777141" y="1851515"/>
            <a:ext cx="2909659" cy="3693319"/>
          </a:xfrm>
          <a:prstGeom prst="rect">
            <a:avLst/>
          </a:prstGeom>
          <a:noFill/>
          <a:ln w="25400">
            <a:solidFill>
              <a:schemeClr val="tx1"/>
            </a:solidFill>
          </a:ln>
        </p:spPr>
        <p:txBody>
          <a:bodyPr wrap="square" rtlCol="0">
            <a:spAutoFit/>
          </a:bodyPr>
          <a:lstStyle/>
          <a:p>
            <a:r>
              <a:rPr lang="en-US" dirty="0" smtClean="0"/>
              <a:t>To B1 and B4, life as B2 was equivalent to death. From their point of view, they cease to exist when B2 was present, despite the fact that B2 claimed to be both of them.  […] Sally, ... although not “killed” by the rise of B2, would have been “squeezed” (her own term) back to her passive status as a coexisting consciousness by a healthy B2. [Wilkes, </a:t>
            </a:r>
            <a:r>
              <a:rPr lang="en-US" dirty="0" err="1" smtClean="0"/>
              <a:t>p</a:t>
            </a:r>
            <a:r>
              <a:rPr lang="en-US" dirty="0" smtClean="0"/>
              <a:t>. 126]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Abnormal Cases I:</a:t>
            </a:r>
            <a:br>
              <a:rPr lang="en-US" dirty="0" smtClean="0"/>
            </a:br>
            <a:r>
              <a:rPr lang="en-US" dirty="0" smtClean="0"/>
              <a:t>Multiple Personality Disorder</a:t>
            </a:r>
            <a:endParaRPr lang="en-US" dirty="0"/>
          </a:p>
        </p:txBody>
      </p:sp>
      <p:pic>
        <p:nvPicPr>
          <p:cNvPr id="4" name="Picture 3" descr="MultPers.tiff"/>
          <p:cNvPicPr>
            <a:picLocks noChangeAspect="1"/>
          </p:cNvPicPr>
          <p:nvPr/>
        </p:nvPicPr>
        <p:blipFill>
          <a:blip r:embed="rId2"/>
          <a:stretch>
            <a:fillRect/>
          </a:stretch>
        </p:blipFill>
        <p:spPr>
          <a:xfrm>
            <a:off x="2871543" y="1417638"/>
            <a:ext cx="3804490" cy="2975157"/>
          </a:xfrm>
          <a:prstGeom prst="rect">
            <a:avLst/>
          </a:prstGeom>
        </p:spPr>
      </p:pic>
      <p:graphicFrame>
        <p:nvGraphicFramePr>
          <p:cNvPr id="5" name="Content Placeholder 7"/>
          <p:cNvGraphicFramePr>
            <a:graphicFrameLocks noGrp="1"/>
          </p:cNvGraphicFramePr>
          <p:nvPr>
            <p:ph idx="1"/>
          </p:nvPr>
        </p:nvGraphicFramePr>
        <p:xfrm>
          <a:off x="1091679" y="4356119"/>
          <a:ext cx="6092371" cy="2342516"/>
        </p:xfrm>
        <a:graphic>
          <a:graphicData uri="http://schemas.openxmlformats.org/drawingml/2006/table">
            <a:tbl>
              <a:tblPr firstRow="1" bandRow="1">
                <a:tableStyleId>{5C22544A-7EE6-4342-B048-85BDC9FD1C3A}</a:tableStyleId>
              </a:tblPr>
              <a:tblGrid>
                <a:gridCol w="4169229"/>
                <a:gridCol w="1923142"/>
              </a:tblGrid>
              <a:tr h="585629">
                <a:tc>
                  <a:txBody>
                    <a:bodyPr/>
                    <a:lstStyle/>
                    <a:p>
                      <a:endParaRPr lang="en-US" dirty="0"/>
                    </a:p>
                  </a:txBody>
                  <a:tcPr/>
                </a:tc>
                <a:tc>
                  <a:txBody>
                    <a:bodyPr/>
                    <a:lstStyle/>
                    <a:p>
                      <a:endParaRPr lang="en-US" dirty="0"/>
                    </a:p>
                  </a:txBody>
                  <a:tcPr/>
                </a:tc>
              </a:tr>
              <a:tr h="585629">
                <a:tc>
                  <a:txBody>
                    <a:bodyPr/>
                    <a:lstStyle/>
                    <a:p>
                      <a:endParaRPr lang="en-US"/>
                    </a:p>
                  </a:txBody>
                  <a:tcPr/>
                </a:tc>
                <a:tc>
                  <a:txBody>
                    <a:bodyPr/>
                    <a:lstStyle/>
                    <a:p>
                      <a:endParaRPr lang="en-US"/>
                    </a:p>
                  </a:txBody>
                  <a:tcPr/>
                </a:tc>
              </a:tr>
              <a:tr h="585629">
                <a:tc>
                  <a:txBody>
                    <a:bodyPr/>
                    <a:lstStyle/>
                    <a:p>
                      <a:endParaRPr lang="en-US"/>
                    </a:p>
                  </a:txBody>
                  <a:tcPr/>
                </a:tc>
                <a:tc>
                  <a:txBody>
                    <a:bodyPr/>
                    <a:lstStyle/>
                    <a:p>
                      <a:endParaRPr lang="en-US"/>
                    </a:p>
                  </a:txBody>
                  <a:tcPr/>
                </a:tc>
              </a:tr>
              <a:tr h="585629">
                <a:tc>
                  <a:txBody>
                    <a:bodyPr/>
                    <a:lstStyle/>
                    <a:p>
                      <a:endParaRPr lang="en-US"/>
                    </a:p>
                  </a:txBody>
                  <a:tcPr/>
                </a:tc>
                <a:tc>
                  <a:txBody>
                    <a:bodyPr/>
                    <a:lstStyle/>
                    <a:p>
                      <a:endParaRPr lang="en-US" dirty="0"/>
                    </a:p>
                  </a:txBody>
                  <a:tcPr/>
                </a:tc>
              </a:tr>
            </a:tbl>
          </a:graphicData>
        </a:graphic>
      </p:graphicFrame>
      <p:sp>
        <p:nvSpPr>
          <p:cNvPr id="6" name="TextBox 5"/>
          <p:cNvSpPr txBox="1"/>
          <p:nvPr/>
        </p:nvSpPr>
        <p:spPr>
          <a:xfrm>
            <a:off x="5540147" y="4356119"/>
            <a:ext cx="1165103" cy="461665"/>
          </a:xfrm>
          <a:prstGeom prst="rect">
            <a:avLst/>
          </a:prstGeom>
          <a:noFill/>
        </p:spPr>
        <p:txBody>
          <a:bodyPr wrap="none" rtlCol="0">
            <a:spAutoFit/>
          </a:bodyPr>
          <a:lstStyle/>
          <a:p>
            <a:r>
              <a:rPr lang="en-US" sz="2400" b="1" dirty="0" smtClean="0"/>
              <a:t>A and B</a:t>
            </a:r>
            <a:endParaRPr lang="en-US" sz="2400" b="1" dirty="0"/>
          </a:p>
        </p:txBody>
      </p:sp>
      <p:sp>
        <p:nvSpPr>
          <p:cNvPr id="8" name="TextBox 7"/>
          <p:cNvSpPr txBox="1"/>
          <p:nvPr/>
        </p:nvSpPr>
        <p:spPr>
          <a:xfrm>
            <a:off x="1091679" y="4970184"/>
            <a:ext cx="3214341" cy="461665"/>
          </a:xfrm>
          <a:prstGeom prst="rect">
            <a:avLst/>
          </a:prstGeom>
          <a:noFill/>
        </p:spPr>
        <p:txBody>
          <a:bodyPr wrap="none" rtlCol="0">
            <a:spAutoFit/>
          </a:bodyPr>
          <a:lstStyle/>
          <a:p>
            <a:r>
              <a:rPr lang="en-US" sz="2400" b="1" dirty="0" smtClean="0"/>
              <a:t>Biologically Connected?</a:t>
            </a:r>
            <a:endParaRPr lang="en-US" sz="2400" b="1" dirty="0"/>
          </a:p>
        </p:txBody>
      </p:sp>
      <p:sp>
        <p:nvSpPr>
          <p:cNvPr id="9" name="TextBox 8"/>
          <p:cNvSpPr txBox="1"/>
          <p:nvPr/>
        </p:nvSpPr>
        <p:spPr>
          <a:xfrm>
            <a:off x="1091679" y="5584249"/>
            <a:ext cx="3680665" cy="461665"/>
          </a:xfrm>
          <a:prstGeom prst="rect">
            <a:avLst/>
          </a:prstGeom>
          <a:noFill/>
        </p:spPr>
        <p:txBody>
          <a:bodyPr wrap="none" rtlCol="0">
            <a:spAutoFit/>
          </a:bodyPr>
          <a:lstStyle/>
          <a:p>
            <a:r>
              <a:rPr lang="en-US" sz="2400" b="1" dirty="0" smtClean="0"/>
              <a:t>Psychologically Connected?</a:t>
            </a:r>
            <a:endParaRPr lang="en-US" sz="2400" b="1" dirty="0"/>
          </a:p>
        </p:txBody>
      </p:sp>
      <p:sp>
        <p:nvSpPr>
          <p:cNvPr id="10" name="TextBox 9"/>
          <p:cNvSpPr txBox="1"/>
          <p:nvPr/>
        </p:nvSpPr>
        <p:spPr>
          <a:xfrm>
            <a:off x="1091679" y="6198314"/>
            <a:ext cx="3032952" cy="461665"/>
          </a:xfrm>
          <a:prstGeom prst="rect">
            <a:avLst/>
          </a:prstGeom>
          <a:noFill/>
        </p:spPr>
        <p:txBody>
          <a:bodyPr wrap="none" rtlCol="0">
            <a:spAutoFit/>
          </a:bodyPr>
          <a:lstStyle/>
          <a:p>
            <a:r>
              <a:rPr lang="en-US" sz="2400" b="1" dirty="0" smtClean="0"/>
              <a:t>Numerically Identical?</a:t>
            </a:r>
            <a:endParaRPr lang="en-US" sz="2400" b="1" dirty="0"/>
          </a:p>
        </p:txBody>
      </p:sp>
      <p:sp>
        <p:nvSpPr>
          <p:cNvPr id="11" name="TextBox 10"/>
          <p:cNvSpPr txBox="1"/>
          <p:nvPr/>
        </p:nvSpPr>
        <p:spPr>
          <a:xfrm>
            <a:off x="5834030" y="4970184"/>
            <a:ext cx="531916" cy="584776"/>
          </a:xfrm>
          <a:prstGeom prst="rect">
            <a:avLst/>
          </a:prstGeom>
          <a:noFill/>
        </p:spPr>
        <p:txBody>
          <a:bodyPr wrap="none" rtlCol="0">
            <a:spAutoFit/>
          </a:bodyPr>
          <a:lstStyle/>
          <a:p>
            <a:r>
              <a:rPr lang="en-US" sz="3200" b="1" dirty="0" smtClean="0">
                <a:solidFill>
                  <a:schemeClr val="tx2"/>
                </a:solidFill>
                <a:latin typeface="Zapf Dingbats"/>
                <a:ea typeface="Zapf Dingbats"/>
                <a:cs typeface="Zapf Dingbats"/>
              </a:rPr>
              <a:t>✔</a:t>
            </a:r>
            <a:endParaRPr lang="en-US" sz="3200" b="1" dirty="0">
              <a:solidFill>
                <a:schemeClr val="tx2"/>
              </a:solidFill>
            </a:endParaRPr>
          </a:p>
        </p:txBody>
      </p:sp>
      <p:sp>
        <p:nvSpPr>
          <p:cNvPr id="12" name="TextBox 11"/>
          <p:cNvSpPr txBox="1"/>
          <p:nvPr/>
        </p:nvSpPr>
        <p:spPr>
          <a:xfrm>
            <a:off x="5834030" y="5554960"/>
            <a:ext cx="441146" cy="584776"/>
          </a:xfrm>
          <a:prstGeom prst="rect">
            <a:avLst/>
          </a:prstGeom>
          <a:noFill/>
        </p:spPr>
        <p:txBody>
          <a:bodyPr wrap="none" rtlCol="0">
            <a:spAutoFit/>
          </a:bodyPr>
          <a:lstStyle/>
          <a:p>
            <a:r>
              <a:rPr lang="en-US" sz="3200" b="1" dirty="0" smtClean="0">
                <a:solidFill>
                  <a:schemeClr val="accent2"/>
                </a:solidFill>
                <a:latin typeface="Zapf Dingbats"/>
                <a:ea typeface="Zapf Dingbats"/>
                <a:cs typeface="Zapf Dingbats"/>
              </a:rPr>
              <a:t>✗</a:t>
            </a:r>
            <a:endParaRPr lang="en-US" sz="3200" b="1" dirty="0">
              <a:solidFill>
                <a:schemeClr val="accent2"/>
              </a:solidFill>
            </a:endParaRPr>
          </a:p>
        </p:txBody>
      </p:sp>
      <p:sp>
        <p:nvSpPr>
          <p:cNvPr id="13" name="TextBox 12"/>
          <p:cNvSpPr txBox="1"/>
          <p:nvPr/>
        </p:nvSpPr>
        <p:spPr>
          <a:xfrm>
            <a:off x="5834030" y="6139736"/>
            <a:ext cx="441146" cy="584776"/>
          </a:xfrm>
          <a:prstGeom prst="rect">
            <a:avLst/>
          </a:prstGeom>
          <a:noFill/>
        </p:spPr>
        <p:txBody>
          <a:bodyPr wrap="square" rtlCol="0">
            <a:spAutoFit/>
          </a:bodyPr>
          <a:lstStyle/>
          <a:p>
            <a:r>
              <a:rPr lang="en-US" sz="3200" b="1" dirty="0" smtClean="0">
                <a:latin typeface="Lucida Sans Unicode"/>
                <a:ea typeface="Zapf Dingbats"/>
                <a:cs typeface="Zapf Dingbats"/>
              </a:rPr>
              <a:t>?</a:t>
            </a:r>
            <a:endParaRPr lang="en-US" sz="3200" b="1" dirty="0">
              <a:latin typeface="Lucida Sans Unicode"/>
            </a:endParaRPr>
          </a:p>
        </p:txBody>
      </p:sp>
      <p:sp>
        <p:nvSpPr>
          <p:cNvPr id="17" name="Line Callout 1 (No Border) 16"/>
          <p:cNvSpPr/>
          <p:nvPr/>
        </p:nvSpPr>
        <p:spPr>
          <a:xfrm>
            <a:off x="1677287" y="2660397"/>
            <a:ext cx="605262" cy="442103"/>
          </a:xfrm>
          <a:prstGeom prst="callout1">
            <a:avLst>
              <a:gd name="adj1" fmla="val 33010"/>
              <a:gd name="adj2" fmla="val 100736"/>
              <a:gd name="adj3" fmla="val -49485"/>
              <a:gd name="adj4" fmla="val 303781"/>
            </a:avLst>
          </a:prstGeom>
          <a:solidFill>
            <a:schemeClr val="accent2">
              <a:lumMod val="60000"/>
              <a:lumOff val="40000"/>
            </a:schemeClr>
          </a:solidFill>
          <a:ln w="25400">
            <a:solidFill>
              <a:schemeClr val="accent2"/>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A</a:t>
            </a:r>
            <a:endParaRPr lang="en-US" b="1" dirty="0">
              <a:solidFill>
                <a:schemeClr val="tx1"/>
              </a:solidFill>
            </a:endParaRPr>
          </a:p>
        </p:txBody>
      </p:sp>
      <p:sp>
        <p:nvSpPr>
          <p:cNvPr id="18" name="Line Callout 1 (No Border) 17"/>
          <p:cNvSpPr/>
          <p:nvPr/>
        </p:nvSpPr>
        <p:spPr>
          <a:xfrm>
            <a:off x="7129379" y="1760481"/>
            <a:ext cx="605262" cy="442103"/>
          </a:xfrm>
          <a:prstGeom prst="callout1">
            <a:avLst>
              <a:gd name="adj1" fmla="val 62730"/>
              <a:gd name="adj2" fmla="val -1831"/>
              <a:gd name="adj3" fmla="val 153034"/>
              <a:gd name="adj4" fmla="val -114129"/>
            </a:avLst>
          </a:prstGeom>
          <a:solidFill>
            <a:schemeClr val="accent2">
              <a:lumMod val="60000"/>
              <a:lumOff val="40000"/>
            </a:schemeClr>
          </a:solidFill>
          <a:ln w="25400">
            <a:solidFill>
              <a:schemeClr val="accent2"/>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B</a:t>
            </a: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7" grpId="0" animBg="1"/>
      <p:bldP spid="18"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Abnormal Cases II:</a:t>
            </a:r>
            <a:br>
              <a:rPr lang="en-US" dirty="0" smtClean="0"/>
            </a:br>
            <a:r>
              <a:rPr lang="en-US" dirty="0" smtClean="0"/>
              <a:t>Split Brains</a:t>
            </a:r>
            <a:endParaRPr lang="en-US" dirty="0"/>
          </a:p>
        </p:txBody>
      </p:sp>
      <p:sp>
        <p:nvSpPr>
          <p:cNvPr id="4" name="TextBox 3"/>
          <p:cNvSpPr txBox="1"/>
          <p:nvPr/>
        </p:nvSpPr>
        <p:spPr>
          <a:xfrm>
            <a:off x="457200" y="3125798"/>
            <a:ext cx="7973908" cy="3416320"/>
          </a:xfrm>
          <a:prstGeom prst="rect">
            <a:avLst/>
          </a:prstGeom>
          <a:noFill/>
          <a:ln w="25400">
            <a:solidFill>
              <a:schemeClr val="tx1"/>
            </a:solidFill>
          </a:ln>
        </p:spPr>
        <p:txBody>
          <a:bodyPr wrap="square" rtlCol="0">
            <a:spAutoFit/>
          </a:bodyPr>
          <a:lstStyle/>
          <a:p>
            <a:pPr algn="just"/>
            <a:r>
              <a:rPr lang="en-US" sz="2400" dirty="0" smtClean="0"/>
              <a:t>If, for example the [split-brain] patient is asked to fixate on a spot at the centre of the screen and the word TAXABLE is flashed so that the letters TAX fall to the left, and the letters ABLE to the right, of fixation, the right-handed patient with a  disconnection syndrome will </a:t>
            </a:r>
            <a:r>
              <a:rPr lang="en-US" sz="2400" i="1" dirty="0" smtClean="0"/>
              <a:t>say</a:t>
            </a:r>
            <a:r>
              <a:rPr lang="en-US" sz="2400" dirty="0" smtClean="0"/>
              <a:t> he or she saw the word ABLE.  Yet if asked to point to the word seen using the left hand, he or she will select the word TAX from a list of words that include both ABLE and TAXABLE. (Roland </a:t>
            </a:r>
            <a:r>
              <a:rPr lang="en-US" sz="2400" dirty="0" err="1" smtClean="0"/>
              <a:t>Pucetti</a:t>
            </a:r>
            <a:r>
              <a:rPr lang="en-US" sz="2400" dirty="0" smtClean="0"/>
              <a:t>, </a:t>
            </a:r>
            <a:r>
              <a:rPr lang="en-US" sz="2400" i="1" dirty="0" smtClean="0"/>
              <a:t>Two Brains, Two Minds?, </a:t>
            </a:r>
            <a:r>
              <a:rPr lang="en-US" sz="2400" i="1" dirty="0" err="1" smtClean="0"/>
              <a:t>p</a:t>
            </a:r>
            <a:r>
              <a:rPr lang="en-US" sz="2400" i="1" dirty="0" smtClean="0"/>
              <a:t>. 70</a:t>
            </a:r>
            <a:r>
              <a:rPr lang="en-US" sz="2400" dirty="0" smtClean="0"/>
              <a:t>)  </a:t>
            </a:r>
            <a:endParaRPr lang="en-US" sz="2400" dirty="0"/>
          </a:p>
        </p:txBody>
      </p:sp>
      <p:sp>
        <p:nvSpPr>
          <p:cNvPr id="6" name="TextBox 5"/>
          <p:cNvSpPr txBox="1"/>
          <p:nvPr/>
        </p:nvSpPr>
        <p:spPr>
          <a:xfrm>
            <a:off x="2724333" y="1693220"/>
            <a:ext cx="4288981" cy="1200329"/>
          </a:xfrm>
          <a:prstGeom prst="rect">
            <a:avLst/>
          </a:prstGeom>
          <a:noFill/>
        </p:spPr>
        <p:txBody>
          <a:bodyPr wrap="square" rtlCol="0">
            <a:spAutoFit/>
          </a:bodyPr>
          <a:lstStyle/>
          <a:p>
            <a:r>
              <a:rPr lang="en-US" sz="7200" b="1" dirty="0" smtClean="0"/>
              <a:t>TAX ABLE</a:t>
            </a:r>
            <a:endParaRPr lang="en-US" sz="7200" b="1" dirty="0"/>
          </a:p>
        </p:txBody>
      </p:sp>
      <p:sp>
        <p:nvSpPr>
          <p:cNvPr id="8" name="TextBox 7"/>
          <p:cNvSpPr txBox="1"/>
          <p:nvPr/>
        </p:nvSpPr>
        <p:spPr>
          <a:xfrm>
            <a:off x="4049682" y="1925469"/>
            <a:ext cx="662676" cy="1015663"/>
          </a:xfrm>
          <a:prstGeom prst="rect">
            <a:avLst/>
          </a:prstGeom>
          <a:noFill/>
        </p:spPr>
        <p:txBody>
          <a:bodyPr wrap="square" rtlCol="0">
            <a:spAutoFit/>
          </a:bodyPr>
          <a:lstStyle/>
          <a:p>
            <a:r>
              <a:rPr lang="en-US" sz="6000" dirty="0" err="1" smtClean="0">
                <a:latin typeface="Wingdings"/>
                <a:ea typeface="Wingdings"/>
                <a:cs typeface="Wingdings"/>
              </a:rPr>
              <a:t></a:t>
            </a:r>
            <a:endParaRPr 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100"/>
                                  </p:stCondLst>
                                  <p:childTnLst>
                                    <p:set>
                                      <p:cBhvr>
                                        <p:cTn id="9" dur="1" fill="hold">
                                          <p:stCondLst>
                                            <p:cond delay="0"/>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2"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6" grpId="1"/>
      <p:bldP spid="6" grpId="2"/>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Split Brains</a:t>
            </a:r>
            <a:endParaRPr lang="en-US" dirty="0"/>
          </a:p>
        </p:txBody>
      </p:sp>
      <p:sp>
        <p:nvSpPr>
          <p:cNvPr id="3" name="Content Placeholder 2"/>
          <p:cNvSpPr>
            <a:spLocks noGrp="1"/>
          </p:cNvSpPr>
          <p:nvPr>
            <p:ph idx="1"/>
          </p:nvPr>
        </p:nvSpPr>
        <p:spPr>
          <a:xfrm>
            <a:off x="236308" y="1295747"/>
            <a:ext cx="4508091" cy="5440362"/>
          </a:xfrm>
          <a:ln w="25400">
            <a:solidFill>
              <a:schemeClr val="tx1"/>
            </a:solidFill>
          </a:ln>
        </p:spPr>
        <p:txBody>
          <a:bodyPr>
            <a:noAutofit/>
          </a:bodyPr>
          <a:lstStyle/>
          <a:p>
            <a:pPr marL="0" indent="0" algn="just">
              <a:spcBef>
                <a:spcPts val="0"/>
              </a:spcBef>
              <a:buNone/>
            </a:pPr>
            <a:r>
              <a:rPr lang="en-US" sz="2400" dirty="0" smtClean="0"/>
              <a:t>[</a:t>
            </a:r>
            <a:r>
              <a:rPr lang="en-US" sz="2400" dirty="0" err="1" smtClean="0"/>
              <a:t>O]ne</a:t>
            </a:r>
            <a:r>
              <a:rPr lang="en-US" sz="2400" dirty="0" smtClean="0"/>
              <a:t> half of a formerly healthy (except prone to epileptic seizures in many cases) brain – the half that does not even think in language – [is] able to perform transparently intentional and purposeful acts like repeatedly throwing a newspaper to the floor during television commercials (the right hemisphere cannot read, and the newspaper does block its view of the TV screen); or slapping one’s face when it is time to get up and have breakfast. (</a:t>
            </a:r>
            <a:r>
              <a:rPr lang="en-US" sz="2400" dirty="0" err="1" smtClean="0"/>
              <a:t>Pucetti</a:t>
            </a:r>
            <a:r>
              <a:rPr lang="en-US" sz="2400" dirty="0" smtClean="0"/>
              <a:t>, </a:t>
            </a:r>
            <a:r>
              <a:rPr lang="en-US" sz="2400" dirty="0" err="1" smtClean="0"/>
              <a:t>p</a:t>
            </a:r>
            <a:r>
              <a:rPr lang="en-US" sz="2400" dirty="0" smtClean="0"/>
              <a:t>. 74)</a:t>
            </a:r>
          </a:p>
          <a:p>
            <a:pPr marL="0">
              <a:spcBef>
                <a:spcPts val="0"/>
              </a:spcBef>
              <a:buNone/>
            </a:pPr>
            <a:endParaRPr lang="en-US" sz="2400" dirty="0"/>
          </a:p>
        </p:txBody>
      </p:sp>
      <p:grpSp>
        <p:nvGrpSpPr>
          <p:cNvPr id="6" name="Group 5"/>
          <p:cNvGrpSpPr/>
          <p:nvPr/>
        </p:nvGrpSpPr>
        <p:grpSpPr>
          <a:xfrm>
            <a:off x="4965291" y="3423735"/>
            <a:ext cx="3721509" cy="2967622"/>
            <a:chOff x="4965291" y="3423735"/>
            <a:chExt cx="3721509" cy="2967622"/>
          </a:xfrm>
        </p:grpSpPr>
        <p:pic>
          <p:nvPicPr>
            <p:cNvPr id="4" name="Picture 3"/>
            <p:cNvPicPr>
              <a:picLocks noChangeAspect="1"/>
            </p:cNvPicPr>
            <p:nvPr/>
          </p:nvPicPr>
          <p:blipFill>
            <a:blip r:embed="rId2"/>
            <a:stretch>
              <a:fillRect/>
            </a:stretch>
          </p:blipFill>
          <p:spPr>
            <a:xfrm>
              <a:off x="4965291" y="3423735"/>
              <a:ext cx="3721509" cy="2598290"/>
            </a:xfrm>
            <a:prstGeom prst="rect">
              <a:avLst/>
            </a:prstGeom>
          </p:spPr>
        </p:pic>
        <p:sp>
          <p:nvSpPr>
            <p:cNvPr id="5" name="TextBox 4"/>
            <p:cNvSpPr txBox="1"/>
            <p:nvPr/>
          </p:nvSpPr>
          <p:spPr>
            <a:xfrm>
              <a:off x="5282996" y="6022025"/>
              <a:ext cx="3090874" cy="369332"/>
            </a:xfrm>
            <a:prstGeom prst="rect">
              <a:avLst/>
            </a:prstGeom>
            <a:noFill/>
          </p:spPr>
          <p:txBody>
            <a:bodyPr wrap="square" rtlCol="0">
              <a:spAutoFit/>
            </a:bodyPr>
            <a:lstStyle/>
            <a:p>
              <a:r>
                <a:rPr lang="en-US" dirty="0" smtClean="0"/>
                <a:t>Peter Sellers as Dr. Strangelove</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Abnormal Cases II:</a:t>
            </a:r>
            <a:br>
              <a:rPr lang="en-US" dirty="0" smtClean="0"/>
            </a:br>
            <a:r>
              <a:rPr lang="en-US" dirty="0" smtClean="0"/>
              <a:t>Split Brains</a:t>
            </a:r>
            <a:endParaRPr lang="en-US" dirty="0"/>
          </a:p>
        </p:txBody>
      </p:sp>
      <p:pic>
        <p:nvPicPr>
          <p:cNvPr id="4" name="Picture 3"/>
          <p:cNvPicPr>
            <a:picLocks noChangeAspect="1"/>
          </p:cNvPicPr>
          <p:nvPr/>
        </p:nvPicPr>
        <p:blipFill>
          <a:blip r:embed="rId2"/>
          <a:stretch>
            <a:fillRect/>
          </a:stretch>
        </p:blipFill>
        <p:spPr>
          <a:xfrm>
            <a:off x="2830004" y="1674815"/>
            <a:ext cx="3721509" cy="2598290"/>
          </a:xfrm>
          <a:prstGeom prst="rect">
            <a:avLst/>
          </a:prstGeom>
        </p:spPr>
      </p:pic>
      <p:graphicFrame>
        <p:nvGraphicFramePr>
          <p:cNvPr id="5" name="Content Placeholder 7"/>
          <p:cNvGraphicFramePr>
            <a:graphicFrameLocks noGrp="1"/>
          </p:cNvGraphicFramePr>
          <p:nvPr>
            <p:ph idx="1"/>
          </p:nvPr>
        </p:nvGraphicFramePr>
        <p:xfrm>
          <a:off x="1091679" y="4356119"/>
          <a:ext cx="6842018" cy="2342516"/>
        </p:xfrm>
        <a:graphic>
          <a:graphicData uri="http://schemas.openxmlformats.org/drawingml/2006/table">
            <a:tbl>
              <a:tblPr firstRow="1" bandRow="1">
                <a:tableStyleId>{5C22544A-7EE6-4342-B048-85BDC9FD1C3A}</a:tableStyleId>
              </a:tblPr>
              <a:tblGrid>
                <a:gridCol w="4228132"/>
                <a:gridCol w="2613886"/>
              </a:tblGrid>
              <a:tr h="585629">
                <a:tc>
                  <a:txBody>
                    <a:bodyPr/>
                    <a:lstStyle/>
                    <a:p>
                      <a:endParaRPr lang="en-US" dirty="0"/>
                    </a:p>
                  </a:txBody>
                  <a:tcPr/>
                </a:tc>
                <a:tc>
                  <a:txBody>
                    <a:bodyPr/>
                    <a:lstStyle/>
                    <a:p>
                      <a:endParaRPr lang="en-US" dirty="0"/>
                    </a:p>
                  </a:txBody>
                  <a:tcPr/>
                </a:tc>
              </a:tr>
              <a:tr h="585629">
                <a:tc>
                  <a:txBody>
                    <a:bodyPr/>
                    <a:lstStyle/>
                    <a:p>
                      <a:endParaRPr lang="en-US"/>
                    </a:p>
                  </a:txBody>
                  <a:tcPr/>
                </a:tc>
                <a:tc>
                  <a:txBody>
                    <a:bodyPr/>
                    <a:lstStyle/>
                    <a:p>
                      <a:endParaRPr lang="en-US"/>
                    </a:p>
                  </a:txBody>
                  <a:tcPr/>
                </a:tc>
              </a:tr>
              <a:tr h="585629">
                <a:tc>
                  <a:txBody>
                    <a:bodyPr/>
                    <a:lstStyle/>
                    <a:p>
                      <a:endParaRPr lang="en-US"/>
                    </a:p>
                  </a:txBody>
                  <a:tcPr/>
                </a:tc>
                <a:tc>
                  <a:txBody>
                    <a:bodyPr/>
                    <a:lstStyle/>
                    <a:p>
                      <a:endParaRPr lang="en-US"/>
                    </a:p>
                  </a:txBody>
                  <a:tcPr/>
                </a:tc>
              </a:tr>
              <a:tr h="585629">
                <a:tc>
                  <a:txBody>
                    <a:bodyPr/>
                    <a:lstStyle/>
                    <a:p>
                      <a:endParaRPr lang="en-US"/>
                    </a:p>
                  </a:txBody>
                  <a:tcPr/>
                </a:tc>
                <a:tc>
                  <a:txBody>
                    <a:bodyPr/>
                    <a:lstStyle/>
                    <a:p>
                      <a:endParaRPr lang="en-US" dirty="0"/>
                    </a:p>
                  </a:txBody>
                  <a:tcPr/>
                </a:tc>
              </a:tr>
            </a:tbl>
          </a:graphicData>
        </a:graphic>
      </p:graphicFrame>
      <p:sp>
        <p:nvSpPr>
          <p:cNvPr id="6" name="TextBox 5"/>
          <p:cNvSpPr txBox="1"/>
          <p:nvPr/>
        </p:nvSpPr>
        <p:spPr>
          <a:xfrm>
            <a:off x="5540147" y="4356119"/>
            <a:ext cx="2393550" cy="461665"/>
          </a:xfrm>
          <a:prstGeom prst="rect">
            <a:avLst/>
          </a:prstGeom>
          <a:noFill/>
        </p:spPr>
        <p:txBody>
          <a:bodyPr wrap="square" rtlCol="0">
            <a:spAutoFit/>
          </a:bodyPr>
          <a:lstStyle/>
          <a:p>
            <a:r>
              <a:rPr lang="en-US" sz="2400" b="1" dirty="0" smtClean="0"/>
              <a:t> Lefty and Righty</a:t>
            </a:r>
            <a:endParaRPr lang="en-US" sz="2400" b="1" dirty="0"/>
          </a:p>
        </p:txBody>
      </p:sp>
      <p:sp>
        <p:nvSpPr>
          <p:cNvPr id="7" name="TextBox 6"/>
          <p:cNvSpPr txBox="1"/>
          <p:nvPr/>
        </p:nvSpPr>
        <p:spPr>
          <a:xfrm>
            <a:off x="1091679" y="4970184"/>
            <a:ext cx="3214341" cy="461665"/>
          </a:xfrm>
          <a:prstGeom prst="rect">
            <a:avLst/>
          </a:prstGeom>
          <a:noFill/>
        </p:spPr>
        <p:txBody>
          <a:bodyPr wrap="none" rtlCol="0">
            <a:spAutoFit/>
          </a:bodyPr>
          <a:lstStyle/>
          <a:p>
            <a:r>
              <a:rPr lang="en-US" sz="2400" b="1" dirty="0" smtClean="0"/>
              <a:t>Biologically Connected?</a:t>
            </a:r>
            <a:endParaRPr lang="en-US" sz="2400" b="1" dirty="0"/>
          </a:p>
        </p:txBody>
      </p:sp>
      <p:sp>
        <p:nvSpPr>
          <p:cNvPr id="8" name="TextBox 7"/>
          <p:cNvSpPr txBox="1"/>
          <p:nvPr/>
        </p:nvSpPr>
        <p:spPr>
          <a:xfrm>
            <a:off x="1091679" y="5584249"/>
            <a:ext cx="3680665" cy="461665"/>
          </a:xfrm>
          <a:prstGeom prst="rect">
            <a:avLst/>
          </a:prstGeom>
          <a:noFill/>
        </p:spPr>
        <p:txBody>
          <a:bodyPr wrap="none" rtlCol="0">
            <a:spAutoFit/>
          </a:bodyPr>
          <a:lstStyle/>
          <a:p>
            <a:r>
              <a:rPr lang="en-US" sz="2400" b="1" dirty="0" smtClean="0"/>
              <a:t>Psychologically Connected?</a:t>
            </a:r>
            <a:endParaRPr lang="en-US" sz="2400" b="1" dirty="0"/>
          </a:p>
        </p:txBody>
      </p:sp>
      <p:sp>
        <p:nvSpPr>
          <p:cNvPr id="9" name="TextBox 8"/>
          <p:cNvSpPr txBox="1"/>
          <p:nvPr/>
        </p:nvSpPr>
        <p:spPr>
          <a:xfrm>
            <a:off x="1091679" y="6198314"/>
            <a:ext cx="3032952" cy="461665"/>
          </a:xfrm>
          <a:prstGeom prst="rect">
            <a:avLst/>
          </a:prstGeom>
          <a:noFill/>
        </p:spPr>
        <p:txBody>
          <a:bodyPr wrap="none" rtlCol="0">
            <a:spAutoFit/>
          </a:bodyPr>
          <a:lstStyle/>
          <a:p>
            <a:r>
              <a:rPr lang="en-US" sz="2400" b="1" dirty="0" smtClean="0"/>
              <a:t>Numerically Identical?</a:t>
            </a:r>
            <a:endParaRPr lang="en-US" sz="2400" b="1" dirty="0"/>
          </a:p>
        </p:txBody>
      </p:sp>
      <p:sp>
        <p:nvSpPr>
          <p:cNvPr id="10" name="TextBox 9"/>
          <p:cNvSpPr txBox="1"/>
          <p:nvPr/>
        </p:nvSpPr>
        <p:spPr>
          <a:xfrm>
            <a:off x="5834030" y="4970184"/>
            <a:ext cx="531916" cy="584776"/>
          </a:xfrm>
          <a:prstGeom prst="rect">
            <a:avLst/>
          </a:prstGeom>
          <a:noFill/>
        </p:spPr>
        <p:txBody>
          <a:bodyPr wrap="none" rtlCol="0">
            <a:spAutoFit/>
          </a:bodyPr>
          <a:lstStyle/>
          <a:p>
            <a:r>
              <a:rPr lang="en-US" sz="3200" b="1" dirty="0" smtClean="0">
                <a:solidFill>
                  <a:schemeClr val="tx2"/>
                </a:solidFill>
                <a:latin typeface="Zapf Dingbats"/>
                <a:ea typeface="Zapf Dingbats"/>
                <a:cs typeface="Zapf Dingbats"/>
              </a:rPr>
              <a:t>✔</a:t>
            </a:r>
            <a:endParaRPr lang="en-US" sz="3200" b="1" dirty="0">
              <a:solidFill>
                <a:schemeClr val="tx2"/>
              </a:solidFill>
            </a:endParaRPr>
          </a:p>
        </p:txBody>
      </p:sp>
      <p:sp>
        <p:nvSpPr>
          <p:cNvPr id="11" name="TextBox 10"/>
          <p:cNvSpPr txBox="1"/>
          <p:nvPr/>
        </p:nvSpPr>
        <p:spPr>
          <a:xfrm>
            <a:off x="5834030" y="5554960"/>
            <a:ext cx="441146" cy="584776"/>
          </a:xfrm>
          <a:prstGeom prst="rect">
            <a:avLst/>
          </a:prstGeom>
          <a:noFill/>
        </p:spPr>
        <p:txBody>
          <a:bodyPr wrap="none" rtlCol="0">
            <a:spAutoFit/>
          </a:bodyPr>
          <a:lstStyle/>
          <a:p>
            <a:r>
              <a:rPr lang="en-US" sz="3200" b="1" dirty="0" smtClean="0">
                <a:solidFill>
                  <a:schemeClr val="accent2"/>
                </a:solidFill>
                <a:latin typeface="Zapf Dingbats"/>
                <a:ea typeface="Zapf Dingbats"/>
                <a:cs typeface="Zapf Dingbats"/>
              </a:rPr>
              <a:t>✗</a:t>
            </a:r>
            <a:endParaRPr lang="en-US" sz="3200" b="1" dirty="0">
              <a:solidFill>
                <a:schemeClr val="accent2"/>
              </a:solidFill>
            </a:endParaRPr>
          </a:p>
        </p:txBody>
      </p:sp>
      <p:sp>
        <p:nvSpPr>
          <p:cNvPr id="12" name="TextBox 11"/>
          <p:cNvSpPr txBox="1"/>
          <p:nvPr/>
        </p:nvSpPr>
        <p:spPr>
          <a:xfrm>
            <a:off x="5834030" y="6139736"/>
            <a:ext cx="441146" cy="584776"/>
          </a:xfrm>
          <a:prstGeom prst="rect">
            <a:avLst/>
          </a:prstGeom>
          <a:noFill/>
        </p:spPr>
        <p:txBody>
          <a:bodyPr wrap="square" rtlCol="0">
            <a:spAutoFit/>
          </a:bodyPr>
          <a:lstStyle/>
          <a:p>
            <a:r>
              <a:rPr lang="en-US" sz="3200" b="1" dirty="0" smtClean="0">
                <a:latin typeface="Lucida Sans Unicode"/>
                <a:ea typeface="Zapf Dingbats"/>
                <a:cs typeface="Zapf Dingbats"/>
              </a:rPr>
              <a:t>?</a:t>
            </a:r>
            <a:endParaRPr lang="en-US" sz="3200" b="1" dirty="0">
              <a:latin typeface="Lucida Sans Unicode"/>
            </a:endParaRPr>
          </a:p>
        </p:txBody>
      </p:sp>
      <p:sp>
        <p:nvSpPr>
          <p:cNvPr id="13" name="Line Callout 1 (No Border) 12"/>
          <p:cNvSpPr/>
          <p:nvPr/>
        </p:nvSpPr>
        <p:spPr>
          <a:xfrm>
            <a:off x="1091679" y="2660397"/>
            <a:ext cx="1152717" cy="442103"/>
          </a:xfrm>
          <a:prstGeom prst="callout1">
            <a:avLst>
              <a:gd name="adj1" fmla="val 33010"/>
              <a:gd name="adj2" fmla="val 100736"/>
              <a:gd name="adj3" fmla="val -41159"/>
              <a:gd name="adj4" fmla="val 298129"/>
            </a:avLst>
          </a:prstGeom>
          <a:solidFill>
            <a:schemeClr val="accent2">
              <a:lumMod val="60000"/>
              <a:lumOff val="40000"/>
            </a:schemeClr>
          </a:solidFill>
          <a:ln w="25400">
            <a:solidFill>
              <a:schemeClr val="accent2"/>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Lefty</a:t>
            </a:r>
            <a:endParaRPr lang="en-US" b="1" dirty="0">
              <a:solidFill>
                <a:schemeClr val="tx1"/>
              </a:solidFill>
            </a:endParaRPr>
          </a:p>
        </p:txBody>
      </p:sp>
      <p:sp>
        <p:nvSpPr>
          <p:cNvPr id="14" name="Line Callout 1 (No Border) 13"/>
          <p:cNvSpPr/>
          <p:nvPr/>
        </p:nvSpPr>
        <p:spPr>
          <a:xfrm>
            <a:off x="7129378" y="1760481"/>
            <a:ext cx="1282917" cy="442103"/>
          </a:xfrm>
          <a:prstGeom prst="callout1">
            <a:avLst>
              <a:gd name="adj1" fmla="val 62730"/>
              <a:gd name="adj2" fmla="val -1831"/>
              <a:gd name="adj3" fmla="val 157197"/>
              <a:gd name="adj4" fmla="val -158609"/>
            </a:avLst>
          </a:prstGeom>
          <a:solidFill>
            <a:schemeClr val="accent2">
              <a:lumMod val="60000"/>
              <a:lumOff val="40000"/>
            </a:schemeClr>
          </a:solidFill>
          <a:ln w="25400">
            <a:solidFill>
              <a:schemeClr val="accent2"/>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Righty</a:t>
            </a: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animBg="1"/>
      <p:bldP spid="14"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Abnormal Cases III: </a:t>
            </a:r>
            <a:br>
              <a:rPr lang="en-US" dirty="0" smtClean="0"/>
            </a:br>
            <a:r>
              <a:rPr lang="en-US" dirty="0" smtClean="0"/>
              <a:t>The </a:t>
            </a:r>
            <a:r>
              <a:rPr lang="en-US" dirty="0" err="1" smtClean="0"/>
              <a:t>Teletransporter</a:t>
            </a:r>
            <a:endParaRPr lang="en-US" dirty="0"/>
          </a:p>
        </p:txBody>
      </p:sp>
      <p:sp>
        <p:nvSpPr>
          <p:cNvPr id="4" name="Oval 3"/>
          <p:cNvSpPr/>
          <p:nvPr/>
        </p:nvSpPr>
        <p:spPr>
          <a:xfrm>
            <a:off x="920382" y="3883363"/>
            <a:ext cx="1454205" cy="92022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991022" y="1822052"/>
            <a:ext cx="1383565" cy="2631852"/>
            <a:chOff x="991022" y="1822052"/>
            <a:chExt cx="1383565" cy="2631852"/>
          </a:xfrm>
        </p:grpSpPr>
        <p:sp>
          <p:nvSpPr>
            <p:cNvPr id="5" name="Smiley Face 4"/>
            <p:cNvSpPr/>
            <p:nvPr/>
          </p:nvSpPr>
          <p:spPr>
            <a:xfrm>
              <a:off x="991022" y="1822052"/>
              <a:ext cx="1383565" cy="108586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stCxn id="5" idx="4"/>
            </p:cNvCxnSpPr>
            <p:nvPr/>
          </p:nvCxnSpPr>
          <p:spPr>
            <a:xfrm rot="5400000">
              <a:off x="1301656" y="3262954"/>
              <a:ext cx="736182" cy="26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91022" y="3257608"/>
              <a:ext cx="1383565" cy="3680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6200000" flipH="1">
              <a:off x="1445068" y="3855723"/>
              <a:ext cx="809800" cy="386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1067711" y="3864927"/>
              <a:ext cx="809801" cy="368152"/>
            </a:xfrm>
            <a:prstGeom prst="line">
              <a:avLst/>
            </a:prstGeom>
          </p:spPr>
          <p:style>
            <a:lnRef idx="2">
              <a:schemeClr val="accent1"/>
            </a:lnRef>
            <a:fillRef idx="0">
              <a:schemeClr val="accent1"/>
            </a:fillRef>
            <a:effectRef idx="1">
              <a:schemeClr val="accent1"/>
            </a:effectRef>
            <a:fontRef idx="minor">
              <a:schemeClr val="tx1"/>
            </a:fontRef>
          </p:style>
        </p:cxnSp>
      </p:grpSp>
      <p:sp>
        <p:nvSpPr>
          <p:cNvPr id="15" name="Cloud Callout 14"/>
          <p:cNvSpPr/>
          <p:nvPr/>
        </p:nvSpPr>
        <p:spPr>
          <a:xfrm>
            <a:off x="2374587" y="1417638"/>
            <a:ext cx="2632294" cy="827719"/>
          </a:xfrm>
          <a:prstGeom prst="cloudCallout">
            <a:avLst>
              <a:gd name="adj1" fmla="val -48805"/>
              <a:gd name="adj2" fmla="val 89182"/>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 </a:t>
            </a:r>
            <a:r>
              <a:rPr lang="en-US" dirty="0" err="1" smtClean="0">
                <a:solidFill>
                  <a:schemeClr val="tx1"/>
                </a:solidFill>
              </a:rPr>
              <a:t>gotta</a:t>
            </a:r>
            <a:r>
              <a:rPr lang="en-US" dirty="0" smtClean="0">
                <a:solidFill>
                  <a:schemeClr val="tx1"/>
                </a:solidFill>
              </a:rPr>
              <a:t> be me!</a:t>
            </a:r>
            <a:endParaRPr lang="en-US" dirty="0">
              <a:solidFill>
                <a:schemeClr val="tx1"/>
              </a:solidFill>
            </a:endParaRPr>
          </a:p>
        </p:txBody>
      </p:sp>
      <p:sp>
        <p:nvSpPr>
          <p:cNvPr id="16" name="TextBox 15"/>
          <p:cNvSpPr txBox="1"/>
          <p:nvPr/>
        </p:nvSpPr>
        <p:spPr>
          <a:xfrm>
            <a:off x="1288534" y="5098064"/>
            <a:ext cx="920383" cy="461665"/>
          </a:xfrm>
          <a:prstGeom prst="rect">
            <a:avLst/>
          </a:prstGeom>
          <a:noFill/>
        </p:spPr>
        <p:txBody>
          <a:bodyPr wrap="square" rtlCol="0">
            <a:spAutoFit/>
          </a:bodyPr>
          <a:lstStyle/>
          <a:p>
            <a:r>
              <a:rPr lang="en-US" sz="2400" dirty="0" smtClean="0"/>
              <a:t>Here</a:t>
            </a:r>
            <a:endParaRPr lang="en-US" sz="2400" dirty="0"/>
          </a:p>
        </p:txBody>
      </p:sp>
      <p:sp>
        <p:nvSpPr>
          <p:cNvPr id="17" name="Oval 16"/>
          <p:cNvSpPr/>
          <p:nvPr/>
        </p:nvSpPr>
        <p:spPr>
          <a:xfrm>
            <a:off x="5088641" y="3883363"/>
            <a:ext cx="1454205" cy="92022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5159281" y="1822052"/>
            <a:ext cx="1383565" cy="2631852"/>
            <a:chOff x="991022" y="1822052"/>
            <a:chExt cx="1383565" cy="2631852"/>
          </a:xfrm>
        </p:grpSpPr>
        <p:sp>
          <p:nvSpPr>
            <p:cNvPr id="19" name="Smiley Face 18"/>
            <p:cNvSpPr/>
            <p:nvPr/>
          </p:nvSpPr>
          <p:spPr>
            <a:xfrm>
              <a:off x="991022" y="1822052"/>
              <a:ext cx="1383565" cy="108586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a:stCxn id="19" idx="4"/>
            </p:cNvCxnSpPr>
            <p:nvPr/>
          </p:nvCxnSpPr>
          <p:spPr>
            <a:xfrm rot="5400000">
              <a:off x="1301656" y="3262954"/>
              <a:ext cx="736182" cy="26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991022" y="3257608"/>
              <a:ext cx="1383565" cy="368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H="1">
              <a:off x="1445068" y="3855723"/>
              <a:ext cx="809800" cy="386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1067711" y="3864927"/>
              <a:ext cx="809801" cy="368152"/>
            </a:xfrm>
            <a:prstGeom prst="line">
              <a:avLst/>
            </a:prstGeom>
          </p:spPr>
          <p:style>
            <a:lnRef idx="2">
              <a:schemeClr val="accent1"/>
            </a:lnRef>
            <a:fillRef idx="0">
              <a:schemeClr val="accent1"/>
            </a:fillRef>
            <a:effectRef idx="1">
              <a:schemeClr val="accent1"/>
            </a:effectRef>
            <a:fontRef idx="minor">
              <a:schemeClr val="tx1"/>
            </a:fontRef>
          </p:style>
        </p:cxnSp>
      </p:grpSp>
      <p:sp>
        <p:nvSpPr>
          <p:cNvPr id="24" name="Cloud Callout 23"/>
          <p:cNvSpPr/>
          <p:nvPr/>
        </p:nvSpPr>
        <p:spPr>
          <a:xfrm>
            <a:off x="6542846" y="1417638"/>
            <a:ext cx="2632294" cy="827719"/>
          </a:xfrm>
          <a:prstGeom prst="cloudCallout">
            <a:avLst>
              <a:gd name="adj1" fmla="val -48805"/>
              <a:gd name="adj2" fmla="val 89182"/>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 </a:t>
            </a:r>
            <a:r>
              <a:rPr lang="en-US" dirty="0" err="1" smtClean="0">
                <a:solidFill>
                  <a:schemeClr val="tx1"/>
                </a:solidFill>
              </a:rPr>
              <a:t>gotta</a:t>
            </a:r>
            <a:r>
              <a:rPr lang="en-US" dirty="0" smtClean="0">
                <a:solidFill>
                  <a:schemeClr val="tx1"/>
                </a:solidFill>
              </a:rPr>
              <a:t> be me!</a:t>
            </a:r>
            <a:endParaRPr lang="en-US" dirty="0">
              <a:solidFill>
                <a:schemeClr val="tx1"/>
              </a:solidFill>
            </a:endParaRPr>
          </a:p>
        </p:txBody>
      </p:sp>
      <p:sp>
        <p:nvSpPr>
          <p:cNvPr id="25" name="TextBox 24"/>
          <p:cNvSpPr txBox="1"/>
          <p:nvPr/>
        </p:nvSpPr>
        <p:spPr>
          <a:xfrm>
            <a:off x="5456793" y="5098064"/>
            <a:ext cx="920383" cy="461665"/>
          </a:xfrm>
          <a:prstGeom prst="rect">
            <a:avLst/>
          </a:prstGeom>
          <a:noFill/>
        </p:spPr>
        <p:txBody>
          <a:bodyPr wrap="square" rtlCol="0">
            <a:spAutoFit/>
          </a:bodyPr>
          <a:lstStyle/>
          <a:p>
            <a:r>
              <a:rPr lang="en-US" sz="2400" dirty="0" smtClean="0"/>
              <a:t>Mars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8" presetClass="exit" presetSubtype="12" fill="hold" nodeType="clickEffect">
                                  <p:stCondLst>
                                    <p:cond delay="0"/>
                                  </p:stCondLst>
                                  <p:childTnLst>
                                    <p:animEffect transition="out" filter="strips(downLeft)">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strips(down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24" grpId="0" animBg="1"/>
      <p:bldP spid="25"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sz="3600" b="1" dirty="0" smtClean="0"/>
              <a:t>The problem of personal identity</a:t>
            </a:r>
          </a:p>
          <a:p>
            <a:r>
              <a:rPr lang="en-US" sz="3600" b="1" dirty="0" smtClean="0"/>
              <a:t>Qualitative vs. numerical identity</a:t>
            </a:r>
          </a:p>
          <a:p>
            <a:r>
              <a:rPr lang="en-US" sz="3600" b="1" dirty="0" smtClean="0"/>
              <a:t>Two criteria for personal identity</a:t>
            </a:r>
          </a:p>
          <a:p>
            <a:r>
              <a:rPr lang="en-US" sz="3600" b="1" dirty="0" smtClean="0"/>
              <a:t>Abnormal Cases</a:t>
            </a:r>
          </a:p>
          <a:p>
            <a:r>
              <a:rPr lang="en-US" sz="3600" b="1" dirty="0" smtClean="0"/>
              <a:t>What’s at stake</a:t>
            </a:r>
            <a:endParaRPr lang="en-US" dirty="0" smtClean="0"/>
          </a:p>
          <a:p>
            <a:endParaRPr lang="en-US" dirty="0" smtClean="0"/>
          </a:p>
          <a:p>
            <a:endParaRPr lang="en-US" dirty="0"/>
          </a:p>
        </p:txBody>
      </p:sp>
      <p:sp>
        <p:nvSpPr>
          <p:cNvPr id="4" name="Rectangle 4"/>
          <p:cNvSpPr>
            <a:spLocks noChangeArrowheads="1"/>
          </p:cNvSpPr>
          <p:nvPr/>
        </p:nvSpPr>
        <p:spPr bwMode="auto">
          <a:xfrm>
            <a:off x="838199" y="1600200"/>
            <a:ext cx="6451229" cy="60960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par>
                                <p:cTn id="28" presetID="3" presetClass="emph" presetSubtype="2" fill="hold" grpId="0" nodeType="withEffect">
                                  <p:stCondLst>
                                    <p:cond delay="0"/>
                                  </p:stCondLst>
                                  <p:childTnLst>
                                    <p:animClr clrSpc="rgb">
                                      <p:cBhvr override="childStyle">
                                        <p:cTn id="29" dur="2000" fill="hold"/>
                                        <p:tgtEl>
                                          <p:spTgt spid="3">
                                            <p:txEl>
                                              <p:pRg st="0" end="0"/>
                                            </p:txEl>
                                          </p:spTgt>
                                        </p:tgtEl>
                                        <p:attrNameLst>
                                          <p:attrName>style.color</p:attrName>
                                        </p:attrNameLst>
                                      </p:cBhvr>
                                      <p:to>
                                        <a:schemeClr val="tx2"/>
                                      </p:to>
                                    </p:animClr>
                                  </p:childTnLst>
                                </p:cTn>
                              </p:par>
                              <p:par>
                                <p:cTn id="30" presetID="3" presetClass="emph" presetSubtype="2" fill="hold" grpId="0" nodeType="withEffect">
                                  <p:stCondLst>
                                    <p:cond delay="0"/>
                                  </p:stCondLst>
                                  <p:childTnLst>
                                    <p:animClr clrSpc="rgb">
                                      <p:cBhvr override="childStyle">
                                        <p:cTn id="31" dur="2000" fill="hold"/>
                                        <p:tgtEl>
                                          <p:spTgt spid="3">
                                            <p:txEl>
                                              <p:pRg st="1" end="1"/>
                                            </p:txEl>
                                          </p:spTgt>
                                        </p:tgtEl>
                                        <p:attrNameLst>
                                          <p:attrName>style.color</p:attrName>
                                        </p:attrNameLst>
                                      </p:cBhvr>
                                      <p:to>
                                        <a:srgbClr val="B2A9B0"/>
                                      </p:to>
                                    </p:animClr>
                                  </p:childTnLst>
                                </p:cTn>
                              </p:par>
                              <p:par>
                                <p:cTn id="32" presetID="3" presetClass="emph" presetSubtype="2" fill="hold" grpId="0" nodeType="withEffect">
                                  <p:stCondLst>
                                    <p:cond delay="0"/>
                                  </p:stCondLst>
                                  <p:childTnLst>
                                    <p:animClr clrSpc="rgb">
                                      <p:cBhvr override="childStyle">
                                        <p:cTn id="33" dur="2000" fill="hold"/>
                                        <p:tgtEl>
                                          <p:spTgt spid="3">
                                            <p:txEl>
                                              <p:pRg st="2" end="2"/>
                                            </p:txEl>
                                          </p:spTgt>
                                        </p:tgtEl>
                                        <p:attrNameLst>
                                          <p:attrName>style.color</p:attrName>
                                        </p:attrNameLst>
                                      </p:cBhvr>
                                      <p:to>
                                        <a:srgbClr val="B2A9B0"/>
                                      </p:to>
                                    </p:animClr>
                                  </p:childTnLst>
                                </p:cTn>
                              </p:par>
                              <p:par>
                                <p:cTn id="34" presetID="3" presetClass="emph" presetSubtype="2" fill="hold" grpId="0" nodeType="withEffect">
                                  <p:stCondLst>
                                    <p:cond delay="0"/>
                                  </p:stCondLst>
                                  <p:childTnLst>
                                    <p:animClr clrSpc="rgb">
                                      <p:cBhvr override="childStyle">
                                        <p:cTn id="35" dur="2000" fill="hold"/>
                                        <p:tgtEl>
                                          <p:spTgt spid="3">
                                            <p:txEl>
                                              <p:pRg st="3" end="3"/>
                                            </p:txEl>
                                          </p:spTgt>
                                        </p:tgtEl>
                                        <p:attrNameLst>
                                          <p:attrName>style.color</p:attrName>
                                        </p:attrNameLst>
                                      </p:cBhvr>
                                      <p:to>
                                        <a:srgbClr val="B2A9B0"/>
                                      </p:to>
                                    </p:animClr>
                                  </p:childTnLst>
                                </p:cTn>
                              </p:par>
                              <p:par>
                                <p:cTn id="36" presetID="3" presetClass="emph" presetSubtype="2" fill="hold" grpId="0" nodeType="withEffect">
                                  <p:stCondLst>
                                    <p:cond delay="0"/>
                                  </p:stCondLst>
                                  <p:childTnLst>
                                    <p:animClr clrSpc="rgb">
                                      <p:cBhvr override="childStyle">
                                        <p:cTn id="37" dur="2000" fill="hold"/>
                                        <p:tgtEl>
                                          <p:spTgt spid="3">
                                            <p:txEl>
                                              <p:pRg st="4" end="4"/>
                                            </p:txEl>
                                          </p:spTgt>
                                        </p:tgtEl>
                                        <p:attrNameLst>
                                          <p:attrName>style.color</p:attrName>
                                        </p:attrNameLst>
                                      </p:cBhvr>
                                      <p:to>
                                        <a:srgbClr val="B2A9B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animBg="1"/>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Abnormal Cases III:</a:t>
            </a:r>
            <a:br>
              <a:rPr lang="en-US" dirty="0" smtClean="0"/>
            </a:br>
            <a:r>
              <a:rPr lang="en-US" dirty="0" smtClean="0"/>
              <a:t>The </a:t>
            </a:r>
            <a:r>
              <a:rPr lang="en-US" dirty="0" err="1" smtClean="0"/>
              <a:t>Teletransporter</a:t>
            </a:r>
            <a:endParaRPr lang="en-US" dirty="0"/>
          </a:p>
        </p:txBody>
      </p:sp>
      <p:grpSp>
        <p:nvGrpSpPr>
          <p:cNvPr id="22" name="Group 21"/>
          <p:cNvGrpSpPr/>
          <p:nvPr/>
        </p:nvGrpSpPr>
        <p:grpSpPr>
          <a:xfrm>
            <a:off x="3452336" y="1417638"/>
            <a:ext cx="4238899" cy="2943661"/>
            <a:chOff x="920382" y="1417638"/>
            <a:chExt cx="8254758" cy="4015759"/>
          </a:xfrm>
        </p:grpSpPr>
        <p:sp>
          <p:nvSpPr>
            <p:cNvPr id="4" name="Oval 3"/>
            <p:cNvSpPr/>
            <p:nvPr/>
          </p:nvSpPr>
          <p:spPr>
            <a:xfrm>
              <a:off x="920382" y="3883363"/>
              <a:ext cx="1454205" cy="92022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991022" y="1822052"/>
              <a:ext cx="1383565" cy="2631852"/>
              <a:chOff x="991022" y="1822052"/>
              <a:chExt cx="1383565" cy="2631852"/>
            </a:xfrm>
          </p:grpSpPr>
          <p:sp>
            <p:nvSpPr>
              <p:cNvPr id="6" name="Smiley Face 5"/>
              <p:cNvSpPr/>
              <p:nvPr/>
            </p:nvSpPr>
            <p:spPr>
              <a:xfrm>
                <a:off x="991022" y="1822052"/>
                <a:ext cx="1383565" cy="108586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stCxn id="6" idx="4"/>
              </p:cNvCxnSpPr>
              <p:nvPr/>
            </p:nvCxnSpPr>
            <p:spPr>
              <a:xfrm rot="5400000">
                <a:off x="1301656" y="3262954"/>
                <a:ext cx="736182" cy="26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91022" y="3257608"/>
                <a:ext cx="1383565" cy="36809"/>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H="1">
                <a:off x="1445068" y="3855723"/>
                <a:ext cx="809800" cy="386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1067711" y="3864927"/>
                <a:ext cx="809801" cy="368152"/>
              </a:xfrm>
              <a:prstGeom prst="line">
                <a:avLst/>
              </a:prstGeom>
            </p:spPr>
            <p:style>
              <a:lnRef idx="2">
                <a:schemeClr val="accent1"/>
              </a:lnRef>
              <a:fillRef idx="0">
                <a:schemeClr val="accent1"/>
              </a:fillRef>
              <a:effectRef idx="1">
                <a:schemeClr val="accent1"/>
              </a:effectRef>
              <a:fontRef idx="minor">
                <a:schemeClr val="tx1"/>
              </a:fontRef>
            </p:style>
          </p:cxnSp>
        </p:grpSp>
        <p:sp>
          <p:nvSpPr>
            <p:cNvPr id="11" name="Cloud Callout 10"/>
            <p:cNvSpPr/>
            <p:nvPr/>
          </p:nvSpPr>
          <p:spPr>
            <a:xfrm>
              <a:off x="2374587" y="1417638"/>
              <a:ext cx="2632294" cy="827719"/>
            </a:xfrm>
            <a:prstGeom prst="cloudCallout">
              <a:avLst>
                <a:gd name="adj1" fmla="val -48805"/>
                <a:gd name="adj2" fmla="val 89182"/>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 </a:t>
              </a:r>
              <a:r>
                <a:rPr lang="en-US" dirty="0" err="1" smtClean="0">
                  <a:solidFill>
                    <a:schemeClr val="tx1"/>
                  </a:solidFill>
                </a:rPr>
                <a:t>gotta</a:t>
              </a:r>
              <a:r>
                <a:rPr lang="en-US" dirty="0" smtClean="0">
                  <a:solidFill>
                    <a:schemeClr val="tx1"/>
                  </a:solidFill>
                </a:rPr>
                <a:t> be me!</a:t>
              </a:r>
              <a:endParaRPr lang="en-US" dirty="0">
                <a:solidFill>
                  <a:schemeClr val="tx1"/>
                </a:solidFill>
              </a:endParaRPr>
            </a:p>
          </p:txBody>
        </p:sp>
        <p:sp>
          <p:nvSpPr>
            <p:cNvPr id="12" name="TextBox 11"/>
            <p:cNvSpPr txBox="1"/>
            <p:nvPr/>
          </p:nvSpPr>
          <p:spPr>
            <a:xfrm>
              <a:off x="920382" y="4803591"/>
              <a:ext cx="1583740" cy="629806"/>
            </a:xfrm>
            <a:prstGeom prst="rect">
              <a:avLst/>
            </a:prstGeom>
            <a:noFill/>
          </p:spPr>
          <p:txBody>
            <a:bodyPr wrap="square" rtlCol="0">
              <a:spAutoFit/>
            </a:bodyPr>
            <a:lstStyle/>
            <a:p>
              <a:r>
                <a:rPr lang="en-US" sz="2400" dirty="0" smtClean="0"/>
                <a:t>Here</a:t>
              </a:r>
              <a:endParaRPr lang="en-US" sz="2400" dirty="0"/>
            </a:p>
          </p:txBody>
        </p:sp>
        <p:sp>
          <p:nvSpPr>
            <p:cNvPr id="13" name="Oval 12"/>
            <p:cNvSpPr/>
            <p:nvPr/>
          </p:nvSpPr>
          <p:spPr>
            <a:xfrm>
              <a:off x="5088641" y="3883363"/>
              <a:ext cx="1454205" cy="920228"/>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5159281" y="1822052"/>
              <a:ext cx="1383565" cy="2631852"/>
              <a:chOff x="991022" y="1822052"/>
              <a:chExt cx="1383565" cy="2631852"/>
            </a:xfrm>
          </p:grpSpPr>
          <p:sp>
            <p:nvSpPr>
              <p:cNvPr id="15" name="Smiley Face 14"/>
              <p:cNvSpPr/>
              <p:nvPr/>
            </p:nvSpPr>
            <p:spPr>
              <a:xfrm>
                <a:off x="991022" y="1822052"/>
                <a:ext cx="1383565" cy="108586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a:stCxn id="15" idx="4"/>
              </p:cNvCxnSpPr>
              <p:nvPr/>
            </p:nvCxnSpPr>
            <p:spPr>
              <a:xfrm rot="5400000">
                <a:off x="1301656" y="3262954"/>
                <a:ext cx="736182" cy="26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991022" y="3257608"/>
                <a:ext cx="1383565" cy="36809"/>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6200000" flipH="1">
                <a:off x="1445068" y="3855723"/>
                <a:ext cx="809800" cy="386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1067711" y="3864927"/>
                <a:ext cx="809801" cy="368152"/>
              </a:xfrm>
              <a:prstGeom prst="line">
                <a:avLst/>
              </a:prstGeom>
            </p:spPr>
            <p:style>
              <a:lnRef idx="2">
                <a:schemeClr val="accent1"/>
              </a:lnRef>
              <a:fillRef idx="0">
                <a:schemeClr val="accent1"/>
              </a:fillRef>
              <a:effectRef idx="1">
                <a:schemeClr val="accent1"/>
              </a:effectRef>
              <a:fontRef idx="minor">
                <a:schemeClr val="tx1"/>
              </a:fontRef>
            </p:style>
          </p:cxnSp>
        </p:grpSp>
        <p:sp>
          <p:nvSpPr>
            <p:cNvPr id="20" name="Cloud Callout 19"/>
            <p:cNvSpPr/>
            <p:nvPr/>
          </p:nvSpPr>
          <p:spPr>
            <a:xfrm>
              <a:off x="6542846" y="1417638"/>
              <a:ext cx="2632294" cy="827719"/>
            </a:xfrm>
            <a:prstGeom prst="cloudCallout">
              <a:avLst>
                <a:gd name="adj1" fmla="val -48805"/>
                <a:gd name="adj2" fmla="val 89182"/>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 </a:t>
              </a:r>
              <a:r>
                <a:rPr lang="en-US" dirty="0" err="1" smtClean="0">
                  <a:solidFill>
                    <a:schemeClr val="tx1"/>
                  </a:solidFill>
                </a:rPr>
                <a:t>gotta</a:t>
              </a:r>
              <a:r>
                <a:rPr lang="en-US" dirty="0" smtClean="0">
                  <a:solidFill>
                    <a:schemeClr val="tx1"/>
                  </a:solidFill>
                </a:rPr>
                <a:t> be me!</a:t>
              </a:r>
              <a:endParaRPr lang="en-US" dirty="0">
                <a:solidFill>
                  <a:schemeClr val="tx1"/>
                </a:solidFill>
              </a:endParaRPr>
            </a:p>
          </p:txBody>
        </p:sp>
        <p:sp>
          <p:nvSpPr>
            <p:cNvPr id="21" name="TextBox 20"/>
            <p:cNvSpPr txBox="1"/>
            <p:nvPr/>
          </p:nvSpPr>
          <p:spPr>
            <a:xfrm>
              <a:off x="5456794" y="4803591"/>
              <a:ext cx="1645398" cy="629806"/>
            </a:xfrm>
            <a:prstGeom prst="rect">
              <a:avLst/>
            </a:prstGeom>
            <a:noFill/>
          </p:spPr>
          <p:txBody>
            <a:bodyPr wrap="square" rtlCol="0">
              <a:spAutoFit/>
            </a:bodyPr>
            <a:lstStyle/>
            <a:p>
              <a:r>
                <a:rPr lang="en-US" sz="2400" dirty="0" smtClean="0"/>
                <a:t>Mars</a:t>
              </a:r>
              <a:endParaRPr lang="en-US" sz="2400" dirty="0"/>
            </a:p>
          </p:txBody>
        </p:sp>
      </p:grpSp>
      <p:graphicFrame>
        <p:nvGraphicFramePr>
          <p:cNvPr id="23" name="Content Placeholder 7"/>
          <p:cNvGraphicFramePr>
            <a:graphicFrameLocks noGrp="1"/>
          </p:cNvGraphicFramePr>
          <p:nvPr>
            <p:ph idx="1"/>
          </p:nvPr>
        </p:nvGraphicFramePr>
        <p:xfrm>
          <a:off x="1152898" y="4412991"/>
          <a:ext cx="6092371" cy="2342516"/>
        </p:xfrm>
        <a:graphic>
          <a:graphicData uri="http://schemas.openxmlformats.org/drawingml/2006/table">
            <a:tbl>
              <a:tblPr firstRow="1" bandRow="1">
                <a:tableStyleId>{5C22544A-7EE6-4342-B048-85BDC9FD1C3A}</a:tableStyleId>
              </a:tblPr>
              <a:tblGrid>
                <a:gridCol w="4169229"/>
                <a:gridCol w="1923142"/>
              </a:tblGrid>
              <a:tr h="585629">
                <a:tc>
                  <a:txBody>
                    <a:bodyPr/>
                    <a:lstStyle/>
                    <a:p>
                      <a:endParaRPr lang="en-US" dirty="0"/>
                    </a:p>
                  </a:txBody>
                  <a:tcPr/>
                </a:tc>
                <a:tc>
                  <a:txBody>
                    <a:bodyPr/>
                    <a:lstStyle/>
                    <a:p>
                      <a:endParaRPr lang="en-US" dirty="0"/>
                    </a:p>
                  </a:txBody>
                  <a:tcPr/>
                </a:tc>
              </a:tr>
              <a:tr h="585629">
                <a:tc>
                  <a:txBody>
                    <a:bodyPr/>
                    <a:lstStyle/>
                    <a:p>
                      <a:endParaRPr lang="en-US"/>
                    </a:p>
                  </a:txBody>
                  <a:tcPr/>
                </a:tc>
                <a:tc>
                  <a:txBody>
                    <a:bodyPr/>
                    <a:lstStyle/>
                    <a:p>
                      <a:endParaRPr lang="en-US"/>
                    </a:p>
                  </a:txBody>
                  <a:tcPr/>
                </a:tc>
              </a:tr>
              <a:tr h="585629">
                <a:tc>
                  <a:txBody>
                    <a:bodyPr/>
                    <a:lstStyle/>
                    <a:p>
                      <a:endParaRPr lang="en-US"/>
                    </a:p>
                  </a:txBody>
                  <a:tcPr/>
                </a:tc>
                <a:tc>
                  <a:txBody>
                    <a:bodyPr/>
                    <a:lstStyle/>
                    <a:p>
                      <a:endParaRPr lang="en-US" dirty="0"/>
                    </a:p>
                  </a:txBody>
                  <a:tcPr/>
                </a:tc>
              </a:tr>
              <a:tr h="585629">
                <a:tc>
                  <a:txBody>
                    <a:bodyPr/>
                    <a:lstStyle/>
                    <a:p>
                      <a:endParaRPr lang="en-US" dirty="0"/>
                    </a:p>
                  </a:txBody>
                  <a:tcPr/>
                </a:tc>
                <a:tc>
                  <a:txBody>
                    <a:bodyPr/>
                    <a:lstStyle/>
                    <a:p>
                      <a:endParaRPr lang="en-US" dirty="0"/>
                    </a:p>
                  </a:txBody>
                  <a:tcPr/>
                </a:tc>
              </a:tr>
            </a:tbl>
          </a:graphicData>
        </a:graphic>
      </p:graphicFrame>
      <p:sp>
        <p:nvSpPr>
          <p:cNvPr id="24" name="TextBox 23"/>
          <p:cNvSpPr txBox="1"/>
          <p:nvPr/>
        </p:nvSpPr>
        <p:spPr>
          <a:xfrm>
            <a:off x="5540147" y="4356119"/>
            <a:ext cx="1165103" cy="461665"/>
          </a:xfrm>
          <a:prstGeom prst="rect">
            <a:avLst/>
          </a:prstGeom>
          <a:noFill/>
        </p:spPr>
        <p:txBody>
          <a:bodyPr wrap="none" rtlCol="0">
            <a:spAutoFit/>
          </a:bodyPr>
          <a:lstStyle/>
          <a:p>
            <a:r>
              <a:rPr lang="en-US" sz="2400" b="1" dirty="0" smtClean="0"/>
              <a:t>A and B</a:t>
            </a:r>
            <a:endParaRPr lang="en-US" sz="2400" b="1" dirty="0"/>
          </a:p>
        </p:txBody>
      </p:sp>
      <p:sp>
        <p:nvSpPr>
          <p:cNvPr id="25" name="TextBox 24"/>
          <p:cNvSpPr txBox="1"/>
          <p:nvPr/>
        </p:nvSpPr>
        <p:spPr>
          <a:xfrm>
            <a:off x="1091679" y="4970184"/>
            <a:ext cx="3214341" cy="461665"/>
          </a:xfrm>
          <a:prstGeom prst="rect">
            <a:avLst/>
          </a:prstGeom>
          <a:noFill/>
        </p:spPr>
        <p:txBody>
          <a:bodyPr wrap="none" rtlCol="0">
            <a:spAutoFit/>
          </a:bodyPr>
          <a:lstStyle/>
          <a:p>
            <a:r>
              <a:rPr lang="en-US" sz="2400" b="1" dirty="0" smtClean="0"/>
              <a:t>Biologically Connected?</a:t>
            </a:r>
            <a:endParaRPr lang="en-US" sz="2400" b="1" dirty="0"/>
          </a:p>
        </p:txBody>
      </p:sp>
      <p:sp>
        <p:nvSpPr>
          <p:cNvPr id="26" name="TextBox 25"/>
          <p:cNvSpPr txBox="1"/>
          <p:nvPr/>
        </p:nvSpPr>
        <p:spPr>
          <a:xfrm>
            <a:off x="1091679" y="5584249"/>
            <a:ext cx="3680665" cy="461665"/>
          </a:xfrm>
          <a:prstGeom prst="rect">
            <a:avLst/>
          </a:prstGeom>
          <a:noFill/>
        </p:spPr>
        <p:txBody>
          <a:bodyPr wrap="none" rtlCol="0">
            <a:spAutoFit/>
          </a:bodyPr>
          <a:lstStyle/>
          <a:p>
            <a:r>
              <a:rPr lang="en-US" sz="2400" b="1" dirty="0" smtClean="0"/>
              <a:t>Psychologically Connected?</a:t>
            </a:r>
            <a:endParaRPr lang="en-US" sz="2400" b="1" dirty="0"/>
          </a:p>
        </p:txBody>
      </p:sp>
      <p:sp>
        <p:nvSpPr>
          <p:cNvPr id="27" name="TextBox 26"/>
          <p:cNvSpPr txBox="1"/>
          <p:nvPr/>
        </p:nvSpPr>
        <p:spPr>
          <a:xfrm>
            <a:off x="1091679" y="6198314"/>
            <a:ext cx="3032952" cy="461665"/>
          </a:xfrm>
          <a:prstGeom prst="rect">
            <a:avLst/>
          </a:prstGeom>
          <a:noFill/>
        </p:spPr>
        <p:txBody>
          <a:bodyPr wrap="none" rtlCol="0">
            <a:spAutoFit/>
          </a:bodyPr>
          <a:lstStyle/>
          <a:p>
            <a:r>
              <a:rPr lang="en-US" sz="2400" b="1" dirty="0" smtClean="0"/>
              <a:t>Numerically Identical?</a:t>
            </a:r>
            <a:endParaRPr lang="en-US" sz="2400" b="1" dirty="0"/>
          </a:p>
        </p:txBody>
      </p:sp>
      <p:sp>
        <p:nvSpPr>
          <p:cNvPr id="28" name="TextBox 27"/>
          <p:cNvSpPr txBox="1"/>
          <p:nvPr/>
        </p:nvSpPr>
        <p:spPr>
          <a:xfrm>
            <a:off x="5834030" y="4970184"/>
            <a:ext cx="505496" cy="1077218"/>
          </a:xfrm>
          <a:prstGeom prst="rect">
            <a:avLst/>
          </a:prstGeom>
          <a:noFill/>
        </p:spPr>
        <p:txBody>
          <a:bodyPr wrap="square" rtlCol="0">
            <a:spAutoFit/>
          </a:bodyPr>
          <a:lstStyle/>
          <a:p>
            <a:r>
              <a:rPr lang="en-US" sz="3200" b="1" dirty="0" smtClean="0">
                <a:solidFill>
                  <a:schemeClr val="accent2"/>
                </a:solidFill>
                <a:latin typeface="Zapf Dingbats"/>
                <a:ea typeface="Zapf Dingbats"/>
                <a:cs typeface="Zapf Dingbats"/>
              </a:rPr>
              <a:t>✗</a:t>
            </a:r>
            <a:endParaRPr lang="en-US" sz="3200" b="1" dirty="0" smtClean="0">
              <a:solidFill>
                <a:schemeClr val="accent2"/>
              </a:solidFill>
            </a:endParaRPr>
          </a:p>
          <a:p>
            <a:endParaRPr lang="en-US" sz="3200" b="1" dirty="0">
              <a:solidFill>
                <a:schemeClr val="tx2"/>
              </a:solidFill>
            </a:endParaRPr>
          </a:p>
        </p:txBody>
      </p:sp>
      <p:sp>
        <p:nvSpPr>
          <p:cNvPr id="29" name="TextBox 28"/>
          <p:cNvSpPr txBox="1"/>
          <p:nvPr/>
        </p:nvSpPr>
        <p:spPr>
          <a:xfrm>
            <a:off x="5834030" y="5554960"/>
            <a:ext cx="531916" cy="584776"/>
          </a:xfrm>
          <a:prstGeom prst="rect">
            <a:avLst/>
          </a:prstGeom>
          <a:noFill/>
        </p:spPr>
        <p:txBody>
          <a:bodyPr wrap="none" rtlCol="0">
            <a:spAutoFit/>
          </a:bodyPr>
          <a:lstStyle/>
          <a:p>
            <a:r>
              <a:rPr lang="en-US" sz="3200" b="1" dirty="0" smtClean="0">
                <a:solidFill>
                  <a:schemeClr val="tx2"/>
                </a:solidFill>
                <a:latin typeface="Zapf Dingbats"/>
                <a:ea typeface="Zapf Dingbats"/>
                <a:cs typeface="Zapf Dingbats"/>
              </a:rPr>
              <a:t>✔</a:t>
            </a:r>
            <a:endParaRPr lang="en-US" sz="3200" b="1" dirty="0">
              <a:solidFill>
                <a:schemeClr val="accent2"/>
              </a:solidFill>
            </a:endParaRPr>
          </a:p>
        </p:txBody>
      </p:sp>
      <p:sp>
        <p:nvSpPr>
          <p:cNvPr id="30" name="TextBox 29"/>
          <p:cNvSpPr txBox="1"/>
          <p:nvPr/>
        </p:nvSpPr>
        <p:spPr>
          <a:xfrm>
            <a:off x="5834030" y="6139736"/>
            <a:ext cx="441146" cy="584776"/>
          </a:xfrm>
          <a:prstGeom prst="rect">
            <a:avLst/>
          </a:prstGeom>
          <a:noFill/>
        </p:spPr>
        <p:txBody>
          <a:bodyPr wrap="square" rtlCol="0">
            <a:spAutoFit/>
          </a:bodyPr>
          <a:lstStyle/>
          <a:p>
            <a:r>
              <a:rPr lang="en-US" sz="3200" b="1" dirty="0" smtClean="0">
                <a:latin typeface="Lucida Sans Unicode"/>
                <a:ea typeface="Zapf Dingbats"/>
                <a:cs typeface="Zapf Dingbats"/>
              </a:rPr>
              <a:t>?</a:t>
            </a:r>
            <a:endParaRPr lang="en-US" sz="3200" b="1" dirty="0">
              <a:latin typeface="Lucida Sans Unicode"/>
            </a:endParaRPr>
          </a:p>
        </p:txBody>
      </p:sp>
      <p:sp>
        <p:nvSpPr>
          <p:cNvPr id="31" name="Line Callout 1 (No Border) 30"/>
          <p:cNvSpPr/>
          <p:nvPr/>
        </p:nvSpPr>
        <p:spPr>
          <a:xfrm>
            <a:off x="1677287" y="2660397"/>
            <a:ext cx="605262" cy="442103"/>
          </a:xfrm>
          <a:prstGeom prst="callout1">
            <a:avLst>
              <a:gd name="adj1" fmla="val 33010"/>
              <a:gd name="adj2" fmla="val 100736"/>
              <a:gd name="adj3" fmla="val -49485"/>
              <a:gd name="adj4" fmla="val 303781"/>
            </a:avLst>
          </a:prstGeom>
          <a:solidFill>
            <a:schemeClr val="accent2">
              <a:lumMod val="60000"/>
              <a:lumOff val="40000"/>
            </a:schemeClr>
          </a:solidFill>
          <a:ln w="25400">
            <a:solidFill>
              <a:schemeClr val="accent2"/>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A</a:t>
            </a:r>
            <a:endParaRPr lang="en-US" b="1" dirty="0">
              <a:solidFill>
                <a:schemeClr val="tx1"/>
              </a:solidFill>
            </a:endParaRPr>
          </a:p>
        </p:txBody>
      </p:sp>
      <p:sp>
        <p:nvSpPr>
          <p:cNvPr id="32" name="Line Callout 1 (No Border) 31"/>
          <p:cNvSpPr/>
          <p:nvPr/>
        </p:nvSpPr>
        <p:spPr>
          <a:xfrm>
            <a:off x="7691235" y="2289005"/>
            <a:ext cx="605262" cy="442103"/>
          </a:xfrm>
          <a:prstGeom prst="callout1">
            <a:avLst>
              <a:gd name="adj1" fmla="val 62730"/>
              <a:gd name="adj2" fmla="val -1831"/>
              <a:gd name="adj3" fmla="val 40634"/>
              <a:gd name="adj4" fmla="val -238821"/>
            </a:avLst>
          </a:prstGeom>
          <a:solidFill>
            <a:schemeClr val="accent2">
              <a:lumMod val="60000"/>
              <a:lumOff val="40000"/>
            </a:schemeClr>
          </a:solidFill>
          <a:ln w="25400">
            <a:solidFill>
              <a:schemeClr val="accent2"/>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B</a:t>
            </a: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animBg="1"/>
      <p:bldP spid="32"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Biological and Psychological Criteria and Abnormal Cases</a:t>
            </a:r>
            <a:endParaRPr lang="en-US" dirty="0"/>
          </a:p>
        </p:txBody>
      </p:sp>
      <p:sp>
        <p:nvSpPr>
          <p:cNvPr id="3" name="Content Placeholder 2"/>
          <p:cNvSpPr>
            <a:spLocks noGrp="1"/>
          </p:cNvSpPr>
          <p:nvPr>
            <p:ph idx="1"/>
          </p:nvPr>
        </p:nvSpPr>
        <p:spPr/>
        <p:txBody>
          <a:bodyPr/>
          <a:lstStyle/>
          <a:p>
            <a:r>
              <a:rPr lang="en-US" dirty="0" smtClean="0"/>
              <a:t>Biological and psychological criteria differ on abnormal cases:</a:t>
            </a:r>
          </a:p>
          <a:p>
            <a:pPr lvl="1">
              <a:buFont typeface="Wingdings" charset="2"/>
              <a:buChar char="Ø"/>
            </a:pPr>
            <a:r>
              <a:rPr lang="en-US" b="1" dirty="0" smtClean="0"/>
              <a:t>Biological Connection without Psychological Connection</a:t>
            </a:r>
            <a:r>
              <a:rPr lang="en-US" dirty="0" smtClean="0"/>
              <a:t>: multiple personality disorder, split brains.</a:t>
            </a:r>
          </a:p>
          <a:p>
            <a:pPr lvl="1">
              <a:buFont typeface="Wingdings" charset="2"/>
              <a:buChar char="Ø"/>
            </a:pPr>
            <a:r>
              <a:rPr lang="en-US" b="1" dirty="0" smtClean="0"/>
              <a:t>Psychological Connection without Biological Connection</a:t>
            </a:r>
            <a:r>
              <a:rPr lang="en-US" dirty="0" smtClean="0"/>
              <a:t>: </a:t>
            </a:r>
            <a:r>
              <a:rPr lang="en-US" dirty="0" err="1" smtClean="0"/>
              <a:t>teletransporter</a:t>
            </a:r>
            <a:r>
              <a:rPr lang="en-US" dirty="0" smtClean="0"/>
              <a:t>, “post-human” movement, etc.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sz="3600" b="1" dirty="0" smtClean="0">
                <a:solidFill>
                  <a:schemeClr val="bg1">
                    <a:lumMod val="75000"/>
                  </a:schemeClr>
                </a:solidFill>
              </a:rPr>
              <a:t>The problem of personal identity</a:t>
            </a:r>
          </a:p>
          <a:p>
            <a:r>
              <a:rPr lang="en-US" sz="3600" b="1" dirty="0" smtClean="0">
                <a:solidFill>
                  <a:schemeClr val="bg1">
                    <a:lumMod val="75000"/>
                  </a:schemeClr>
                </a:solidFill>
              </a:rPr>
              <a:t>Qualitative vs. numerical identity</a:t>
            </a:r>
          </a:p>
          <a:p>
            <a:r>
              <a:rPr lang="en-US" sz="3600" b="1" dirty="0" smtClean="0">
                <a:solidFill>
                  <a:schemeClr val="bg1">
                    <a:lumMod val="75000"/>
                  </a:schemeClr>
                </a:solidFill>
              </a:rPr>
              <a:t>Two criteria for personal identity</a:t>
            </a:r>
          </a:p>
          <a:p>
            <a:r>
              <a:rPr lang="en-US" sz="3600" b="1" dirty="0" smtClean="0">
                <a:solidFill>
                  <a:schemeClr val="bg1">
                    <a:lumMod val="75000"/>
                  </a:schemeClr>
                </a:solidFill>
              </a:rPr>
              <a:t>Abnormal Cases</a:t>
            </a:r>
          </a:p>
          <a:p>
            <a:r>
              <a:rPr lang="en-US" sz="3600" b="1" dirty="0" smtClean="0">
                <a:solidFill>
                  <a:schemeClr val="tx2"/>
                </a:solidFill>
              </a:rPr>
              <a:t>What’s at stake</a:t>
            </a:r>
            <a:endParaRPr lang="en-US" dirty="0" smtClean="0">
              <a:solidFill>
                <a:schemeClr val="tx2"/>
              </a:solidFill>
            </a:endParaRPr>
          </a:p>
          <a:p>
            <a:endParaRPr lang="en-US" dirty="0" smtClean="0"/>
          </a:p>
          <a:p>
            <a:endParaRPr lang="en-US" dirty="0"/>
          </a:p>
        </p:txBody>
      </p:sp>
      <p:sp>
        <p:nvSpPr>
          <p:cNvPr id="4" name="Rectangle 4"/>
          <p:cNvSpPr>
            <a:spLocks noChangeArrowheads="1"/>
          </p:cNvSpPr>
          <p:nvPr/>
        </p:nvSpPr>
        <p:spPr bwMode="auto">
          <a:xfrm>
            <a:off x="838199" y="4341227"/>
            <a:ext cx="3027407" cy="60960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at Stake I:  </a:t>
            </a:r>
            <a:br>
              <a:rPr lang="en-US" dirty="0" smtClean="0"/>
            </a:br>
            <a:r>
              <a:rPr lang="en-US" dirty="0" smtClean="0"/>
              <a:t>The Nature of Persons</a:t>
            </a:r>
            <a:endParaRPr lang="en-US" dirty="0"/>
          </a:p>
        </p:txBody>
      </p:sp>
      <p:sp>
        <p:nvSpPr>
          <p:cNvPr id="3" name="Content Placeholder 2"/>
          <p:cNvSpPr>
            <a:spLocks noGrp="1"/>
          </p:cNvSpPr>
          <p:nvPr>
            <p:ph idx="1"/>
          </p:nvPr>
        </p:nvSpPr>
        <p:spPr/>
        <p:txBody>
          <a:bodyPr/>
          <a:lstStyle/>
          <a:p>
            <a:r>
              <a:rPr lang="en-US" dirty="0" smtClean="0"/>
              <a:t>You have </a:t>
            </a:r>
            <a:r>
              <a:rPr lang="en-US" b="1" dirty="0" smtClean="0"/>
              <a:t>both</a:t>
            </a:r>
            <a:r>
              <a:rPr lang="en-US" dirty="0" smtClean="0"/>
              <a:t>:</a:t>
            </a:r>
          </a:p>
          <a:p>
            <a:pPr lvl="1">
              <a:buFont typeface="Wingdings" charset="2"/>
              <a:buChar char="Ø"/>
            </a:pPr>
            <a:r>
              <a:rPr lang="en-US" dirty="0" smtClean="0"/>
              <a:t> a certain</a:t>
            </a:r>
            <a:r>
              <a:rPr lang="en-US" b="1" dirty="0" smtClean="0"/>
              <a:t> body</a:t>
            </a:r>
            <a:r>
              <a:rPr lang="en-US" dirty="0" smtClean="0"/>
              <a:t> and </a:t>
            </a:r>
          </a:p>
          <a:p>
            <a:pPr lvl="1">
              <a:buFont typeface="Wingdings" charset="2"/>
              <a:buChar char="Ø"/>
            </a:pPr>
            <a:r>
              <a:rPr lang="en-US" dirty="0" smtClean="0"/>
              <a:t>a certain </a:t>
            </a:r>
            <a:r>
              <a:rPr lang="en-US" b="1" dirty="0" smtClean="0"/>
              <a:t>psychology</a:t>
            </a:r>
            <a:r>
              <a:rPr lang="en-US" dirty="0" smtClean="0"/>
              <a:t>.</a:t>
            </a:r>
          </a:p>
          <a:p>
            <a:r>
              <a:rPr lang="en-US" dirty="0" smtClean="0"/>
              <a:t>In principle:</a:t>
            </a:r>
          </a:p>
          <a:p>
            <a:pPr lvl="1">
              <a:buFont typeface="Wingdings" charset="2"/>
              <a:buChar char="Ø"/>
            </a:pPr>
            <a:r>
              <a:rPr lang="en-US" dirty="0" smtClean="0"/>
              <a:t>bodies can outlast/outnumber psychologies; and</a:t>
            </a:r>
          </a:p>
          <a:p>
            <a:pPr lvl="1">
              <a:buFont typeface="Wingdings" charset="2"/>
              <a:buChar char="Ø"/>
            </a:pPr>
            <a:r>
              <a:rPr lang="en-US" dirty="0" smtClean="0"/>
              <a:t>psychologies can outlast/outnumber bodies.</a:t>
            </a:r>
          </a:p>
          <a:p>
            <a:r>
              <a:rPr lang="en-US" dirty="0" smtClean="0"/>
              <a:t>Which do you have </a:t>
            </a:r>
            <a:r>
              <a:rPr lang="en-US" b="1" dirty="0" smtClean="0"/>
              <a:t>essentially</a:t>
            </a:r>
            <a:r>
              <a:rPr lang="en-US" dirty="0" smtClean="0"/>
              <a:t>?</a:t>
            </a:r>
          </a:p>
          <a:p>
            <a:r>
              <a:rPr lang="en-US" dirty="0" smtClean="0"/>
              <a:t>Are you essentially </a:t>
            </a:r>
            <a:r>
              <a:rPr lang="en-US" b="1" dirty="0" smtClean="0"/>
              <a:t>mind</a:t>
            </a:r>
            <a:r>
              <a:rPr lang="en-US" dirty="0" smtClean="0"/>
              <a:t> or </a:t>
            </a:r>
            <a:r>
              <a:rPr lang="en-US" b="1" dirty="0" smtClean="0"/>
              <a:t>meat</a:t>
            </a:r>
            <a:r>
              <a:rPr lang="en-US" dirty="0" smtClean="0"/>
              <a:t>?</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at Stake II: </a:t>
            </a:r>
            <a:br>
              <a:rPr lang="en-US" dirty="0" smtClean="0"/>
            </a:br>
            <a:r>
              <a:rPr lang="en-US" dirty="0" smtClean="0"/>
              <a:t>Moral and Legal Responsibility</a:t>
            </a:r>
            <a:endParaRPr lang="en-US" dirty="0"/>
          </a:p>
        </p:txBody>
      </p:sp>
      <p:sp>
        <p:nvSpPr>
          <p:cNvPr id="3" name="Content Placeholder 2"/>
          <p:cNvSpPr>
            <a:spLocks noGrp="1"/>
          </p:cNvSpPr>
          <p:nvPr>
            <p:ph idx="1"/>
          </p:nvPr>
        </p:nvSpPr>
        <p:spPr>
          <a:xfrm>
            <a:off x="142654" y="1766837"/>
            <a:ext cx="4109513" cy="2245358"/>
          </a:xfrm>
          <a:ln w="25400">
            <a:solidFill>
              <a:schemeClr val="accent2"/>
            </a:solidFill>
          </a:ln>
        </p:spPr>
        <p:txBody>
          <a:bodyPr>
            <a:normAutofit fontScale="92500" lnSpcReduction="20000"/>
          </a:bodyPr>
          <a:lstStyle/>
          <a:p>
            <a:pPr marL="0" indent="0" algn="just">
              <a:buNone/>
            </a:pPr>
            <a:r>
              <a:rPr lang="en-US" b="1" dirty="0" smtClean="0">
                <a:solidFill>
                  <a:schemeClr val="tx2"/>
                </a:solidFill>
              </a:rPr>
              <a:t>A truism</a:t>
            </a:r>
            <a:r>
              <a:rPr lang="en-US" dirty="0" smtClean="0"/>
              <a:t>:</a:t>
            </a:r>
          </a:p>
          <a:p>
            <a:pPr marL="0" indent="0" algn="just">
              <a:buNone/>
            </a:pPr>
            <a:r>
              <a:rPr lang="en-US" dirty="0" smtClean="0"/>
              <a:t>It is legitimate to punish </a:t>
            </a:r>
            <a:r>
              <a:rPr lang="en-US" i="1" dirty="0" smtClean="0"/>
              <a:t>A</a:t>
            </a:r>
            <a:r>
              <a:rPr lang="en-US" dirty="0" smtClean="0"/>
              <a:t> for a crime </a:t>
            </a:r>
            <a:r>
              <a:rPr lang="en-US" i="1" dirty="0" smtClean="0"/>
              <a:t>C</a:t>
            </a:r>
            <a:r>
              <a:rPr lang="en-US" dirty="0" smtClean="0"/>
              <a:t> only if</a:t>
            </a:r>
          </a:p>
          <a:p>
            <a:pPr marL="0" indent="0" algn="just">
              <a:buNone/>
            </a:pPr>
            <a:r>
              <a:rPr lang="en-US" i="1" dirty="0" smtClean="0"/>
              <a:t>A</a:t>
            </a:r>
            <a:r>
              <a:rPr lang="en-US" dirty="0" smtClean="0"/>
              <a:t> = the person who committed </a:t>
            </a:r>
            <a:r>
              <a:rPr lang="en-US" i="1" dirty="0" smtClean="0"/>
              <a:t>C</a:t>
            </a:r>
            <a:r>
              <a:rPr lang="en-US" dirty="0" smtClean="0"/>
              <a:t>.</a:t>
            </a:r>
            <a:endParaRPr lang="en-US" dirty="0"/>
          </a:p>
        </p:txBody>
      </p:sp>
      <p:pic>
        <p:nvPicPr>
          <p:cNvPr id="4" name="Picture 3"/>
          <p:cNvPicPr>
            <a:picLocks noChangeAspect="1"/>
          </p:cNvPicPr>
          <p:nvPr/>
        </p:nvPicPr>
        <p:blipFill>
          <a:blip r:embed="rId2"/>
          <a:stretch>
            <a:fillRect/>
          </a:stretch>
        </p:blipFill>
        <p:spPr>
          <a:xfrm>
            <a:off x="4583506" y="1766837"/>
            <a:ext cx="3699936" cy="3874486"/>
          </a:xfrm>
          <a:prstGeom prst="rect">
            <a:avLst/>
          </a:prstGeom>
        </p:spPr>
      </p:pic>
      <p:sp>
        <p:nvSpPr>
          <p:cNvPr id="5" name="TextBox 4"/>
          <p:cNvSpPr txBox="1"/>
          <p:nvPr/>
        </p:nvSpPr>
        <p:spPr>
          <a:xfrm>
            <a:off x="4252167" y="5713530"/>
            <a:ext cx="4325796" cy="369332"/>
          </a:xfrm>
          <a:prstGeom prst="rect">
            <a:avLst/>
          </a:prstGeom>
          <a:noFill/>
        </p:spPr>
        <p:txBody>
          <a:bodyPr wrap="square" rtlCol="0">
            <a:spAutoFit/>
          </a:bodyPr>
          <a:lstStyle/>
          <a:p>
            <a:r>
              <a:rPr lang="en-US" dirty="0" smtClean="0"/>
              <a:t>Imprisoned for a crime they didn’t commit…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at Stake III: Prudence</a:t>
            </a:r>
            <a:endParaRPr lang="en-US" dirty="0"/>
          </a:p>
        </p:txBody>
      </p:sp>
      <p:sp>
        <p:nvSpPr>
          <p:cNvPr id="4" name="Content Placeholder 2"/>
          <p:cNvSpPr>
            <a:spLocks noGrp="1"/>
          </p:cNvSpPr>
          <p:nvPr>
            <p:ph idx="1"/>
          </p:nvPr>
        </p:nvSpPr>
        <p:spPr>
          <a:xfrm>
            <a:off x="142653" y="1417638"/>
            <a:ext cx="7699005" cy="1747947"/>
          </a:xfrm>
          <a:ln w="25400">
            <a:solidFill>
              <a:schemeClr val="accent2"/>
            </a:solidFill>
          </a:ln>
        </p:spPr>
        <p:txBody>
          <a:bodyPr>
            <a:normAutofit/>
          </a:bodyPr>
          <a:lstStyle/>
          <a:p>
            <a:pPr marL="0" indent="0" algn="just">
              <a:buNone/>
            </a:pPr>
            <a:r>
              <a:rPr lang="en-US" b="1" dirty="0" smtClean="0">
                <a:solidFill>
                  <a:schemeClr val="tx2"/>
                </a:solidFill>
              </a:rPr>
              <a:t>A truism</a:t>
            </a:r>
            <a:r>
              <a:rPr lang="en-US" dirty="0" smtClean="0"/>
              <a:t>:</a:t>
            </a:r>
          </a:p>
          <a:p>
            <a:pPr marL="0" indent="0" algn="just">
              <a:buNone/>
            </a:pPr>
            <a:r>
              <a:rPr lang="en-US" dirty="0" smtClean="0"/>
              <a:t>If </a:t>
            </a:r>
            <a:r>
              <a:rPr lang="en-US" i="1" dirty="0" smtClean="0"/>
              <a:t>A</a:t>
            </a:r>
            <a:r>
              <a:rPr lang="en-US" dirty="0" smtClean="0"/>
              <a:t> = </a:t>
            </a:r>
            <a:r>
              <a:rPr lang="en-US" i="1" dirty="0" smtClean="0"/>
              <a:t>B</a:t>
            </a:r>
            <a:r>
              <a:rPr lang="en-US" dirty="0" smtClean="0"/>
              <a:t>, then it is irrational for </a:t>
            </a:r>
            <a:r>
              <a:rPr lang="en-US" i="1" dirty="0" smtClean="0"/>
              <a:t>A</a:t>
            </a:r>
            <a:r>
              <a:rPr lang="en-US" dirty="0" smtClean="0"/>
              <a:t> NOT to be concerned for the happiness of </a:t>
            </a:r>
            <a:r>
              <a:rPr lang="en-US" i="1" dirty="0" smtClean="0"/>
              <a:t>B</a:t>
            </a:r>
            <a:r>
              <a:rPr lang="en-US" dirty="0" smtClean="0"/>
              <a:t>.</a:t>
            </a:r>
            <a:endParaRPr lang="en-US" dirty="0"/>
          </a:p>
        </p:txBody>
      </p:sp>
      <p:sp>
        <p:nvSpPr>
          <p:cNvPr id="5" name="Content Placeholder 2"/>
          <p:cNvSpPr txBox="1">
            <a:spLocks/>
          </p:cNvSpPr>
          <p:nvPr/>
        </p:nvSpPr>
        <p:spPr>
          <a:xfrm>
            <a:off x="457200" y="3863182"/>
            <a:ext cx="8229600" cy="2265538"/>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For example:</a:t>
            </a:r>
          </a:p>
          <a:p>
            <a:pPr marL="800100" lvl="1" indent="-342900">
              <a:spcBef>
                <a:spcPct val="20000"/>
              </a:spcBef>
              <a:buFont typeface="Wingdings" charset="2"/>
              <a:buChar char="Ø"/>
            </a:pPr>
            <a:r>
              <a:rPr lang="en-US" sz="2800" b="1" dirty="0" smtClean="0"/>
              <a:t>Certain kinds of depression</a:t>
            </a:r>
          </a:p>
          <a:p>
            <a:pPr marL="800100" lvl="1" indent="-342900">
              <a:spcBef>
                <a:spcPct val="20000"/>
              </a:spcBef>
              <a:buFont typeface="Wingdings" charset="2"/>
              <a:buChar char="Ø"/>
            </a:pPr>
            <a:r>
              <a:rPr lang="en-US" sz="2800" b="1" dirty="0" smtClean="0"/>
              <a:t>Future Tuesday indifference</a:t>
            </a:r>
            <a:r>
              <a:rPr lang="en-US" sz="2800" dirty="0" smtClean="0"/>
              <a:t> (</a:t>
            </a:r>
            <a:r>
              <a:rPr lang="en-US" sz="2800" dirty="0" err="1" smtClean="0"/>
              <a:t>Parfit</a:t>
            </a:r>
            <a:r>
              <a:rPr lang="en-US" sz="2800" dirty="0" smtClean="0"/>
              <a:t>) </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at Stake IV: Survival</a:t>
            </a:r>
            <a:endParaRPr lang="en-US" dirty="0"/>
          </a:p>
        </p:txBody>
      </p:sp>
      <p:sp>
        <p:nvSpPr>
          <p:cNvPr id="4" name="Content Placeholder 2"/>
          <p:cNvSpPr>
            <a:spLocks noGrp="1"/>
          </p:cNvSpPr>
          <p:nvPr>
            <p:ph idx="1"/>
          </p:nvPr>
        </p:nvSpPr>
        <p:spPr>
          <a:xfrm>
            <a:off x="142653" y="1417638"/>
            <a:ext cx="7699005" cy="1747947"/>
          </a:xfrm>
          <a:ln w="25400">
            <a:solidFill>
              <a:schemeClr val="accent2"/>
            </a:solidFill>
          </a:ln>
        </p:spPr>
        <p:txBody>
          <a:bodyPr>
            <a:normAutofit/>
          </a:bodyPr>
          <a:lstStyle/>
          <a:p>
            <a:pPr marL="0" indent="0" algn="just">
              <a:buNone/>
            </a:pPr>
            <a:r>
              <a:rPr lang="en-US" b="1" dirty="0" smtClean="0">
                <a:solidFill>
                  <a:schemeClr val="tx2"/>
                </a:solidFill>
              </a:rPr>
              <a:t>A truism</a:t>
            </a:r>
            <a:r>
              <a:rPr lang="en-US" dirty="0" smtClean="0"/>
              <a:t>:</a:t>
            </a:r>
          </a:p>
          <a:p>
            <a:pPr marL="0" indent="0" algn="just">
              <a:buNone/>
            </a:pPr>
            <a:r>
              <a:rPr lang="en-US" i="1" dirty="0" smtClean="0"/>
              <a:t>A</a:t>
            </a:r>
            <a:r>
              <a:rPr lang="en-US" dirty="0" smtClean="0"/>
              <a:t> survives changing into something </a:t>
            </a:r>
            <a:r>
              <a:rPr lang="en-US" i="1" dirty="0" smtClean="0"/>
              <a:t>B</a:t>
            </a:r>
            <a:r>
              <a:rPr lang="en-US" dirty="0" smtClean="0"/>
              <a:t> only if </a:t>
            </a:r>
            <a:r>
              <a:rPr lang="en-US" i="1" dirty="0" smtClean="0"/>
              <a:t>A </a:t>
            </a:r>
            <a:r>
              <a:rPr lang="en-US" dirty="0" smtClean="0"/>
              <a:t>= </a:t>
            </a:r>
            <a:r>
              <a:rPr lang="en-US" i="1" dirty="0" smtClean="0"/>
              <a:t>B</a:t>
            </a:r>
            <a:r>
              <a:rPr lang="en-US" dirty="0" smtClean="0"/>
              <a:t>.</a:t>
            </a:r>
            <a:endParaRPr lang="en-US" dirty="0"/>
          </a:p>
        </p:txBody>
      </p:sp>
      <p:sp>
        <p:nvSpPr>
          <p:cNvPr id="5" name="Content Placeholder 2"/>
          <p:cNvSpPr txBox="1">
            <a:spLocks/>
          </p:cNvSpPr>
          <p:nvPr/>
        </p:nvSpPr>
        <p:spPr>
          <a:xfrm>
            <a:off x="457200" y="3863182"/>
            <a:ext cx="8229600" cy="2265538"/>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For example:</a:t>
            </a:r>
          </a:p>
          <a:p>
            <a:pPr marL="800100" lvl="1" indent="-342900">
              <a:spcBef>
                <a:spcPct val="20000"/>
              </a:spcBef>
              <a:buFont typeface="Wingdings" charset="2"/>
              <a:buChar char="Ø"/>
            </a:pPr>
            <a:r>
              <a:rPr lang="en-US" sz="2800" b="1" dirty="0" smtClean="0"/>
              <a:t>Do you survive Alzheimer’s Disease?</a:t>
            </a:r>
          </a:p>
          <a:p>
            <a:pPr marL="800100" lvl="1" indent="-342900">
              <a:spcBef>
                <a:spcPct val="20000"/>
              </a:spcBef>
              <a:buFont typeface="Wingdings" charset="2"/>
              <a:buChar char="Ø"/>
            </a:pPr>
            <a:r>
              <a:rPr lang="en-US" sz="2800" b="1" dirty="0" smtClean="0"/>
              <a:t>Can you survive the death of your body?</a:t>
            </a:r>
          </a:p>
          <a:p>
            <a:pPr marL="800100" lvl="1" indent="-342900">
              <a:spcBef>
                <a:spcPct val="20000"/>
              </a:spcBef>
              <a:buFont typeface="Wingdings" charset="2"/>
              <a:buChar char="Ø"/>
            </a:pPr>
            <a:r>
              <a:rPr lang="en-US" sz="2800" b="1" dirty="0" smtClean="0"/>
              <a:t>Would you survive </a:t>
            </a:r>
            <a:r>
              <a:rPr lang="en-US" sz="2800" b="1" dirty="0" err="1" smtClean="0"/>
              <a:t>teletransportation</a:t>
            </a:r>
            <a:r>
              <a:rPr lang="en-US" sz="2800" b="1" dirty="0" smtClean="0"/>
              <a: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uiExpand="1"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Locke’s Theory</a:t>
            </a:r>
            <a:endParaRPr lang="en-US" dirty="0"/>
          </a:p>
        </p:txBody>
      </p:sp>
      <p:sp>
        <p:nvSpPr>
          <p:cNvPr id="3" name="Content Placeholder 2"/>
          <p:cNvSpPr>
            <a:spLocks noGrp="1"/>
          </p:cNvSpPr>
          <p:nvPr>
            <p:ph idx="1"/>
          </p:nvPr>
        </p:nvSpPr>
        <p:spPr>
          <a:xfrm>
            <a:off x="457200" y="1600200"/>
            <a:ext cx="4716388" cy="4525963"/>
          </a:xfrm>
        </p:spPr>
        <p:txBody>
          <a:bodyPr/>
          <a:lstStyle/>
          <a:p>
            <a:r>
              <a:rPr lang="en-US" dirty="0" smtClean="0"/>
              <a:t>John Locke (1632 - 1704)</a:t>
            </a:r>
          </a:p>
          <a:p>
            <a:endParaRPr lang="en-US" dirty="0" smtClean="0"/>
          </a:p>
          <a:p>
            <a:r>
              <a:rPr lang="en-US" dirty="0" smtClean="0"/>
              <a:t>Philosopher and Political Theorist.</a:t>
            </a:r>
          </a:p>
          <a:p>
            <a:endParaRPr lang="en-US" dirty="0" smtClean="0"/>
          </a:p>
          <a:p>
            <a:r>
              <a:rPr lang="en-US" dirty="0" smtClean="0"/>
              <a:t>Locke defended a </a:t>
            </a:r>
            <a:r>
              <a:rPr lang="en-US" b="1" dirty="0" smtClean="0">
                <a:solidFill>
                  <a:schemeClr val="tx2"/>
                </a:solidFill>
              </a:rPr>
              <a:t>psychological criterion </a:t>
            </a:r>
            <a:r>
              <a:rPr lang="en-US" dirty="0" smtClean="0"/>
              <a:t>of personal identity.</a:t>
            </a:r>
            <a:endParaRPr lang="en-US" dirty="0"/>
          </a:p>
        </p:txBody>
      </p:sp>
      <p:pic>
        <p:nvPicPr>
          <p:cNvPr id="4" name="Picture 3"/>
          <p:cNvPicPr>
            <a:picLocks noChangeAspect="1"/>
          </p:cNvPicPr>
          <p:nvPr/>
        </p:nvPicPr>
        <p:blipFill>
          <a:blip r:embed="rId2"/>
          <a:stretch>
            <a:fillRect/>
          </a:stretch>
        </p:blipFill>
        <p:spPr>
          <a:xfrm>
            <a:off x="5422900" y="1600200"/>
            <a:ext cx="3263900" cy="3797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sz="3600" b="1" dirty="0" smtClean="0"/>
              <a:t>Locke’s Psychological Criterion</a:t>
            </a:r>
          </a:p>
          <a:p>
            <a:r>
              <a:rPr lang="en-US" sz="3600" b="1" dirty="0" smtClean="0"/>
              <a:t>Persons vs. (Human) Bodies</a:t>
            </a:r>
          </a:p>
          <a:p>
            <a:r>
              <a:rPr lang="en-US" sz="3600" b="1" dirty="0" smtClean="0"/>
              <a:t>Non-Human Persons</a:t>
            </a:r>
          </a:p>
          <a:p>
            <a:r>
              <a:rPr lang="en-US" sz="3600" b="1" dirty="0" smtClean="0"/>
              <a:t>Persons vs. (Human) Animals</a:t>
            </a:r>
          </a:p>
          <a:p>
            <a:r>
              <a:rPr lang="en-US" sz="3600" b="1" dirty="0" smtClean="0"/>
              <a:t>Objections</a:t>
            </a:r>
            <a:endParaRPr lang="en-US" dirty="0" smtClean="0"/>
          </a:p>
          <a:p>
            <a:endParaRPr lang="en-US" dirty="0" smtClean="0"/>
          </a:p>
          <a:p>
            <a:endParaRPr lang="en-US" dirty="0"/>
          </a:p>
        </p:txBody>
      </p:sp>
      <p:sp>
        <p:nvSpPr>
          <p:cNvPr id="4" name="Rectangle 4"/>
          <p:cNvSpPr>
            <a:spLocks noChangeArrowheads="1"/>
          </p:cNvSpPr>
          <p:nvPr/>
        </p:nvSpPr>
        <p:spPr bwMode="auto">
          <a:xfrm>
            <a:off x="838200" y="1600200"/>
            <a:ext cx="5877012" cy="60960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par>
                                <p:cTn id="28" presetID="3" presetClass="emph" presetSubtype="2" fill="hold" grpId="0" nodeType="withEffect">
                                  <p:stCondLst>
                                    <p:cond delay="0"/>
                                  </p:stCondLst>
                                  <p:childTnLst>
                                    <p:animClr clrSpc="rgb">
                                      <p:cBhvr override="childStyle">
                                        <p:cTn id="29" dur="2000" fill="hold"/>
                                        <p:tgtEl>
                                          <p:spTgt spid="3">
                                            <p:txEl>
                                              <p:pRg st="0" end="0"/>
                                            </p:txEl>
                                          </p:spTgt>
                                        </p:tgtEl>
                                        <p:attrNameLst>
                                          <p:attrName>style.color</p:attrName>
                                        </p:attrNameLst>
                                      </p:cBhvr>
                                      <p:to>
                                        <a:schemeClr val="tx2"/>
                                      </p:to>
                                    </p:animClr>
                                  </p:childTnLst>
                                </p:cTn>
                              </p:par>
                              <p:par>
                                <p:cTn id="30" presetID="3" presetClass="emph" presetSubtype="2" fill="hold" grpId="0" nodeType="withEffect">
                                  <p:stCondLst>
                                    <p:cond delay="0"/>
                                  </p:stCondLst>
                                  <p:childTnLst>
                                    <p:animClr clrSpc="rgb">
                                      <p:cBhvr override="childStyle">
                                        <p:cTn id="31" dur="2000" fill="hold"/>
                                        <p:tgtEl>
                                          <p:spTgt spid="3">
                                            <p:txEl>
                                              <p:pRg st="1" end="1"/>
                                            </p:txEl>
                                          </p:spTgt>
                                        </p:tgtEl>
                                        <p:attrNameLst>
                                          <p:attrName>style.color</p:attrName>
                                        </p:attrNameLst>
                                      </p:cBhvr>
                                      <p:to>
                                        <a:srgbClr val="B2A9B0"/>
                                      </p:to>
                                    </p:animClr>
                                  </p:childTnLst>
                                </p:cTn>
                              </p:par>
                              <p:par>
                                <p:cTn id="32" presetID="3" presetClass="emph" presetSubtype="2" fill="hold" grpId="0" nodeType="withEffect">
                                  <p:stCondLst>
                                    <p:cond delay="0"/>
                                  </p:stCondLst>
                                  <p:childTnLst>
                                    <p:animClr clrSpc="rgb">
                                      <p:cBhvr override="childStyle">
                                        <p:cTn id="33" dur="2000" fill="hold"/>
                                        <p:tgtEl>
                                          <p:spTgt spid="3">
                                            <p:txEl>
                                              <p:pRg st="2" end="2"/>
                                            </p:txEl>
                                          </p:spTgt>
                                        </p:tgtEl>
                                        <p:attrNameLst>
                                          <p:attrName>style.color</p:attrName>
                                        </p:attrNameLst>
                                      </p:cBhvr>
                                      <p:to>
                                        <a:srgbClr val="B2A9B0"/>
                                      </p:to>
                                    </p:animClr>
                                  </p:childTnLst>
                                </p:cTn>
                              </p:par>
                              <p:par>
                                <p:cTn id="34" presetID="3" presetClass="emph" presetSubtype="2" fill="hold" grpId="0" nodeType="withEffect">
                                  <p:stCondLst>
                                    <p:cond delay="0"/>
                                  </p:stCondLst>
                                  <p:childTnLst>
                                    <p:animClr clrSpc="rgb">
                                      <p:cBhvr override="childStyle">
                                        <p:cTn id="35" dur="2000" fill="hold"/>
                                        <p:tgtEl>
                                          <p:spTgt spid="3">
                                            <p:txEl>
                                              <p:pRg st="3" end="3"/>
                                            </p:txEl>
                                          </p:spTgt>
                                        </p:tgtEl>
                                        <p:attrNameLst>
                                          <p:attrName>style.color</p:attrName>
                                        </p:attrNameLst>
                                      </p:cBhvr>
                                      <p:to>
                                        <a:srgbClr val="B2A9B0"/>
                                      </p:to>
                                    </p:animClr>
                                  </p:childTnLst>
                                </p:cTn>
                              </p:par>
                              <p:par>
                                <p:cTn id="36" presetID="3" presetClass="emph" presetSubtype="2" fill="hold" grpId="0" nodeType="withEffect">
                                  <p:stCondLst>
                                    <p:cond delay="0"/>
                                  </p:stCondLst>
                                  <p:childTnLst>
                                    <p:animClr clrSpc="rgb">
                                      <p:cBhvr override="childStyle">
                                        <p:cTn id="37" dur="2000" fill="hold"/>
                                        <p:tgtEl>
                                          <p:spTgt spid="3">
                                            <p:txEl>
                                              <p:pRg st="4" end="4"/>
                                            </p:txEl>
                                          </p:spTgt>
                                        </p:tgtEl>
                                        <p:attrNameLst>
                                          <p:attrName>style.color</p:attrName>
                                        </p:attrNameLst>
                                      </p:cBhvr>
                                      <p:to>
                                        <a:srgbClr val="B2A9B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Locke:  Personal Identity is </a:t>
            </a:r>
            <a:br>
              <a:rPr lang="en-US" dirty="0" smtClean="0"/>
            </a:br>
            <a:r>
              <a:rPr lang="en-US" dirty="0" smtClean="0"/>
              <a:t>a  Psychological Phenomenon</a:t>
            </a:r>
            <a:endParaRPr lang="en-US" dirty="0"/>
          </a:p>
        </p:txBody>
      </p:sp>
      <p:sp>
        <p:nvSpPr>
          <p:cNvPr id="3" name="Content Placeholder 2"/>
          <p:cNvSpPr>
            <a:spLocks noGrp="1"/>
          </p:cNvSpPr>
          <p:nvPr>
            <p:ph idx="1"/>
          </p:nvPr>
        </p:nvSpPr>
        <p:spPr>
          <a:xfrm>
            <a:off x="457200" y="4277582"/>
            <a:ext cx="8229600" cy="2213563"/>
          </a:xfrm>
        </p:spPr>
        <p:txBody>
          <a:bodyPr>
            <a:normAutofit/>
          </a:bodyPr>
          <a:lstStyle/>
          <a:p>
            <a:r>
              <a:rPr lang="en-US" b="1" dirty="0" smtClean="0"/>
              <a:t>The English Translation</a:t>
            </a:r>
            <a:r>
              <a:rPr lang="en-US" dirty="0" smtClean="0"/>
              <a:t>:  Being identical to A involves being “conscious of” what A did and thought.</a:t>
            </a:r>
          </a:p>
        </p:txBody>
      </p:sp>
      <p:sp>
        <p:nvSpPr>
          <p:cNvPr id="4" name="Text Box 4"/>
          <p:cNvSpPr txBox="1">
            <a:spLocks noChangeArrowheads="1"/>
          </p:cNvSpPr>
          <p:nvPr/>
        </p:nvSpPr>
        <p:spPr bwMode="auto">
          <a:xfrm>
            <a:off x="1255452" y="1417638"/>
            <a:ext cx="6788202" cy="2677656"/>
          </a:xfrm>
          <a:prstGeom prst="rect">
            <a:avLst/>
          </a:prstGeom>
          <a:noFill/>
          <a:ln w="25400">
            <a:solidFill>
              <a:schemeClr val="tx1"/>
            </a:solidFill>
            <a:miter lim="800000"/>
            <a:headEnd/>
            <a:tailEnd/>
          </a:ln>
        </p:spPr>
        <p:txBody>
          <a:bodyPr wrap="square">
            <a:prstTxWarp prst="textNoShape">
              <a:avLst/>
            </a:prstTxWarp>
            <a:spAutoFit/>
          </a:bodyPr>
          <a:lstStyle/>
          <a:p>
            <a:r>
              <a:rPr lang="en-US" sz="2400" dirty="0" smtClean="0"/>
              <a:t>[</a:t>
            </a:r>
            <a:r>
              <a:rPr lang="en-US" sz="2400" dirty="0" err="1" smtClean="0"/>
              <a:t>I]n</a:t>
            </a:r>
            <a:r>
              <a:rPr lang="en-US" sz="2400" dirty="0" smtClean="0"/>
              <a:t> this alone consists personal identity, </a:t>
            </a:r>
            <a:r>
              <a:rPr lang="en-US" sz="2400" i="1" dirty="0" smtClean="0"/>
              <a:t>i.e.</a:t>
            </a:r>
            <a:r>
              <a:rPr lang="en-US" sz="2400" dirty="0" smtClean="0"/>
              <a:t>, the sameness of a rational being; and as far as </a:t>
            </a:r>
            <a:r>
              <a:rPr lang="en-US" sz="2400" b="1" dirty="0" smtClean="0"/>
              <a:t>consciousness</a:t>
            </a:r>
            <a:r>
              <a:rPr lang="en-US" sz="2400" dirty="0" smtClean="0"/>
              <a:t> can be extended backwards to any past action or thought, so far reaches the identity of that person; it is the same self now it was then; and it is by the same self with this present one that now reflects on it, that that action was done. (pp. 39-40)</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Simple Facts</a:t>
            </a:r>
            <a:endParaRPr lang="en-US" dirty="0"/>
          </a:p>
        </p:txBody>
      </p:sp>
      <p:sp>
        <p:nvSpPr>
          <p:cNvPr id="3" name="Content Placeholder 2"/>
          <p:cNvSpPr>
            <a:spLocks noGrp="1"/>
          </p:cNvSpPr>
          <p:nvPr>
            <p:ph idx="1"/>
          </p:nvPr>
        </p:nvSpPr>
        <p:spPr>
          <a:xfrm>
            <a:off x="457200" y="1600200"/>
            <a:ext cx="8229600" cy="764879"/>
          </a:xfrm>
        </p:spPr>
        <p:txBody>
          <a:bodyPr/>
          <a:lstStyle/>
          <a:p>
            <a:r>
              <a:rPr lang="en-US" dirty="0" smtClean="0"/>
              <a:t>People change.</a:t>
            </a:r>
          </a:p>
          <a:p>
            <a:pPr>
              <a:buNone/>
            </a:pPr>
            <a:endParaRPr lang="en-US" dirty="0"/>
          </a:p>
        </p:txBody>
      </p:sp>
      <p:grpSp>
        <p:nvGrpSpPr>
          <p:cNvPr id="8" name="Group 7"/>
          <p:cNvGrpSpPr/>
          <p:nvPr/>
        </p:nvGrpSpPr>
        <p:grpSpPr>
          <a:xfrm>
            <a:off x="692569" y="2905251"/>
            <a:ext cx="2070193" cy="3579589"/>
            <a:chOff x="692569" y="2905251"/>
            <a:chExt cx="2070193" cy="3579589"/>
          </a:xfrm>
        </p:grpSpPr>
        <p:pic>
          <p:nvPicPr>
            <p:cNvPr id="4" name="Picture 3"/>
            <p:cNvPicPr>
              <a:picLocks noChangeAspect="1"/>
            </p:cNvPicPr>
            <p:nvPr/>
          </p:nvPicPr>
          <p:blipFill>
            <a:blip r:embed="rId2"/>
            <a:stretch>
              <a:fillRect/>
            </a:stretch>
          </p:blipFill>
          <p:spPr>
            <a:xfrm>
              <a:off x="692569" y="2905251"/>
              <a:ext cx="2070193" cy="2997639"/>
            </a:xfrm>
            <a:prstGeom prst="rect">
              <a:avLst/>
            </a:prstGeom>
          </p:spPr>
        </p:pic>
        <p:sp>
          <p:nvSpPr>
            <p:cNvPr id="5" name="TextBox 4"/>
            <p:cNvSpPr txBox="1"/>
            <p:nvPr/>
          </p:nvSpPr>
          <p:spPr>
            <a:xfrm>
              <a:off x="1178386" y="5961620"/>
              <a:ext cx="971635" cy="523220"/>
            </a:xfrm>
            <a:prstGeom prst="rect">
              <a:avLst/>
            </a:prstGeom>
            <a:noFill/>
          </p:spPr>
          <p:txBody>
            <a:bodyPr wrap="square" rtlCol="0">
              <a:spAutoFit/>
            </a:bodyPr>
            <a:lstStyle/>
            <a:p>
              <a:r>
                <a:rPr lang="en-US" sz="2800" dirty="0" smtClean="0"/>
                <a:t>1884 </a:t>
              </a:r>
              <a:endParaRPr lang="en-US" sz="2800" dirty="0"/>
            </a:p>
          </p:txBody>
        </p:sp>
      </p:grpSp>
      <p:grpSp>
        <p:nvGrpSpPr>
          <p:cNvPr id="9" name="Group 8"/>
          <p:cNvGrpSpPr/>
          <p:nvPr/>
        </p:nvGrpSpPr>
        <p:grpSpPr>
          <a:xfrm>
            <a:off x="4025539" y="1600200"/>
            <a:ext cx="2581157" cy="3736674"/>
            <a:chOff x="4919620" y="1914429"/>
            <a:chExt cx="2581157" cy="3736674"/>
          </a:xfrm>
        </p:grpSpPr>
        <p:pic>
          <p:nvPicPr>
            <p:cNvPr id="6" name="Picture 5"/>
            <p:cNvPicPr>
              <a:picLocks noChangeAspect="1"/>
            </p:cNvPicPr>
            <p:nvPr/>
          </p:nvPicPr>
          <p:blipFill>
            <a:blip r:embed="rId3"/>
            <a:stretch>
              <a:fillRect/>
            </a:stretch>
          </p:blipFill>
          <p:spPr>
            <a:xfrm>
              <a:off x="4919620" y="1914429"/>
              <a:ext cx="2581157" cy="3213454"/>
            </a:xfrm>
            <a:prstGeom prst="rect">
              <a:avLst/>
            </a:prstGeom>
          </p:spPr>
        </p:pic>
        <p:sp>
          <p:nvSpPr>
            <p:cNvPr id="7" name="TextBox 6"/>
            <p:cNvSpPr txBox="1"/>
            <p:nvPr/>
          </p:nvSpPr>
          <p:spPr>
            <a:xfrm>
              <a:off x="5316118" y="5127883"/>
              <a:ext cx="1775907" cy="523220"/>
            </a:xfrm>
            <a:prstGeom prst="rect">
              <a:avLst/>
            </a:prstGeom>
            <a:noFill/>
          </p:spPr>
          <p:txBody>
            <a:bodyPr wrap="square" rtlCol="0">
              <a:spAutoFit/>
            </a:bodyPr>
            <a:lstStyle/>
            <a:p>
              <a:r>
                <a:rPr lang="en-US" sz="2800" dirty="0"/>
                <a:t>c</a:t>
              </a:r>
              <a:r>
                <a:rPr lang="en-US" sz="2800" dirty="0" smtClean="0"/>
                <a:t>a. 1950’s </a:t>
              </a:r>
              <a:endParaRPr lang="en-US" sz="2800" dirty="0"/>
            </a:p>
          </p:txBody>
        </p:sp>
      </p:grpSp>
      <p:sp>
        <p:nvSpPr>
          <p:cNvPr id="10" name="Content Placeholder 2"/>
          <p:cNvSpPr txBox="1">
            <a:spLocks/>
          </p:cNvSpPr>
          <p:nvPr/>
        </p:nvSpPr>
        <p:spPr>
          <a:xfrm>
            <a:off x="3441666" y="5588661"/>
            <a:ext cx="5245133" cy="764879"/>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People endure.</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Qualification needed!</a:t>
            </a:r>
          </a:p>
        </p:txBody>
      </p:sp>
      <p:sp>
        <p:nvSpPr>
          <p:cNvPr id="3" name="Content Placeholder 2"/>
          <p:cNvSpPr>
            <a:spLocks noGrp="1"/>
          </p:cNvSpPr>
          <p:nvPr>
            <p:ph idx="1"/>
          </p:nvPr>
        </p:nvSpPr>
        <p:spPr>
          <a:xfrm>
            <a:off x="457200" y="3562218"/>
            <a:ext cx="8229600" cy="2563945"/>
          </a:xfrm>
        </p:spPr>
        <p:txBody>
          <a:bodyPr>
            <a:normAutofit/>
          </a:bodyPr>
          <a:lstStyle/>
          <a:p>
            <a:pPr>
              <a:buNone/>
            </a:pPr>
            <a:r>
              <a:rPr lang="en-US" dirty="0" smtClean="0"/>
              <a:t>MM is (in a perfectly ordinary sense) “conscious of” some of AE’s actions, but MM ≠ AE.</a:t>
            </a:r>
          </a:p>
          <a:p>
            <a:pPr>
              <a:buNone/>
            </a:pPr>
            <a:r>
              <a:rPr lang="en-US" b="1" dirty="0" smtClean="0"/>
              <a:t>Lesson</a:t>
            </a:r>
            <a:r>
              <a:rPr lang="en-US" dirty="0" smtClean="0"/>
              <a:t>:  The consciousness in question must be first-personal: “from the inside”.</a:t>
            </a:r>
          </a:p>
        </p:txBody>
      </p:sp>
      <p:grpSp>
        <p:nvGrpSpPr>
          <p:cNvPr id="9" name="Group 8"/>
          <p:cNvGrpSpPr/>
          <p:nvPr/>
        </p:nvGrpSpPr>
        <p:grpSpPr>
          <a:xfrm>
            <a:off x="1863590" y="1485117"/>
            <a:ext cx="2800791" cy="2077101"/>
            <a:chOff x="1863590" y="1485117"/>
            <a:chExt cx="2800791" cy="2077101"/>
          </a:xfrm>
        </p:grpSpPr>
        <p:pic>
          <p:nvPicPr>
            <p:cNvPr id="4" name="Picture 3"/>
            <p:cNvPicPr>
              <a:picLocks noChangeAspect="1"/>
            </p:cNvPicPr>
            <p:nvPr/>
          </p:nvPicPr>
          <p:blipFill>
            <a:blip r:embed="rId2"/>
            <a:stretch>
              <a:fillRect/>
            </a:stretch>
          </p:blipFill>
          <p:spPr>
            <a:xfrm>
              <a:off x="1863590" y="1485117"/>
              <a:ext cx="1558837" cy="2077101"/>
            </a:xfrm>
            <a:prstGeom prst="rect">
              <a:avLst/>
            </a:prstGeom>
          </p:spPr>
        </p:pic>
        <p:sp>
          <p:nvSpPr>
            <p:cNvPr id="5" name="Line Callout 1 (No Border) 4"/>
            <p:cNvSpPr/>
            <p:nvPr/>
          </p:nvSpPr>
          <p:spPr>
            <a:xfrm>
              <a:off x="4059119" y="2686263"/>
              <a:ext cx="605262" cy="442103"/>
            </a:xfrm>
            <a:prstGeom prst="callout1">
              <a:avLst>
                <a:gd name="adj1" fmla="val 55075"/>
                <a:gd name="adj2" fmla="val -2285"/>
                <a:gd name="adj3" fmla="val 115802"/>
                <a:gd name="adj4" fmla="val -174710"/>
              </a:avLst>
            </a:prstGeom>
            <a:solidFill>
              <a:schemeClr val="accent2">
                <a:lumMod val="60000"/>
                <a:lumOff val="40000"/>
              </a:schemeClr>
            </a:solidFill>
            <a:ln w="25400">
              <a:solidFill>
                <a:schemeClr val="accent2"/>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AE</a:t>
              </a:r>
              <a:endParaRPr lang="en-US" b="1" dirty="0">
                <a:solidFill>
                  <a:schemeClr val="tx1"/>
                </a:solidFill>
              </a:endParaRPr>
            </a:p>
          </p:txBody>
        </p:sp>
      </p:grpSp>
      <p:grpSp>
        <p:nvGrpSpPr>
          <p:cNvPr id="6" name="Group 5"/>
          <p:cNvGrpSpPr/>
          <p:nvPr/>
        </p:nvGrpSpPr>
        <p:grpSpPr>
          <a:xfrm>
            <a:off x="4059119" y="1417638"/>
            <a:ext cx="3221291" cy="2229140"/>
            <a:chOff x="5465509" y="1309066"/>
            <a:chExt cx="3221291" cy="2229140"/>
          </a:xfrm>
        </p:grpSpPr>
        <p:pic>
          <p:nvPicPr>
            <p:cNvPr id="7" name="Picture 6"/>
            <p:cNvPicPr>
              <a:picLocks noChangeAspect="1"/>
            </p:cNvPicPr>
            <p:nvPr/>
          </p:nvPicPr>
          <p:blipFill>
            <a:blip r:embed="rId3"/>
            <a:stretch>
              <a:fillRect/>
            </a:stretch>
          </p:blipFill>
          <p:spPr>
            <a:xfrm>
              <a:off x="6564659" y="1309066"/>
              <a:ext cx="2122141" cy="2229140"/>
            </a:xfrm>
            <a:prstGeom prst="rect">
              <a:avLst/>
            </a:prstGeom>
          </p:spPr>
        </p:pic>
        <p:sp>
          <p:nvSpPr>
            <p:cNvPr id="8" name="Line Callout 1 (No Border) 7"/>
            <p:cNvSpPr/>
            <p:nvPr/>
          </p:nvSpPr>
          <p:spPr>
            <a:xfrm>
              <a:off x="5465509" y="1760481"/>
              <a:ext cx="605262" cy="442103"/>
            </a:xfrm>
            <a:prstGeom prst="callout1">
              <a:avLst>
                <a:gd name="adj1" fmla="val 58377"/>
                <a:gd name="adj2" fmla="val 106250"/>
                <a:gd name="adj3" fmla="val 269692"/>
                <a:gd name="adj4" fmla="val 357525"/>
              </a:avLst>
            </a:prstGeom>
            <a:solidFill>
              <a:schemeClr val="accent2">
                <a:lumMod val="60000"/>
                <a:lumOff val="40000"/>
              </a:schemeClr>
            </a:solidFill>
            <a:ln w="25400">
              <a:solidFill>
                <a:schemeClr val="accent2"/>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MM</a:t>
              </a:r>
              <a:endParaRPr lang="en-US" b="1"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Locke’s Criterion</a:t>
            </a:r>
            <a:endParaRPr lang="en-US" dirty="0"/>
          </a:p>
        </p:txBody>
      </p:sp>
      <p:sp>
        <p:nvSpPr>
          <p:cNvPr id="3" name="Content Placeholder 2"/>
          <p:cNvSpPr>
            <a:spLocks noGrp="1"/>
          </p:cNvSpPr>
          <p:nvPr>
            <p:ph idx="1"/>
          </p:nvPr>
        </p:nvSpPr>
        <p:spPr>
          <a:xfrm>
            <a:off x="457200" y="1600200"/>
            <a:ext cx="8229600" cy="2490949"/>
          </a:xfrm>
        </p:spPr>
        <p:txBody>
          <a:bodyPr>
            <a:normAutofit fontScale="92500" lnSpcReduction="10000"/>
          </a:bodyPr>
          <a:lstStyle/>
          <a:p>
            <a:r>
              <a:rPr lang="en-US" dirty="0" smtClean="0"/>
              <a:t>What does “consciousness</a:t>
            </a:r>
            <a:r>
              <a:rPr lang="en-US" dirty="0" smtClean="0"/>
              <a:t> (from </a:t>
            </a:r>
            <a:r>
              <a:rPr lang="en-US" smtClean="0"/>
              <a:t>the inside) of </a:t>
            </a:r>
            <a:r>
              <a:rPr lang="en-US" dirty="0" smtClean="0"/>
              <a:t>a thought or action” come to?</a:t>
            </a:r>
          </a:p>
          <a:p>
            <a:r>
              <a:rPr lang="en-US" b="1" dirty="0" smtClean="0"/>
              <a:t>In the present</a:t>
            </a:r>
            <a:r>
              <a:rPr lang="en-US" dirty="0" smtClean="0"/>
              <a:t>:  Louis Armstrong: “Man, if you have to ask what it is, you'll never know.”</a:t>
            </a:r>
          </a:p>
          <a:p>
            <a:r>
              <a:rPr lang="en-US" b="1" dirty="0" smtClean="0"/>
              <a:t>In the past</a:t>
            </a:r>
            <a:r>
              <a:rPr lang="en-US" dirty="0" smtClean="0"/>
              <a:t>: </a:t>
            </a:r>
            <a:r>
              <a:rPr lang="en-US" b="1" dirty="0" smtClean="0"/>
              <a:t>episodic memory</a:t>
            </a:r>
            <a:r>
              <a:rPr lang="en-US" dirty="0" smtClean="0"/>
              <a:t> (“from the inside”).</a:t>
            </a:r>
            <a:endParaRPr lang="en-US" dirty="0"/>
          </a:p>
        </p:txBody>
      </p:sp>
      <p:sp>
        <p:nvSpPr>
          <p:cNvPr id="4" name="Content Placeholder 2"/>
          <p:cNvSpPr txBox="1">
            <a:spLocks/>
          </p:cNvSpPr>
          <p:nvPr/>
        </p:nvSpPr>
        <p:spPr>
          <a:xfrm>
            <a:off x="457200" y="4091149"/>
            <a:ext cx="8229600" cy="1144459"/>
          </a:xfrm>
          <a:prstGeom prst="rect">
            <a:avLst/>
          </a:prstGeom>
          <a:ln w="25400">
            <a:solidFill>
              <a:srgbClr val="3366FF"/>
            </a:solidFill>
          </a:ln>
        </p:spPr>
        <p:txBody>
          <a:bodyPr vert="horz" lIns="91440" tIns="45720" rIns="91440" bIns="45720" rtlCol="0">
            <a:normAutofit fontScale="92500"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Locke’s Criterion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effectLst/>
                <a:uLnTx/>
                <a:uFillTx/>
                <a:latin typeface="+mn-lt"/>
                <a:ea typeface="+mn-ea"/>
                <a:cs typeface="+mn-cs"/>
              </a:rPr>
              <a:t> If A </a:t>
            </a:r>
            <a:r>
              <a:rPr lang="en-US" sz="2400" dirty="0" smtClean="0"/>
              <a:t>and B are persons existing at different times: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smtClean="0">
                <a:ln>
                  <a:noFill/>
                </a:ln>
                <a:effectLst/>
                <a:uLnTx/>
                <a:uFillTx/>
                <a:latin typeface="+mn-lt"/>
                <a:ea typeface="+mn-ea"/>
                <a:cs typeface="+mn-cs"/>
              </a:rPr>
              <a:t>	A</a:t>
            </a:r>
            <a:r>
              <a:rPr kumimoji="0" lang="en-US" sz="2400" b="0" i="0" u="none" strike="noStrike" kern="1200" cap="none" spc="0" normalizeH="0" noProof="0" dirty="0" smtClean="0">
                <a:ln>
                  <a:noFill/>
                </a:ln>
                <a:effectLst/>
                <a:uLnTx/>
                <a:uFillTx/>
                <a:latin typeface="+mn-lt"/>
                <a:ea typeface="+mn-ea"/>
                <a:cs typeface="+mn-cs"/>
              </a:rPr>
              <a:t> = B if and only if A remembers* something B thought or did, </a:t>
            </a:r>
            <a:r>
              <a:rPr kumimoji="0" lang="en-US" sz="2400" b="1" i="0" u="none" strike="noStrike" kern="1200" cap="none" spc="0" normalizeH="0" noProof="0" dirty="0" smtClean="0">
                <a:ln>
                  <a:noFill/>
                </a:ln>
                <a:effectLst/>
                <a:uLnTx/>
                <a:uFillTx/>
                <a:latin typeface="+mn-lt"/>
                <a:ea typeface="+mn-ea"/>
                <a:cs typeface="+mn-cs"/>
              </a:rPr>
              <a:t>OR</a:t>
            </a:r>
            <a:r>
              <a:rPr kumimoji="0" lang="en-US" sz="2400" b="0" i="0" u="none" strike="noStrike" kern="1200" cap="none" spc="0" normalizeH="0" noProof="0" dirty="0" smtClean="0">
                <a:ln>
                  <a:noFill/>
                </a:ln>
                <a:effectLst/>
                <a:uLnTx/>
                <a:uFillTx/>
                <a:latin typeface="+mn-lt"/>
                <a:ea typeface="+mn-ea"/>
                <a:cs typeface="+mn-cs"/>
              </a:rPr>
              <a:t> B </a:t>
            </a:r>
            <a:r>
              <a:rPr lang="en-US" sz="2400" dirty="0" smtClean="0"/>
              <a:t>remembers*</a:t>
            </a:r>
            <a:r>
              <a:rPr kumimoji="0" lang="en-US" sz="2400" b="0" i="0" u="none" strike="noStrike" kern="1200" cap="none" spc="0" normalizeH="0" noProof="0" dirty="0" smtClean="0">
                <a:ln>
                  <a:noFill/>
                </a:ln>
                <a:effectLst/>
                <a:uLnTx/>
                <a:uFillTx/>
                <a:latin typeface="+mn-lt"/>
                <a:ea typeface="+mn-ea"/>
                <a:cs typeface="+mn-cs"/>
              </a:rPr>
              <a:t> something A thought or did.</a:t>
            </a:r>
            <a:endParaRPr kumimoji="0" lang="en-US" sz="2400" b="0" i="0" u="none" strike="noStrike" kern="1200" cap="none" spc="0" normalizeH="0" baseline="0" noProof="0" dirty="0" smtClean="0">
              <a:ln>
                <a:noFill/>
              </a:ln>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extBox 4"/>
          <p:cNvSpPr txBox="1"/>
          <p:nvPr/>
        </p:nvSpPr>
        <p:spPr>
          <a:xfrm>
            <a:off x="1090214" y="5235608"/>
            <a:ext cx="1956171" cy="369332"/>
          </a:xfrm>
          <a:prstGeom prst="rect">
            <a:avLst/>
          </a:prstGeom>
          <a:noFill/>
        </p:spPr>
        <p:txBody>
          <a:bodyPr wrap="square" rtlCol="0">
            <a:spAutoFit/>
          </a:bodyPr>
          <a:lstStyle/>
          <a:p>
            <a:r>
              <a:rPr lang="en-US" dirty="0" smtClean="0"/>
              <a:t>* “from the inside”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Think Locke’s Criterion is True?</a:t>
            </a:r>
            <a:endParaRPr lang="en-US" dirty="0"/>
          </a:p>
        </p:txBody>
      </p:sp>
      <p:sp>
        <p:nvSpPr>
          <p:cNvPr id="3" name="Content Placeholder 2"/>
          <p:cNvSpPr>
            <a:spLocks noGrp="1"/>
          </p:cNvSpPr>
          <p:nvPr>
            <p:ph idx="1"/>
          </p:nvPr>
        </p:nvSpPr>
        <p:spPr>
          <a:xfrm>
            <a:off x="457200" y="1417638"/>
            <a:ext cx="8229600" cy="4708525"/>
          </a:xfrm>
        </p:spPr>
        <p:txBody>
          <a:bodyPr>
            <a:normAutofit fontScale="85000" lnSpcReduction="20000"/>
          </a:bodyPr>
          <a:lstStyle/>
          <a:p>
            <a:r>
              <a:rPr lang="en-US" dirty="0" smtClean="0"/>
              <a:t>Locke gives two different kinds of arguments:</a:t>
            </a:r>
          </a:p>
          <a:p>
            <a:pPr lvl="1">
              <a:buFont typeface="Wingdings" charset="2"/>
              <a:buChar char="Ø"/>
            </a:pPr>
            <a:r>
              <a:rPr lang="en-US" dirty="0" smtClean="0"/>
              <a:t>Arguments from </a:t>
            </a:r>
            <a:r>
              <a:rPr lang="en-US" b="1" dirty="0" smtClean="0"/>
              <a:t>cases</a:t>
            </a:r>
            <a:r>
              <a:rPr lang="en-US" dirty="0" smtClean="0"/>
              <a:t> (we’ll look at some later); and</a:t>
            </a:r>
          </a:p>
          <a:p>
            <a:pPr lvl="1">
              <a:buFont typeface="Wingdings" charset="2"/>
              <a:buChar char="Ø"/>
            </a:pPr>
            <a:r>
              <a:rPr lang="en-US" dirty="0" smtClean="0"/>
              <a:t>An argument from the nature of a person:</a:t>
            </a:r>
          </a:p>
          <a:p>
            <a:pPr lvl="1">
              <a:buFont typeface="Wingdings" charset="2"/>
              <a:buChar char="Ø"/>
            </a:pPr>
            <a:endParaRPr lang="en-US" dirty="0" smtClean="0"/>
          </a:p>
          <a:p>
            <a:pPr lvl="1">
              <a:buFont typeface="Wingdings" charset="2"/>
              <a:buChar char="Ø"/>
            </a:pPr>
            <a:endParaRPr lang="en-US" dirty="0" smtClean="0"/>
          </a:p>
          <a:p>
            <a:pPr lvl="1">
              <a:buFont typeface="Wingdings" charset="2"/>
              <a:buChar char="Ø"/>
            </a:pPr>
            <a:endParaRPr lang="en-US" dirty="0" smtClean="0"/>
          </a:p>
          <a:p>
            <a:pPr lvl="1">
              <a:buFont typeface="Wingdings" charset="2"/>
              <a:buChar char="Ø"/>
            </a:pPr>
            <a:endParaRPr lang="en-US" dirty="0" smtClean="0"/>
          </a:p>
          <a:p>
            <a:pPr lvl="1">
              <a:buFont typeface="Wingdings" charset="2"/>
              <a:buChar char="Ø"/>
            </a:pPr>
            <a:endParaRPr lang="en-US" dirty="0" smtClean="0"/>
          </a:p>
          <a:p>
            <a:endParaRPr lang="en-US" b="1" dirty="0" smtClean="0"/>
          </a:p>
          <a:p>
            <a:r>
              <a:rPr lang="en-US" b="1" dirty="0" smtClean="0"/>
              <a:t>Locke</a:t>
            </a:r>
            <a:r>
              <a:rPr lang="en-US" dirty="0" smtClean="0"/>
              <a:t>: A </a:t>
            </a:r>
            <a:r>
              <a:rPr lang="en-US" b="1" dirty="0" smtClean="0"/>
              <a:t>person</a:t>
            </a:r>
            <a:r>
              <a:rPr lang="en-US" dirty="0" smtClean="0"/>
              <a:t> is just a “</a:t>
            </a:r>
            <a:r>
              <a:rPr lang="en-US" b="1" dirty="0" smtClean="0"/>
              <a:t>consciousness</a:t>
            </a:r>
            <a:r>
              <a:rPr lang="en-US" dirty="0" smtClean="0"/>
              <a:t>:” Something aware of its own thoughts and actions.</a:t>
            </a:r>
          </a:p>
          <a:p>
            <a:r>
              <a:rPr lang="en-US" dirty="0" smtClean="0"/>
              <a:t>“same person” ≈ “same consciousness”</a:t>
            </a:r>
          </a:p>
        </p:txBody>
      </p:sp>
      <p:sp>
        <p:nvSpPr>
          <p:cNvPr id="4" name="Text Box 4"/>
          <p:cNvSpPr txBox="1">
            <a:spLocks noChangeArrowheads="1"/>
          </p:cNvSpPr>
          <p:nvPr/>
        </p:nvSpPr>
        <p:spPr bwMode="auto">
          <a:xfrm>
            <a:off x="1221972" y="2759259"/>
            <a:ext cx="6427529" cy="1631216"/>
          </a:xfrm>
          <a:prstGeom prst="rect">
            <a:avLst/>
          </a:prstGeom>
          <a:noFill/>
          <a:ln w="25400">
            <a:solidFill>
              <a:schemeClr val="tx1"/>
            </a:solidFill>
            <a:miter lim="800000"/>
            <a:headEnd/>
            <a:tailEnd/>
          </a:ln>
        </p:spPr>
        <p:txBody>
          <a:bodyPr wrap="square">
            <a:prstTxWarp prst="textNoShape">
              <a:avLst/>
            </a:prstTxWarp>
            <a:spAutoFit/>
          </a:bodyPr>
          <a:lstStyle/>
          <a:p>
            <a:r>
              <a:rPr lang="en-US" sz="2000" dirty="0" smtClean="0"/>
              <a:t>[A person] is a thinking intelligent being, that has reason and reflection, and can consider itself as itself, the same thinking thing, in different times and places; which it does only by that consciousness which is inseparable from things, and, as it seems to me, essential to it[.. . . ] (</a:t>
            </a:r>
            <a:r>
              <a:rPr lang="en-US" sz="2000" dirty="0" err="1" smtClean="0"/>
              <a:t>p</a:t>
            </a:r>
            <a:r>
              <a:rPr lang="en-US" sz="2000" dirty="0" smtClean="0"/>
              <a:t>. 39)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sz="3600" b="1" dirty="0" smtClean="0">
                <a:solidFill>
                  <a:schemeClr val="bg1">
                    <a:lumMod val="65000"/>
                  </a:schemeClr>
                </a:solidFill>
              </a:rPr>
              <a:t>Locke’s Psychological Criterion</a:t>
            </a:r>
          </a:p>
          <a:p>
            <a:r>
              <a:rPr lang="en-US" sz="3600" b="1" dirty="0" smtClean="0">
                <a:solidFill>
                  <a:schemeClr val="tx2"/>
                </a:solidFill>
              </a:rPr>
              <a:t>Persons vs. (Human) Bodies</a:t>
            </a:r>
          </a:p>
          <a:p>
            <a:r>
              <a:rPr lang="en-US" sz="3600" b="1" dirty="0" smtClean="0">
                <a:solidFill>
                  <a:schemeClr val="bg1">
                    <a:lumMod val="65000"/>
                  </a:schemeClr>
                </a:solidFill>
              </a:rPr>
              <a:t>Non-Human Persons</a:t>
            </a:r>
          </a:p>
          <a:p>
            <a:r>
              <a:rPr lang="en-US" sz="3600" b="1" dirty="0" smtClean="0">
                <a:solidFill>
                  <a:schemeClr val="bg1">
                    <a:lumMod val="65000"/>
                  </a:schemeClr>
                </a:solidFill>
              </a:rPr>
              <a:t>Persons vs. (Human) Animals</a:t>
            </a:r>
          </a:p>
          <a:p>
            <a:r>
              <a:rPr lang="en-US" sz="3600" b="1" dirty="0" smtClean="0">
                <a:solidFill>
                  <a:schemeClr val="bg1">
                    <a:lumMod val="65000"/>
                  </a:schemeClr>
                </a:solidFill>
              </a:rPr>
              <a:t>Objections</a:t>
            </a:r>
            <a:endParaRPr lang="en-US" sz="3600" dirty="0" smtClean="0">
              <a:solidFill>
                <a:schemeClr val="bg1">
                  <a:lumMod val="65000"/>
                </a:schemeClr>
              </a:solidFill>
            </a:endParaRPr>
          </a:p>
          <a:p>
            <a:endParaRPr lang="en-US" dirty="0" smtClean="0"/>
          </a:p>
          <a:p>
            <a:endParaRPr lang="en-US" dirty="0"/>
          </a:p>
        </p:txBody>
      </p:sp>
      <p:sp>
        <p:nvSpPr>
          <p:cNvPr id="4" name="Rectangle 4"/>
          <p:cNvSpPr>
            <a:spLocks noChangeArrowheads="1"/>
          </p:cNvSpPr>
          <p:nvPr/>
        </p:nvSpPr>
        <p:spPr bwMode="auto">
          <a:xfrm>
            <a:off x="838200" y="2383247"/>
            <a:ext cx="5439770" cy="60960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Locke: Persons vs. Bodies I:</a:t>
            </a:r>
            <a:br>
              <a:rPr lang="en-US" dirty="0" smtClean="0"/>
            </a:br>
            <a:r>
              <a:rPr lang="en-US" dirty="0" smtClean="0"/>
              <a:t>The Identity of Bodies</a:t>
            </a:r>
            <a:endParaRPr lang="en-US" dirty="0"/>
          </a:p>
        </p:txBody>
      </p:sp>
      <p:sp>
        <p:nvSpPr>
          <p:cNvPr id="4" name="Text Box 4"/>
          <p:cNvSpPr txBox="1">
            <a:spLocks noChangeArrowheads="1"/>
          </p:cNvSpPr>
          <p:nvPr/>
        </p:nvSpPr>
        <p:spPr bwMode="auto">
          <a:xfrm>
            <a:off x="1255452" y="1417638"/>
            <a:ext cx="6788202" cy="2677656"/>
          </a:xfrm>
          <a:prstGeom prst="rect">
            <a:avLst/>
          </a:prstGeom>
          <a:noFill/>
          <a:ln w="25400">
            <a:solidFill>
              <a:schemeClr val="tx1"/>
            </a:solidFill>
            <a:miter lim="800000"/>
            <a:headEnd/>
            <a:tailEnd/>
          </a:ln>
        </p:spPr>
        <p:txBody>
          <a:bodyPr wrap="square">
            <a:prstTxWarp prst="textNoShape">
              <a:avLst/>
            </a:prstTxWarp>
            <a:spAutoFit/>
          </a:bodyPr>
          <a:lstStyle/>
          <a:p>
            <a:r>
              <a:rPr lang="en-US" sz="2400" dirty="0" smtClean="0"/>
              <a:t>[</a:t>
            </a:r>
            <a:r>
              <a:rPr lang="en-US" sz="2400" dirty="0" err="1" smtClean="0"/>
              <a:t>I]f</a:t>
            </a:r>
            <a:r>
              <a:rPr lang="en-US" sz="2400" dirty="0" smtClean="0"/>
              <a:t> two or more atoms be joined together into the same mass … whilst they exist united together, the mass, consisting of the same atoms, must be the same mass, or the same body, let the parts be ever so differently jumbled. But if one of these atoms be taken away, or one new one added, it is no longer the same mass or the same body.  (</a:t>
            </a:r>
            <a:r>
              <a:rPr lang="en-US" sz="2400" dirty="0" err="1" smtClean="0"/>
              <a:t>p</a:t>
            </a:r>
            <a:r>
              <a:rPr lang="en-US" sz="2400" dirty="0" smtClean="0"/>
              <a:t>. 35)</a:t>
            </a:r>
            <a:endParaRPr lang="en-US" sz="2400" dirty="0"/>
          </a:p>
        </p:txBody>
      </p:sp>
      <p:sp>
        <p:nvSpPr>
          <p:cNvPr id="5" name="Content Placeholder 2"/>
          <p:cNvSpPr txBox="1">
            <a:spLocks/>
          </p:cNvSpPr>
          <p:nvPr/>
        </p:nvSpPr>
        <p:spPr>
          <a:xfrm>
            <a:off x="457200" y="4184710"/>
            <a:ext cx="8229600" cy="957335"/>
          </a:xfrm>
          <a:prstGeom prst="rect">
            <a:avLst/>
          </a:prstGeom>
          <a:ln w="25400">
            <a:solidFill>
              <a:srgbClr val="3366FF"/>
            </a:solidFill>
          </a:ln>
        </p:spPr>
        <p:txBody>
          <a:bodyPr vert="horz" lIns="91440" tIns="45720" rIns="91440" bIns="45720" rtlCol="0">
            <a:normAutofit/>
          </a:bodyPr>
          <a:lstStyle/>
          <a:p>
            <a:pPr marL="342900" lvl="0" indent="-342900">
              <a:spcBef>
                <a:spcPct val="20000"/>
              </a:spcBef>
              <a:defRPr/>
            </a:pPr>
            <a:r>
              <a:rPr lang="en-US" sz="2400" b="1" dirty="0" smtClean="0">
                <a:solidFill>
                  <a:schemeClr val="tx2"/>
                </a:solidFill>
              </a:rPr>
              <a:t>Body</a:t>
            </a:r>
            <a:r>
              <a:rPr kumimoji="0" lang="en-US" sz="2400" b="1" i="0" u="none" strike="noStrike" kern="1200" cap="none" spc="0" normalizeH="0" baseline="-25000" noProof="0" dirty="0" smtClean="0">
                <a:ln>
                  <a:noFill/>
                </a:ln>
                <a:solidFill>
                  <a:schemeClr val="tx2"/>
                </a:solidFill>
                <a:effectLst/>
                <a:uLnTx/>
                <a:uFillTx/>
                <a:latin typeface="+mn-lt"/>
                <a:ea typeface="+mn-ea"/>
                <a:cs typeface="+mn-cs"/>
              </a:rPr>
              <a:t>=</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 </a:t>
            </a:r>
            <a:r>
              <a:rPr lang="en-US" sz="2400" dirty="0" smtClean="0"/>
              <a:t> b1 = b2 if and only if b1 and b2 consist of exactly the same atoms.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Box 7"/>
          <p:cNvSpPr txBox="1"/>
          <p:nvPr/>
        </p:nvSpPr>
        <p:spPr>
          <a:xfrm>
            <a:off x="457200" y="5450646"/>
            <a:ext cx="7182355" cy="646331"/>
          </a:xfrm>
          <a:prstGeom prst="rect">
            <a:avLst/>
          </a:prstGeom>
          <a:noFill/>
        </p:spPr>
        <p:txBody>
          <a:bodyPr wrap="square" rtlCol="0">
            <a:spAutoFit/>
          </a:bodyPr>
          <a:lstStyle/>
          <a:p>
            <a:r>
              <a:rPr lang="en-US" b="1" dirty="0" smtClean="0"/>
              <a:t>Q: Why think Body</a:t>
            </a:r>
            <a:r>
              <a:rPr lang="en-US" b="1" baseline="-25000" dirty="0" smtClean="0"/>
              <a:t>=</a:t>
            </a:r>
            <a:r>
              <a:rPr lang="en-US" b="1" dirty="0" smtClean="0"/>
              <a:t> is true?</a:t>
            </a:r>
          </a:p>
          <a:p>
            <a:r>
              <a:rPr lang="en-US" b="1" dirty="0" smtClean="0"/>
              <a:t>Locke </a:t>
            </a:r>
            <a:r>
              <a:rPr lang="en-US" dirty="0" smtClean="0"/>
              <a:t>: A body is just </a:t>
            </a:r>
            <a:r>
              <a:rPr lang="en-US" b="1" dirty="0" smtClean="0"/>
              <a:t>a bunch of atoms joined to one another</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build="allAtOnce"/>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Persons vs. Bodies II:</a:t>
            </a:r>
            <a:br>
              <a:rPr lang="en-US" dirty="0" smtClean="0"/>
            </a:br>
            <a:r>
              <a:rPr lang="en-US" dirty="0" smtClean="0"/>
              <a:t>You ≠ your body</a:t>
            </a:r>
            <a:endParaRPr lang="en-US" dirty="0"/>
          </a:p>
        </p:txBody>
      </p:sp>
      <p:sp>
        <p:nvSpPr>
          <p:cNvPr id="3" name="Content Placeholder 2"/>
          <p:cNvSpPr>
            <a:spLocks noGrp="1"/>
          </p:cNvSpPr>
          <p:nvPr>
            <p:ph idx="1"/>
          </p:nvPr>
        </p:nvSpPr>
        <p:spPr>
          <a:xfrm>
            <a:off x="457200" y="2963171"/>
            <a:ext cx="5243152" cy="3084116"/>
          </a:xfrm>
        </p:spPr>
        <p:txBody>
          <a:bodyPr>
            <a:normAutofit fontScale="85000" lnSpcReduction="10000"/>
          </a:bodyPr>
          <a:lstStyle/>
          <a:p>
            <a:pPr>
              <a:buNone/>
            </a:pPr>
            <a:r>
              <a:rPr lang="en-US" b="1" dirty="0" smtClean="0"/>
              <a:t>An upshot</a:t>
            </a:r>
            <a:r>
              <a:rPr lang="en-US" dirty="0" smtClean="0"/>
              <a:t>: You are constantly acquiring a new body.</a:t>
            </a:r>
          </a:p>
          <a:p>
            <a:pPr>
              <a:buNone/>
            </a:pPr>
            <a:r>
              <a:rPr lang="en-US" dirty="0" smtClean="0"/>
              <a:t>Some of your atoms fly off, and are replaced (or not) by others. </a:t>
            </a:r>
          </a:p>
          <a:p>
            <a:pPr>
              <a:buNone/>
            </a:pPr>
            <a:r>
              <a:rPr lang="en-US" dirty="0" smtClean="0"/>
              <a:t>You will survive the destruction of your present body.</a:t>
            </a:r>
          </a:p>
          <a:p>
            <a:pPr>
              <a:buNone/>
            </a:pPr>
            <a:r>
              <a:rPr lang="en-US" dirty="0" smtClean="0"/>
              <a:t>So: you ≠ your present body.</a:t>
            </a:r>
          </a:p>
          <a:p>
            <a:pPr>
              <a:buNone/>
            </a:pPr>
            <a:endParaRPr lang="en-US" dirty="0"/>
          </a:p>
        </p:txBody>
      </p:sp>
      <p:sp>
        <p:nvSpPr>
          <p:cNvPr id="4" name="Content Placeholder 2"/>
          <p:cNvSpPr txBox="1">
            <a:spLocks/>
          </p:cNvSpPr>
          <p:nvPr/>
        </p:nvSpPr>
        <p:spPr>
          <a:xfrm>
            <a:off x="457200" y="1773852"/>
            <a:ext cx="8229600" cy="957335"/>
          </a:xfrm>
          <a:prstGeom prst="rect">
            <a:avLst/>
          </a:prstGeom>
          <a:ln w="25400">
            <a:solidFill>
              <a:srgbClr val="3366FF"/>
            </a:solidFill>
          </a:ln>
        </p:spPr>
        <p:txBody>
          <a:bodyPr vert="horz" lIns="91440" tIns="45720" rIns="91440" bIns="45720" rtlCol="0">
            <a:normAutofit/>
          </a:bodyPr>
          <a:lstStyle/>
          <a:p>
            <a:pPr marL="342900" lvl="0" indent="-342900">
              <a:spcBef>
                <a:spcPct val="20000"/>
              </a:spcBef>
              <a:defRPr/>
            </a:pPr>
            <a:r>
              <a:rPr lang="en-US" sz="2400" b="1" dirty="0" smtClean="0">
                <a:solidFill>
                  <a:schemeClr val="tx2"/>
                </a:solidFill>
              </a:rPr>
              <a:t>Body</a:t>
            </a:r>
            <a:r>
              <a:rPr kumimoji="0" lang="en-US" sz="2400" b="1" i="0" u="none" strike="noStrike" kern="1200" cap="none" spc="0" normalizeH="0" baseline="-25000" noProof="0" dirty="0" smtClean="0">
                <a:ln>
                  <a:noFill/>
                </a:ln>
                <a:solidFill>
                  <a:schemeClr val="tx2"/>
                </a:solidFill>
                <a:effectLst/>
                <a:uLnTx/>
                <a:uFillTx/>
                <a:latin typeface="+mn-lt"/>
                <a:ea typeface="+mn-ea"/>
                <a:cs typeface="+mn-cs"/>
              </a:rPr>
              <a:t>=</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 </a:t>
            </a:r>
            <a:r>
              <a:rPr lang="en-US" sz="2400" dirty="0" smtClean="0"/>
              <a:t> b1 = b2 if and only if m1 and m2 consist of exactly the same atoms.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2" name="Picture 5" descr="MCj03234220000[1]"/>
          <p:cNvPicPr>
            <a:picLocks noChangeAspect="1" noChangeArrowheads="1"/>
          </p:cNvPicPr>
          <p:nvPr/>
        </p:nvPicPr>
        <p:blipFill>
          <a:blip r:embed="rId2"/>
          <a:srcRect/>
          <a:stretch>
            <a:fillRect/>
          </a:stretch>
        </p:blipFill>
        <p:spPr bwMode="auto">
          <a:xfrm flipH="1">
            <a:off x="8150211" y="4150204"/>
            <a:ext cx="382565" cy="431611"/>
          </a:xfrm>
          <a:prstGeom prst="rect">
            <a:avLst/>
          </a:prstGeom>
          <a:noFill/>
          <a:ln w="9525">
            <a:noFill/>
            <a:miter lim="800000"/>
            <a:headEnd/>
            <a:tailEnd/>
          </a:ln>
        </p:spPr>
      </p:pic>
      <p:grpSp>
        <p:nvGrpSpPr>
          <p:cNvPr id="23" name="Group 22"/>
          <p:cNvGrpSpPr/>
          <p:nvPr/>
        </p:nvGrpSpPr>
        <p:grpSpPr>
          <a:xfrm>
            <a:off x="7643959" y="3230257"/>
            <a:ext cx="1052227" cy="2560523"/>
            <a:chOff x="7643959" y="3230257"/>
            <a:chExt cx="1052227" cy="2560523"/>
          </a:xfrm>
        </p:grpSpPr>
        <p:grpSp>
          <p:nvGrpSpPr>
            <p:cNvPr id="6" name="Group 5"/>
            <p:cNvGrpSpPr/>
            <p:nvPr/>
          </p:nvGrpSpPr>
          <p:grpSpPr>
            <a:xfrm>
              <a:off x="7643959" y="3230257"/>
              <a:ext cx="1052227" cy="2030158"/>
              <a:chOff x="991022" y="1822052"/>
              <a:chExt cx="1383565" cy="2631852"/>
            </a:xfrm>
          </p:grpSpPr>
          <p:sp>
            <p:nvSpPr>
              <p:cNvPr id="7" name="Smiley Face 6"/>
              <p:cNvSpPr/>
              <p:nvPr/>
            </p:nvSpPr>
            <p:spPr>
              <a:xfrm>
                <a:off x="991022" y="1822052"/>
                <a:ext cx="1383565" cy="108586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stCxn id="7" idx="4"/>
              </p:cNvCxnSpPr>
              <p:nvPr/>
            </p:nvCxnSpPr>
            <p:spPr>
              <a:xfrm rot="5400000">
                <a:off x="1301656" y="3262954"/>
                <a:ext cx="736182" cy="26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91022" y="3257608"/>
                <a:ext cx="1383565" cy="3680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H="1">
                <a:off x="1445068" y="3855723"/>
                <a:ext cx="809800" cy="386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1067711" y="3864927"/>
                <a:ext cx="809801" cy="368152"/>
              </a:xfrm>
              <a:prstGeom prst="line">
                <a:avLst/>
              </a:prstGeom>
            </p:spPr>
            <p:style>
              <a:lnRef idx="2">
                <a:schemeClr val="accent1"/>
              </a:lnRef>
              <a:fillRef idx="0">
                <a:schemeClr val="accent1"/>
              </a:fillRef>
              <a:effectRef idx="1">
                <a:schemeClr val="accent1"/>
              </a:effectRef>
              <a:fontRef idx="minor">
                <a:schemeClr val="tx1"/>
              </a:fontRef>
            </p:style>
          </p:cxnSp>
        </p:grpSp>
        <p:sp>
          <p:nvSpPr>
            <p:cNvPr id="20" name="TextBox 19"/>
            <p:cNvSpPr txBox="1"/>
            <p:nvPr/>
          </p:nvSpPr>
          <p:spPr>
            <a:xfrm>
              <a:off x="7861954" y="5421448"/>
              <a:ext cx="616237" cy="369332"/>
            </a:xfrm>
            <a:prstGeom prst="rect">
              <a:avLst/>
            </a:prstGeom>
            <a:noFill/>
          </p:spPr>
          <p:txBody>
            <a:bodyPr wrap="none" rtlCol="0">
              <a:spAutoFit/>
            </a:bodyPr>
            <a:lstStyle/>
            <a:p>
              <a:r>
                <a:rPr lang="en-US" dirty="0" smtClean="0"/>
                <a:t>later</a:t>
              </a:r>
              <a:endParaRPr lang="en-US" dirty="0"/>
            </a:p>
          </p:txBody>
        </p:sp>
      </p:grpSp>
      <p:grpSp>
        <p:nvGrpSpPr>
          <p:cNvPr id="22" name="Group 21"/>
          <p:cNvGrpSpPr/>
          <p:nvPr/>
        </p:nvGrpSpPr>
        <p:grpSpPr>
          <a:xfrm>
            <a:off x="5941518" y="3230257"/>
            <a:ext cx="1052227" cy="2560523"/>
            <a:chOff x="5941518" y="3230257"/>
            <a:chExt cx="1052227" cy="2560523"/>
          </a:xfrm>
        </p:grpSpPr>
        <p:grpSp>
          <p:nvGrpSpPr>
            <p:cNvPr id="13" name="Group 12"/>
            <p:cNvGrpSpPr/>
            <p:nvPr/>
          </p:nvGrpSpPr>
          <p:grpSpPr>
            <a:xfrm>
              <a:off x="5941518" y="3230257"/>
              <a:ext cx="1052227" cy="2030158"/>
              <a:chOff x="991022" y="1822052"/>
              <a:chExt cx="1383565" cy="2631852"/>
            </a:xfrm>
          </p:grpSpPr>
          <p:sp>
            <p:nvSpPr>
              <p:cNvPr id="14" name="Smiley Face 13"/>
              <p:cNvSpPr/>
              <p:nvPr/>
            </p:nvSpPr>
            <p:spPr>
              <a:xfrm>
                <a:off x="991022" y="1822052"/>
                <a:ext cx="1383565" cy="108586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stCxn id="14" idx="4"/>
              </p:cNvCxnSpPr>
              <p:nvPr/>
            </p:nvCxnSpPr>
            <p:spPr>
              <a:xfrm rot="5400000">
                <a:off x="1301656" y="3262954"/>
                <a:ext cx="736182" cy="26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991022" y="3257608"/>
                <a:ext cx="1383565" cy="3680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H="1">
                <a:off x="1445068" y="3855723"/>
                <a:ext cx="809800" cy="386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1067711" y="3864927"/>
                <a:ext cx="809801" cy="368152"/>
              </a:xfrm>
              <a:prstGeom prst="line">
                <a:avLst/>
              </a:prstGeom>
            </p:spPr>
            <p:style>
              <a:lnRef idx="2">
                <a:schemeClr val="accent1"/>
              </a:lnRef>
              <a:fillRef idx="0">
                <a:schemeClr val="accent1"/>
              </a:fillRef>
              <a:effectRef idx="1">
                <a:schemeClr val="accent1"/>
              </a:effectRef>
              <a:fontRef idx="minor">
                <a:schemeClr val="tx1"/>
              </a:fontRef>
            </p:style>
          </p:cxnSp>
        </p:grpSp>
        <p:sp>
          <p:nvSpPr>
            <p:cNvPr id="19" name="TextBox 18"/>
            <p:cNvSpPr txBox="1"/>
            <p:nvPr/>
          </p:nvSpPr>
          <p:spPr>
            <a:xfrm>
              <a:off x="6170575" y="5421448"/>
              <a:ext cx="591779" cy="369332"/>
            </a:xfrm>
            <a:prstGeom prst="rect">
              <a:avLst/>
            </a:prstGeom>
            <a:noFill/>
          </p:spPr>
          <p:txBody>
            <a:bodyPr wrap="none" rtlCol="0">
              <a:spAutoFit/>
            </a:bodyPr>
            <a:lstStyle/>
            <a:p>
              <a:r>
                <a:rPr lang="en-US" dirty="0" smtClean="0"/>
                <a:t>now</a:t>
              </a:r>
              <a:endParaRPr lang="en-US" dirty="0"/>
            </a:p>
          </p:txBody>
        </p:sp>
        <p:pic>
          <p:nvPicPr>
            <p:cNvPr id="21" name="Picture 5" descr="MCj03234220000[1]"/>
            <p:cNvPicPr>
              <a:picLocks noChangeAspect="1" noChangeArrowheads="1"/>
            </p:cNvPicPr>
            <p:nvPr/>
          </p:nvPicPr>
          <p:blipFill>
            <a:blip r:embed="rId2"/>
            <a:srcRect/>
            <a:stretch>
              <a:fillRect/>
            </a:stretch>
          </p:blipFill>
          <p:spPr bwMode="auto">
            <a:xfrm flipH="1">
              <a:off x="6359192" y="4150204"/>
              <a:ext cx="382565" cy="431611"/>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0" presetClass="exit" presetSubtype="0" fill="hold" nodeType="clickEffect">
                                  <p:stCondLst>
                                    <p:cond delay="0"/>
                                  </p:stCondLst>
                                  <p:childTnLst>
                                    <p:animEffect transition="out" filter="fade">
                                      <p:cBhvr>
                                        <p:cTn id="24" dur="800" accel="100000">
                                          <p:stCondLst>
                                            <p:cond delay="200"/>
                                          </p:stCondLst>
                                        </p:cTn>
                                        <p:tgtEl>
                                          <p:spTgt spid="12"/>
                                        </p:tgtEl>
                                      </p:cBhvr>
                                    </p:animEffect>
                                    <p:anim calcmode="lin" valueType="num">
                                      <p:cBhvr>
                                        <p:cTn id="25" dur="800" accel="100000">
                                          <p:stCondLst>
                                            <p:cond delay="200"/>
                                          </p:stCondLst>
                                        </p:cTn>
                                        <p:tgtEl>
                                          <p:spTgt spid="12"/>
                                        </p:tgtEl>
                                        <p:attrNameLst>
                                          <p:attrName>style.rotation</p:attrName>
                                        </p:attrNameLst>
                                      </p:cBhvr>
                                      <p:tavLst>
                                        <p:tav tm="0">
                                          <p:val>
                                            <p:fltVal val="0"/>
                                          </p:val>
                                        </p:tav>
                                        <p:tav tm="100000">
                                          <p:val>
                                            <p:fltVal val="-90"/>
                                          </p:val>
                                        </p:tav>
                                      </p:tavLst>
                                    </p:anim>
                                    <p:anim calcmode="lin" valueType="num">
                                      <p:cBhvr>
                                        <p:cTn id="26" dur="200" decel="100000"/>
                                        <p:tgtEl>
                                          <p:spTgt spid="12"/>
                                        </p:tgtEl>
                                        <p:attrNameLst>
                                          <p:attrName>ppt_x</p:attrName>
                                        </p:attrNameLst>
                                      </p:cBhvr>
                                      <p:tavLst>
                                        <p:tav tm="0">
                                          <p:val>
                                            <p:strVal val="ppt_x"/>
                                          </p:val>
                                        </p:tav>
                                        <p:tav tm="100000">
                                          <p:val>
                                            <p:strVal val="ppt_x-0.05"/>
                                          </p:val>
                                        </p:tav>
                                      </p:tavLst>
                                    </p:anim>
                                    <p:anim calcmode="lin" valueType="num">
                                      <p:cBhvr>
                                        <p:cTn id="27" dur="200" decel="100000"/>
                                        <p:tgtEl>
                                          <p:spTgt spid="12"/>
                                        </p:tgtEl>
                                        <p:attrNameLst>
                                          <p:attrName>ppt_y</p:attrName>
                                        </p:attrNameLst>
                                      </p:cBhvr>
                                      <p:tavLst>
                                        <p:tav tm="0">
                                          <p:val>
                                            <p:strVal val="ppt_y"/>
                                          </p:val>
                                        </p:tav>
                                        <p:tav tm="100000">
                                          <p:val>
                                            <p:strVal val="ppt_y+0.1"/>
                                          </p:val>
                                        </p:tav>
                                      </p:tavLst>
                                    </p:anim>
                                    <p:anim calcmode="lin" valueType="num">
                                      <p:cBhvr>
                                        <p:cTn id="28" dur="800" accel="100000">
                                          <p:stCondLst>
                                            <p:cond delay="200"/>
                                          </p:stCondLst>
                                        </p:cTn>
                                        <p:tgtEl>
                                          <p:spTgt spid="12"/>
                                        </p:tgtEl>
                                        <p:attrNameLst>
                                          <p:attrName>ppt_x</p:attrName>
                                        </p:attrNameLst>
                                      </p:cBhvr>
                                      <p:tavLst>
                                        <p:tav tm="0">
                                          <p:val>
                                            <p:strVal val="ppt_x"/>
                                          </p:val>
                                        </p:tav>
                                        <p:tav tm="100000">
                                          <p:val>
                                            <p:strVal val="ppt_x+0.4+0.05"/>
                                          </p:val>
                                        </p:tav>
                                      </p:tavLst>
                                    </p:anim>
                                    <p:anim calcmode="lin" valueType="num">
                                      <p:cBhvr>
                                        <p:cTn id="29" dur="800" accel="100000">
                                          <p:stCondLst>
                                            <p:cond delay="200"/>
                                          </p:stCondLst>
                                        </p:cTn>
                                        <p:tgtEl>
                                          <p:spTgt spid="12"/>
                                        </p:tgtEl>
                                        <p:attrNameLst>
                                          <p:attrName>ppt_y</p:attrName>
                                        </p:attrNameLst>
                                      </p:cBhvr>
                                      <p:tavLst>
                                        <p:tav tm="0">
                                          <p:val>
                                            <p:strVal val="ppt_y"/>
                                          </p:val>
                                        </p:tav>
                                        <p:tav tm="100000">
                                          <p:val>
                                            <p:strVal val="ppt_y-0.4-0.1"/>
                                          </p:val>
                                        </p:tav>
                                      </p:tavLst>
                                    </p:anim>
                                    <p:set>
                                      <p:cBhvr>
                                        <p:cTn id="30" dur="1" fill="hold">
                                          <p:stCondLst>
                                            <p:cond delay="999"/>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sz="3600" b="1" dirty="0" smtClean="0">
                <a:solidFill>
                  <a:schemeClr val="bg1">
                    <a:lumMod val="65000"/>
                  </a:schemeClr>
                </a:solidFill>
              </a:rPr>
              <a:t>Locke’s Psychological Criterion</a:t>
            </a:r>
          </a:p>
          <a:p>
            <a:r>
              <a:rPr lang="en-US" sz="3600" b="1" dirty="0" smtClean="0">
                <a:solidFill>
                  <a:schemeClr val="bg1">
                    <a:lumMod val="65000"/>
                  </a:schemeClr>
                </a:solidFill>
              </a:rPr>
              <a:t>Persons vs. (Human) Bodies</a:t>
            </a:r>
          </a:p>
          <a:p>
            <a:r>
              <a:rPr lang="en-US" sz="3600" b="1" dirty="0" smtClean="0">
                <a:solidFill>
                  <a:schemeClr val="tx2"/>
                </a:solidFill>
              </a:rPr>
              <a:t>Non-Human Persons</a:t>
            </a:r>
          </a:p>
          <a:p>
            <a:r>
              <a:rPr lang="en-US" sz="3600" b="1" dirty="0" smtClean="0">
                <a:solidFill>
                  <a:schemeClr val="bg1">
                    <a:lumMod val="65000"/>
                  </a:schemeClr>
                </a:solidFill>
              </a:rPr>
              <a:t>Persons vs. (Human) Animals</a:t>
            </a:r>
          </a:p>
          <a:p>
            <a:r>
              <a:rPr lang="en-US" sz="3600" b="1" dirty="0" smtClean="0">
                <a:solidFill>
                  <a:schemeClr val="bg1">
                    <a:lumMod val="65000"/>
                  </a:schemeClr>
                </a:solidFill>
              </a:rPr>
              <a:t>Objections</a:t>
            </a:r>
            <a:endParaRPr lang="en-US" sz="3600" dirty="0" smtClean="0">
              <a:solidFill>
                <a:schemeClr val="bg1">
                  <a:lumMod val="65000"/>
                </a:schemeClr>
              </a:solidFill>
            </a:endParaRPr>
          </a:p>
          <a:p>
            <a:endParaRPr lang="en-US" dirty="0" smtClean="0"/>
          </a:p>
          <a:p>
            <a:endParaRPr lang="en-US" dirty="0"/>
          </a:p>
        </p:txBody>
      </p:sp>
      <p:sp>
        <p:nvSpPr>
          <p:cNvPr id="4" name="Rectangle 4"/>
          <p:cNvSpPr>
            <a:spLocks noChangeArrowheads="1"/>
          </p:cNvSpPr>
          <p:nvPr/>
        </p:nvSpPr>
        <p:spPr bwMode="auto">
          <a:xfrm>
            <a:off x="838200" y="2992847"/>
            <a:ext cx="4066823" cy="60960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Non-Human Persons I:</a:t>
            </a:r>
            <a:br>
              <a:rPr lang="en-US" dirty="0" smtClean="0"/>
            </a:br>
            <a:r>
              <a:rPr lang="en-US" dirty="0" smtClean="0"/>
              <a:t>An Argument from Cases</a:t>
            </a:r>
            <a:endParaRPr lang="en-US" dirty="0"/>
          </a:p>
        </p:txBody>
      </p:sp>
      <p:sp>
        <p:nvSpPr>
          <p:cNvPr id="3" name="Content Placeholder 2"/>
          <p:cNvSpPr>
            <a:spLocks noGrp="1"/>
          </p:cNvSpPr>
          <p:nvPr>
            <p:ph idx="1"/>
          </p:nvPr>
        </p:nvSpPr>
        <p:spPr>
          <a:xfrm>
            <a:off x="457200" y="1600200"/>
            <a:ext cx="8229600" cy="4984063"/>
          </a:xfrm>
        </p:spPr>
        <p:txBody>
          <a:bodyPr>
            <a:normAutofit fontScale="92500"/>
          </a:bodyPr>
          <a:lstStyle/>
          <a:p>
            <a:r>
              <a:rPr lang="en-US" dirty="0" smtClean="0"/>
              <a:t>Typically, persons are </a:t>
            </a:r>
            <a:r>
              <a:rPr lang="en-US" b="1" dirty="0" smtClean="0"/>
              <a:t>human</a:t>
            </a:r>
            <a:r>
              <a:rPr lang="en-US" dirty="0" smtClean="0"/>
              <a:t>.</a:t>
            </a:r>
          </a:p>
          <a:p>
            <a:r>
              <a:rPr lang="en-US" b="1" dirty="0" smtClean="0"/>
              <a:t>Locke</a:t>
            </a:r>
            <a:r>
              <a:rPr lang="en-US" dirty="0" smtClean="0"/>
              <a:t>: But they need not be:</a:t>
            </a:r>
          </a:p>
          <a:p>
            <a:endParaRPr lang="en-US" dirty="0" smtClean="0"/>
          </a:p>
          <a:p>
            <a:endParaRPr lang="en-US" dirty="0" smtClean="0"/>
          </a:p>
          <a:p>
            <a:endParaRPr lang="en-US" dirty="0" smtClean="0"/>
          </a:p>
          <a:p>
            <a:endParaRPr lang="en-US" dirty="0" smtClean="0"/>
          </a:p>
          <a:p>
            <a:r>
              <a:rPr lang="en-US" dirty="0" smtClean="0"/>
              <a:t>Humanity without rationality (and personhood)</a:t>
            </a:r>
          </a:p>
          <a:p>
            <a:r>
              <a:rPr lang="en-US" dirty="0" smtClean="0"/>
              <a:t>Rationality (and personhood) without humanity.</a:t>
            </a:r>
          </a:p>
          <a:p>
            <a:endParaRPr lang="en-US" dirty="0" smtClean="0"/>
          </a:p>
          <a:p>
            <a:endParaRPr lang="en-US" dirty="0" smtClean="0"/>
          </a:p>
          <a:p>
            <a:endParaRPr lang="en-US" dirty="0" smtClean="0"/>
          </a:p>
          <a:p>
            <a:endParaRPr lang="en-US" dirty="0" smtClean="0"/>
          </a:p>
        </p:txBody>
      </p:sp>
      <p:sp>
        <p:nvSpPr>
          <p:cNvPr id="4" name="Text Box 4"/>
          <p:cNvSpPr txBox="1">
            <a:spLocks noChangeArrowheads="1"/>
          </p:cNvSpPr>
          <p:nvPr/>
        </p:nvSpPr>
        <p:spPr bwMode="auto">
          <a:xfrm>
            <a:off x="992683" y="2773858"/>
            <a:ext cx="6788202" cy="2031325"/>
          </a:xfrm>
          <a:prstGeom prst="rect">
            <a:avLst/>
          </a:prstGeom>
          <a:noFill/>
          <a:ln w="25400">
            <a:solidFill>
              <a:schemeClr val="tx1"/>
            </a:solidFill>
            <a:miter lim="800000"/>
            <a:headEnd/>
            <a:tailEnd/>
          </a:ln>
        </p:spPr>
        <p:txBody>
          <a:bodyPr wrap="square">
            <a:prstTxWarp prst="textNoShape">
              <a:avLst/>
            </a:prstTxWarp>
            <a:spAutoFit/>
          </a:bodyPr>
          <a:lstStyle/>
          <a:p>
            <a:r>
              <a:rPr lang="en-US" dirty="0" smtClean="0"/>
              <a:t>I think I may be confident, that, whoever should see a creature of his own shape or make, though it had no more reason all its life than a cat or a parrot, would call him still a [</a:t>
            </a:r>
            <a:r>
              <a:rPr lang="en-US" dirty="0" err="1" smtClean="0"/>
              <a:t>hu]man</a:t>
            </a:r>
            <a:r>
              <a:rPr lang="en-US" dirty="0" smtClean="0"/>
              <a:t> [being]; or whoever should hear a cat or a parrot discourse, reason, and philosophize, would call or think it nothing but a cat or a parrot; and say, the one was a dull irrational [</a:t>
            </a:r>
            <a:r>
              <a:rPr lang="en-US" dirty="0" err="1" smtClean="0"/>
              <a:t>hu]man</a:t>
            </a:r>
            <a:r>
              <a:rPr lang="en-US" dirty="0" smtClean="0"/>
              <a:t> </a:t>
            </a:r>
            <a:r>
              <a:rPr lang="en-US" smtClean="0"/>
              <a:t>[being], </a:t>
            </a:r>
            <a:r>
              <a:rPr lang="en-US" dirty="0" smtClean="0"/>
              <a:t>and the other a very intelligent rational parrot.  (</a:t>
            </a:r>
            <a:r>
              <a:rPr lang="en-US" dirty="0" err="1" smtClean="0"/>
              <a:t>p</a:t>
            </a:r>
            <a:r>
              <a:rPr lang="en-US" dirty="0" smtClean="0"/>
              <a:t>. 38)</a:t>
            </a:r>
            <a:endParaRPr lang="en-US" dirty="0"/>
          </a:p>
        </p:txBody>
      </p:sp>
      <p:cxnSp>
        <p:nvCxnSpPr>
          <p:cNvPr id="24" name="Elbow Connector 23"/>
          <p:cNvCxnSpPr/>
          <p:nvPr/>
        </p:nvCxnSpPr>
        <p:spPr>
          <a:xfrm rot="16200000" flipV="1">
            <a:off x="7021707" y="3956415"/>
            <a:ext cx="2029296" cy="510940"/>
          </a:xfrm>
          <a:prstGeom prst="bentConnector3">
            <a:avLst>
              <a:gd name="adj1" fmla="val 9964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Elbow Connector 25"/>
          <p:cNvCxnSpPr/>
          <p:nvPr/>
        </p:nvCxnSpPr>
        <p:spPr>
          <a:xfrm rot="16200000" flipV="1">
            <a:off x="7201392" y="4375301"/>
            <a:ext cx="2064904" cy="905914"/>
          </a:xfrm>
          <a:prstGeom prst="bentConnector3">
            <a:avLst>
              <a:gd name="adj1" fmla="val 9949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Non-Human Persons II:</a:t>
            </a:r>
            <a:br>
              <a:rPr lang="en-US" dirty="0" smtClean="0"/>
            </a:br>
            <a:r>
              <a:rPr lang="en-US" dirty="0" smtClean="0"/>
              <a:t>Eyewitness Testimony</a:t>
            </a:r>
            <a:endParaRPr lang="en-US" dirty="0"/>
          </a:p>
        </p:txBody>
      </p:sp>
      <p:sp>
        <p:nvSpPr>
          <p:cNvPr id="4" name="Text Box 4"/>
          <p:cNvSpPr txBox="1">
            <a:spLocks noChangeArrowheads="1"/>
          </p:cNvSpPr>
          <p:nvPr/>
        </p:nvSpPr>
        <p:spPr bwMode="auto">
          <a:xfrm>
            <a:off x="457199" y="2885497"/>
            <a:ext cx="4899459" cy="3416320"/>
          </a:xfrm>
          <a:prstGeom prst="rect">
            <a:avLst/>
          </a:prstGeom>
          <a:noFill/>
          <a:ln w="25400">
            <a:solidFill>
              <a:schemeClr val="tx1"/>
            </a:solidFill>
            <a:miter lim="800000"/>
            <a:headEnd/>
            <a:tailEnd/>
          </a:ln>
        </p:spPr>
        <p:txBody>
          <a:bodyPr wrap="square">
            <a:prstTxWarp prst="textNoShape">
              <a:avLst/>
            </a:prstTxWarp>
            <a:spAutoFit/>
          </a:bodyPr>
          <a:lstStyle/>
          <a:p>
            <a:r>
              <a:rPr lang="en-US" dirty="0" smtClean="0"/>
              <a:t>They asked [the amazing rational parrot], what it thought that man was, pointing to the prince. It answered, Some General or other. When they brought it close to him, he asked it, </a:t>
            </a:r>
            <a:r>
              <a:rPr lang="en-US" dirty="0" err="1" smtClean="0"/>
              <a:t>D'ou</a:t>
            </a:r>
            <a:r>
              <a:rPr lang="en-US" dirty="0" smtClean="0"/>
              <a:t> </a:t>
            </a:r>
            <a:r>
              <a:rPr lang="en-US" dirty="0" err="1" smtClean="0"/>
              <a:t>venez-vous</a:t>
            </a:r>
            <a:r>
              <a:rPr lang="en-US" dirty="0" smtClean="0"/>
              <a:t>? It answered, De </a:t>
            </a:r>
            <a:r>
              <a:rPr lang="en-US" dirty="0" err="1" smtClean="0"/>
              <a:t>Marinnan</a:t>
            </a:r>
            <a:r>
              <a:rPr lang="en-US" dirty="0" smtClean="0"/>
              <a:t>. The Prince, A qui </a:t>
            </a:r>
            <a:r>
              <a:rPr lang="en-US" dirty="0" err="1" smtClean="0"/>
              <a:t>estes-vous</a:t>
            </a:r>
            <a:r>
              <a:rPr lang="en-US" dirty="0" smtClean="0"/>
              <a:t>? The parrot, A un </a:t>
            </a:r>
            <a:r>
              <a:rPr lang="en-US" dirty="0" err="1" smtClean="0"/>
              <a:t>Portugais</a:t>
            </a:r>
            <a:r>
              <a:rPr lang="en-US" dirty="0" smtClean="0"/>
              <a:t>. The Prince, </a:t>
            </a:r>
            <a:r>
              <a:rPr lang="en-US" dirty="0" err="1" smtClean="0"/>
              <a:t>Que</a:t>
            </a:r>
            <a:r>
              <a:rPr lang="en-US" dirty="0" smtClean="0"/>
              <a:t> </a:t>
            </a:r>
            <a:r>
              <a:rPr lang="en-US" dirty="0" err="1" smtClean="0"/>
              <a:t>fais-tu</a:t>
            </a:r>
            <a:r>
              <a:rPr lang="en-US" dirty="0" smtClean="0"/>
              <a:t>? Je </a:t>
            </a:r>
            <a:r>
              <a:rPr lang="en-US" dirty="0" err="1" smtClean="0"/>
              <a:t>garde</a:t>
            </a:r>
            <a:r>
              <a:rPr lang="en-US" dirty="0" smtClean="0"/>
              <a:t> les </a:t>
            </a:r>
            <a:r>
              <a:rPr lang="en-US" dirty="0" err="1" smtClean="0"/>
              <a:t>poulles</a:t>
            </a:r>
            <a:r>
              <a:rPr lang="en-US" dirty="0" smtClean="0"/>
              <a:t>. The Prince laughed, and said, </a:t>
            </a:r>
            <a:r>
              <a:rPr lang="en-US" dirty="0" err="1" smtClean="0"/>
              <a:t>Vous</a:t>
            </a:r>
            <a:r>
              <a:rPr lang="en-US" dirty="0" smtClean="0"/>
              <a:t> </a:t>
            </a:r>
            <a:r>
              <a:rPr lang="en-US" dirty="0" err="1" smtClean="0"/>
              <a:t>gardez</a:t>
            </a:r>
            <a:r>
              <a:rPr lang="en-US" dirty="0" smtClean="0"/>
              <a:t> les </a:t>
            </a:r>
            <a:r>
              <a:rPr lang="en-US" dirty="0" err="1" smtClean="0"/>
              <a:t>poulles</a:t>
            </a:r>
            <a:r>
              <a:rPr lang="en-US" dirty="0" smtClean="0"/>
              <a:t>? The parrot answered, </a:t>
            </a:r>
            <a:r>
              <a:rPr lang="en-US" dirty="0" err="1" smtClean="0"/>
              <a:t>Oui</a:t>
            </a:r>
            <a:r>
              <a:rPr lang="en-US" dirty="0" smtClean="0"/>
              <a:t>, </a:t>
            </a:r>
            <a:r>
              <a:rPr lang="en-US" dirty="0" err="1" smtClean="0"/>
              <a:t>moi</a:t>
            </a:r>
            <a:r>
              <a:rPr lang="en-US" dirty="0" smtClean="0"/>
              <a:t>, et je </a:t>
            </a:r>
            <a:r>
              <a:rPr lang="en-US" dirty="0" err="1" smtClean="0"/>
              <a:t>sçai</a:t>
            </a:r>
            <a:r>
              <a:rPr lang="en-US" dirty="0" smtClean="0"/>
              <a:t> </a:t>
            </a:r>
            <a:r>
              <a:rPr lang="en-US" dirty="0" err="1" smtClean="0"/>
              <a:t>bien</a:t>
            </a:r>
            <a:r>
              <a:rPr lang="en-US" dirty="0" smtClean="0"/>
              <a:t> faire; and made the chuck four or five times that people use to make to chickens when they call them.  (</a:t>
            </a:r>
            <a:r>
              <a:rPr lang="en-US" dirty="0" err="1" smtClean="0"/>
              <a:t>p</a:t>
            </a:r>
            <a:r>
              <a:rPr lang="en-US" dirty="0" smtClean="0"/>
              <a:t>. 38)</a:t>
            </a:r>
            <a:endParaRPr lang="en-US" dirty="0"/>
          </a:p>
        </p:txBody>
      </p:sp>
      <p:sp>
        <p:nvSpPr>
          <p:cNvPr id="5" name="TextBox 4"/>
          <p:cNvSpPr txBox="1"/>
          <p:nvPr/>
        </p:nvSpPr>
        <p:spPr>
          <a:xfrm>
            <a:off x="457200" y="1649716"/>
            <a:ext cx="7694117" cy="954107"/>
          </a:xfrm>
          <a:prstGeom prst="rect">
            <a:avLst/>
          </a:prstGeom>
          <a:noFill/>
        </p:spPr>
        <p:txBody>
          <a:bodyPr wrap="square" rtlCol="0">
            <a:spAutoFit/>
          </a:bodyPr>
          <a:lstStyle/>
          <a:p>
            <a:pPr>
              <a:buFont typeface="Arial"/>
              <a:buChar char="•"/>
            </a:pPr>
            <a:r>
              <a:rPr lang="en-US" sz="2800" b="1" dirty="0" smtClean="0"/>
              <a:t>An upshot</a:t>
            </a:r>
            <a:r>
              <a:rPr lang="en-US" sz="2800" dirty="0" smtClean="0"/>
              <a:t>: there can be non-human persons.</a:t>
            </a:r>
          </a:p>
          <a:p>
            <a:pPr>
              <a:buFont typeface="Arial"/>
              <a:buChar char="•"/>
            </a:pPr>
            <a:r>
              <a:rPr lang="en-US" sz="2800" dirty="0" smtClean="0"/>
              <a:t>Perhaps there are!  Some eyewitness testimony: </a:t>
            </a:r>
            <a:endParaRPr lang="en-US" sz="2800" dirty="0"/>
          </a:p>
        </p:txBody>
      </p:sp>
      <p:pic>
        <p:nvPicPr>
          <p:cNvPr id="6" name="Picture 5"/>
          <p:cNvPicPr>
            <a:picLocks noChangeAspect="1"/>
          </p:cNvPicPr>
          <p:nvPr/>
        </p:nvPicPr>
        <p:blipFill>
          <a:blip r:embed="rId2"/>
          <a:stretch>
            <a:fillRect/>
          </a:stretch>
        </p:blipFill>
        <p:spPr>
          <a:xfrm>
            <a:off x="5356658" y="3773568"/>
            <a:ext cx="3787341" cy="28405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allAtOnce"/>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Non-Human Persons III:</a:t>
            </a:r>
            <a:br>
              <a:rPr lang="en-US" dirty="0" smtClean="0"/>
            </a:br>
            <a:r>
              <a:rPr lang="en-US" dirty="0" smtClean="0"/>
              <a:t>The Point</a:t>
            </a:r>
            <a:endParaRPr lang="en-US" dirty="0"/>
          </a:p>
        </p:txBody>
      </p:sp>
      <p:sp>
        <p:nvSpPr>
          <p:cNvPr id="3" name="Content Placeholder 2"/>
          <p:cNvSpPr>
            <a:spLocks noGrp="1"/>
          </p:cNvSpPr>
          <p:nvPr>
            <p:ph idx="1"/>
          </p:nvPr>
        </p:nvSpPr>
        <p:spPr/>
        <p:txBody>
          <a:bodyPr>
            <a:normAutofit lnSpcReduction="10000"/>
          </a:bodyPr>
          <a:lstStyle/>
          <a:p>
            <a:r>
              <a:rPr lang="en-US" dirty="0" smtClean="0"/>
              <a:t>Perhaps every person is a human being (and vice versa).</a:t>
            </a:r>
          </a:p>
          <a:p>
            <a:r>
              <a:rPr lang="en-US" dirty="0" smtClean="0"/>
              <a:t>But, </a:t>
            </a:r>
            <a:r>
              <a:rPr lang="en-US" i="1" dirty="0" smtClean="0"/>
              <a:t>being a human being</a:t>
            </a:r>
            <a:r>
              <a:rPr lang="en-US" dirty="0" smtClean="0"/>
              <a:t> is not the same thing as </a:t>
            </a:r>
            <a:r>
              <a:rPr lang="en-US" i="1" dirty="0" smtClean="0"/>
              <a:t>being a person</a:t>
            </a:r>
            <a:r>
              <a:rPr lang="en-US" dirty="0" smtClean="0"/>
              <a:t>.</a:t>
            </a:r>
          </a:p>
          <a:p>
            <a:r>
              <a:rPr lang="en-US" b="1" dirty="0" smtClean="0"/>
              <a:t>In principle</a:t>
            </a:r>
            <a:r>
              <a:rPr lang="en-US" dirty="0" smtClean="0"/>
              <a:t>: </a:t>
            </a:r>
          </a:p>
          <a:p>
            <a:pPr lvl="1">
              <a:buFont typeface="Wingdings" charset="2"/>
              <a:buChar char="Ø"/>
            </a:pPr>
            <a:r>
              <a:rPr lang="en-US" dirty="0" smtClean="0"/>
              <a:t>one could be a human being without being a person; and</a:t>
            </a:r>
          </a:p>
          <a:p>
            <a:pPr lvl="1">
              <a:buFont typeface="Wingdings" charset="2"/>
              <a:buChar char="Ø"/>
            </a:pPr>
            <a:r>
              <a:rPr lang="en-US" dirty="0" smtClean="0"/>
              <a:t> one could be a person without being a human being.</a:t>
            </a:r>
          </a:p>
          <a:p>
            <a:pPr lvl="1">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Simple Facts</a:t>
            </a:r>
            <a:endParaRPr lang="en-US" dirty="0"/>
          </a:p>
        </p:txBody>
      </p:sp>
      <p:sp>
        <p:nvSpPr>
          <p:cNvPr id="3" name="Content Placeholder 2"/>
          <p:cNvSpPr>
            <a:spLocks noGrp="1"/>
          </p:cNvSpPr>
          <p:nvPr>
            <p:ph idx="1"/>
          </p:nvPr>
        </p:nvSpPr>
        <p:spPr/>
        <p:txBody>
          <a:bodyPr/>
          <a:lstStyle/>
          <a:p>
            <a:r>
              <a:rPr lang="en-US" dirty="0" smtClean="0"/>
              <a:t>You have </a:t>
            </a:r>
            <a:r>
              <a:rPr lang="en-US" b="1" dirty="0" smtClean="0"/>
              <a:t>more in common </a:t>
            </a:r>
            <a:r>
              <a:rPr lang="en-US" dirty="0" smtClean="0"/>
              <a:t>with your classmates than you do with your three-year-old self:</a:t>
            </a:r>
          </a:p>
          <a:p>
            <a:pPr lvl="1">
              <a:buFont typeface="Wingdings" charset="2"/>
              <a:buChar char="Ø"/>
            </a:pPr>
            <a:r>
              <a:rPr lang="en-US" dirty="0" smtClean="0"/>
              <a:t>physically;</a:t>
            </a:r>
          </a:p>
          <a:p>
            <a:pPr lvl="1">
              <a:buFont typeface="Wingdings" charset="2"/>
              <a:buChar char="Ø"/>
            </a:pPr>
            <a:r>
              <a:rPr lang="en-US" dirty="0"/>
              <a:t>e</a:t>
            </a:r>
            <a:r>
              <a:rPr lang="en-US" dirty="0" smtClean="0"/>
              <a:t>motionally; and</a:t>
            </a:r>
          </a:p>
          <a:p>
            <a:pPr lvl="1">
              <a:buFont typeface="Wingdings" charset="2"/>
              <a:buChar char="Ø"/>
            </a:pPr>
            <a:r>
              <a:rPr lang="en-US" dirty="0" smtClean="0"/>
              <a:t>intellectually.</a:t>
            </a:r>
          </a:p>
          <a:p>
            <a:r>
              <a:rPr lang="en-US" dirty="0" smtClean="0"/>
              <a:t>Yet you are </a:t>
            </a:r>
            <a:r>
              <a:rPr lang="en-US" b="1" dirty="0" smtClean="0"/>
              <a:t>identical to</a:t>
            </a:r>
            <a:r>
              <a:rPr lang="en-US" dirty="0" smtClean="0"/>
              <a:t> your three-year-old self, and </a:t>
            </a:r>
            <a:r>
              <a:rPr lang="en-US" b="1" dirty="0" smtClean="0"/>
              <a:t>distinct from </a:t>
            </a:r>
            <a:r>
              <a:rPr lang="en-US" dirty="0" smtClean="0"/>
              <a:t>your classmates.</a:t>
            </a:r>
          </a:p>
          <a:p>
            <a:pPr lvl="1">
              <a:buFont typeface="Wingdings" charset="2"/>
              <a:buChar char="Ø"/>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sz="3600" b="1" dirty="0" smtClean="0">
                <a:solidFill>
                  <a:schemeClr val="bg1">
                    <a:lumMod val="65000"/>
                  </a:schemeClr>
                </a:solidFill>
              </a:rPr>
              <a:t>Locke’s Psychological Criterion</a:t>
            </a:r>
          </a:p>
          <a:p>
            <a:r>
              <a:rPr lang="en-US" sz="3600" b="1" dirty="0" smtClean="0">
                <a:solidFill>
                  <a:schemeClr val="bg1">
                    <a:lumMod val="65000"/>
                  </a:schemeClr>
                </a:solidFill>
              </a:rPr>
              <a:t>Persons vs. (Human) Bodies</a:t>
            </a:r>
          </a:p>
          <a:p>
            <a:r>
              <a:rPr lang="en-US" sz="3600" b="1" dirty="0" smtClean="0">
                <a:solidFill>
                  <a:schemeClr val="bg1">
                    <a:lumMod val="65000"/>
                  </a:schemeClr>
                </a:solidFill>
              </a:rPr>
              <a:t>Non-Human Persons</a:t>
            </a:r>
          </a:p>
          <a:p>
            <a:r>
              <a:rPr lang="en-US" sz="3600" b="1" dirty="0" smtClean="0">
                <a:solidFill>
                  <a:schemeClr val="tx2"/>
                </a:solidFill>
              </a:rPr>
              <a:t>Persons vs. (Human) Animals</a:t>
            </a:r>
          </a:p>
          <a:p>
            <a:r>
              <a:rPr lang="en-US" sz="3600" b="1" dirty="0" smtClean="0">
                <a:solidFill>
                  <a:schemeClr val="bg1">
                    <a:lumMod val="65000"/>
                  </a:schemeClr>
                </a:solidFill>
              </a:rPr>
              <a:t>Objections</a:t>
            </a:r>
            <a:endParaRPr lang="en-US" sz="3600" dirty="0" smtClean="0">
              <a:solidFill>
                <a:schemeClr val="bg1">
                  <a:lumMod val="65000"/>
                </a:schemeClr>
              </a:solidFill>
            </a:endParaRPr>
          </a:p>
          <a:p>
            <a:endParaRPr lang="en-US" dirty="0" smtClean="0"/>
          </a:p>
          <a:p>
            <a:endParaRPr lang="en-US" dirty="0"/>
          </a:p>
        </p:txBody>
      </p:sp>
      <p:sp>
        <p:nvSpPr>
          <p:cNvPr id="4" name="Rectangle 4"/>
          <p:cNvSpPr>
            <a:spLocks noChangeArrowheads="1"/>
          </p:cNvSpPr>
          <p:nvPr/>
        </p:nvSpPr>
        <p:spPr bwMode="auto">
          <a:xfrm>
            <a:off x="838199" y="3667982"/>
            <a:ext cx="5716429" cy="60960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Persons vs. Animals I:</a:t>
            </a:r>
            <a:br>
              <a:rPr lang="en-US" dirty="0" smtClean="0"/>
            </a:br>
            <a:r>
              <a:rPr lang="en-US" dirty="0" smtClean="0"/>
              <a:t>Animal Identity</a:t>
            </a:r>
            <a:endParaRPr lang="en-US" dirty="0"/>
          </a:p>
        </p:txBody>
      </p:sp>
      <p:sp>
        <p:nvSpPr>
          <p:cNvPr id="4" name="Text Box 4"/>
          <p:cNvSpPr txBox="1">
            <a:spLocks noChangeArrowheads="1"/>
          </p:cNvSpPr>
          <p:nvPr/>
        </p:nvSpPr>
        <p:spPr bwMode="auto">
          <a:xfrm>
            <a:off x="1255452" y="1417638"/>
            <a:ext cx="6788202" cy="1938992"/>
          </a:xfrm>
          <a:prstGeom prst="rect">
            <a:avLst/>
          </a:prstGeom>
          <a:noFill/>
          <a:ln w="25400">
            <a:solidFill>
              <a:schemeClr val="tx1"/>
            </a:solidFill>
            <a:miter lim="800000"/>
            <a:headEnd/>
            <a:tailEnd/>
          </a:ln>
        </p:spPr>
        <p:txBody>
          <a:bodyPr wrap="square">
            <a:prstTxWarp prst="textNoShape">
              <a:avLst/>
            </a:prstTxWarp>
            <a:spAutoFit/>
          </a:bodyPr>
          <a:lstStyle/>
          <a:p>
            <a:r>
              <a:rPr lang="en-US" sz="2400" dirty="0" smtClean="0"/>
              <a:t>This also shows wherein the identity of the same [</a:t>
            </a:r>
            <a:r>
              <a:rPr lang="en-US" sz="2400" dirty="0" err="1" smtClean="0"/>
              <a:t>hu]man</a:t>
            </a:r>
            <a:r>
              <a:rPr lang="en-US" sz="2400" dirty="0" smtClean="0"/>
              <a:t> [being] consists; viz., in nothing but a participation of the same continued life, by constantly fleeting particles of matter, in succession vitally united to the same organized body. (pp. 36-7)</a:t>
            </a:r>
            <a:endParaRPr lang="en-US" sz="2400" dirty="0"/>
          </a:p>
        </p:txBody>
      </p:sp>
      <p:sp>
        <p:nvSpPr>
          <p:cNvPr id="5" name="Content Placeholder 2"/>
          <p:cNvSpPr txBox="1">
            <a:spLocks/>
          </p:cNvSpPr>
          <p:nvPr/>
        </p:nvSpPr>
        <p:spPr>
          <a:xfrm>
            <a:off x="457200" y="3706042"/>
            <a:ext cx="8229600" cy="957335"/>
          </a:xfrm>
          <a:prstGeom prst="rect">
            <a:avLst/>
          </a:prstGeom>
          <a:ln w="25400">
            <a:solidFill>
              <a:srgbClr val="3366FF"/>
            </a:solidFill>
          </a:ln>
        </p:spPr>
        <p:txBody>
          <a:bodyPr vert="horz" lIns="91440" tIns="45720" rIns="91440" bIns="45720" rtlCol="0">
            <a:normAutofit/>
          </a:bodyPr>
          <a:lstStyle/>
          <a:p>
            <a:pPr marL="342900" lvl="0" indent="-342900">
              <a:spcBef>
                <a:spcPct val="20000"/>
              </a:spcBef>
              <a:defRPr/>
            </a:pPr>
            <a:r>
              <a:rPr lang="en-US" sz="2400" b="1" dirty="0" smtClean="0">
                <a:solidFill>
                  <a:schemeClr val="tx2"/>
                </a:solidFill>
              </a:rPr>
              <a:t>Animal</a:t>
            </a:r>
            <a:r>
              <a:rPr kumimoji="0" lang="en-US" sz="2400" b="1" i="0" u="none" strike="noStrike" kern="1200" cap="none" spc="0" normalizeH="0" baseline="-25000" noProof="0" dirty="0" smtClean="0">
                <a:ln>
                  <a:noFill/>
                </a:ln>
                <a:solidFill>
                  <a:schemeClr val="tx2"/>
                </a:solidFill>
                <a:effectLst/>
                <a:uLnTx/>
                <a:uFillTx/>
                <a:latin typeface="+mn-lt"/>
                <a:ea typeface="+mn-ea"/>
                <a:cs typeface="+mn-cs"/>
              </a:rPr>
              <a:t>=</a:t>
            </a:r>
            <a:r>
              <a:rPr kumimoji="0" lang="en-US" sz="2400" b="1" i="0" u="none" strike="noStrike" kern="1200" cap="none" spc="0" normalizeH="0" baseline="0" noProof="0" dirty="0" smtClean="0">
                <a:ln>
                  <a:noFill/>
                </a:ln>
                <a:solidFill>
                  <a:schemeClr val="tx2"/>
                </a:solidFill>
                <a:effectLst/>
                <a:uLnTx/>
                <a:uFillTx/>
                <a:latin typeface="+mn-lt"/>
                <a:ea typeface="+mn-ea"/>
                <a:cs typeface="+mn-cs"/>
              </a:rPr>
              <a:t>: </a:t>
            </a:r>
            <a:r>
              <a:rPr lang="en-US" sz="2400" dirty="0" smtClean="0"/>
              <a:t> a1 = a2 if and only if a1 and a2 are bodies continuing the same life.</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Box 5"/>
          <p:cNvSpPr txBox="1"/>
          <p:nvPr/>
        </p:nvSpPr>
        <p:spPr>
          <a:xfrm>
            <a:off x="457200" y="4711982"/>
            <a:ext cx="7182355" cy="1477328"/>
          </a:xfrm>
          <a:prstGeom prst="rect">
            <a:avLst/>
          </a:prstGeom>
          <a:noFill/>
        </p:spPr>
        <p:txBody>
          <a:bodyPr wrap="square" rtlCol="0">
            <a:spAutoFit/>
          </a:bodyPr>
          <a:lstStyle/>
          <a:p>
            <a:r>
              <a:rPr lang="en-US" b="1" dirty="0" smtClean="0"/>
              <a:t>Q: Why think Animal</a:t>
            </a:r>
            <a:r>
              <a:rPr lang="en-US" b="1" baseline="-25000" dirty="0" smtClean="0"/>
              <a:t>=</a:t>
            </a:r>
            <a:r>
              <a:rPr lang="en-US" b="1" dirty="0" smtClean="0"/>
              <a:t> is true?</a:t>
            </a:r>
          </a:p>
          <a:p>
            <a:r>
              <a:rPr lang="en-US" b="1" dirty="0" smtClean="0"/>
              <a:t>Locke </a:t>
            </a:r>
            <a:r>
              <a:rPr lang="en-US" dirty="0" smtClean="0"/>
              <a:t>: An animal is an </a:t>
            </a:r>
            <a:r>
              <a:rPr lang="en-US" b="1" dirty="0" smtClean="0"/>
              <a:t>organism</a:t>
            </a:r>
            <a:r>
              <a:rPr lang="en-US" dirty="0" smtClean="0"/>
              <a:t>: a system of parts organized to maintain itself and achieve certain ends.</a:t>
            </a:r>
          </a:p>
          <a:p>
            <a:endParaRPr lang="en-US" b="1" dirty="0" smtClean="0"/>
          </a:p>
          <a:p>
            <a:r>
              <a:rPr lang="en-US" dirty="0" smtClean="0"/>
              <a:t>[</a:t>
            </a:r>
            <a:r>
              <a:rPr lang="en-US" b="1" dirty="0" smtClean="0"/>
              <a:t>The ends</a:t>
            </a:r>
            <a:r>
              <a:rPr lang="en-US" dirty="0" smtClean="0"/>
              <a:t>: “The Four F’s”: fleeing, feeding, fighting and reproducing.]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allAtOnce"/>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Persons vs. Animals II:</a:t>
            </a:r>
            <a:br>
              <a:rPr lang="en-US" dirty="0" smtClean="0"/>
            </a:br>
            <a:r>
              <a:rPr lang="en-US" dirty="0" smtClean="0"/>
              <a:t>Socrates Waking and Sleeping</a:t>
            </a:r>
            <a:endParaRPr lang="en-US" dirty="0"/>
          </a:p>
        </p:txBody>
      </p:sp>
      <p:sp>
        <p:nvSpPr>
          <p:cNvPr id="4" name="Text Box 4"/>
          <p:cNvSpPr txBox="1">
            <a:spLocks noChangeArrowheads="1"/>
          </p:cNvSpPr>
          <p:nvPr/>
        </p:nvSpPr>
        <p:spPr bwMode="auto">
          <a:xfrm>
            <a:off x="1255452" y="2715461"/>
            <a:ext cx="6788202" cy="3416320"/>
          </a:xfrm>
          <a:prstGeom prst="rect">
            <a:avLst/>
          </a:prstGeom>
          <a:noFill/>
          <a:ln w="25400">
            <a:solidFill>
              <a:schemeClr val="tx1"/>
            </a:solidFill>
            <a:miter lim="800000"/>
            <a:headEnd/>
            <a:tailEnd/>
          </a:ln>
        </p:spPr>
        <p:txBody>
          <a:bodyPr wrap="square">
            <a:prstTxWarp prst="textNoShape">
              <a:avLst/>
            </a:prstTxWarp>
            <a:spAutoFit/>
          </a:bodyPr>
          <a:lstStyle/>
          <a:p>
            <a:r>
              <a:rPr lang="en-US" sz="2400" dirty="0" smtClean="0"/>
              <a:t>If the same Socrates waking and sleeping do not partake of the same consciousness, Socrates waking and sleeping is not the same person. And to punish Socrates waking for what sleeping Socrates thought, and waking Socrates was never conscious of, would be no more of right, than to punish one twin for what his brother-twin did, whereof he knew nothing, because their outsides were so like, that they could not be distinguished[.. . . ] (</a:t>
            </a:r>
            <a:r>
              <a:rPr lang="en-US" sz="2400" dirty="0" err="1" smtClean="0"/>
              <a:t>p</a:t>
            </a:r>
            <a:r>
              <a:rPr lang="en-US" sz="2400" dirty="0" smtClean="0"/>
              <a:t>. 46)</a:t>
            </a:r>
            <a:endParaRPr lang="en-US" sz="2400" dirty="0"/>
          </a:p>
        </p:txBody>
      </p:sp>
      <p:sp>
        <p:nvSpPr>
          <p:cNvPr id="5" name="TextBox 4"/>
          <p:cNvSpPr txBox="1"/>
          <p:nvPr/>
        </p:nvSpPr>
        <p:spPr>
          <a:xfrm>
            <a:off x="1255451" y="2073094"/>
            <a:ext cx="4686050" cy="523220"/>
          </a:xfrm>
          <a:prstGeom prst="rect">
            <a:avLst/>
          </a:prstGeom>
          <a:noFill/>
        </p:spPr>
        <p:txBody>
          <a:bodyPr wrap="square" rtlCol="0">
            <a:spAutoFit/>
          </a:bodyPr>
          <a:lstStyle/>
          <a:p>
            <a:r>
              <a:rPr lang="en-US" sz="2800" b="1" dirty="0" smtClean="0"/>
              <a:t>One animal, two persons: </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31588"/>
            <a:ext cx="8229600" cy="2408877"/>
          </a:xfrm>
        </p:spPr>
        <p:txBody>
          <a:bodyPr>
            <a:normAutofit fontScale="85000" lnSpcReduction="20000"/>
          </a:bodyPr>
          <a:lstStyle/>
          <a:p>
            <a:pPr>
              <a:buNone/>
            </a:pPr>
            <a:r>
              <a:rPr lang="en-US" b="1" dirty="0" smtClean="0"/>
              <a:t>Argument</a:t>
            </a:r>
            <a:r>
              <a:rPr lang="en-US" dirty="0" smtClean="0"/>
              <a:t>:</a:t>
            </a:r>
          </a:p>
          <a:p>
            <a:pPr marL="514350" indent="-514350">
              <a:buAutoNum type="arabicParenBoth"/>
            </a:pPr>
            <a:r>
              <a:rPr lang="en-US" dirty="0" smtClean="0"/>
              <a:t>P1 = P2 only if it is legitimate to blame/punish P1 for P2’s crime.</a:t>
            </a:r>
          </a:p>
          <a:p>
            <a:pPr marL="514350" indent="-514350">
              <a:buAutoNum type="arabicParenBoth"/>
            </a:pPr>
            <a:r>
              <a:rPr lang="en-US" dirty="0" smtClean="0"/>
              <a:t>It is not legitimate to blame/punish P1 for P2’s crime.</a:t>
            </a:r>
          </a:p>
          <a:p>
            <a:endParaRPr lang="en-US" dirty="0" smtClean="0"/>
          </a:p>
          <a:p>
            <a:pPr>
              <a:buNone/>
            </a:pPr>
            <a:r>
              <a:rPr lang="en-US" dirty="0" smtClean="0"/>
              <a:t>(C) P1 ≠ P2</a:t>
            </a:r>
          </a:p>
          <a:p>
            <a:endParaRPr lang="en-US" dirty="0" smtClean="0"/>
          </a:p>
          <a:p>
            <a:endParaRPr lang="en-US" dirty="0"/>
          </a:p>
        </p:txBody>
      </p:sp>
      <p:grpSp>
        <p:nvGrpSpPr>
          <p:cNvPr id="2" name="Group 14"/>
          <p:cNvGrpSpPr/>
          <p:nvPr/>
        </p:nvGrpSpPr>
        <p:grpSpPr>
          <a:xfrm rot="16200000">
            <a:off x="6903854" y="1982017"/>
            <a:ext cx="1052227" cy="2287721"/>
            <a:chOff x="1353758" y="1649716"/>
            <a:chExt cx="1052227" cy="2287721"/>
          </a:xfrm>
        </p:grpSpPr>
        <p:pic>
          <p:nvPicPr>
            <p:cNvPr id="4" name="Picture 3"/>
            <p:cNvPicPr>
              <a:picLocks noChangeAspect="1"/>
            </p:cNvPicPr>
            <p:nvPr/>
          </p:nvPicPr>
          <p:blipFill>
            <a:blip r:embed="rId2"/>
            <a:stretch>
              <a:fillRect/>
            </a:stretch>
          </p:blipFill>
          <p:spPr>
            <a:xfrm>
              <a:off x="1353758" y="1649716"/>
              <a:ext cx="821386" cy="1095181"/>
            </a:xfrm>
            <a:prstGeom prst="rect">
              <a:avLst/>
            </a:prstGeom>
          </p:spPr>
        </p:pic>
        <p:grpSp>
          <p:nvGrpSpPr>
            <p:cNvPr id="5" name="Group 13"/>
            <p:cNvGrpSpPr/>
            <p:nvPr/>
          </p:nvGrpSpPr>
          <p:grpSpPr>
            <a:xfrm>
              <a:off x="1353758" y="2744897"/>
              <a:ext cx="1052227" cy="1192540"/>
              <a:chOff x="5941518" y="4067875"/>
              <a:chExt cx="1052227" cy="1192540"/>
            </a:xfrm>
          </p:grpSpPr>
          <p:cxnSp>
            <p:nvCxnSpPr>
              <p:cNvPr id="10" name="Straight Connector 9"/>
              <p:cNvCxnSpPr/>
              <p:nvPr/>
            </p:nvCxnSpPr>
            <p:spPr>
              <a:xfrm rot="5400000">
                <a:off x="6173763" y="4341882"/>
                <a:ext cx="567876" cy="198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941518" y="4337616"/>
                <a:ext cx="1052227" cy="283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H="1">
                <a:off x="6282431" y="4801089"/>
                <a:ext cx="624664" cy="2939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5995444" y="4808089"/>
                <a:ext cx="624664" cy="279986"/>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6" name="Group 15"/>
          <p:cNvGrpSpPr/>
          <p:nvPr/>
        </p:nvGrpSpPr>
        <p:grpSpPr>
          <a:xfrm>
            <a:off x="2875862" y="1504583"/>
            <a:ext cx="1052227" cy="2287721"/>
            <a:chOff x="1353758" y="1649716"/>
            <a:chExt cx="1052227" cy="2287721"/>
          </a:xfrm>
        </p:grpSpPr>
        <p:pic>
          <p:nvPicPr>
            <p:cNvPr id="17" name="Picture 16"/>
            <p:cNvPicPr>
              <a:picLocks noChangeAspect="1"/>
            </p:cNvPicPr>
            <p:nvPr/>
          </p:nvPicPr>
          <p:blipFill>
            <a:blip r:embed="rId2"/>
            <a:stretch>
              <a:fillRect/>
            </a:stretch>
          </p:blipFill>
          <p:spPr>
            <a:xfrm>
              <a:off x="1353758" y="1649716"/>
              <a:ext cx="821386" cy="1095181"/>
            </a:xfrm>
            <a:prstGeom prst="rect">
              <a:avLst/>
            </a:prstGeom>
          </p:spPr>
        </p:pic>
        <p:grpSp>
          <p:nvGrpSpPr>
            <p:cNvPr id="7" name="Group 13"/>
            <p:cNvGrpSpPr/>
            <p:nvPr/>
          </p:nvGrpSpPr>
          <p:grpSpPr>
            <a:xfrm>
              <a:off x="1353758" y="2744897"/>
              <a:ext cx="1052227" cy="1192540"/>
              <a:chOff x="5941518" y="4067875"/>
              <a:chExt cx="1052227" cy="1192540"/>
            </a:xfrm>
          </p:grpSpPr>
          <p:cxnSp>
            <p:nvCxnSpPr>
              <p:cNvPr id="19" name="Straight Connector 18"/>
              <p:cNvCxnSpPr/>
              <p:nvPr/>
            </p:nvCxnSpPr>
            <p:spPr>
              <a:xfrm rot="5400000">
                <a:off x="6173763" y="4341882"/>
                <a:ext cx="567876" cy="1986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941518" y="4337616"/>
                <a:ext cx="1052227" cy="28394"/>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flipH="1">
                <a:off x="6282431" y="4801089"/>
                <a:ext cx="624664" cy="2939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5995444" y="4808089"/>
                <a:ext cx="624664" cy="279986"/>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23" name="TextBox 22"/>
          <p:cNvSpPr txBox="1"/>
          <p:nvPr/>
        </p:nvSpPr>
        <p:spPr>
          <a:xfrm>
            <a:off x="4245566" y="1109762"/>
            <a:ext cx="995059" cy="369332"/>
          </a:xfrm>
          <a:prstGeom prst="rect">
            <a:avLst/>
          </a:prstGeom>
          <a:noFill/>
        </p:spPr>
        <p:txBody>
          <a:bodyPr wrap="none" rtlCol="0">
            <a:spAutoFit/>
          </a:bodyPr>
          <a:lstStyle/>
          <a:p>
            <a:r>
              <a:rPr lang="en-US" b="1" dirty="0" smtClean="0">
                <a:solidFill>
                  <a:schemeClr val="tx2"/>
                </a:solidFill>
              </a:rPr>
              <a:t>Persons:</a:t>
            </a:r>
            <a:endParaRPr lang="en-US" b="1" dirty="0">
              <a:solidFill>
                <a:schemeClr val="tx2"/>
              </a:solidFill>
            </a:endParaRPr>
          </a:p>
        </p:txBody>
      </p:sp>
      <p:sp>
        <p:nvSpPr>
          <p:cNvPr id="27" name="Line Callout 1 (No Border) 26"/>
          <p:cNvSpPr/>
          <p:nvPr/>
        </p:nvSpPr>
        <p:spPr>
          <a:xfrm>
            <a:off x="4245566" y="1597326"/>
            <a:ext cx="605262" cy="442103"/>
          </a:xfrm>
          <a:prstGeom prst="callout1">
            <a:avLst>
              <a:gd name="adj1" fmla="val 55075"/>
              <a:gd name="adj2" fmla="val -2285"/>
              <a:gd name="adj3" fmla="val 86082"/>
              <a:gd name="adj4" fmla="val -114412"/>
            </a:avLst>
          </a:prstGeom>
          <a:solidFill>
            <a:schemeClr val="accent2">
              <a:lumMod val="60000"/>
              <a:lumOff val="40000"/>
            </a:schemeClr>
          </a:solidFill>
          <a:ln w="25400">
            <a:solidFill>
              <a:schemeClr val="accent2"/>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P1</a:t>
            </a:r>
            <a:endParaRPr lang="en-US" b="1" dirty="0">
              <a:solidFill>
                <a:schemeClr val="tx1"/>
              </a:solidFill>
            </a:endParaRPr>
          </a:p>
        </p:txBody>
      </p:sp>
      <p:sp>
        <p:nvSpPr>
          <p:cNvPr id="28" name="Line Callout 1 (No Border) 27"/>
          <p:cNvSpPr/>
          <p:nvPr/>
        </p:nvSpPr>
        <p:spPr>
          <a:xfrm>
            <a:off x="4245566" y="2157661"/>
            <a:ext cx="605262" cy="442103"/>
          </a:xfrm>
          <a:prstGeom prst="callout1">
            <a:avLst>
              <a:gd name="adj1" fmla="val 51773"/>
              <a:gd name="adj2" fmla="val 108662"/>
              <a:gd name="adj3" fmla="val 201660"/>
              <a:gd name="adj4" fmla="val 370379"/>
            </a:avLst>
          </a:prstGeom>
          <a:solidFill>
            <a:schemeClr val="accent2">
              <a:lumMod val="60000"/>
              <a:lumOff val="40000"/>
            </a:schemeClr>
          </a:solidFill>
          <a:ln w="25400">
            <a:solidFill>
              <a:schemeClr val="accent2"/>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P2</a:t>
            </a:r>
            <a:endParaRPr lang="en-US" b="1" dirty="0">
              <a:solidFill>
                <a:schemeClr val="tx1"/>
              </a:solidFill>
            </a:endParaRPr>
          </a:p>
        </p:txBody>
      </p:sp>
      <p:grpSp>
        <p:nvGrpSpPr>
          <p:cNvPr id="8" name="Group 35"/>
          <p:cNvGrpSpPr/>
          <p:nvPr/>
        </p:nvGrpSpPr>
        <p:grpSpPr>
          <a:xfrm>
            <a:off x="7651029" y="1364741"/>
            <a:ext cx="290513" cy="1349375"/>
            <a:chOff x="5026025" y="3282950"/>
            <a:chExt cx="290513" cy="1349375"/>
          </a:xfrm>
        </p:grpSpPr>
        <p:sp>
          <p:nvSpPr>
            <p:cNvPr id="32" name="Freeform 19"/>
            <p:cNvSpPr>
              <a:spLocks/>
            </p:cNvSpPr>
            <p:nvPr/>
          </p:nvSpPr>
          <p:spPr bwMode="auto">
            <a:xfrm>
              <a:off x="5038725" y="3294063"/>
              <a:ext cx="177800" cy="784225"/>
            </a:xfrm>
            <a:custGeom>
              <a:avLst/>
              <a:gdLst>
                <a:gd name="T0" fmla="*/ 2147483647 w 112"/>
                <a:gd name="T1" fmla="*/ 2147483647 h 494"/>
                <a:gd name="T2" fmla="*/ 2147483647 w 112"/>
                <a:gd name="T3" fmla="*/ 2147483647 h 494"/>
                <a:gd name="T4" fmla="*/ 2147483647 w 112"/>
                <a:gd name="T5" fmla="*/ 2147483647 h 494"/>
                <a:gd name="T6" fmla="*/ 2147483647 w 112"/>
                <a:gd name="T7" fmla="*/ 2147483647 h 494"/>
                <a:gd name="T8" fmla="*/ 2147483647 w 112"/>
                <a:gd name="T9" fmla="*/ 0 h 494"/>
                <a:gd name="T10" fmla="*/ 0 60000 65536"/>
                <a:gd name="T11" fmla="*/ 0 60000 65536"/>
                <a:gd name="T12" fmla="*/ 0 60000 65536"/>
                <a:gd name="T13" fmla="*/ 0 60000 65536"/>
                <a:gd name="T14" fmla="*/ 0 60000 65536"/>
                <a:gd name="T15" fmla="*/ 0 w 112"/>
                <a:gd name="T16" fmla="*/ 0 h 494"/>
                <a:gd name="T17" fmla="*/ 112 w 112"/>
                <a:gd name="T18" fmla="*/ 494 h 494"/>
              </a:gdLst>
              <a:ahLst/>
              <a:cxnLst>
                <a:cxn ang="T10">
                  <a:pos x="T0" y="T1"/>
                </a:cxn>
                <a:cxn ang="T11">
                  <a:pos x="T2" y="T3"/>
                </a:cxn>
                <a:cxn ang="T12">
                  <a:pos x="T4" y="T5"/>
                </a:cxn>
                <a:cxn ang="T13">
                  <a:pos x="T6" y="T7"/>
                </a:cxn>
                <a:cxn ang="T14">
                  <a:pos x="T8" y="T9"/>
                </a:cxn>
              </a:cxnLst>
              <a:rect l="T15" t="T16" r="T17" b="T18"/>
              <a:pathLst>
                <a:path w="112" h="494">
                  <a:moveTo>
                    <a:pt x="91" y="494"/>
                  </a:moveTo>
                  <a:cubicBezTo>
                    <a:pt x="86" y="375"/>
                    <a:pt x="112" y="326"/>
                    <a:pt x="23" y="271"/>
                  </a:cubicBezTo>
                  <a:cubicBezTo>
                    <a:pt x="11" y="230"/>
                    <a:pt x="0" y="186"/>
                    <a:pt x="50" y="169"/>
                  </a:cubicBezTo>
                  <a:cubicBezTo>
                    <a:pt x="69" y="141"/>
                    <a:pt x="87" y="100"/>
                    <a:pt x="98" y="67"/>
                  </a:cubicBezTo>
                  <a:cubicBezTo>
                    <a:pt x="98" y="66"/>
                    <a:pt x="96" y="0"/>
                    <a:pt x="78" y="0"/>
                  </a:cubicBezTo>
                </a:path>
              </a:pathLst>
            </a:custGeom>
            <a:noFill/>
            <a:ln w="9525">
              <a:solidFill>
                <a:schemeClr val="tx1"/>
              </a:solidFill>
              <a:round/>
              <a:headEnd/>
              <a:tailEnd/>
            </a:ln>
          </p:spPr>
          <p:txBody>
            <a:bodyPr>
              <a:prstTxWarp prst="textNoShape">
                <a:avLst/>
              </a:prstTxWarp>
            </a:bodyPr>
            <a:lstStyle/>
            <a:p>
              <a:endParaRPr lang="en-US"/>
            </a:p>
          </p:txBody>
        </p:sp>
        <p:sp>
          <p:nvSpPr>
            <p:cNvPr id="33" name="Freeform 20"/>
            <p:cNvSpPr>
              <a:spLocks/>
            </p:cNvSpPr>
            <p:nvPr/>
          </p:nvSpPr>
          <p:spPr bwMode="auto">
            <a:xfrm>
              <a:off x="5043488" y="3305175"/>
              <a:ext cx="225425" cy="849313"/>
            </a:xfrm>
            <a:custGeom>
              <a:avLst/>
              <a:gdLst>
                <a:gd name="T0" fmla="*/ 2147483647 w 142"/>
                <a:gd name="T1" fmla="*/ 2147483647 h 535"/>
                <a:gd name="T2" fmla="*/ 2147483647 w 142"/>
                <a:gd name="T3" fmla="*/ 2147483647 h 535"/>
                <a:gd name="T4" fmla="*/ 2147483647 w 142"/>
                <a:gd name="T5" fmla="*/ 2147483647 h 535"/>
                <a:gd name="T6" fmla="*/ 2147483647 w 142"/>
                <a:gd name="T7" fmla="*/ 2147483647 h 535"/>
                <a:gd name="T8" fmla="*/ 2147483647 w 142"/>
                <a:gd name="T9" fmla="*/ 2147483647 h 535"/>
                <a:gd name="T10" fmla="*/ 2147483647 w 142"/>
                <a:gd name="T11" fmla="*/ 0 h 535"/>
                <a:gd name="T12" fmla="*/ 0 60000 65536"/>
                <a:gd name="T13" fmla="*/ 0 60000 65536"/>
                <a:gd name="T14" fmla="*/ 0 60000 65536"/>
                <a:gd name="T15" fmla="*/ 0 60000 65536"/>
                <a:gd name="T16" fmla="*/ 0 60000 65536"/>
                <a:gd name="T17" fmla="*/ 0 60000 65536"/>
                <a:gd name="T18" fmla="*/ 0 w 142"/>
                <a:gd name="T19" fmla="*/ 0 h 535"/>
                <a:gd name="T20" fmla="*/ 142 w 142"/>
                <a:gd name="T21" fmla="*/ 535 h 535"/>
              </a:gdLst>
              <a:ahLst/>
              <a:cxnLst>
                <a:cxn ang="T12">
                  <a:pos x="T0" y="T1"/>
                </a:cxn>
                <a:cxn ang="T13">
                  <a:pos x="T2" y="T3"/>
                </a:cxn>
                <a:cxn ang="T14">
                  <a:pos x="T4" y="T5"/>
                </a:cxn>
                <a:cxn ang="T15">
                  <a:pos x="T6" y="T7"/>
                </a:cxn>
                <a:cxn ang="T16">
                  <a:pos x="T8" y="T9"/>
                </a:cxn>
                <a:cxn ang="T17">
                  <a:pos x="T10" y="T11"/>
                </a:cxn>
              </a:cxnLst>
              <a:rect l="T18" t="T19" r="T20" b="T21"/>
              <a:pathLst>
                <a:path w="142" h="535">
                  <a:moveTo>
                    <a:pt x="136" y="535"/>
                  </a:moveTo>
                  <a:cubicBezTo>
                    <a:pt x="127" y="509"/>
                    <a:pt x="119" y="496"/>
                    <a:pt x="95" y="481"/>
                  </a:cubicBezTo>
                  <a:cubicBezTo>
                    <a:pt x="86" y="453"/>
                    <a:pt x="78" y="442"/>
                    <a:pt x="54" y="426"/>
                  </a:cubicBezTo>
                  <a:cubicBezTo>
                    <a:pt x="23" y="380"/>
                    <a:pt x="32" y="401"/>
                    <a:pt x="20" y="365"/>
                  </a:cubicBezTo>
                  <a:cubicBezTo>
                    <a:pt x="31" y="335"/>
                    <a:pt x="40" y="308"/>
                    <a:pt x="47" y="277"/>
                  </a:cubicBezTo>
                  <a:cubicBezTo>
                    <a:pt x="50" y="185"/>
                    <a:pt x="0" y="0"/>
                    <a:pt x="142" y="0"/>
                  </a:cubicBezTo>
                </a:path>
              </a:pathLst>
            </a:custGeom>
            <a:noFill/>
            <a:ln w="9525">
              <a:solidFill>
                <a:schemeClr val="tx1"/>
              </a:solidFill>
              <a:round/>
              <a:headEnd/>
              <a:tailEnd/>
            </a:ln>
          </p:spPr>
          <p:txBody>
            <a:bodyPr>
              <a:prstTxWarp prst="textNoShape">
                <a:avLst/>
              </a:prstTxWarp>
            </a:bodyPr>
            <a:lstStyle/>
            <a:p>
              <a:endParaRPr lang="en-US"/>
            </a:p>
          </p:txBody>
        </p:sp>
        <p:sp>
          <p:nvSpPr>
            <p:cNvPr id="34" name="Freeform 21"/>
            <p:cNvSpPr>
              <a:spLocks/>
            </p:cNvSpPr>
            <p:nvPr/>
          </p:nvSpPr>
          <p:spPr bwMode="auto">
            <a:xfrm>
              <a:off x="5051425" y="3282950"/>
              <a:ext cx="174625" cy="882650"/>
            </a:xfrm>
            <a:custGeom>
              <a:avLst/>
              <a:gdLst>
                <a:gd name="T0" fmla="*/ 2147483647 w 110"/>
                <a:gd name="T1" fmla="*/ 2147483647 h 556"/>
                <a:gd name="T2" fmla="*/ 2147483647 w 110"/>
                <a:gd name="T3" fmla="*/ 2147483647 h 556"/>
                <a:gd name="T4" fmla="*/ 2147483647 w 110"/>
                <a:gd name="T5" fmla="*/ 2147483647 h 556"/>
                <a:gd name="T6" fmla="*/ 2147483647 w 110"/>
                <a:gd name="T7" fmla="*/ 2147483647 h 556"/>
                <a:gd name="T8" fmla="*/ 2147483647 w 110"/>
                <a:gd name="T9" fmla="*/ 0 h 556"/>
                <a:gd name="T10" fmla="*/ 0 60000 65536"/>
                <a:gd name="T11" fmla="*/ 0 60000 65536"/>
                <a:gd name="T12" fmla="*/ 0 60000 65536"/>
                <a:gd name="T13" fmla="*/ 0 60000 65536"/>
                <a:gd name="T14" fmla="*/ 0 60000 65536"/>
                <a:gd name="T15" fmla="*/ 0 w 110"/>
                <a:gd name="T16" fmla="*/ 0 h 556"/>
                <a:gd name="T17" fmla="*/ 110 w 110"/>
                <a:gd name="T18" fmla="*/ 556 h 556"/>
              </a:gdLst>
              <a:ahLst/>
              <a:cxnLst>
                <a:cxn ang="T10">
                  <a:pos x="T0" y="T1"/>
                </a:cxn>
                <a:cxn ang="T11">
                  <a:pos x="T2" y="T3"/>
                </a:cxn>
                <a:cxn ang="T12">
                  <a:pos x="T4" y="T5"/>
                </a:cxn>
                <a:cxn ang="T13">
                  <a:pos x="T6" y="T7"/>
                </a:cxn>
                <a:cxn ang="T14">
                  <a:pos x="T8" y="T9"/>
                </a:cxn>
              </a:cxnLst>
              <a:rect l="T15" t="T16" r="T17" b="T18"/>
              <a:pathLst>
                <a:path w="110" h="556">
                  <a:moveTo>
                    <a:pt x="110" y="556"/>
                  </a:moveTo>
                  <a:cubicBezTo>
                    <a:pt x="98" y="455"/>
                    <a:pt x="71" y="413"/>
                    <a:pt x="15" y="332"/>
                  </a:cubicBezTo>
                  <a:cubicBezTo>
                    <a:pt x="0" y="282"/>
                    <a:pt x="21" y="230"/>
                    <a:pt x="36" y="183"/>
                  </a:cubicBezTo>
                  <a:cubicBezTo>
                    <a:pt x="43" y="161"/>
                    <a:pt x="70" y="122"/>
                    <a:pt x="70" y="122"/>
                  </a:cubicBezTo>
                  <a:cubicBezTo>
                    <a:pt x="82" y="80"/>
                    <a:pt x="75" y="38"/>
                    <a:pt x="56" y="0"/>
                  </a:cubicBezTo>
                </a:path>
              </a:pathLst>
            </a:custGeom>
            <a:noFill/>
            <a:ln w="9525">
              <a:solidFill>
                <a:schemeClr val="tx1"/>
              </a:solidFill>
              <a:round/>
              <a:headEnd/>
              <a:tailEnd/>
            </a:ln>
          </p:spPr>
          <p:txBody>
            <a:bodyPr>
              <a:prstTxWarp prst="textNoShape">
                <a:avLst/>
              </a:prstTxWarp>
            </a:bodyPr>
            <a:lstStyle/>
            <a:p>
              <a:endParaRPr lang="en-US"/>
            </a:p>
          </p:txBody>
        </p:sp>
        <p:pic>
          <p:nvPicPr>
            <p:cNvPr id="35" name="Picture 18" descr="MCSL00370_0000[1]"/>
            <p:cNvPicPr>
              <a:picLocks noChangeAspect="1" noChangeArrowheads="1"/>
            </p:cNvPicPr>
            <p:nvPr/>
          </p:nvPicPr>
          <p:blipFill>
            <a:blip r:embed="rId3"/>
            <a:srcRect/>
            <a:stretch>
              <a:fillRect/>
            </a:stretch>
          </p:blipFill>
          <p:spPr bwMode="auto">
            <a:xfrm rot="18738090">
              <a:off x="4952207" y="4267993"/>
              <a:ext cx="438150" cy="290513"/>
            </a:xfrm>
            <a:prstGeom prst="rect">
              <a:avLst/>
            </a:prstGeom>
            <a:noFill/>
            <a:ln w="9525">
              <a:noFill/>
              <a:miter lim="800000"/>
              <a:headEnd/>
              <a:tailEnd/>
            </a:ln>
          </p:spPr>
        </p:pic>
      </p:grpSp>
      <p:sp>
        <p:nvSpPr>
          <p:cNvPr id="39" name="TextBox 38"/>
          <p:cNvSpPr txBox="1"/>
          <p:nvPr/>
        </p:nvSpPr>
        <p:spPr>
          <a:xfrm>
            <a:off x="127195" y="167320"/>
            <a:ext cx="7523834" cy="584776"/>
          </a:xfrm>
          <a:prstGeom prst="rect">
            <a:avLst/>
          </a:prstGeom>
          <a:noFill/>
        </p:spPr>
        <p:txBody>
          <a:bodyPr wrap="square" rtlCol="0">
            <a:spAutoFit/>
          </a:bodyPr>
          <a:lstStyle/>
          <a:p>
            <a:r>
              <a:rPr lang="en-US" sz="3200" b="1" dirty="0" smtClean="0">
                <a:solidFill>
                  <a:schemeClr val="tx2"/>
                </a:solidFill>
              </a:rPr>
              <a:t>Socrates Waking ≠ Socrates Sleeping </a:t>
            </a:r>
          </a:p>
        </p:txBody>
      </p:sp>
      <p:cxnSp>
        <p:nvCxnSpPr>
          <p:cNvPr id="31" name="Straight Connector 30"/>
          <p:cNvCxnSpPr/>
          <p:nvPr/>
        </p:nvCxnSpPr>
        <p:spPr>
          <a:xfrm>
            <a:off x="457200" y="5883500"/>
            <a:ext cx="811662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6" name="Oval Callout 35"/>
          <p:cNvSpPr/>
          <p:nvPr/>
        </p:nvSpPr>
        <p:spPr>
          <a:xfrm>
            <a:off x="5395101" y="1597326"/>
            <a:ext cx="1986188" cy="915328"/>
          </a:xfrm>
          <a:prstGeom prst="wedgeEllipseCallout">
            <a:avLst>
              <a:gd name="adj1" fmla="val 34291"/>
              <a:gd name="adj2" fmla="val 105564"/>
            </a:avLst>
          </a:prstGeom>
          <a:solidFill>
            <a:schemeClr val="accent2">
              <a:lumMod val="60000"/>
              <a:lumOff val="4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smtClean="0">
                <a:solidFill>
                  <a:schemeClr val="tx1"/>
                </a:solidFill>
              </a:rPr>
              <a:t>zzzzzz</a:t>
            </a:r>
            <a:r>
              <a:rPr lang="en-US" b="1" dirty="0" smtClean="0">
                <a:solidFill>
                  <a:schemeClr val="tx1"/>
                </a:solidFill>
              </a:rPr>
              <a:t>….</a:t>
            </a: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3" grpId="0"/>
      <p:bldP spid="27" grpId="0" animBg="1"/>
      <p:bldP spid="28" grpId="0" animBg="1"/>
      <p:bldP spid="36" grpId="0" animBg="1"/>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31588"/>
            <a:ext cx="8229600" cy="2408877"/>
          </a:xfrm>
        </p:spPr>
        <p:txBody>
          <a:bodyPr>
            <a:normAutofit fontScale="70000" lnSpcReduction="20000"/>
          </a:bodyPr>
          <a:lstStyle/>
          <a:p>
            <a:pPr>
              <a:buNone/>
            </a:pPr>
            <a:r>
              <a:rPr lang="en-US" dirty="0" smtClean="0"/>
              <a:t>P1 and A are distinct.</a:t>
            </a:r>
          </a:p>
          <a:p>
            <a:pPr>
              <a:buNone/>
            </a:pPr>
            <a:r>
              <a:rPr lang="en-US" b="1" dirty="0" smtClean="0"/>
              <a:t>Argument</a:t>
            </a:r>
            <a:r>
              <a:rPr lang="en-US" dirty="0" smtClean="0"/>
              <a:t>:</a:t>
            </a:r>
          </a:p>
          <a:p>
            <a:r>
              <a:rPr lang="en-US" dirty="0" smtClean="0"/>
              <a:t>Suppose that Socrates never woke again.</a:t>
            </a:r>
          </a:p>
          <a:p>
            <a:r>
              <a:rPr lang="en-US" dirty="0" smtClean="0"/>
              <a:t>Then, P1 would not survive.  But A would.</a:t>
            </a:r>
          </a:p>
          <a:p>
            <a:r>
              <a:rPr lang="en-US" dirty="0" smtClean="0"/>
              <a:t>That means:  A can survive the death of P1.</a:t>
            </a:r>
          </a:p>
          <a:p>
            <a:r>
              <a:rPr lang="en-US" dirty="0" smtClean="0"/>
              <a:t>So, A ≠ P1</a:t>
            </a:r>
          </a:p>
          <a:p>
            <a:pPr>
              <a:buNone/>
            </a:pPr>
            <a:r>
              <a:rPr lang="en-US" dirty="0" smtClean="0"/>
              <a:t>(Same goes for P2).</a:t>
            </a:r>
          </a:p>
          <a:p>
            <a:endParaRPr lang="en-US" dirty="0" smtClean="0"/>
          </a:p>
          <a:p>
            <a:endParaRPr lang="en-US" dirty="0"/>
          </a:p>
        </p:txBody>
      </p:sp>
      <p:grpSp>
        <p:nvGrpSpPr>
          <p:cNvPr id="15" name="Group 14"/>
          <p:cNvGrpSpPr/>
          <p:nvPr/>
        </p:nvGrpSpPr>
        <p:grpSpPr>
          <a:xfrm rot="16200000">
            <a:off x="6903854" y="1270408"/>
            <a:ext cx="1052227" cy="2287721"/>
            <a:chOff x="1353758" y="1649716"/>
            <a:chExt cx="1052227" cy="2287721"/>
          </a:xfrm>
        </p:grpSpPr>
        <p:pic>
          <p:nvPicPr>
            <p:cNvPr id="4" name="Picture 3"/>
            <p:cNvPicPr>
              <a:picLocks noChangeAspect="1"/>
            </p:cNvPicPr>
            <p:nvPr/>
          </p:nvPicPr>
          <p:blipFill>
            <a:blip r:embed="rId2"/>
            <a:stretch>
              <a:fillRect/>
            </a:stretch>
          </p:blipFill>
          <p:spPr>
            <a:xfrm>
              <a:off x="1353758" y="1649716"/>
              <a:ext cx="821386" cy="1095181"/>
            </a:xfrm>
            <a:prstGeom prst="rect">
              <a:avLst/>
            </a:prstGeom>
          </p:spPr>
        </p:pic>
        <p:grpSp>
          <p:nvGrpSpPr>
            <p:cNvPr id="14" name="Group 13"/>
            <p:cNvGrpSpPr/>
            <p:nvPr/>
          </p:nvGrpSpPr>
          <p:grpSpPr>
            <a:xfrm>
              <a:off x="1353758" y="2744897"/>
              <a:ext cx="1052227" cy="1192540"/>
              <a:chOff x="5941518" y="4067875"/>
              <a:chExt cx="1052227" cy="1192540"/>
            </a:xfrm>
          </p:grpSpPr>
          <p:cxnSp>
            <p:nvCxnSpPr>
              <p:cNvPr id="10" name="Straight Connector 9"/>
              <p:cNvCxnSpPr/>
              <p:nvPr/>
            </p:nvCxnSpPr>
            <p:spPr>
              <a:xfrm rot="5400000">
                <a:off x="6173763" y="4341882"/>
                <a:ext cx="567876" cy="198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941518" y="4337616"/>
                <a:ext cx="1052227" cy="283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H="1">
                <a:off x="6282431" y="4801089"/>
                <a:ext cx="624664" cy="2939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5995444" y="4808089"/>
                <a:ext cx="624664" cy="279986"/>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6" name="Group 15"/>
          <p:cNvGrpSpPr/>
          <p:nvPr/>
        </p:nvGrpSpPr>
        <p:grpSpPr>
          <a:xfrm>
            <a:off x="2875862" y="792974"/>
            <a:ext cx="1052227" cy="2287721"/>
            <a:chOff x="1353758" y="1649716"/>
            <a:chExt cx="1052227" cy="2287721"/>
          </a:xfrm>
        </p:grpSpPr>
        <p:pic>
          <p:nvPicPr>
            <p:cNvPr id="17" name="Picture 16"/>
            <p:cNvPicPr>
              <a:picLocks noChangeAspect="1"/>
            </p:cNvPicPr>
            <p:nvPr/>
          </p:nvPicPr>
          <p:blipFill>
            <a:blip r:embed="rId2"/>
            <a:stretch>
              <a:fillRect/>
            </a:stretch>
          </p:blipFill>
          <p:spPr>
            <a:xfrm>
              <a:off x="1353758" y="1649716"/>
              <a:ext cx="821386" cy="1095181"/>
            </a:xfrm>
            <a:prstGeom prst="rect">
              <a:avLst/>
            </a:prstGeom>
          </p:spPr>
        </p:pic>
        <p:grpSp>
          <p:nvGrpSpPr>
            <p:cNvPr id="18" name="Group 13"/>
            <p:cNvGrpSpPr/>
            <p:nvPr/>
          </p:nvGrpSpPr>
          <p:grpSpPr>
            <a:xfrm>
              <a:off x="1353758" y="2744897"/>
              <a:ext cx="1052227" cy="1192540"/>
              <a:chOff x="5941518" y="4067875"/>
              <a:chExt cx="1052227" cy="1192540"/>
            </a:xfrm>
          </p:grpSpPr>
          <p:cxnSp>
            <p:nvCxnSpPr>
              <p:cNvPr id="19" name="Straight Connector 18"/>
              <p:cNvCxnSpPr/>
              <p:nvPr/>
            </p:nvCxnSpPr>
            <p:spPr>
              <a:xfrm rot="5400000">
                <a:off x="6173763" y="4341882"/>
                <a:ext cx="567876" cy="1986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941518" y="4337616"/>
                <a:ext cx="1052227" cy="28394"/>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flipH="1">
                <a:off x="6282431" y="4801089"/>
                <a:ext cx="624664" cy="2939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5995444" y="4808089"/>
                <a:ext cx="624664" cy="279986"/>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23" name="TextBox 22"/>
          <p:cNvSpPr txBox="1"/>
          <p:nvPr/>
        </p:nvSpPr>
        <p:spPr>
          <a:xfrm>
            <a:off x="4245566" y="398153"/>
            <a:ext cx="995059" cy="369332"/>
          </a:xfrm>
          <a:prstGeom prst="rect">
            <a:avLst/>
          </a:prstGeom>
          <a:noFill/>
        </p:spPr>
        <p:txBody>
          <a:bodyPr wrap="none" rtlCol="0">
            <a:spAutoFit/>
          </a:bodyPr>
          <a:lstStyle/>
          <a:p>
            <a:r>
              <a:rPr lang="en-US" b="1" dirty="0" smtClean="0">
                <a:solidFill>
                  <a:schemeClr val="tx2"/>
                </a:solidFill>
              </a:rPr>
              <a:t>Persons:</a:t>
            </a:r>
            <a:endParaRPr lang="en-US" b="1" dirty="0">
              <a:solidFill>
                <a:schemeClr val="tx2"/>
              </a:solidFill>
            </a:endParaRPr>
          </a:p>
        </p:txBody>
      </p:sp>
      <p:sp>
        <p:nvSpPr>
          <p:cNvPr id="24" name="TextBox 23"/>
          <p:cNvSpPr txBox="1"/>
          <p:nvPr/>
        </p:nvSpPr>
        <p:spPr>
          <a:xfrm>
            <a:off x="4245566" y="2271365"/>
            <a:ext cx="1019292" cy="369332"/>
          </a:xfrm>
          <a:prstGeom prst="rect">
            <a:avLst/>
          </a:prstGeom>
          <a:noFill/>
        </p:spPr>
        <p:txBody>
          <a:bodyPr wrap="none" rtlCol="0">
            <a:spAutoFit/>
          </a:bodyPr>
          <a:lstStyle/>
          <a:p>
            <a:r>
              <a:rPr lang="en-US" b="1" dirty="0" smtClean="0">
                <a:solidFill>
                  <a:schemeClr val="tx2"/>
                </a:solidFill>
              </a:rPr>
              <a:t>Animals:</a:t>
            </a:r>
            <a:endParaRPr lang="en-US" b="1" dirty="0">
              <a:solidFill>
                <a:schemeClr val="tx2"/>
              </a:solidFill>
            </a:endParaRPr>
          </a:p>
        </p:txBody>
      </p:sp>
      <p:sp>
        <p:nvSpPr>
          <p:cNvPr id="25" name="Line Callout 1 (No Border) 24"/>
          <p:cNvSpPr/>
          <p:nvPr/>
        </p:nvSpPr>
        <p:spPr>
          <a:xfrm>
            <a:off x="4245566" y="2843591"/>
            <a:ext cx="605262" cy="442103"/>
          </a:xfrm>
          <a:prstGeom prst="callout1">
            <a:avLst>
              <a:gd name="adj1" fmla="val 55075"/>
              <a:gd name="adj2" fmla="val -2285"/>
              <a:gd name="adj3" fmla="val -98842"/>
              <a:gd name="adj4" fmla="val -121648"/>
            </a:avLst>
          </a:prstGeom>
          <a:solidFill>
            <a:schemeClr val="accent2">
              <a:lumMod val="60000"/>
              <a:lumOff val="40000"/>
            </a:schemeClr>
          </a:solidFill>
          <a:ln w="25400">
            <a:solidFill>
              <a:schemeClr val="accent2"/>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A1</a:t>
            </a:r>
            <a:endParaRPr lang="en-US" b="1" dirty="0">
              <a:solidFill>
                <a:schemeClr val="tx1"/>
              </a:solidFill>
            </a:endParaRPr>
          </a:p>
        </p:txBody>
      </p:sp>
      <p:sp>
        <p:nvSpPr>
          <p:cNvPr id="27" name="Line Callout 1 (No Border) 26"/>
          <p:cNvSpPr/>
          <p:nvPr/>
        </p:nvSpPr>
        <p:spPr>
          <a:xfrm>
            <a:off x="4245566" y="885717"/>
            <a:ext cx="605262" cy="442103"/>
          </a:xfrm>
          <a:prstGeom prst="callout1">
            <a:avLst>
              <a:gd name="adj1" fmla="val 55075"/>
              <a:gd name="adj2" fmla="val -2285"/>
              <a:gd name="adj3" fmla="val 86082"/>
              <a:gd name="adj4" fmla="val -114412"/>
            </a:avLst>
          </a:prstGeom>
          <a:solidFill>
            <a:schemeClr val="accent2">
              <a:lumMod val="60000"/>
              <a:lumOff val="40000"/>
            </a:schemeClr>
          </a:solidFill>
          <a:ln w="25400">
            <a:solidFill>
              <a:schemeClr val="accent2"/>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P1</a:t>
            </a:r>
            <a:endParaRPr lang="en-US" b="1" dirty="0">
              <a:solidFill>
                <a:schemeClr val="tx1"/>
              </a:solidFill>
            </a:endParaRPr>
          </a:p>
        </p:txBody>
      </p:sp>
      <p:sp>
        <p:nvSpPr>
          <p:cNvPr id="28" name="Line Callout 1 (No Border) 27"/>
          <p:cNvSpPr/>
          <p:nvPr/>
        </p:nvSpPr>
        <p:spPr>
          <a:xfrm>
            <a:off x="4245566" y="1446052"/>
            <a:ext cx="605262" cy="442103"/>
          </a:xfrm>
          <a:prstGeom prst="callout1">
            <a:avLst>
              <a:gd name="adj1" fmla="val 51773"/>
              <a:gd name="adj2" fmla="val 108662"/>
              <a:gd name="adj3" fmla="val 201660"/>
              <a:gd name="adj4" fmla="val 370379"/>
            </a:avLst>
          </a:prstGeom>
          <a:solidFill>
            <a:schemeClr val="accent2">
              <a:lumMod val="60000"/>
              <a:lumOff val="40000"/>
            </a:schemeClr>
          </a:solidFill>
          <a:ln w="25400">
            <a:solidFill>
              <a:schemeClr val="accent2"/>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P2</a:t>
            </a:r>
            <a:endParaRPr lang="en-US" b="1" dirty="0">
              <a:solidFill>
                <a:schemeClr val="tx1"/>
              </a:solidFill>
            </a:endParaRPr>
          </a:p>
        </p:txBody>
      </p:sp>
      <p:sp>
        <p:nvSpPr>
          <p:cNvPr id="29" name="Line Callout 1 (No Border) 28"/>
          <p:cNvSpPr/>
          <p:nvPr/>
        </p:nvSpPr>
        <p:spPr>
          <a:xfrm>
            <a:off x="4245566" y="2859643"/>
            <a:ext cx="605262" cy="442103"/>
          </a:xfrm>
          <a:prstGeom prst="callout1">
            <a:avLst>
              <a:gd name="adj1" fmla="val 51773"/>
              <a:gd name="adj2" fmla="val 106250"/>
              <a:gd name="adj3" fmla="val 23340"/>
              <a:gd name="adj4" fmla="val 541623"/>
            </a:avLst>
          </a:prstGeom>
          <a:solidFill>
            <a:schemeClr val="accent2">
              <a:lumMod val="60000"/>
              <a:lumOff val="40000"/>
            </a:schemeClr>
          </a:solidFill>
          <a:ln w="25400">
            <a:solidFill>
              <a:schemeClr val="accent2"/>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A</a:t>
            </a:r>
            <a:endParaRPr lang="en-US" b="1" dirty="0">
              <a:solidFill>
                <a:schemeClr val="tx1"/>
              </a:solidFill>
            </a:endParaRPr>
          </a:p>
        </p:txBody>
      </p:sp>
      <p:grpSp>
        <p:nvGrpSpPr>
          <p:cNvPr id="36" name="Group 35"/>
          <p:cNvGrpSpPr/>
          <p:nvPr/>
        </p:nvGrpSpPr>
        <p:grpSpPr>
          <a:xfrm>
            <a:off x="7651029" y="653132"/>
            <a:ext cx="290513" cy="1349375"/>
            <a:chOff x="5026025" y="3282950"/>
            <a:chExt cx="290513" cy="1349375"/>
          </a:xfrm>
        </p:grpSpPr>
        <p:sp>
          <p:nvSpPr>
            <p:cNvPr id="32" name="Freeform 19"/>
            <p:cNvSpPr>
              <a:spLocks/>
            </p:cNvSpPr>
            <p:nvPr/>
          </p:nvSpPr>
          <p:spPr bwMode="auto">
            <a:xfrm>
              <a:off x="5038725" y="3294063"/>
              <a:ext cx="177800" cy="784225"/>
            </a:xfrm>
            <a:custGeom>
              <a:avLst/>
              <a:gdLst>
                <a:gd name="T0" fmla="*/ 2147483647 w 112"/>
                <a:gd name="T1" fmla="*/ 2147483647 h 494"/>
                <a:gd name="T2" fmla="*/ 2147483647 w 112"/>
                <a:gd name="T3" fmla="*/ 2147483647 h 494"/>
                <a:gd name="T4" fmla="*/ 2147483647 w 112"/>
                <a:gd name="T5" fmla="*/ 2147483647 h 494"/>
                <a:gd name="T6" fmla="*/ 2147483647 w 112"/>
                <a:gd name="T7" fmla="*/ 2147483647 h 494"/>
                <a:gd name="T8" fmla="*/ 2147483647 w 112"/>
                <a:gd name="T9" fmla="*/ 0 h 494"/>
                <a:gd name="T10" fmla="*/ 0 60000 65536"/>
                <a:gd name="T11" fmla="*/ 0 60000 65536"/>
                <a:gd name="T12" fmla="*/ 0 60000 65536"/>
                <a:gd name="T13" fmla="*/ 0 60000 65536"/>
                <a:gd name="T14" fmla="*/ 0 60000 65536"/>
                <a:gd name="T15" fmla="*/ 0 w 112"/>
                <a:gd name="T16" fmla="*/ 0 h 494"/>
                <a:gd name="T17" fmla="*/ 112 w 112"/>
                <a:gd name="T18" fmla="*/ 494 h 494"/>
              </a:gdLst>
              <a:ahLst/>
              <a:cxnLst>
                <a:cxn ang="T10">
                  <a:pos x="T0" y="T1"/>
                </a:cxn>
                <a:cxn ang="T11">
                  <a:pos x="T2" y="T3"/>
                </a:cxn>
                <a:cxn ang="T12">
                  <a:pos x="T4" y="T5"/>
                </a:cxn>
                <a:cxn ang="T13">
                  <a:pos x="T6" y="T7"/>
                </a:cxn>
                <a:cxn ang="T14">
                  <a:pos x="T8" y="T9"/>
                </a:cxn>
              </a:cxnLst>
              <a:rect l="T15" t="T16" r="T17" b="T18"/>
              <a:pathLst>
                <a:path w="112" h="494">
                  <a:moveTo>
                    <a:pt x="91" y="494"/>
                  </a:moveTo>
                  <a:cubicBezTo>
                    <a:pt x="86" y="375"/>
                    <a:pt x="112" y="326"/>
                    <a:pt x="23" y="271"/>
                  </a:cubicBezTo>
                  <a:cubicBezTo>
                    <a:pt x="11" y="230"/>
                    <a:pt x="0" y="186"/>
                    <a:pt x="50" y="169"/>
                  </a:cubicBezTo>
                  <a:cubicBezTo>
                    <a:pt x="69" y="141"/>
                    <a:pt x="87" y="100"/>
                    <a:pt x="98" y="67"/>
                  </a:cubicBezTo>
                  <a:cubicBezTo>
                    <a:pt x="98" y="66"/>
                    <a:pt x="96" y="0"/>
                    <a:pt x="78" y="0"/>
                  </a:cubicBezTo>
                </a:path>
              </a:pathLst>
            </a:custGeom>
            <a:noFill/>
            <a:ln w="9525">
              <a:solidFill>
                <a:schemeClr val="tx1"/>
              </a:solidFill>
              <a:round/>
              <a:headEnd/>
              <a:tailEnd/>
            </a:ln>
          </p:spPr>
          <p:txBody>
            <a:bodyPr>
              <a:prstTxWarp prst="textNoShape">
                <a:avLst/>
              </a:prstTxWarp>
            </a:bodyPr>
            <a:lstStyle/>
            <a:p>
              <a:endParaRPr lang="en-US"/>
            </a:p>
          </p:txBody>
        </p:sp>
        <p:sp>
          <p:nvSpPr>
            <p:cNvPr id="33" name="Freeform 20"/>
            <p:cNvSpPr>
              <a:spLocks/>
            </p:cNvSpPr>
            <p:nvPr/>
          </p:nvSpPr>
          <p:spPr bwMode="auto">
            <a:xfrm>
              <a:off x="5043488" y="3305175"/>
              <a:ext cx="225425" cy="849313"/>
            </a:xfrm>
            <a:custGeom>
              <a:avLst/>
              <a:gdLst>
                <a:gd name="T0" fmla="*/ 2147483647 w 142"/>
                <a:gd name="T1" fmla="*/ 2147483647 h 535"/>
                <a:gd name="T2" fmla="*/ 2147483647 w 142"/>
                <a:gd name="T3" fmla="*/ 2147483647 h 535"/>
                <a:gd name="T4" fmla="*/ 2147483647 w 142"/>
                <a:gd name="T5" fmla="*/ 2147483647 h 535"/>
                <a:gd name="T6" fmla="*/ 2147483647 w 142"/>
                <a:gd name="T7" fmla="*/ 2147483647 h 535"/>
                <a:gd name="T8" fmla="*/ 2147483647 w 142"/>
                <a:gd name="T9" fmla="*/ 2147483647 h 535"/>
                <a:gd name="T10" fmla="*/ 2147483647 w 142"/>
                <a:gd name="T11" fmla="*/ 0 h 535"/>
                <a:gd name="T12" fmla="*/ 0 60000 65536"/>
                <a:gd name="T13" fmla="*/ 0 60000 65536"/>
                <a:gd name="T14" fmla="*/ 0 60000 65536"/>
                <a:gd name="T15" fmla="*/ 0 60000 65536"/>
                <a:gd name="T16" fmla="*/ 0 60000 65536"/>
                <a:gd name="T17" fmla="*/ 0 60000 65536"/>
                <a:gd name="T18" fmla="*/ 0 w 142"/>
                <a:gd name="T19" fmla="*/ 0 h 535"/>
                <a:gd name="T20" fmla="*/ 142 w 142"/>
                <a:gd name="T21" fmla="*/ 535 h 535"/>
              </a:gdLst>
              <a:ahLst/>
              <a:cxnLst>
                <a:cxn ang="T12">
                  <a:pos x="T0" y="T1"/>
                </a:cxn>
                <a:cxn ang="T13">
                  <a:pos x="T2" y="T3"/>
                </a:cxn>
                <a:cxn ang="T14">
                  <a:pos x="T4" y="T5"/>
                </a:cxn>
                <a:cxn ang="T15">
                  <a:pos x="T6" y="T7"/>
                </a:cxn>
                <a:cxn ang="T16">
                  <a:pos x="T8" y="T9"/>
                </a:cxn>
                <a:cxn ang="T17">
                  <a:pos x="T10" y="T11"/>
                </a:cxn>
              </a:cxnLst>
              <a:rect l="T18" t="T19" r="T20" b="T21"/>
              <a:pathLst>
                <a:path w="142" h="535">
                  <a:moveTo>
                    <a:pt x="136" y="535"/>
                  </a:moveTo>
                  <a:cubicBezTo>
                    <a:pt x="127" y="509"/>
                    <a:pt x="119" y="496"/>
                    <a:pt x="95" y="481"/>
                  </a:cubicBezTo>
                  <a:cubicBezTo>
                    <a:pt x="86" y="453"/>
                    <a:pt x="78" y="442"/>
                    <a:pt x="54" y="426"/>
                  </a:cubicBezTo>
                  <a:cubicBezTo>
                    <a:pt x="23" y="380"/>
                    <a:pt x="32" y="401"/>
                    <a:pt x="20" y="365"/>
                  </a:cubicBezTo>
                  <a:cubicBezTo>
                    <a:pt x="31" y="335"/>
                    <a:pt x="40" y="308"/>
                    <a:pt x="47" y="277"/>
                  </a:cubicBezTo>
                  <a:cubicBezTo>
                    <a:pt x="50" y="185"/>
                    <a:pt x="0" y="0"/>
                    <a:pt x="142" y="0"/>
                  </a:cubicBezTo>
                </a:path>
              </a:pathLst>
            </a:custGeom>
            <a:noFill/>
            <a:ln w="9525">
              <a:solidFill>
                <a:schemeClr val="tx1"/>
              </a:solidFill>
              <a:round/>
              <a:headEnd/>
              <a:tailEnd/>
            </a:ln>
          </p:spPr>
          <p:txBody>
            <a:bodyPr>
              <a:prstTxWarp prst="textNoShape">
                <a:avLst/>
              </a:prstTxWarp>
            </a:bodyPr>
            <a:lstStyle/>
            <a:p>
              <a:endParaRPr lang="en-US"/>
            </a:p>
          </p:txBody>
        </p:sp>
        <p:sp>
          <p:nvSpPr>
            <p:cNvPr id="34" name="Freeform 21"/>
            <p:cNvSpPr>
              <a:spLocks/>
            </p:cNvSpPr>
            <p:nvPr/>
          </p:nvSpPr>
          <p:spPr bwMode="auto">
            <a:xfrm>
              <a:off x="5051425" y="3282950"/>
              <a:ext cx="174625" cy="882650"/>
            </a:xfrm>
            <a:custGeom>
              <a:avLst/>
              <a:gdLst>
                <a:gd name="T0" fmla="*/ 2147483647 w 110"/>
                <a:gd name="T1" fmla="*/ 2147483647 h 556"/>
                <a:gd name="T2" fmla="*/ 2147483647 w 110"/>
                <a:gd name="T3" fmla="*/ 2147483647 h 556"/>
                <a:gd name="T4" fmla="*/ 2147483647 w 110"/>
                <a:gd name="T5" fmla="*/ 2147483647 h 556"/>
                <a:gd name="T6" fmla="*/ 2147483647 w 110"/>
                <a:gd name="T7" fmla="*/ 2147483647 h 556"/>
                <a:gd name="T8" fmla="*/ 2147483647 w 110"/>
                <a:gd name="T9" fmla="*/ 0 h 556"/>
                <a:gd name="T10" fmla="*/ 0 60000 65536"/>
                <a:gd name="T11" fmla="*/ 0 60000 65536"/>
                <a:gd name="T12" fmla="*/ 0 60000 65536"/>
                <a:gd name="T13" fmla="*/ 0 60000 65536"/>
                <a:gd name="T14" fmla="*/ 0 60000 65536"/>
                <a:gd name="T15" fmla="*/ 0 w 110"/>
                <a:gd name="T16" fmla="*/ 0 h 556"/>
                <a:gd name="T17" fmla="*/ 110 w 110"/>
                <a:gd name="T18" fmla="*/ 556 h 556"/>
              </a:gdLst>
              <a:ahLst/>
              <a:cxnLst>
                <a:cxn ang="T10">
                  <a:pos x="T0" y="T1"/>
                </a:cxn>
                <a:cxn ang="T11">
                  <a:pos x="T2" y="T3"/>
                </a:cxn>
                <a:cxn ang="T12">
                  <a:pos x="T4" y="T5"/>
                </a:cxn>
                <a:cxn ang="T13">
                  <a:pos x="T6" y="T7"/>
                </a:cxn>
                <a:cxn ang="T14">
                  <a:pos x="T8" y="T9"/>
                </a:cxn>
              </a:cxnLst>
              <a:rect l="T15" t="T16" r="T17" b="T18"/>
              <a:pathLst>
                <a:path w="110" h="556">
                  <a:moveTo>
                    <a:pt x="110" y="556"/>
                  </a:moveTo>
                  <a:cubicBezTo>
                    <a:pt x="98" y="455"/>
                    <a:pt x="71" y="413"/>
                    <a:pt x="15" y="332"/>
                  </a:cubicBezTo>
                  <a:cubicBezTo>
                    <a:pt x="0" y="282"/>
                    <a:pt x="21" y="230"/>
                    <a:pt x="36" y="183"/>
                  </a:cubicBezTo>
                  <a:cubicBezTo>
                    <a:pt x="43" y="161"/>
                    <a:pt x="70" y="122"/>
                    <a:pt x="70" y="122"/>
                  </a:cubicBezTo>
                  <a:cubicBezTo>
                    <a:pt x="82" y="80"/>
                    <a:pt x="75" y="38"/>
                    <a:pt x="56" y="0"/>
                  </a:cubicBezTo>
                </a:path>
              </a:pathLst>
            </a:custGeom>
            <a:noFill/>
            <a:ln w="9525">
              <a:solidFill>
                <a:schemeClr val="tx1"/>
              </a:solidFill>
              <a:round/>
              <a:headEnd/>
              <a:tailEnd/>
            </a:ln>
          </p:spPr>
          <p:txBody>
            <a:bodyPr>
              <a:prstTxWarp prst="textNoShape">
                <a:avLst/>
              </a:prstTxWarp>
            </a:bodyPr>
            <a:lstStyle/>
            <a:p>
              <a:endParaRPr lang="en-US"/>
            </a:p>
          </p:txBody>
        </p:sp>
        <p:pic>
          <p:nvPicPr>
            <p:cNvPr id="35" name="Picture 18" descr="MCSL00370_0000[1]"/>
            <p:cNvPicPr>
              <a:picLocks noChangeAspect="1" noChangeArrowheads="1"/>
            </p:cNvPicPr>
            <p:nvPr/>
          </p:nvPicPr>
          <p:blipFill>
            <a:blip r:embed="rId3"/>
            <a:srcRect/>
            <a:stretch>
              <a:fillRect/>
            </a:stretch>
          </p:blipFill>
          <p:spPr bwMode="auto">
            <a:xfrm rot="18738090">
              <a:off x="4952207" y="4267993"/>
              <a:ext cx="438150" cy="290513"/>
            </a:xfrm>
            <a:prstGeom prst="rect">
              <a:avLst/>
            </a:prstGeom>
            <a:noFill/>
            <a:ln w="9525">
              <a:noFill/>
              <a:miter lim="800000"/>
              <a:headEnd/>
              <a:tailEnd/>
            </a:ln>
          </p:spPr>
        </p:pic>
      </p:grpSp>
      <p:sp>
        <p:nvSpPr>
          <p:cNvPr id="39" name="TextBox 38"/>
          <p:cNvSpPr txBox="1"/>
          <p:nvPr/>
        </p:nvSpPr>
        <p:spPr>
          <a:xfrm>
            <a:off x="127195" y="167320"/>
            <a:ext cx="3810153" cy="1077218"/>
          </a:xfrm>
          <a:prstGeom prst="rect">
            <a:avLst/>
          </a:prstGeom>
          <a:noFill/>
        </p:spPr>
        <p:txBody>
          <a:bodyPr wrap="square" rtlCol="0">
            <a:spAutoFit/>
          </a:bodyPr>
          <a:lstStyle/>
          <a:p>
            <a:r>
              <a:rPr lang="en-US" sz="3200" b="1" dirty="0" smtClean="0">
                <a:solidFill>
                  <a:schemeClr val="tx2"/>
                </a:solidFill>
              </a:rPr>
              <a:t>Two persons, </a:t>
            </a:r>
          </a:p>
          <a:p>
            <a:r>
              <a:rPr lang="en-US" sz="3200" b="1" dirty="0" smtClean="0">
                <a:solidFill>
                  <a:schemeClr val="tx2"/>
                </a:solidFill>
              </a:rPr>
              <a:t>one animal:</a:t>
            </a:r>
            <a:endParaRPr lang="en-US" sz="32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4" grpId="0"/>
      <p:bldP spid="25" grpId="0" animBg="1"/>
      <p:bldP spid="29" grpId="0" animBg="1"/>
      <p:bldP spid="39" grpId="0"/>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Persons vs. Animals III:</a:t>
            </a:r>
            <a:br>
              <a:rPr lang="en-US" dirty="0" smtClean="0"/>
            </a:br>
            <a:r>
              <a:rPr lang="en-US" dirty="0" smtClean="0"/>
              <a:t>The Prince and the Pauper</a:t>
            </a:r>
            <a:endParaRPr lang="en-US" dirty="0"/>
          </a:p>
        </p:txBody>
      </p:sp>
      <p:sp>
        <p:nvSpPr>
          <p:cNvPr id="4" name="Text Box 4"/>
          <p:cNvSpPr txBox="1">
            <a:spLocks noChangeArrowheads="1"/>
          </p:cNvSpPr>
          <p:nvPr/>
        </p:nvSpPr>
        <p:spPr bwMode="auto">
          <a:xfrm>
            <a:off x="1255452" y="2715461"/>
            <a:ext cx="6788202" cy="2308324"/>
          </a:xfrm>
          <a:prstGeom prst="rect">
            <a:avLst/>
          </a:prstGeom>
          <a:noFill/>
          <a:ln w="25400">
            <a:solidFill>
              <a:schemeClr val="tx1"/>
            </a:solidFill>
            <a:miter lim="800000"/>
            <a:headEnd/>
            <a:tailEnd/>
          </a:ln>
        </p:spPr>
        <p:txBody>
          <a:bodyPr wrap="square">
            <a:prstTxWarp prst="textNoShape">
              <a:avLst/>
            </a:prstTxWarp>
            <a:spAutoFit/>
          </a:bodyPr>
          <a:lstStyle/>
          <a:p>
            <a:r>
              <a:rPr lang="en-US" sz="2400" dirty="0" smtClean="0"/>
              <a:t>For should the soul of a prince, carrying with it the consciousness of the prince’s past life, enter and inform the body of a cobbler, as soon as deserted by his own soul, every one sees he would be the same person with the prince, accountable only for the prince’s actions. (</a:t>
            </a:r>
            <a:r>
              <a:rPr lang="en-US" sz="2400" dirty="0" err="1" smtClean="0"/>
              <a:t>p</a:t>
            </a:r>
            <a:r>
              <a:rPr lang="en-US" sz="2400" dirty="0" smtClean="0"/>
              <a:t>. 44)</a:t>
            </a:r>
            <a:endParaRPr lang="en-US" sz="2400" dirty="0"/>
          </a:p>
        </p:txBody>
      </p:sp>
      <p:sp>
        <p:nvSpPr>
          <p:cNvPr id="5" name="TextBox 4"/>
          <p:cNvSpPr txBox="1"/>
          <p:nvPr/>
        </p:nvSpPr>
        <p:spPr>
          <a:xfrm>
            <a:off x="1255451" y="2073094"/>
            <a:ext cx="4686050" cy="523220"/>
          </a:xfrm>
          <a:prstGeom prst="rect">
            <a:avLst/>
          </a:prstGeom>
          <a:noFill/>
        </p:spPr>
        <p:txBody>
          <a:bodyPr wrap="square" rtlCol="0">
            <a:spAutoFit/>
          </a:bodyPr>
          <a:lstStyle/>
          <a:p>
            <a:r>
              <a:rPr lang="en-US" sz="2800" b="1" dirty="0" smtClean="0"/>
              <a:t>Two animals, one person: </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6"/>
          <p:cNvGrpSpPr/>
          <p:nvPr/>
        </p:nvGrpSpPr>
        <p:grpSpPr>
          <a:xfrm>
            <a:off x="1837677" y="2773397"/>
            <a:ext cx="1625600" cy="1982232"/>
            <a:chOff x="1837677" y="2167601"/>
            <a:chExt cx="1625600" cy="1982232"/>
          </a:xfrm>
        </p:grpSpPr>
        <p:pic>
          <p:nvPicPr>
            <p:cNvPr id="4" name="Picture 3"/>
            <p:cNvPicPr>
              <a:picLocks noChangeAspect="1"/>
            </p:cNvPicPr>
            <p:nvPr/>
          </p:nvPicPr>
          <p:blipFill>
            <a:blip r:embed="rId2"/>
            <a:stretch>
              <a:fillRect/>
            </a:stretch>
          </p:blipFill>
          <p:spPr>
            <a:xfrm>
              <a:off x="1837677" y="2167601"/>
              <a:ext cx="1625600" cy="1612900"/>
            </a:xfrm>
            <a:prstGeom prst="rect">
              <a:avLst/>
            </a:prstGeom>
          </p:spPr>
        </p:pic>
        <p:sp>
          <p:nvSpPr>
            <p:cNvPr id="6" name="TextBox 5"/>
            <p:cNvSpPr txBox="1"/>
            <p:nvPr/>
          </p:nvSpPr>
          <p:spPr>
            <a:xfrm>
              <a:off x="2085848" y="3780501"/>
              <a:ext cx="1120820" cy="369332"/>
            </a:xfrm>
            <a:prstGeom prst="rect">
              <a:avLst/>
            </a:prstGeom>
            <a:noFill/>
          </p:spPr>
          <p:txBody>
            <a:bodyPr wrap="none" rtlCol="0">
              <a:spAutoFit/>
            </a:bodyPr>
            <a:lstStyle/>
            <a:p>
              <a:r>
                <a:rPr lang="en-US" b="1" dirty="0" smtClean="0"/>
                <a:t>yesterday</a:t>
              </a:r>
              <a:endParaRPr lang="en-US" b="1" dirty="0"/>
            </a:p>
          </p:txBody>
        </p:sp>
      </p:grpSp>
      <p:grpSp>
        <p:nvGrpSpPr>
          <p:cNvPr id="9" name="Group 17"/>
          <p:cNvGrpSpPr/>
          <p:nvPr/>
        </p:nvGrpSpPr>
        <p:grpSpPr>
          <a:xfrm>
            <a:off x="5266483" y="2449834"/>
            <a:ext cx="1594734" cy="2305795"/>
            <a:chOff x="5266483" y="1844038"/>
            <a:chExt cx="1594734" cy="2305795"/>
          </a:xfrm>
        </p:grpSpPr>
        <p:pic>
          <p:nvPicPr>
            <p:cNvPr id="5" name="Picture 4"/>
            <p:cNvPicPr>
              <a:picLocks noChangeAspect="1"/>
            </p:cNvPicPr>
            <p:nvPr/>
          </p:nvPicPr>
          <p:blipFill>
            <a:blip r:embed="rId3"/>
            <a:stretch>
              <a:fillRect/>
            </a:stretch>
          </p:blipFill>
          <p:spPr>
            <a:xfrm>
              <a:off x="5266483" y="1844038"/>
              <a:ext cx="1594734" cy="1936463"/>
            </a:xfrm>
            <a:prstGeom prst="rect">
              <a:avLst/>
            </a:prstGeom>
          </p:spPr>
        </p:pic>
        <p:sp>
          <p:nvSpPr>
            <p:cNvPr id="7" name="TextBox 6"/>
            <p:cNvSpPr txBox="1"/>
            <p:nvPr/>
          </p:nvSpPr>
          <p:spPr>
            <a:xfrm>
              <a:off x="5699523" y="3780501"/>
              <a:ext cx="736099" cy="369332"/>
            </a:xfrm>
            <a:prstGeom prst="rect">
              <a:avLst/>
            </a:prstGeom>
            <a:noFill/>
          </p:spPr>
          <p:txBody>
            <a:bodyPr wrap="none" rtlCol="0">
              <a:spAutoFit/>
            </a:bodyPr>
            <a:lstStyle/>
            <a:p>
              <a:r>
                <a:rPr lang="en-US" b="1" dirty="0" smtClean="0"/>
                <a:t>today</a:t>
              </a:r>
              <a:endParaRPr lang="en-US" b="1" dirty="0"/>
            </a:p>
          </p:txBody>
        </p:sp>
      </p:grpSp>
      <p:sp>
        <p:nvSpPr>
          <p:cNvPr id="8" name="Cloud Callout 7"/>
          <p:cNvSpPr/>
          <p:nvPr/>
        </p:nvSpPr>
        <p:spPr>
          <a:xfrm>
            <a:off x="2597785" y="1396387"/>
            <a:ext cx="2905058" cy="1377010"/>
          </a:xfrm>
          <a:prstGeom prst="cloudCallout">
            <a:avLst>
              <a:gd name="adj1" fmla="val -47466"/>
              <a:gd name="adj2" fmla="val 64620"/>
            </a:avLst>
          </a:prstGeom>
          <a:solidFill>
            <a:schemeClr val="accent4">
              <a:lumMod val="40000"/>
              <a:lumOff val="60000"/>
            </a:schemeClr>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My name is Prince!  And I am funky!</a:t>
            </a:r>
            <a:endParaRPr lang="en-US" b="1" dirty="0">
              <a:solidFill>
                <a:schemeClr val="tx1"/>
              </a:solidFill>
            </a:endParaRPr>
          </a:p>
        </p:txBody>
      </p:sp>
      <p:sp>
        <p:nvSpPr>
          <p:cNvPr id="10" name="Cloud Callout 9"/>
          <p:cNvSpPr/>
          <p:nvPr/>
        </p:nvSpPr>
        <p:spPr>
          <a:xfrm>
            <a:off x="6435622" y="1396387"/>
            <a:ext cx="2905058" cy="1377010"/>
          </a:xfrm>
          <a:prstGeom prst="cloudCallout">
            <a:avLst>
              <a:gd name="adj1" fmla="val -47466"/>
              <a:gd name="adj2" fmla="val 64620"/>
            </a:avLst>
          </a:prstGeom>
          <a:solidFill>
            <a:schemeClr val="accent4">
              <a:lumMod val="40000"/>
              <a:lumOff val="60000"/>
            </a:schemeClr>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My name is Prince!  And I am funky!</a:t>
            </a:r>
            <a:endParaRPr lang="en-US" b="1" dirty="0">
              <a:solidFill>
                <a:schemeClr val="tx1"/>
              </a:solidFill>
            </a:endParaRPr>
          </a:p>
        </p:txBody>
      </p:sp>
      <p:sp>
        <p:nvSpPr>
          <p:cNvPr id="11" name="TextBox 10"/>
          <p:cNvSpPr txBox="1"/>
          <p:nvPr/>
        </p:nvSpPr>
        <p:spPr>
          <a:xfrm>
            <a:off x="3755406" y="2891629"/>
            <a:ext cx="995059" cy="369332"/>
          </a:xfrm>
          <a:prstGeom prst="rect">
            <a:avLst/>
          </a:prstGeom>
          <a:noFill/>
        </p:spPr>
        <p:txBody>
          <a:bodyPr wrap="none" rtlCol="0">
            <a:spAutoFit/>
          </a:bodyPr>
          <a:lstStyle/>
          <a:p>
            <a:r>
              <a:rPr lang="en-US" b="1" dirty="0" smtClean="0">
                <a:solidFill>
                  <a:schemeClr val="tx2"/>
                </a:solidFill>
              </a:rPr>
              <a:t>Persons:</a:t>
            </a:r>
            <a:endParaRPr lang="en-US" b="1" dirty="0">
              <a:solidFill>
                <a:schemeClr val="tx2"/>
              </a:solidFill>
            </a:endParaRPr>
          </a:p>
        </p:txBody>
      </p:sp>
      <p:sp>
        <p:nvSpPr>
          <p:cNvPr id="12" name="Line Callout 1 (No Border) 11"/>
          <p:cNvSpPr/>
          <p:nvPr/>
        </p:nvSpPr>
        <p:spPr>
          <a:xfrm>
            <a:off x="4145203" y="3379193"/>
            <a:ext cx="605262" cy="442103"/>
          </a:xfrm>
          <a:prstGeom prst="callout1">
            <a:avLst>
              <a:gd name="adj1" fmla="val 45168"/>
              <a:gd name="adj2" fmla="val 108662"/>
              <a:gd name="adj3" fmla="val -296977"/>
              <a:gd name="adj4" fmla="val 421029"/>
            </a:avLst>
          </a:prstGeom>
          <a:solidFill>
            <a:schemeClr val="accent2">
              <a:lumMod val="60000"/>
              <a:lumOff val="40000"/>
            </a:schemeClr>
          </a:solidFill>
          <a:ln w="25400">
            <a:solidFill>
              <a:schemeClr val="accent2"/>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P1</a:t>
            </a:r>
            <a:endParaRPr lang="en-US" b="1" dirty="0">
              <a:solidFill>
                <a:schemeClr val="tx1"/>
              </a:solidFill>
            </a:endParaRPr>
          </a:p>
        </p:txBody>
      </p:sp>
      <p:sp>
        <p:nvSpPr>
          <p:cNvPr id="16" name="TextBox 15"/>
          <p:cNvSpPr txBox="1"/>
          <p:nvPr/>
        </p:nvSpPr>
        <p:spPr>
          <a:xfrm>
            <a:off x="127194" y="167320"/>
            <a:ext cx="8559605" cy="1077218"/>
          </a:xfrm>
          <a:prstGeom prst="rect">
            <a:avLst/>
          </a:prstGeom>
          <a:noFill/>
        </p:spPr>
        <p:txBody>
          <a:bodyPr wrap="square" rtlCol="0">
            <a:spAutoFit/>
          </a:bodyPr>
          <a:lstStyle/>
          <a:p>
            <a:r>
              <a:rPr lang="en-US" sz="3200" b="1" dirty="0" smtClean="0">
                <a:solidFill>
                  <a:schemeClr val="tx2"/>
                </a:solidFill>
              </a:rPr>
              <a:t>The person in the Prince’s body yesterday = </a:t>
            </a:r>
          </a:p>
          <a:p>
            <a:r>
              <a:rPr lang="en-US" sz="3200" b="1" dirty="0" smtClean="0">
                <a:solidFill>
                  <a:schemeClr val="tx2"/>
                </a:solidFill>
              </a:rPr>
              <a:t>the person in the Cobbler’s body today:</a:t>
            </a:r>
            <a:endParaRPr lang="en-US" sz="3200" b="1" dirty="0">
              <a:solidFill>
                <a:schemeClr val="tx2"/>
              </a:solidFill>
            </a:endParaRPr>
          </a:p>
        </p:txBody>
      </p:sp>
      <p:sp>
        <p:nvSpPr>
          <p:cNvPr id="19" name="Line Callout 1 (No Border) 18"/>
          <p:cNvSpPr/>
          <p:nvPr/>
        </p:nvSpPr>
        <p:spPr>
          <a:xfrm>
            <a:off x="4145203" y="3944194"/>
            <a:ext cx="605262" cy="442103"/>
          </a:xfrm>
          <a:prstGeom prst="callout1">
            <a:avLst>
              <a:gd name="adj1" fmla="val 51656"/>
              <a:gd name="adj2" fmla="val 212"/>
              <a:gd name="adj3" fmla="val -314012"/>
              <a:gd name="adj4" fmla="val -104419"/>
            </a:avLst>
          </a:prstGeom>
          <a:solidFill>
            <a:schemeClr val="accent2">
              <a:lumMod val="60000"/>
              <a:lumOff val="40000"/>
            </a:schemeClr>
          </a:solidFill>
          <a:ln w="25400">
            <a:solidFill>
              <a:schemeClr val="accent2"/>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P2</a:t>
            </a:r>
            <a:endParaRPr lang="en-US" b="1" dirty="0">
              <a:solidFill>
                <a:schemeClr val="tx1"/>
              </a:solidFill>
            </a:endParaRPr>
          </a:p>
        </p:txBody>
      </p:sp>
      <p:sp>
        <p:nvSpPr>
          <p:cNvPr id="20" name="Content Placeholder 2"/>
          <p:cNvSpPr txBox="1">
            <a:spLocks/>
          </p:cNvSpPr>
          <p:nvPr/>
        </p:nvSpPr>
        <p:spPr>
          <a:xfrm>
            <a:off x="457199" y="4755629"/>
            <a:ext cx="8229600" cy="1994575"/>
          </a:xfrm>
          <a:prstGeom prst="rect">
            <a:avLst/>
          </a:prstGeom>
        </p:spPr>
        <p:txBody>
          <a:bodyPr vert="horz" lIns="91440" tIns="45720" rIns="91440" bIns="45720" rtlCol="0">
            <a:normAutofit fontScale="70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Argument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514350" marR="0" lvl="0" indent="-514350" algn="l" defTabSz="457200" rtl="0" eaLnBrk="1" fontAlgn="auto" latinLnBrk="0" hangingPunct="1">
              <a:lnSpc>
                <a:spcPct val="100000"/>
              </a:lnSpc>
              <a:spcBef>
                <a:spcPct val="20000"/>
              </a:spcBef>
              <a:spcAft>
                <a:spcPts val="0"/>
              </a:spcAft>
              <a:buClrTx/>
              <a:buSzTx/>
              <a:buFont typeface="Arial"/>
              <a:buAutoNum type="arabicParenBoth"/>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P1 ≠ P2 only if it is illegitimate to blame/punish P1 for P2’s crimes.</a:t>
            </a:r>
          </a:p>
          <a:p>
            <a:pPr marL="514350" marR="0" lvl="0" indent="-514350" algn="l" defTabSz="457200" rtl="0" eaLnBrk="1" fontAlgn="auto" latinLnBrk="0" hangingPunct="1">
              <a:lnSpc>
                <a:spcPct val="100000"/>
              </a:lnSpc>
              <a:spcBef>
                <a:spcPct val="20000"/>
              </a:spcBef>
              <a:spcAft>
                <a:spcPts val="0"/>
              </a:spcAft>
              <a:buClrTx/>
              <a:buSzTx/>
              <a:buFont typeface="Arial"/>
              <a:buAutoNum type="arabicParenBoth"/>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It is</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legitimate to blame/punish P1 for P2’s crime.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 P1 = P2</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21" name="Straight Connector 20"/>
          <p:cNvCxnSpPr/>
          <p:nvPr/>
        </p:nvCxnSpPr>
        <p:spPr>
          <a:xfrm>
            <a:off x="457199" y="5909634"/>
            <a:ext cx="811662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p:bldP spid="12" grpId="0" animBg="1"/>
      <p:bldP spid="16" grpId="0"/>
      <p:bldP spid="19" grpId="0" animBg="1"/>
      <p:bldP spid="20" grpId="0" build="p"/>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23574"/>
            <a:ext cx="8229600" cy="2167967"/>
          </a:xfrm>
        </p:spPr>
        <p:txBody>
          <a:bodyPr>
            <a:normAutofit fontScale="62500" lnSpcReduction="20000"/>
          </a:bodyPr>
          <a:lstStyle/>
          <a:p>
            <a:r>
              <a:rPr lang="en-US" dirty="0" smtClean="0"/>
              <a:t>A1 ≠ P</a:t>
            </a:r>
          </a:p>
          <a:p>
            <a:pPr>
              <a:buNone/>
            </a:pPr>
            <a:r>
              <a:rPr lang="en-US" b="1" dirty="0" smtClean="0"/>
              <a:t>Argument</a:t>
            </a:r>
            <a:r>
              <a:rPr lang="en-US" dirty="0" smtClean="0"/>
              <a:t>:</a:t>
            </a:r>
          </a:p>
          <a:p>
            <a:r>
              <a:rPr lang="en-US" dirty="0" smtClean="0"/>
              <a:t>Suppose that A1 died yesterday.</a:t>
            </a:r>
          </a:p>
          <a:p>
            <a:r>
              <a:rPr lang="en-US" dirty="0" smtClean="0"/>
              <a:t>Then, A1 did not survive.  But P did.</a:t>
            </a:r>
          </a:p>
          <a:p>
            <a:r>
              <a:rPr lang="en-US" dirty="0" smtClean="0"/>
              <a:t>That means:  P can survive the death of A1.</a:t>
            </a:r>
          </a:p>
          <a:p>
            <a:r>
              <a:rPr lang="en-US" dirty="0" smtClean="0"/>
              <a:t>So, A1 ≠ P</a:t>
            </a:r>
          </a:p>
          <a:p>
            <a:pPr>
              <a:buNone/>
            </a:pPr>
            <a:r>
              <a:rPr lang="en-US" dirty="0" smtClean="0"/>
              <a:t>(Same goes for A2).</a:t>
            </a:r>
          </a:p>
          <a:p>
            <a:endParaRPr lang="en-US" dirty="0"/>
          </a:p>
        </p:txBody>
      </p:sp>
      <p:grpSp>
        <p:nvGrpSpPr>
          <p:cNvPr id="17" name="Group 16"/>
          <p:cNvGrpSpPr/>
          <p:nvPr/>
        </p:nvGrpSpPr>
        <p:grpSpPr>
          <a:xfrm>
            <a:off x="1837677" y="2167601"/>
            <a:ext cx="1625600" cy="1982232"/>
            <a:chOff x="1837677" y="2167601"/>
            <a:chExt cx="1625600" cy="1982232"/>
          </a:xfrm>
        </p:grpSpPr>
        <p:pic>
          <p:nvPicPr>
            <p:cNvPr id="4" name="Picture 3"/>
            <p:cNvPicPr>
              <a:picLocks noChangeAspect="1"/>
            </p:cNvPicPr>
            <p:nvPr/>
          </p:nvPicPr>
          <p:blipFill>
            <a:blip r:embed="rId2"/>
            <a:stretch>
              <a:fillRect/>
            </a:stretch>
          </p:blipFill>
          <p:spPr>
            <a:xfrm>
              <a:off x="1837677" y="2167601"/>
              <a:ext cx="1625600" cy="1612900"/>
            </a:xfrm>
            <a:prstGeom prst="rect">
              <a:avLst/>
            </a:prstGeom>
          </p:spPr>
        </p:pic>
        <p:sp>
          <p:nvSpPr>
            <p:cNvPr id="6" name="TextBox 5"/>
            <p:cNvSpPr txBox="1"/>
            <p:nvPr/>
          </p:nvSpPr>
          <p:spPr>
            <a:xfrm>
              <a:off x="2085848" y="3780501"/>
              <a:ext cx="1120820" cy="369332"/>
            </a:xfrm>
            <a:prstGeom prst="rect">
              <a:avLst/>
            </a:prstGeom>
            <a:noFill/>
          </p:spPr>
          <p:txBody>
            <a:bodyPr wrap="none" rtlCol="0">
              <a:spAutoFit/>
            </a:bodyPr>
            <a:lstStyle/>
            <a:p>
              <a:r>
                <a:rPr lang="en-US" b="1" dirty="0" smtClean="0"/>
                <a:t>yesterday</a:t>
              </a:r>
              <a:endParaRPr lang="en-US" b="1" dirty="0"/>
            </a:p>
          </p:txBody>
        </p:sp>
      </p:grpSp>
      <p:grpSp>
        <p:nvGrpSpPr>
          <p:cNvPr id="18" name="Group 17"/>
          <p:cNvGrpSpPr/>
          <p:nvPr/>
        </p:nvGrpSpPr>
        <p:grpSpPr>
          <a:xfrm>
            <a:off x="5266483" y="1844038"/>
            <a:ext cx="1594734" cy="2305795"/>
            <a:chOff x="5266483" y="1844038"/>
            <a:chExt cx="1594734" cy="2305795"/>
          </a:xfrm>
        </p:grpSpPr>
        <p:pic>
          <p:nvPicPr>
            <p:cNvPr id="5" name="Picture 4"/>
            <p:cNvPicPr>
              <a:picLocks noChangeAspect="1"/>
            </p:cNvPicPr>
            <p:nvPr/>
          </p:nvPicPr>
          <p:blipFill>
            <a:blip r:embed="rId3"/>
            <a:stretch>
              <a:fillRect/>
            </a:stretch>
          </p:blipFill>
          <p:spPr>
            <a:xfrm>
              <a:off x="5266483" y="1844038"/>
              <a:ext cx="1594734" cy="1936463"/>
            </a:xfrm>
            <a:prstGeom prst="rect">
              <a:avLst/>
            </a:prstGeom>
          </p:spPr>
        </p:pic>
        <p:sp>
          <p:nvSpPr>
            <p:cNvPr id="7" name="TextBox 6"/>
            <p:cNvSpPr txBox="1"/>
            <p:nvPr/>
          </p:nvSpPr>
          <p:spPr>
            <a:xfrm>
              <a:off x="5699523" y="3780501"/>
              <a:ext cx="736099" cy="369332"/>
            </a:xfrm>
            <a:prstGeom prst="rect">
              <a:avLst/>
            </a:prstGeom>
            <a:noFill/>
          </p:spPr>
          <p:txBody>
            <a:bodyPr wrap="none" rtlCol="0">
              <a:spAutoFit/>
            </a:bodyPr>
            <a:lstStyle/>
            <a:p>
              <a:r>
                <a:rPr lang="en-US" b="1" dirty="0" smtClean="0"/>
                <a:t>today</a:t>
              </a:r>
              <a:endParaRPr lang="en-US" b="1" dirty="0"/>
            </a:p>
          </p:txBody>
        </p:sp>
      </p:grpSp>
      <p:sp>
        <p:nvSpPr>
          <p:cNvPr id="8" name="Cloud Callout 7"/>
          <p:cNvSpPr/>
          <p:nvPr/>
        </p:nvSpPr>
        <p:spPr>
          <a:xfrm>
            <a:off x="2597785" y="790591"/>
            <a:ext cx="2905058" cy="1377010"/>
          </a:xfrm>
          <a:prstGeom prst="cloudCallout">
            <a:avLst>
              <a:gd name="adj1" fmla="val -47466"/>
              <a:gd name="adj2" fmla="val 64620"/>
            </a:avLst>
          </a:prstGeom>
          <a:solidFill>
            <a:schemeClr val="accent4">
              <a:lumMod val="40000"/>
              <a:lumOff val="60000"/>
            </a:schemeClr>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My name is Prince!  And I am funky!</a:t>
            </a:r>
            <a:endParaRPr lang="en-US" b="1" dirty="0">
              <a:solidFill>
                <a:schemeClr val="tx1"/>
              </a:solidFill>
            </a:endParaRPr>
          </a:p>
        </p:txBody>
      </p:sp>
      <p:sp>
        <p:nvSpPr>
          <p:cNvPr id="10" name="Cloud Callout 9"/>
          <p:cNvSpPr/>
          <p:nvPr/>
        </p:nvSpPr>
        <p:spPr>
          <a:xfrm>
            <a:off x="6435622" y="790591"/>
            <a:ext cx="2905058" cy="1377010"/>
          </a:xfrm>
          <a:prstGeom prst="cloudCallout">
            <a:avLst>
              <a:gd name="adj1" fmla="val -47466"/>
              <a:gd name="adj2" fmla="val 64620"/>
            </a:avLst>
          </a:prstGeom>
          <a:solidFill>
            <a:schemeClr val="accent4">
              <a:lumMod val="40000"/>
              <a:lumOff val="60000"/>
            </a:schemeClr>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My name is Prince!  And I am funky!</a:t>
            </a:r>
            <a:endParaRPr lang="en-US" b="1" dirty="0">
              <a:solidFill>
                <a:schemeClr val="tx1"/>
              </a:solidFill>
            </a:endParaRPr>
          </a:p>
        </p:txBody>
      </p:sp>
      <p:sp>
        <p:nvSpPr>
          <p:cNvPr id="11" name="TextBox 10"/>
          <p:cNvSpPr txBox="1"/>
          <p:nvPr/>
        </p:nvSpPr>
        <p:spPr>
          <a:xfrm>
            <a:off x="3755406" y="2285833"/>
            <a:ext cx="995059" cy="369332"/>
          </a:xfrm>
          <a:prstGeom prst="rect">
            <a:avLst/>
          </a:prstGeom>
          <a:noFill/>
        </p:spPr>
        <p:txBody>
          <a:bodyPr wrap="none" rtlCol="0">
            <a:spAutoFit/>
          </a:bodyPr>
          <a:lstStyle/>
          <a:p>
            <a:r>
              <a:rPr lang="en-US" b="1" dirty="0" smtClean="0">
                <a:solidFill>
                  <a:schemeClr val="tx2"/>
                </a:solidFill>
              </a:rPr>
              <a:t>Persons:</a:t>
            </a:r>
            <a:endParaRPr lang="en-US" b="1" dirty="0">
              <a:solidFill>
                <a:schemeClr val="tx2"/>
              </a:solidFill>
            </a:endParaRPr>
          </a:p>
        </p:txBody>
      </p:sp>
      <p:sp>
        <p:nvSpPr>
          <p:cNvPr id="12" name="Line Callout 1 (No Border) 11"/>
          <p:cNvSpPr/>
          <p:nvPr/>
        </p:nvSpPr>
        <p:spPr>
          <a:xfrm>
            <a:off x="4145203" y="2773397"/>
            <a:ext cx="605262" cy="442103"/>
          </a:xfrm>
          <a:prstGeom prst="callout1">
            <a:avLst>
              <a:gd name="adj1" fmla="val 45168"/>
              <a:gd name="adj2" fmla="val 108662"/>
              <a:gd name="adj3" fmla="val -296977"/>
              <a:gd name="adj4" fmla="val 421029"/>
            </a:avLst>
          </a:prstGeom>
          <a:solidFill>
            <a:schemeClr val="accent2">
              <a:lumMod val="60000"/>
              <a:lumOff val="40000"/>
            </a:schemeClr>
          </a:solidFill>
          <a:ln w="25400">
            <a:solidFill>
              <a:schemeClr val="accent2"/>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P</a:t>
            </a:r>
            <a:endParaRPr lang="en-US" b="1" dirty="0">
              <a:solidFill>
                <a:schemeClr val="tx1"/>
              </a:solidFill>
            </a:endParaRPr>
          </a:p>
        </p:txBody>
      </p:sp>
      <p:sp>
        <p:nvSpPr>
          <p:cNvPr id="13" name="TextBox 12"/>
          <p:cNvSpPr txBox="1"/>
          <p:nvPr/>
        </p:nvSpPr>
        <p:spPr>
          <a:xfrm>
            <a:off x="3755406" y="3586487"/>
            <a:ext cx="1019292" cy="369332"/>
          </a:xfrm>
          <a:prstGeom prst="rect">
            <a:avLst/>
          </a:prstGeom>
          <a:noFill/>
        </p:spPr>
        <p:txBody>
          <a:bodyPr wrap="none" rtlCol="0">
            <a:spAutoFit/>
          </a:bodyPr>
          <a:lstStyle/>
          <a:p>
            <a:r>
              <a:rPr lang="en-US" b="1" dirty="0" smtClean="0">
                <a:solidFill>
                  <a:schemeClr val="tx2"/>
                </a:solidFill>
              </a:rPr>
              <a:t>Animals:</a:t>
            </a:r>
            <a:endParaRPr lang="en-US" b="1" dirty="0">
              <a:solidFill>
                <a:schemeClr val="tx2"/>
              </a:solidFill>
            </a:endParaRPr>
          </a:p>
        </p:txBody>
      </p:sp>
      <p:sp>
        <p:nvSpPr>
          <p:cNvPr id="14" name="Line Callout 1 (No Border) 13"/>
          <p:cNvSpPr/>
          <p:nvPr/>
        </p:nvSpPr>
        <p:spPr>
          <a:xfrm>
            <a:off x="4145203" y="3955819"/>
            <a:ext cx="605262" cy="442103"/>
          </a:xfrm>
          <a:prstGeom prst="callout1">
            <a:avLst>
              <a:gd name="adj1" fmla="val 55075"/>
              <a:gd name="adj2" fmla="val -2285"/>
              <a:gd name="adj3" fmla="val -115353"/>
              <a:gd name="adj4" fmla="val -237419"/>
            </a:avLst>
          </a:prstGeom>
          <a:solidFill>
            <a:schemeClr val="accent2">
              <a:lumMod val="60000"/>
              <a:lumOff val="40000"/>
            </a:schemeClr>
          </a:solidFill>
          <a:ln w="25400">
            <a:solidFill>
              <a:schemeClr val="accent2"/>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A1</a:t>
            </a:r>
            <a:endParaRPr lang="en-US" b="1" dirty="0">
              <a:solidFill>
                <a:schemeClr val="tx1"/>
              </a:solidFill>
            </a:endParaRPr>
          </a:p>
        </p:txBody>
      </p:sp>
      <p:sp>
        <p:nvSpPr>
          <p:cNvPr id="15" name="Line Callout 1 (No Border) 14"/>
          <p:cNvSpPr/>
          <p:nvPr/>
        </p:nvSpPr>
        <p:spPr>
          <a:xfrm>
            <a:off x="4145203" y="4469035"/>
            <a:ext cx="605262" cy="442103"/>
          </a:xfrm>
          <a:prstGeom prst="callout1">
            <a:avLst>
              <a:gd name="adj1" fmla="val 51773"/>
              <a:gd name="adj2" fmla="val 106250"/>
              <a:gd name="adj3" fmla="val -254047"/>
              <a:gd name="adj4" fmla="val 228077"/>
            </a:avLst>
          </a:prstGeom>
          <a:solidFill>
            <a:schemeClr val="accent2">
              <a:lumMod val="60000"/>
              <a:lumOff val="40000"/>
            </a:schemeClr>
          </a:solidFill>
          <a:ln w="25400">
            <a:solidFill>
              <a:schemeClr val="accent2"/>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A2</a:t>
            </a:r>
            <a:endParaRPr lang="en-US" b="1" dirty="0">
              <a:solidFill>
                <a:schemeClr val="tx1"/>
              </a:solidFill>
            </a:endParaRPr>
          </a:p>
        </p:txBody>
      </p:sp>
      <p:sp>
        <p:nvSpPr>
          <p:cNvPr id="16" name="TextBox 15"/>
          <p:cNvSpPr txBox="1"/>
          <p:nvPr/>
        </p:nvSpPr>
        <p:spPr>
          <a:xfrm>
            <a:off x="127195" y="167320"/>
            <a:ext cx="3810153" cy="1077218"/>
          </a:xfrm>
          <a:prstGeom prst="rect">
            <a:avLst/>
          </a:prstGeom>
          <a:noFill/>
        </p:spPr>
        <p:txBody>
          <a:bodyPr wrap="square" rtlCol="0">
            <a:spAutoFit/>
          </a:bodyPr>
          <a:lstStyle/>
          <a:p>
            <a:r>
              <a:rPr lang="en-US" sz="3200" b="1" dirty="0" smtClean="0">
                <a:solidFill>
                  <a:schemeClr val="tx2"/>
                </a:solidFill>
              </a:rPr>
              <a:t>Two animals, </a:t>
            </a:r>
          </a:p>
          <a:p>
            <a:r>
              <a:rPr lang="en-US" sz="3200" b="1" dirty="0" smtClean="0">
                <a:solidFill>
                  <a:schemeClr val="tx2"/>
                </a:solidFill>
              </a:rPr>
              <a:t>one person:</a:t>
            </a:r>
            <a:endParaRPr lang="en-US" sz="3200" b="1" dirty="0">
              <a:solidFill>
                <a:schemeClr val="tx2"/>
              </a:solidFill>
            </a:endParaRPr>
          </a:p>
        </p:txBody>
      </p:sp>
      <p:sp>
        <p:nvSpPr>
          <p:cNvPr id="19" name="Line Callout 1 (No Border) 18"/>
          <p:cNvSpPr/>
          <p:nvPr/>
        </p:nvSpPr>
        <p:spPr>
          <a:xfrm>
            <a:off x="4145203" y="2773397"/>
            <a:ext cx="605262" cy="442103"/>
          </a:xfrm>
          <a:prstGeom prst="callout1">
            <a:avLst>
              <a:gd name="adj1" fmla="val 51656"/>
              <a:gd name="adj2" fmla="val 97640"/>
              <a:gd name="adj3" fmla="val -255879"/>
              <a:gd name="adj4" fmla="val 132904"/>
            </a:avLst>
          </a:prstGeom>
          <a:solidFill>
            <a:schemeClr val="accent2">
              <a:lumMod val="60000"/>
              <a:lumOff val="40000"/>
            </a:schemeClr>
          </a:solidFill>
          <a:ln w="25400">
            <a:solidFill>
              <a:schemeClr val="accent2"/>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P</a:t>
            </a: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P spid="14" grpId="0" animBg="1"/>
      <p:bldP spid="15" grpId="0" animBg="1"/>
      <p:bldP spid="16" grpId="0"/>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Persons and Animals IV:</a:t>
            </a:r>
            <a:br>
              <a:rPr lang="en-US" dirty="0" smtClean="0"/>
            </a:br>
            <a:r>
              <a:rPr lang="en-US" dirty="0" smtClean="0"/>
              <a:t>Lessons of the Cases</a:t>
            </a:r>
            <a:endParaRPr lang="en-US" dirty="0"/>
          </a:p>
        </p:txBody>
      </p:sp>
      <p:sp>
        <p:nvSpPr>
          <p:cNvPr id="3" name="Content Placeholder 2"/>
          <p:cNvSpPr>
            <a:spLocks noGrp="1"/>
          </p:cNvSpPr>
          <p:nvPr>
            <p:ph idx="1"/>
          </p:nvPr>
        </p:nvSpPr>
        <p:spPr/>
        <p:txBody>
          <a:bodyPr>
            <a:normAutofit fontScale="85000" lnSpcReduction="10000"/>
          </a:bodyPr>
          <a:lstStyle/>
          <a:p>
            <a:pPr lvl="1">
              <a:buNone/>
            </a:pPr>
            <a:r>
              <a:rPr lang="en-US" b="1" dirty="0" smtClean="0"/>
              <a:t>Two cases:</a:t>
            </a:r>
          </a:p>
          <a:p>
            <a:pPr lvl="1">
              <a:buFont typeface="Wingdings" charset="2"/>
              <a:buChar char="Ø"/>
            </a:pPr>
            <a:r>
              <a:rPr lang="en-US" b="1" dirty="0" smtClean="0"/>
              <a:t>Socrates Waking/Sleeping</a:t>
            </a:r>
            <a:r>
              <a:rPr lang="en-US" dirty="0" smtClean="0"/>
              <a:t>: When one animal houses two consciousnesses, we judge there to be two persons; </a:t>
            </a:r>
          </a:p>
          <a:p>
            <a:pPr lvl="1">
              <a:buFont typeface="Wingdings" charset="2"/>
              <a:buChar char="Ø"/>
            </a:pPr>
            <a:r>
              <a:rPr lang="en-US" b="1" dirty="0" smtClean="0"/>
              <a:t>Prince/Pauper</a:t>
            </a:r>
            <a:r>
              <a:rPr lang="en-US" dirty="0" smtClean="0"/>
              <a:t>: When two animals house (successively) one consciousness, we judge there to be only one person.</a:t>
            </a:r>
          </a:p>
          <a:p>
            <a:pPr lvl="1">
              <a:buNone/>
            </a:pPr>
            <a:r>
              <a:rPr lang="en-US" dirty="0" smtClean="0"/>
              <a:t>Our judgments of personal identity </a:t>
            </a:r>
            <a:r>
              <a:rPr lang="en-US" b="1" dirty="0" smtClean="0"/>
              <a:t>track psychological connectedness</a:t>
            </a:r>
            <a:r>
              <a:rPr lang="en-US" dirty="0" smtClean="0"/>
              <a:t>.</a:t>
            </a:r>
          </a:p>
          <a:p>
            <a:pPr lvl="1">
              <a:buNone/>
            </a:pPr>
            <a:r>
              <a:rPr lang="en-US" dirty="0" smtClean="0"/>
              <a:t>Our judgments of personal identity </a:t>
            </a:r>
            <a:r>
              <a:rPr lang="en-US" b="1" dirty="0" smtClean="0"/>
              <a:t>do not track biological connectedness</a:t>
            </a:r>
            <a:r>
              <a:rPr lang="en-US" dirty="0" smtClean="0"/>
              <a:t>.</a:t>
            </a:r>
          </a:p>
          <a:p>
            <a:pPr lvl="1">
              <a:buNone/>
            </a:pPr>
            <a:r>
              <a:rPr lang="en-US" dirty="0" smtClean="0"/>
              <a:t>This is a reason to accept a psychological criterion and reject a biological criterion</a:t>
            </a:r>
          </a:p>
          <a:p>
            <a:pPr lvl="1">
              <a:buNone/>
            </a:pPr>
            <a:endParaRPr lang="en-US" dirty="0" smtClean="0"/>
          </a:p>
          <a:p>
            <a:pPr lvl="1">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Persons and Animals V:</a:t>
            </a:r>
            <a:br>
              <a:rPr lang="en-US" dirty="0" smtClean="0"/>
            </a:br>
            <a:r>
              <a:rPr lang="en-US" dirty="0" smtClean="0"/>
              <a:t>How many things?</a:t>
            </a:r>
            <a:endParaRPr lang="en-US" dirty="0"/>
          </a:p>
        </p:txBody>
      </p:sp>
      <p:sp>
        <p:nvSpPr>
          <p:cNvPr id="3" name="Content Placeholder 2"/>
          <p:cNvSpPr>
            <a:spLocks noGrp="1"/>
          </p:cNvSpPr>
          <p:nvPr>
            <p:ph idx="1"/>
          </p:nvPr>
        </p:nvSpPr>
        <p:spPr>
          <a:xfrm>
            <a:off x="457200" y="3898001"/>
            <a:ext cx="8229600" cy="2228162"/>
          </a:xfrm>
        </p:spPr>
        <p:txBody>
          <a:bodyPr/>
          <a:lstStyle/>
          <a:p>
            <a:pPr>
              <a:buNone/>
            </a:pPr>
            <a:r>
              <a:rPr lang="en-US" smtClean="0"/>
              <a:t>Locke thinks:</a:t>
            </a:r>
          </a:p>
          <a:p>
            <a:r>
              <a:rPr lang="en-US" dirty="0" smtClean="0"/>
              <a:t>B ≠ A ≠ P.</a:t>
            </a:r>
          </a:p>
          <a:p>
            <a:r>
              <a:rPr lang="en-US" dirty="0" smtClean="0"/>
              <a:t>There are </a:t>
            </a:r>
            <a:r>
              <a:rPr lang="en-US" b="1" dirty="0" smtClean="0"/>
              <a:t>three individuals</a:t>
            </a:r>
            <a:r>
              <a:rPr lang="en-US" dirty="0" smtClean="0"/>
              <a:t> in your chair.</a:t>
            </a:r>
            <a:endParaRPr lang="en-US" dirty="0"/>
          </a:p>
        </p:txBody>
      </p:sp>
      <p:sp>
        <p:nvSpPr>
          <p:cNvPr id="11" name="Line Callout 1 (No Border) 10"/>
          <p:cNvSpPr/>
          <p:nvPr/>
        </p:nvSpPr>
        <p:spPr>
          <a:xfrm>
            <a:off x="3071212" y="1793645"/>
            <a:ext cx="1452672" cy="442103"/>
          </a:xfrm>
          <a:prstGeom prst="callout1">
            <a:avLst>
              <a:gd name="adj1" fmla="val 55075"/>
              <a:gd name="adj2" fmla="val -2285"/>
              <a:gd name="adj3" fmla="val -115353"/>
              <a:gd name="adj4" fmla="val -237419"/>
            </a:avLst>
          </a:prstGeom>
          <a:solidFill>
            <a:schemeClr val="accent2">
              <a:lumMod val="60000"/>
              <a:lumOff val="40000"/>
            </a:schemeClr>
          </a:solidFill>
          <a:ln w="25400">
            <a:no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Body B</a:t>
            </a:r>
            <a:endParaRPr lang="en-US" b="1" dirty="0">
              <a:solidFill>
                <a:schemeClr val="tx1"/>
              </a:solidFill>
            </a:endParaRPr>
          </a:p>
        </p:txBody>
      </p:sp>
      <p:sp>
        <p:nvSpPr>
          <p:cNvPr id="12" name="Line Callout 1 (No Border) 11"/>
          <p:cNvSpPr/>
          <p:nvPr/>
        </p:nvSpPr>
        <p:spPr>
          <a:xfrm>
            <a:off x="3071212" y="2419820"/>
            <a:ext cx="1452672" cy="442103"/>
          </a:xfrm>
          <a:prstGeom prst="callout1">
            <a:avLst>
              <a:gd name="adj1" fmla="val 55075"/>
              <a:gd name="adj2" fmla="val -2285"/>
              <a:gd name="adj3" fmla="val -115353"/>
              <a:gd name="adj4" fmla="val -237419"/>
            </a:avLst>
          </a:prstGeom>
          <a:solidFill>
            <a:schemeClr val="accent2">
              <a:lumMod val="60000"/>
              <a:lumOff val="40000"/>
            </a:schemeClr>
          </a:solidFill>
          <a:ln w="25400">
            <a:no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Animal A</a:t>
            </a:r>
            <a:endParaRPr lang="en-US" b="1" dirty="0">
              <a:solidFill>
                <a:schemeClr val="tx1"/>
              </a:solidFill>
            </a:endParaRPr>
          </a:p>
        </p:txBody>
      </p:sp>
      <p:sp>
        <p:nvSpPr>
          <p:cNvPr id="13" name="Line Callout 1 (No Border) 12"/>
          <p:cNvSpPr/>
          <p:nvPr/>
        </p:nvSpPr>
        <p:spPr>
          <a:xfrm>
            <a:off x="3071212" y="3082975"/>
            <a:ext cx="1452672" cy="442103"/>
          </a:xfrm>
          <a:prstGeom prst="callout1">
            <a:avLst>
              <a:gd name="adj1" fmla="val 55075"/>
              <a:gd name="adj2" fmla="val -2285"/>
              <a:gd name="adj3" fmla="val -115353"/>
              <a:gd name="adj4" fmla="val -237419"/>
            </a:avLst>
          </a:prstGeom>
          <a:solidFill>
            <a:schemeClr val="accent2">
              <a:lumMod val="60000"/>
              <a:lumOff val="40000"/>
            </a:schemeClr>
          </a:solidFill>
          <a:ln w="25400">
            <a:no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Person P</a:t>
            </a:r>
            <a:endParaRPr lang="en-US" b="1" dirty="0">
              <a:solidFill>
                <a:schemeClr val="tx1"/>
              </a:solidFill>
            </a:endParaRPr>
          </a:p>
        </p:txBody>
      </p:sp>
      <p:grpSp>
        <p:nvGrpSpPr>
          <p:cNvPr id="16" name="Group 15"/>
          <p:cNvGrpSpPr/>
          <p:nvPr/>
        </p:nvGrpSpPr>
        <p:grpSpPr>
          <a:xfrm>
            <a:off x="5566635" y="1186978"/>
            <a:ext cx="3432533" cy="3466051"/>
            <a:chOff x="5566635" y="1186978"/>
            <a:chExt cx="3432533" cy="3466051"/>
          </a:xfrm>
        </p:grpSpPr>
        <p:sp>
          <p:nvSpPr>
            <p:cNvPr id="10" name="Cloud Callout 9"/>
            <p:cNvSpPr/>
            <p:nvPr/>
          </p:nvSpPr>
          <p:spPr>
            <a:xfrm>
              <a:off x="6366874" y="1186978"/>
              <a:ext cx="2632294" cy="827719"/>
            </a:xfrm>
            <a:prstGeom prst="cloudCallout">
              <a:avLst>
                <a:gd name="adj1" fmla="val -48805"/>
                <a:gd name="adj2" fmla="val 89182"/>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 </a:t>
              </a:r>
              <a:r>
                <a:rPr lang="en-US" dirty="0" err="1" smtClean="0">
                  <a:solidFill>
                    <a:schemeClr val="tx1"/>
                  </a:solidFill>
                </a:rPr>
                <a:t>gotta</a:t>
              </a:r>
              <a:r>
                <a:rPr lang="en-US" dirty="0" smtClean="0">
                  <a:solidFill>
                    <a:schemeClr val="tx1"/>
                  </a:solidFill>
                </a:rPr>
                <a:t> be me!</a:t>
              </a:r>
              <a:endParaRPr lang="en-US" dirty="0">
                <a:solidFill>
                  <a:schemeClr val="tx1"/>
                </a:solidFill>
              </a:endParaRPr>
            </a:p>
          </p:txBody>
        </p:sp>
        <p:grpSp>
          <p:nvGrpSpPr>
            <p:cNvPr id="15" name="Group 14"/>
            <p:cNvGrpSpPr/>
            <p:nvPr/>
          </p:nvGrpSpPr>
          <p:grpSpPr>
            <a:xfrm>
              <a:off x="5566635" y="2245357"/>
              <a:ext cx="1052227" cy="2407672"/>
              <a:chOff x="5566635" y="2245357"/>
              <a:chExt cx="1052227" cy="2407672"/>
            </a:xfrm>
          </p:grpSpPr>
          <p:grpSp>
            <p:nvGrpSpPr>
              <p:cNvPr id="4" name="Group 3"/>
              <p:cNvGrpSpPr/>
              <p:nvPr/>
            </p:nvGrpSpPr>
            <p:grpSpPr>
              <a:xfrm>
                <a:off x="5566635" y="2245357"/>
                <a:ext cx="1052227" cy="2030158"/>
                <a:chOff x="991022" y="1822052"/>
                <a:chExt cx="1383565" cy="2631852"/>
              </a:xfrm>
            </p:grpSpPr>
            <p:sp>
              <p:nvSpPr>
                <p:cNvPr id="5" name="Smiley Face 4"/>
                <p:cNvSpPr/>
                <p:nvPr/>
              </p:nvSpPr>
              <p:spPr>
                <a:xfrm>
                  <a:off x="991022" y="1822052"/>
                  <a:ext cx="1383565" cy="108586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a:stCxn id="5" idx="4"/>
                </p:cNvCxnSpPr>
                <p:nvPr/>
              </p:nvCxnSpPr>
              <p:spPr>
                <a:xfrm rot="5400000">
                  <a:off x="1301656" y="3262954"/>
                  <a:ext cx="736182" cy="26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991022" y="3257608"/>
                  <a:ext cx="1383565" cy="36809"/>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6200000" flipH="1">
                  <a:off x="1445068" y="3855723"/>
                  <a:ext cx="809800" cy="386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1067711" y="3864927"/>
                  <a:ext cx="809801" cy="368152"/>
                </a:xfrm>
                <a:prstGeom prst="line">
                  <a:avLst/>
                </a:prstGeom>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5800721" y="4275515"/>
                <a:ext cx="544331" cy="377514"/>
              </a:xfrm>
              <a:prstGeom prst="rect">
                <a:avLst/>
              </a:prstGeom>
              <a:noFill/>
            </p:spPr>
            <p:txBody>
              <a:bodyPr wrap="square" rtlCol="0">
                <a:spAutoFit/>
              </a:bodyPr>
              <a:lstStyle/>
              <a:p>
                <a:r>
                  <a:rPr lang="en-US" dirty="0" smtClean="0"/>
                  <a:t>You</a:t>
                </a:r>
                <a:endParaRPr lang="en-US"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Question</a:t>
            </a:r>
            <a:endParaRPr lang="en-US" dirty="0"/>
          </a:p>
        </p:txBody>
      </p:sp>
      <p:sp>
        <p:nvSpPr>
          <p:cNvPr id="3" name="Content Placeholder 2"/>
          <p:cNvSpPr>
            <a:spLocks noGrp="1"/>
          </p:cNvSpPr>
          <p:nvPr>
            <p:ph idx="1"/>
          </p:nvPr>
        </p:nvSpPr>
        <p:spPr>
          <a:xfrm>
            <a:off x="457200" y="1600201"/>
            <a:ext cx="8229600" cy="2283202"/>
          </a:xfrm>
        </p:spPr>
        <p:txBody>
          <a:bodyPr/>
          <a:lstStyle/>
          <a:p>
            <a:pPr>
              <a:buNone/>
            </a:pPr>
            <a:r>
              <a:rPr lang="en-US" b="1" dirty="0" smtClean="0">
                <a:solidFill>
                  <a:schemeClr val="tx2"/>
                </a:solidFill>
              </a:rPr>
              <a:t>The problem of personal identity</a:t>
            </a:r>
            <a:r>
              <a:rPr lang="en-US" dirty="0" smtClean="0"/>
              <a:t>:  In virtue of what does one and the same person persist through the radical changes she undergoes over the course of her life?</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sz="3600" b="1" dirty="0" smtClean="0">
                <a:solidFill>
                  <a:schemeClr val="bg1">
                    <a:lumMod val="65000"/>
                  </a:schemeClr>
                </a:solidFill>
              </a:rPr>
              <a:t>Locke’s Psychological Criterion</a:t>
            </a:r>
          </a:p>
          <a:p>
            <a:r>
              <a:rPr lang="en-US" sz="3600" b="1" dirty="0" smtClean="0">
                <a:solidFill>
                  <a:schemeClr val="bg1">
                    <a:lumMod val="65000"/>
                  </a:schemeClr>
                </a:solidFill>
              </a:rPr>
              <a:t>Persons vs. (Human) Bodies</a:t>
            </a:r>
          </a:p>
          <a:p>
            <a:r>
              <a:rPr lang="en-US" sz="3600" b="1" dirty="0" smtClean="0">
                <a:solidFill>
                  <a:schemeClr val="bg1">
                    <a:lumMod val="65000"/>
                  </a:schemeClr>
                </a:solidFill>
              </a:rPr>
              <a:t>Non-Human Persons</a:t>
            </a:r>
          </a:p>
          <a:p>
            <a:r>
              <a:rPr lang="en-US" sz="3600" b="1" dirty="0" smtClean="0">
                <a:solidFill>
                  <a:schemeClr val="bg1">
                    <a:lumMod val="65000"/>
                  </a:schemeClr>
                </a:solidFill>
              </a:rPr>
              <a:t>Persons vs. (Human) Animals</a:t>
            </a:r>
          </a:p>
          <a:p>
            <a:r>
              <a:rPr lang="en-US" sz="3600" b="1" dirty="0" smtClean="0">
                <a:solidFill>
                  <a:schemeClr val="tx2"/>
                </a:solidFill>
              </a:rPr>
              <a:t>Objections</a:t>
            </a:r>
            <a:endParaRPr lang="en-US" sz="3600" dirty="0" smtClean="0">
              <a:solidFill>
                <a:schemeClr val="tx2"/>
              </a:solidFill>
            </a:endParaRPr>
          </a:p>
          <a:p>
            <a:endParaRPr lang="en-US" dirty="0" smtClean="0"/>
          </a:p>
          <a:p>
            <a:endParaRPr lang="en-US" dirty="0"/>
          </a:p>
        </p:txBody>
      </p:sp>
      <p:sp>
        <p:nvSpPr>
          <p:cNvPr id="4" name="Rectangle 4"/>
          <p:cNvSpPr>
            <a:spLocks noChangeArrowheads="1"/>
          </p:cNvSpPr>
          <p:nvPr/>
        </p:nvSpPr>
        <p:spPr bwMode="auto">
          <a:xfrm>
            <a:off x="838199" y="4277582"/>
            <a:ext cx="2178051" cy="60960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Objections: Agenda</a:t>
            </a:r>
            <a:endParaRPr lang="en-US" dirty="0"/>
          </a:p>
        </p:txBody>
      </p:sp>
      <p:sp>
        <p:nvSpPr>
          <p:cNvPr id="3" name="Content Placeholder 2"/>
          <p:cNvSpPr>
            <a:spLocks noGrp="1"/>
          </p:cNvSpPr>
          <p:nvPr>
            <p:ph idx="1"/>
          </p:nvPr>
        </p:nvSpPr>
        <p:spPr/>
        <p:txBody>
          <a:bodyPr>
            <a:normAutofit/>
          </a:bodyPr>
          <a:lstStyle/>
          <a:p>
            <a:r>
              <a:rPr lang="en-US" sz="3600" b="1" dirty="0" smtClean="0"/>
              <a:t>Drunken Forgetfulness</a:t>
            </a:r>
          </a:p>
          <a:p>
            <a:r>
              <a:rPr lang="en-US" sz="3600" b="1" dirty="0" smtClean="0"/>
              <a:t>Ordinary Forgetfulness</a:t>
            </a:r>
          </a:p>
          <a:p>
            <a:r>
              <a:rPr lang="en-US" sz="3600" b="1" dirty="0" smtClean="0"/>
              <a:t>Implanted Memories</a:t>
            </a:r>
          </a:p>
          <a:p>
            <a:r>
              <a:rPr lang="en-US" sz="3600" b="1" dirty="0" smtClean="0"/>
              <a:t>Reid’s Incoherence Objection</a:t>
            </a:r>
          </a:p>
          <a:p>
            <a:pPr>
              <a:buNone/>
            </a:pPr>
            <a:endParaRPr lang="en-US" dirty="0" smtClean="0"/>
          </a:p>
          <a:p>
            <a:endParaRPr lang="en-US" dirty="0"/>
          </a:p>
        </p:txBody>
      </p:sp>
      <p:sp>
        <p:nvSpPr>
          <p:cNvPr id="4" name="Rectangle 4"/>
          <p:cNvSpPr>
            <a:spLocks noChangeArrowheads="1"/>
          </p:cNvSpPr>
          <p:nvPr/>
        </p:nvSpPr>
        <p:spPr bwMode="auto">
          <a:xfrm>
            <a:off x="838200" y="1600200"/>
            <a:ext cx="4448176" cy="60960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childTnLst>
                                </p:cTn>
                              </p:par>
                              <p:par>
                                <p:cTn id="24" presetID="3" presetClass="emph" presetSubtype="2" fill="hold" grpId="0" nodeType="withEffect">
                                  <p:stCondLst>
                                    <p:cond delay="0"/>
                                  </p:stCondLst>
                                  <p:childTnLst>
                                    <p:animClr clrSpc="rgb">
                                      <p:cBhvr override="childStyle">
                                        <p:cTn id="25" dur="2000" fill="hold"/>
                                        <p:tgtEl>
                                          <p:spTgt spid="3">
                                            <p:txEl>
                                              <p:pRg st="0" end="0"/>
                                            </p:txEl>
                                          </p:spTgt>
                                        </p:tgtEl>
                                        <p:attrNameLst>
                                          <p:attrName>style.color</p:attrName>
                                        </p:attrNameLst>
                                      </p:cBhvr>
                                      <p:to>
                                        <a:schemeClr val="tx2"/>
                                      </p:to>
                                    </p:animClr>
                                  </p:childTnLst>
                                </p:cTn>
                              </p:par>
                              <p:par>
                                <p:cTn id="26" presetID="3" presetClass="emph" presetSubtype="2" fill="hold" grpId="0" nodeType="withEffect">
                                  <p:stCondLst>
                                    <p:cond delay="0"/>
                                  </p:stCondLst>
                                  <p:childTnLst>
                                    <p:animClr clrSpc="rgb">
                                      <p:cBhvr override="childStyle">
                                        <p:cTn id="27" dur="2000" fill="hold"/>
                                        <p:tgtEl>
                                          <p:spTgt spid="3">
                                            <p:txEl>
                                              <p:pRg st="1" end="1"/>
                                            </p:txEl>
                                          </p:spTgt>
                                        </p:tgtEl>
                                        <p:attrNameLst>
                                          <p:attrName>style.color</p:attrName>
                                        </p:attrNameLst>
                                      </p:cBhvr>
                                      <p:to>
                                        <a:srgbClr val="B2A9B0"/>
                                      </p:to>
                                    </p:animClr>
                                  </p:childTnLst>
                                </p:cTn>
                              </p:par>
                              <p:par>
                                <p:cTn id="28" presetID="3" presetClass="emph" presetSubtype="2" fill="hold" grpId="0" nodeType="withEffect">
                                  <p:stCondLst>
                                    <p:cond delay="0"/>
                                  </p:stCondLst>
                                  <p:childTnLst>
                                    <p:animClr clrSpc="rgb">
                                      <p:cBhvr override="childStyle">
                                        <p:cTn id="29" dur="2000" fill="hold"/>
                                        <p:tgtEl>
                                          <p:spTgt spid="3">
                                            <p:txEl>
                                              <p:pRg st="2" end="2"/>
                                            </p:txEl>
                                          </p:spTgt>
                                        </p:tgtEl>
                                        <p:attrNameLst>
                                          <p:attrName>style.color</p:attrName>
                                        </p:attrNameLst>
                                      </p:cBhvr>
                                      <p:to>
                                        <a:srgbClr val="B2A9B0"/>
                                      </p:to>
                                    </p:animClr>
                                  </p:childTnLst>
                                </p:cTn>
                              </p:par>
                              <p:par>
                                <p:cTn id="30" presetID="3" presetClass="emph" presetSubtype="2" fill="hold" grpId="0" nodeType="withEffect">
                                  <p:stCondLst>
                                    <p:cond delay="0"/>
                                  </p:stCondLst>
                                  <p:childTnLst>
                                    <p:animClr clrSpc="rgb">
                                      <p:cBhvr override="childStyle">
                                        <p:cTn id="31" dur="2000" fill="hold"/>
                                        <p:tgtEl>
                                          <p:spTgt spid="3">
                                            <p:txEl>
                                              <p:pRg st="3" end="3"/>
                                            </p:txEl>
                                          </p:spTgt>
                                        </p:tgtEl>
                                        <p:attrNameLst>
                                          <p:attrName>style.color</p:attrName>
                                        </p:attrNameLst>
                                      </p:cBhvr>
                                      <p:to>
                                        <a:srgbClr val="B2A9B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animBg="1"/>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Objection from Drunken Forgetfulness</a:t>
            </a:r>
            <a:endParaRPr lang="en-US" dirty="0"/>
          </a:p>
        </p:txBody>
      </p:sp>
      <p:sp>
        <p:nvSpPr>
          <p:cNvPr id="4" name="Text Box 4"/>
          <p:cNvSpPr txBox="1">
            <a:spLocks noChangeArrowheads="1"/>
          </p:cNvSpPr>
          <p:nvPr/>
        </p:nvSpPr>
        <p:spPr bwMode="auto">
          <a:xfrm>
            <a:off x="1255452" y="1561299"/>
            <a:ext cx="6788202" cy="1938992"/>
          </a:xfrm>
          <a:prstGeom prst="rect">
            <a:avLst/>
          </a:prstGeom>
          <a:noFill/>
          <a:ln w="25400">
            <a:solidFill>
              <a:schemeClr val="tx1"/>
            </a:solidFill>
            <a:miter lim="800000"/>
            <a:headEnd/>
            <a:tailEnd/>
          </a:ln>
        </p:spPr>
        <p:txBody>
          <a:bodyPr wrap="square">
            <a:prstTxWarp prst="textNoShape">
              <a:avLst/>
            </a:prstTxWarp>
            <a:spAutoFit/>
          </a:bodyPr>
          <a:lstStyle/>
          <a:p>
            <a:r>
              <a:rPr lang="en-US" sz="2000" dirty="0" smtClean="0"/>
              <a:t>But is not a man drunk and sober the same person? why else is he punished for the fact he commits when drunk, though he be never afterwards conscious of it? Just as much the same person as a man that walks, and does other things in his sleep, is the same person, and is answerable for any mischief he shall do in it. (</a:t>
            </a:r>
            <a:r>
              <a:rPr lang="en-US" sz="2000" dirty="0" err="1" smtClean="0"/>
              <a:t>p</a:t>
            </a:r>
            <a:r>
              <a:rPr lang="en-US" sz="2000" dirty="0" smtClean="0"/>
              <a:t>. 48)</a:t>
            </a:r>
            <a:endParaRPr lang="en-US" sz="20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Objection from Drunken Forgetfulness</a:t>
            </a:r>
            <a:endParaRPr lang="en-US" dirty="0"/>
          </a:p>
        </p:txBody>
      </p:sp>
      <p:sp>
        <p:nvSpPr>
          <p:cNvPr id="4" name="Content Placeholder 2"/>
          <p:cNvSpPr>
            <a:spLocks noGrp="1"/>
          </p:cNvSpPr>
          <p:nvPr>
            <p:ph idx="1"/>
          </p:nvPr>
        </p:nvSpPr>
        <p:spPr>
          <a:xfrm>
            <a:off x="457200" y="4107697"/>
            <a:ext cx="8229600" cy="2512178"/>
          </a:xfrm>
        </p:spPr>
        <p:txBody>
          <a:bodyPr>
            <a:normAutofit fontScale="70000" lnSpcReduction="20000"/>
          </a:bodyPr>
          <a:lstStyle/>
          <a:p>
            <a:pPr lvl="0">
              <a:buNone/>
              <a:defRPr/>
            </a:pPr>
            <a:r>
              <a:rPr lang="en-US" b="1" dirty="0" smtClean="0"/>
              <a:t>Argument</a:t>
            </a:r>
            <a:r>
              <a:rPr lang="en-US" dirty="0" smtClean="0"/>
              <a:t>:</a:t>
            </a:r>
          </a:p>
          <a:p>
            <a:pPr marL="514350" lvl="0" indent="-514350">
              <a:buFont typeface="Arial"/>
              <a:buAutoNum type="arabicParenBoth"/>
              <a:defRPr/>
            </a:pPr>
            <a:r>
              <a:rPr lang="en-US" dirty="0" smtClean="0"/>
              <a:t>P1 ≠ P2 only if it is illegitimate to blame/punish P1 for P2’s crimes.</a:t>
            </a:r>
          </a:p>
          <a:p>
            <a:pPr marL="514350" lvl="0" indent="-514350">
              <a:buFont typeface="Arial"/>
              <a:buAutoNum type="arabicParenBoth"/>
              <a:defRPr/>
            </a:pPr>
            <a:r>
              <a:rPr lang="en-US" dirty="0" smtClean="0"/>
              <a:t>It is legitimate to blame/punish P1 for P2’s crime.</a:t>
            </a:r>
          </a:p>
          <a:p>
            <a:pPr lvl="0">
              <a:buNone/>
              <a:defRPr/>
            </a:pPr>
            <a:r>
              <a:rPr lang="en-US" dirty="0" smtClean="0"/>
              <a:t>(C1) P1 = P2</a:t>
            </a:r>
          </a:p>
          <a:p>
            <a:pPr lvl="0">
              <a:buNone/>
              <a:defRPr/>
            </a:pPr>
            <a:r>
              <a:rPr lang="en-US" dirty="0" smtClean="0"/>
              <a:t>(3)   According to Locke’s Criterion, P1 ≠ P2.</a:t>
            </a:r>
          </a:p>
          <a:p>
            <a:pPr lvl="0">
              <a:buNone/>
              <a:defRPr/>
            </a:pPr>
            <a:r>
              <a:rPr lang="en-US" dirty="0" smtClean="0"/>
              <a:t>(C)   Locke’s Criterion is false.</a:t>
            </a:r>
          </a:p>
        </p:txBody>
      </p:sp>
      <p:sp>
        <p:nvSpPr>
          <p:cNvPr id="16" name="Oval Callout 15"/>
          <p:cNvSpPr/>
          <p:nvPr/>
        </p:nvSpPr>
        <p:spPr>
          <a:xfrm>
            <a:off x="0" y="1007240"/>
            <a:ext cx="2526057" cy="968625"/>
          </a:xfrm>
          <a:prstGeom prst="wedgeEllipseCallout">
            <a:avLst>
              <a:gd name="adj1" fmla="val -14548"/>
              <a:gd name="adj2" fmla="val 154280"/>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 &lt;hic!&gt; love you, man!</a:t>
            </a:r>
            <a:endParaRPr lang="en-US" dirty="0">
              <a:solidFill>
                <a:schemeClr val="tx1"/>
              </a:solidFill>
            </a:endParaRPr>
          </a:p>
        </p:txBody>
      </p:sp>
      <p:grpSp>
        <p:nvGrpSpPr>
          <p:cNvPr id="27" name="Group 26"/>
          <p:cNvGrpSpPr/>
          <p:nvPr/>
        </p:nvGrpSpPr>
        <p:grpSpPr>
          <a:xfrm>
            <a:off x="457200" y="2154267"/>
            <a:ext cx="2104923" cy="1953430"/>
            <a:chOff x="457200" y="2154267"/>
            <a:chExt cx="2104923" cy="1953430"/>
          </a:xfrm>
        </p:grpSpPr>
        <p:grpSp>
          <p:nvGrpSpPr>
            <p:cNvPr id="13" name="Group 12"/>
            <p:cNvGrpSpPr/>
            <p:nvPr/>
          </p:nvGrpSpPr>
          <p:grpSpPr>
            <a:xfrm>
              <a:off x="457200" y="2619625"/>
              <a:ext cx="2104923" cy="1054014"/>
              <a:chOff x="2103281" y="2073648"/>
              <a:chExt cx="2104923" cy="1054014"/>
            </a:xfrm>
          </p:grpSpPr>
          <p:pic>
            <p:nvPicPr>
              <p:cNvPr id="5" name="Picture 4"/>
              <p:cNvPicPr>
                <a:picLocks noChangeAspect="1"/>
              </p:cNvPicPr>
              <p:nvPr/>
            </p:nvPicPr>
            <p:blipFill>
              <a:blip r:embed="rId2"/>
              <a:stretch>
                <a:fillRect/>
              </a:stretch>
            </p:blipFill>
            <p:spPr>
              <a:xfrm rot="16200000">
                <a:off x="2186307" y="2028564"/>
                <a:ext cx="1016072" cy="1182123"/>
              </a:xfrm>
              <a:prstGeom prst="rect">
                <a:avLst/>
              </a:prstGeom>
            </p:spPr>
          </p:pic>
          <p:grpSp>
            <p:nvGrpSpPr>
              <p:cNvPr id="8" name="Group 13"/>
              <p:cNvGrpSpPr/>
              <p:nvPr/>
            </p:nvGrpSpPr>
            <p:grpSpPr>
              <a:xfrm rot="16200000">
                <a:off x="3085820" y="2003492"/>
                <a:ext cx="1052227" cy="1192540"/>
                <a:chOff x="5941518" y="4067875"/>
                <a:chExt cx="1052227" cy="1192540"/>
              </a:xfrm>
            </p:grpSpPr>
            <p:cxnSp>
              <p:nvCxnSpPr>
                <p:cNvPr id="9" name="Straight Connector 8"/>
                <p:cNvCxnSpPr/>
                <p:nvPr/>
              </p:nvCxnSpPr>
              <p:spPr>
                <a:xfrm rot="5400000">
                  <a:off x="6173763" y="4341882"/>
                  <a:ext cx="567876" cy="198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941518" y="4337616"/>
                  <a:ext cx="1052227" cy="283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6200000" flipH="1">
                  <a:off x="6282431" y="4801089"/>
                  <a:ext cx="624664" cy="2939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5995444" y="4808089"/>
                  <a:ext cx="624664" cy="279986"/>
                </a:xfrm>
                <a:prstGeom prst="line">
                  <a:avLst/>
                </a:prstGeom>
              </p:spPr>
              <p:style>
                <a:lnRef idx="2">
                  <a:schemeClr val="accent1"/>
                </a:lnRef>
                <a:fillRef idx="0">
                  <a:schemeClr val="accent1"/>
                </a:fillRef>
                <a:effectRef idx="1">
                  <a:schemeClr val="accent1"/>
                </a:effectRef>
                <a:fontRef idx="minor">
                  <a:schemeClr val="tx1"/>
                </a:fontRef>
              </p:style>
            </p:cxnSp>
          </p:grpSp>
        </p:grpSp>
        <p:pic>
          <p:nvPicPr>
            <p:cNvPr id="14" name="Picture 13"/>
            <p:cNvPicPr>
              <a:picLocks noChangeAspect="1"/>
            </p:cNvPicPr>
            <p:nvPr/>
          </p:nvPicPr>
          <p:blipFill>
            <a:blip r:embed="rId3"/>
            <a:stretch>
              <a:fillRect/>
            </a:stretch>
          </p:blipFill>
          <p:spPr>
            <a:xfrm rot="18414649">
              <a:off x="1261182" y="2128076"/>
              <a:ext cx="813070" cy="865452"/>
            </a:xfrm>
            <a:prstGeom prst="rect">
              <a:avLst/>
            </a:prstGeom>
          </p:spPr>
        </p:pic>
        <p:sp>
          <p:nvSpPr>
            <p:cNvPr id="17" name="TextBox 16"/>
            <p:cNvSpPr txBox="1"/>
            <p:nvPr/>
          </p:nvSpPr>
          <p:spPr>
            <a:xfrm>
              <a:off x="457200" y="3738365"/>
              <a:ext cx="1210518" cy="369332"/>
            </a:xfrm>
            <a:prstGeom prst="rect">
              <a:avLst/>
            </a:prstGeom>
            <a:noFill/>
          </p:spPr>
          <p:txBody>
            <a:bodyPr wrap="square" rtlCol="0">
              <a:spAutoFit/>
            </a:bodyPr>
            <a:lstStyle/>
            <a:p>
              <a:r>
                <a:rPr lang="en-US" dirty="0" smtClean="0"/>
                <a:t>Last night</a:t>
              </a:r>
              <a:endParaRPr lang="en-US" dirty="0"/>
            </a:p>
          </p:txBody>
        </p:sp>
      </p:grpSp>
      <p:grpSp>
        <p:nvGrpSpPr>
          <p:cNvPr id="28" name="Group 27"/>
          <p:cNvGrpSpPr/>
          <p:nvPr/>
        </p:nvGrpSpPr>
        <p:grpSpPr>
          <a:xfrm>
            <a:off x="7270033" y="1260000"/>
            <a:ext cx="1927622" cy="2582367"/>
            <a:chOff x="6306222" y="1340664"/>
            <a:chExt cx="1927622" cy="2582367"/>
          </a:xfrm>
        </p:grpSpPr>
        <p:grpSp>
          <p:nvGrpSpPr>
            <p:cNvPr id="19" name="Group 18"/>
            <p:cNvGrpSpPr/>
            <p:nvPr/>
          </p:nvGrpSpPr>
          <p:grpSpPr>
            <a:xfrm rot="5400000">
              <a:off x="5942555" y="1866119"/>
              <a:ext cx="2104923" cy="1054014"/>
              <a:chOff x="2103281" y="2073648"/>
              <a:chExt cx="2104923" cy="1054014"/>
            </a:xfrm>
          </p:grpSpPr>
          <p:pic>
            <p:nvPicPr>
              <p:cNvPr id="20" name="Picture 19"/>
              <p:cNvPicPr>
                <a:picLocks noChangeAspect="1"/>
              </p:cNvPicPr>
              <p:nvPr/>
            </p:nvPicPr>
            <p:blipFill>
              <a:blip r:embed="rId2"/>
              <a:stretch>
                <a:fillRect/>
              </a:stretch>
            </p:blipFill>
            <p:spPr>
              <a:xfrm rot="16200000">
                <a:off x="2186307" y="2028564"/>
                <a:ext cx="1016072" cy="1182123"/>
              </a:xfrm>
              <a:prstGeom prst="rect">
                <a:avLst/>
              </a:prstGeom>
            </p:spPr>
          </p:pic>
          <p:grpSp>
            <p:nvGrpSpPr>
              <p:cNvPr id="21" name="Group 13"/>
              <p:cNvGrpSpPr/>
              <p:nvPr/>
            </p:nvGrpSpPr>
            <p:grpSpPr>
              <a:xfrm rot="16200000">
                <a:off x="3085822" y="2003494"/>
                <a:ext cx="1052227" cy="1192540"/>
                <a:chOff x="5941518" y="4067875"/>
                <a:chExt cx="1052227" cy="1192540"/>
              </a:xfrm>
            </p:grpSpPr>
            <p:cxnSp>
              <p:nvCxnSpPr>
                <p:cNvPr id="22" name="Straight Connector 21"/>
                <p:cNvCxnSpPr/>
                <p:nvPr/>
              </p:nvCxnSpPr>
              <p:spPr>
                <a:xfrm rot="5400000">
                  <a:off x="6173763" y="4341882"/>
                  <a:ext cx="567876" cy="19862"/>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941518" y="4337616"/>
                  <a:ext cx="1052227" cy="28394"/>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6200000" flipH="1">
                  <a:off x="6282431" y="4801089"/>
                  <a:ext cx="624664" cy="2939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5995444" y="4808089"/>
                  <a:ext cx="624664" cy="279986"/>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26" name="TextBox 25"/>
            <p:cNvSpPr txBox="1"/>
            <p:nvPr/>
          </p:nvSpPr>
          <p:spPr>
            <a:xfrm>
              <a:off x="6306222" y="3553699"/>
              <a:ext cx="1927622" cy="369332"/>
            </a:xfrm>
            <a:prstGeom prst="rect">
              <a:avLst/>
            </a:prstGeom>
            <a:noFill/>
          </p:spPr>
          <p:txBody>
            <a:bodyPr wrap="square" rtlCol="0">
              <a:spAutoFit/>
            </a:bodyPr>
            <a:lstStyle/>
            <a:p>
              <a:r>
                <a:rPr lang="en-US" dirty="0" smtClean="0"/>
                <a:t>This morning</a:t>
              </a:r>
              <a:endParaRPr lang="en-US" dirty="0"/>
            </a:p>
          </p:txBody>
        </p:sp>
      </p:grpSp>
      <p:sp>
        <p:nvSpPr>
          <p:cNvPr id="29" name="Oval Callout 28"/>
          <p:cNvSpPr/>
          <p:nvPr/>
        </p:nvSpPr>
        <p:spPr>
          <a:xfrm>
            <a:off x="4905764" y="1822325"/>
            <a:ext cx="2526057" cy="968625"/>
          </a:xfrm>
          <a:prstGeom prst="wedgeEllipseCallout">
            <a:avLst>
              <a:gd name="adj1" fmla="val 62751"/>
              <a:gd name="adj2" fmla="val -57141"/>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What happened last night?</a:t>
            </a:r>
            <a:endParaRPr lang="en-US" dirty="0">
              <a:solidFill>
                <a:schemeClr val="tx1"/>
              </a:solidFill>
            </a:endParaRPr>
          </a:p>
        </p:txBody>
      </p:sp>
      <p:cxnSp>
        <p:nvCxnSpPr>
          <p:cNvPr id="30" name="Straight Connector 29"/>
          <p:cNvCxnSpPr/>
          <p:nvPr/>
        </p:nvCxnSpPr>
        <p:spPr>
          <a:xfrm>
            <a:off x="570172" y="5127625"/>
            <a:ext cx="811662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1" name="Line Callout 1 (No Border) 30"/>
          <p:cNvSpPr/>
          <p:nvPr/>
        </p:nvSpPr>
        <p:spPr>
          <a:xfrm>
            <a:off x="3539941" y="1733156"/>
            <a:ext cx="605262" cy="442103"/>
          </a:xfrm>
          <a:prstGeom prst="callout1">
            <a:avLst>
              <a:gd name="adj1" fmla="val 45168"/>
              <a:gd name="adj2" fmla="val 108662"/>
              <a:gd name="adj3" fmla="val -13304"/>
              <a:gd name="adj4" fmla="val 678067"/>
            </a:avLst>
          </a:prstGeom>
          <a:solidFill>
            <a:schemeClr val="accent2">
              <a:lumMod val="60000"/>
              <a:lumOff val="40000"/>
            </a:schemeClr>
          </a:solidFill>
          <a:ln w="25400">
            <a:solidFill>
              <a:schemeClr val="accent2"/>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P1</a:t>
            </a:r>
            <a:endParaRPr lang="en-US" b="1" dirty="0">
              <a:solidFill>
                <a:schemeClr val="tx1"/>
              </a:solidFill>
            </a:endParaRPr>
          </a:p>
        </p:txBody>
      </p:sp>
      <p:sp>
        <p:nvSpPr>
          <p:cNvPr id="32" name="Line Callout 1 (No Border) 31"/>
          <p:cNvSpPr/>
          <p:nvPr/>
        </p:nvSpPr>
        <p:spPr>
          <a:xfrm>
            <a:off x="3539941" y="2298157"/>
            <a:ext cx="605262" cy="442103"/>
          </a:xfrm>
          <a:prstGeom prst="callout1">
            <a:avLst>
              <a:gd name="adj1" fmla="val 51656"/>
              <a:gd name="adj2" fmla="val 212"/>
              <a:gd name="adj3" fmla="val 142019"/>
              <a:gd name="adj4" fmla="val -235561"/>
            </a:avLst>
          </a:prstGeom>
          <a:solidFill>
            <a:schemeClr val="accent2">
              <a:lumMod val="60000"/>
              <a:lumOff val="40000"/>
            </a:schemeClr>
          </a:solidFill>
          <a:ln w="25400">
            <a:solidFill>
              <a:schemeClr val="accent2"/>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P2</a:t>
            </a:r>
            <a:endParaRPr lang="en-US" b="1" dirty="0">
              <a:solidFill>
                <a:schemeClr val="tx1"/>
              </a:solidFill>
            </a:endParaRPr>
          </a:p>
        </p:txBody>
      </p:sp>
      <p:cxnSp>
        <p:nvCxnSpPr>
          <p:cNvPr id="33" name="Straight Connector 32"/>
          <p:cNvCxnSpPr/>
          <p:nvPr/>
        </p:nvCxnSpPr>
        <p:spPr>
          <a:xfrm>
            <a:off x="570172" y="5810250"/>
            <a:ext cx="811662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6" grpId="0" animBg="1"/>
      <p:bldP spid="29" grpId="0" animBg="1"/>
      <p:bldP spid="31" grpId="0" animBg="1"/>
      <p:bldP spid="32" grpId="0" animBg="1"/>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Drunken Forgetfulness:</a:t>
            </a:r>
            <a:br>
              <a:rPr lang="en-US" dirty="0" smtClean="0"/>
            </a:br>
            <a:r>
              <a:rPr lang="en-US" dirty="0" smtClean="0"/>
              <a:t>Locke’s Response</a:t>
            </a:r>
            <a:endParaRPr lang="en-US" dirty="0"/>
          </a:p>
        </p:txBody>
      </p:sp>
      <p:sp>
        <p:nvSpPr>
          <p:cNvPr id="4" name="Text Box 4"/>
          <p:cNvSpPr txBox="1">
            <a:spLocks noChangeArrowheads="1"/>
          </p:cNvSpPr>
          <p:nvPr/>
        </p:nvSpPr>
        <p:spPr bwMode="auto">
          <a:xfrm>
            <a:off x="1255452" y="1561299"/>
            <a:ext cx="6788202" cy="4093428"/>
          </a:xfrm>
          <a:prstGeom prst="rect">
            <a:avLst/>
          </a:prstGeom>
          <a:noFill/>
          <a:ln w="25400">
            <a:solidFill>
              <a:schemeClr val="tx1"/>
            </a:solidFill>
            <a:miter lim="800000"/>
            <a:headEnd/>
            <a:tailEnd/>
          </a:ln>
        </p:spPr>
        <p:txBody>
          <a:bodyPr wrap="square">
            <a:prstTxWarp prst="textNoShape">
              <a:avLst/>
            </a:prstTxWarp>
            <a:spAutoFit/>
          </a:bodyPr>
          <a:lstStyle/>
          <a:p>
            <a:r>
              <a:rPr lang="en-US" sz="2000" dirty="0" smtClean="0"/>
              <a:t>Human laws punish both, with a justice suitable to their way of knowledge; because, in these cases, they cannot distinguish certainly what is real, what counterfeit: and so the ignorance in drunkenness or sleep is not admitted as a plea. For, though punishment be annexed to personality, and personality to consciousness, and the drunkard perhaps be not conscious of what he did, yet human judicatures justly punish him, because the fact is proved against him, but want of consciousness cannot be proved for him.  But in the great day, wherein the secrets of all hearts shall be laid open, it may be reasonable to think, no one shall be made to answer for what he knows nothing of; but shall receive his doom, his conscience accusing or excusing him.  (</a:t>
            </a:r>
            <a:r>
              <a:rPr lang="en-US" sz="2000" dirty="0" err="1" smtClean="0"/>
              <a:t>p</a:t>
            </a:r>
            <a:r>
              <a:rPr lang="en-US" sz="2000" dirty="0" smtClean="0"/>
              <a:t>. 48)</a:t>
            </a:r>
            <a:endParaRPr lang="en-US" sz="20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Drunken Forgetfulness:</a:t>
            </a:r>
            <a:br>
              <a:rPr lang="en-US" dirty="0" smtClean="0"/>
            </a:br>
            <a:r>
              <a:rPr lang="en-US" dirty="0" smtClean="0"/>
              <a:t>Locke’s Response</a:t>
            </a:r>
            <a:endParaRPr lang="en-US" dirty="0"/>
          </a:p>
        </p:txBody>
      </p:sp>
      <p:sp>
        <p:nvSpPr>
          <p:cNvPr id="3" name="Content Placeholder 2"/>
          <p:cNvSpPr>
            <a:spLocks noGrp="1"/>
          </p:cNvSpPr>
          <p:nvPr>
            <p:ph idx="1"/>
          </p:nvPr>
        </p:nvSpPr>
        <p:spPr/>
        <p:txBody>
          <a:bodyPr/>
          <a:lstStyle/>
          <a:p>
            <a:pPr>
              <a:buNone/>
            </a:pPr>
            <a:r>
              <a:rPr lang="en-US" dirty="0" smtClean="0"/>
              <a:t>Locke “bites the bullet”:</a:t>
            </a:r>
          </a:p>
          <a:p>
            <a:r>
              <a:rPr lang="en-US" dirty="0" smtClean="0"/>
              <a:t>It </a:t>
            </a:r>
            <a:r>
              <a:rPr lang="en-US" b="1" dirty="0" smtClean="0"/>
              <a:t>is</a:t>
            </a:r>
            <a:r>
              <a:rPr lang="en-US" dirty="0" smtClean="0"/>
              <a:t> illegitimate to blame/punish a person for what she does while blacked out.</a:t>
            </a:r>
          </a:p>
          <a:p>
            <a:r>
              <a:rPr lang="en-US" dirty="0" smtClean="0"/>
              <a:t>Why think otherwise?  </a:t>
            </a:r>
          </a:p>
          <a:p>
            <a:r>
              <a:rPr lang="en-US" dirty="0" smtClean="0"/>
              <a:t>Locke: we couldn’t have a justice system that acknowledges this excuse.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Drunken Forgetfulness:</a:t>
            </a:r>
            <a:br>
              <a:rPr lang="en-US" dirty="0" smtClean="0"/>
            </a:br>
            <a:r>
              <a:rPr lang="en-US" dirty="0" smtClean="0"/>
              <a:t>Against Locke’s Response</a:t>
            </a:r>
            <a:endParaRPr lang="en-US" dirty="0"/>
          </a:p>
        </p:txBody>
      </p:sp>
      <p:sp>
        <p:nvSpPr>
          <p:cNvPr id="3" name="Content Placeholder 2"/>
          <p:cNvSpPr>
            <a:spLocks noGrp="1"/>
          </p:cNvSpPr>
          <p:nvPr>
            <p:ph idx="1"/>
          </p:nvPr>
        </p:nvSpPr>
        <p:spPr/>
        <p:txBody>
          <a:bodyPr/>
          <a:lstStyle/>
          <a:p>
            <a:r>
              <a:rPr lang="en-US" dirty="0" smtClean="0"/>
              <a:t>Our justice system requires (and gets) evidence about “state of mind” all the time.</a:t>
            </a:r>
          </a:p>
          <a:p>
            <a:pPr>
              <a:buNone/>
            </a:pPr>
            <a:r>
              <a:rPr lang="en-US" b="1" dirty="0" smtClean="0"/>
              <a:t>	Examples</a:t>
            </a:r>
            <a:r>
              <a:rPr lang="en-US" dirty="0" smtClean="0"/>
              <a:t>: </a:t>
            </a:r>
          </a:p>
          <a:p>
            <a:pPr lvl="1">
              <a:buFont typeface="Wingdings" charset="2"/>
              <a:buChar char="Ø"/>
            </a:pPr>
            <a:r>
              <a:rPr lang="en-US" dirty="0" smtClean="0"/>
              <a:t>People get convicted of </a:t>
            </a:r>
            <a:r>
              <a:rPr lang="en-US" b="1" dirty="0" smtClean="0"/>
              <a:t>first degree murder</a:t>
            </a:r>
            <a:r>
              <a:rPr lang="en-US" dirty="0" smtClean="0"/>
              <a:t>;</a:t>
            </a:r>
          </a:p>
          <a:p>
            <a:pPr lvl="1">
              <a:buFont typeface="Wingdings" charset="2"/>
              <a:buChar char="Ø"/>
            </a:pPr>
            <a:r>
              <a:rPr lang="en-US" dirty="0" smtClean="0"/>
              <a:t>People get exonerated from </a:t>
            </a:r>
            <a:r>
              <a:rPr lang="en-US" b="1" dirty="0" smtClean="0"/>
              <a:t>first degree murder.</a:t>
            </a:r>
          </a:p>
          <a:p>
            <a:r>
              <a:rPr lang="en-US" dirty="0" smtClean="0"/>
              <a:t>If being blacked out exonerated someone, there is no bar in principle to proving it in court.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Objections: Agenda</a:t>
            </a:r>
            <a:endParaRPr lang="en-US" dirty="0"/>
          </a:p>
        </p:txBody>
      </p:sp>
      <p:sp>
        <p:nvSpPr>
          <p:cNvPr id="3" name="Content Placeholder 2"/>
          <p:cNvSpPr>
            <a:spLocks noGrp="1"/>
          </p:cNvSpPr>
          <p:nvPr>
            <p:ph idx="1"/>
          </p:nvPr>
        </p:nvSpPr>
        <p:spPr/>
        <p:txBody>
          <a:bodyPr>
            <a:normAutofit/>
          </a:bodyPr>
          <a:lstStyle/>
          <a:p>
            <a:r>
              <a:rPr lang="en-US" sz="3600" b="1" dirty="0" smtClean="0">
                <a:solidFill>
                  <a:schemeClr val="bg1">
                    <a:lumMod val="65000"/>
                  </a:schemeClr>
                </a:solidFill>
              </a:rPr>
              <a:t>Drunken Forgetfulness</a:t>
            </a:r>
          </a:p>
          <a:p>
            <a:r>
              <a:rPr lang="en-US" sz="3600" b="1" dirty="0" smtClean="0">
                <a:solidFill>
                  <a:schemeClr val="tx2"/>
                </a:solidFill>
              </a:rPr>
              <a:t>Ordinary Forgetfulness</a:t>
            </a:r>
          </a:p>
          <a:p>
            <a:r>
              <a:rPr lang="en-US" sz="3600" b="1" dirty="0" smtClean="0">
                <a:solidFill>
                  <a:schemeClr val="bg1">
                    <a:lumMod val="65000"/>
                  </a:schemeClr>
                </a:solidFill>
              </a:rPr>
              <a:t>Implanted Memories</a:t>
            </a:r>
          </a:p>
          <a:p>
            <a:r>
              <a:rPr lang="en-US" sz="3600" b="1" dirty="0" smtClean="0">
                <a:solidFill>
                  <a:schemeClr val="bg1">
                    <a:lumMod val="65000"/>
                  </a:schemeClr>
                </a:solidFill>
              </a:rPr>
              <a:t>Reid’s Incoherence Objection</a:t>
            </a:r>
          </a:p>
          <a:p>
            <a:pPr>
              <a:buNone/>
            </a:pPr>
            <a:endParaRPr lang="en-US" dirty="0" smtClean="0"/>
          </a:p>
          <a:p>
            <a:endParaRPr lang="en-US" dirty="0"/>
          </a:p>
        </p:txBody>
      </p:sp>
      <p:sp>
        <p:nvSpPr>
          <p:cNvPr id="4" name="Rectangle 4"/>
          <p:cNvSpPr>
            <a:spLocks noChangeArrowheads="1"/>
          </p:cNvSpPr>
          <p:nvPr/>
        </p:nvSpPr>
        <p:spPr bwMode="auto">
          <a:xfrm>
            <a:off x="838200" y="2209800"/>
            <a:ext cx="4448176" cy="60960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Objection from Ordinary Forgetfulness</a:t>
            </a:r>
            <a:endParaRPr lang="en-US" dirty="0"/>
          </a:p>
        </p:txBody>
      </p:sp>
      <p:sp>
        <p:nvSpPr>
          <p:cNvPr id="4" name="Text Box 4"/>
          <p:cNvSpPr txBox="1">
            <a:spLocks noChangeArrowheads="1"/>
          </p:cNvSpPr>
          <p:nvPr/>
        </p:nvSpPr>
        <p:spPr bwMode="auto">
          <a:xfrm>
            <a:off x="1255452" y="1561298"/>
            <a:ext cx="6788202" cy="2308324"/>
          </a:xfrm>
          <a:prstGeom prst="rect">
            <a:avLst/>
          </a:prstGeom>
          <a:noFill/>
          <a:ln w="25400">
            <a:solidFill>
              <a:schemeClr val="tx1"/>
            </a:solidFill>
            <a:miter lim="800000"/>
            <a:headEnd/>
            <a:tailEnd/>
          </a:ln>
        </p:spPr>
        <p:txBody>
          <a:bodyPr wrap="square">
            <a:prstTxWarp prst="textNoShape">
              <a:avLst/>
            </a:prstTxWarp>
            <a:spAutoFit/>
          </a:bodyPr>
          <a:lstStyle/>
          <a:p>
            <a:r>
              <a:rPr lang="en-US" sz="2400" dirty="0" smtClean="0"/>
              <a:t>For whatsoever any substance has thought or done, which I cannot recollect, and by my consciousness make my own thought and action, it will no more belong to me, whether a part of me thought or did it, than if it had been thought or done by any other immaterial being anywhere existing. (</a:t>
            </a:r>
            <a:r>
              <a:rPr lang="en-US" sz="2400" dirty="0" err="1" smtClean="0"/>
              <a:t>p</a:t>
            </a:r>
            <a:r>
              <a:rPr lang="en-US" sz="2400" dirty="0" smtClean="0"/>
              <a:t>. 49)</a:t>
            </a:r>
            <a:endParaRPr lang="en-US" sz="24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Objection from Ordinary Forgetfulness</a:t>
            </a:r>
            <a:endParaRPr lang="en-US" dirty="0"/>
          </a:p>
        </p:txBody>
      </p:sp>
      <p:sp>
        <p:nvSpPr>
          <p:cNvPr id="3" name="Content Placeholder 2"/>
          <p:cNvSpPr>
            <a:spLocks noGrp="1"/>
          </p:cNvSpPr>
          <p:nvPr>
            <p:ph idx="1"/>
          </p:nvPr>
        </p:nvSpPr>
        <p:spPr>
          <a:xfrm>
            <a:off x="457200" y="3889375"/>
            <a:ext cx="8229600" cy="2236788"/>
          </a:xfrm>
        </p:spPr>
        <p:txBody>
          <a:bodyPr/>
          <a:lstStyle/>
          <a:p>
            <a:pPr>
              <a:buNone/>
            </a:pPr>
            <a:r>
              <a:rPr lang="en-US" b="1" dirty="0" smtClean="0">
                <a:solidFill>
                  <a:schemeClr val="tx2"/>
                </a:solidFill>
              </a:rPr>
              <a:t>Consider</a:t>
            </a:r>
            <a:r>
              <a:rPr lang="en-US" dirty="0" smtClean="0"/>
              <a:t>:</a:t>
            </a:r>
          </a:p>
        </p:txBody>
      </p:sp>
      <p:grpSp>
        <p:nvGrpSpPr>
          <p:cNvPr id="23" name="Group 22"/>
          <p:cNvGrpSpPr/>
          <p:nvPr/>
        </p:nvGrpSpPr>
        <p:grpSpPr>
          <a:xfrm>
            <a:off x="162119" y="1174838"/>
            <a:ext cx="2555875" cy="2528256"/>
            <a:chOff x="162119" y="1328853"/>
            <a:chExt cx="2555875" cy="2528256"/>
          </a:xfrm>
        </p:grpSpPr>
        <p:grpSp>
          <p:nvGrpSpPr>
            <p:cNvPr id="5" name="Group 12"/>
            <p:cNvGrpSpPr/>
            <p:nvPr/>
          </p:nvGrpSpPr>
          <p:grpSpPr>
            <a:xfrm>
              <a:off x="913943" y="1328853"/>
              <a:ext cx="1052227" cy="2030159"/>
              <a:chOff x="991022" y="1822052"/>
              <a:chExt cx="1383565" cy="2631852"/>
            </a:xfrm>
          </p:grpSpPr>
          <p:sp>
            <p:nvSpPr>
              <p:cNvPr id="8" name="Smiley Face 7"/>
              <p:cNvSpPr/>
              <p:nvPr/>
            </p:nvSpPr>
            <p:spPr>
              <a:xfrm>
                <a:off x="991022" y="1822052"/>
                <a:ext cx="1383565" cy="108586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a:stCxn id="8" idx="4"/>
              </p:cNvCxnSpPr>
              <p:nvPr/>
            </p:nvCxnSpPr>
            <p:spPr>
              <a:xfrm rot="5400000">
                <a:off x="1301656" y="3262954"/>
                <a:ext cx="736182" cy="26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91022" y="3257608"/>
                <a:ext cx="1383565" cy="3680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6200000" flipH="1">
                <a:off x="1445068" y="3855723"/>
                <a:ext cx="809800" cy="386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1067711" y="3864927"/>
                <a:ext cx="809801" cy="368152"/>
              </a:xfrm>
              <a:prstGeom prst="line">
                <a:avLst/>
              </a:prstGeom>
            </p:spPr>
            <p:style>
              <a:lnRef idx="2">
                <a:schemeClr val="accent1"/>
              </a:lnRef>
              <a:fillRef idx="0">
                <a:schemeClr val="accent1"/>
              </a:fillRef>
              <a:effectRef idx="1">
                <a:schemeClr val="accent1"/>
              </a:effectRef>
              <a:fontRef idx="minor">
                <a:schemeClr val="tx1"/>
              </a:fontRef>
            </p:style>
          </p:cxnSp>
        </p:grpSp>
        <p:sp>
          <p:nvSpPr>
            <p:cNvPr id="6" name="TextBox 5"/>
            <p:cNvSpPr txBox="1"/>
            <p:nvPr/>
          </p:nvSpPr>
          <p:spPr>
            <a:xfrm>
              <a:off x="162119" y="3487777"/>
              <a:ext cx="2555875" cy="369332"/>
            </a:xfrm>
            <a:prstGeom prst="rect">
              <a:avLst/>
            </a:prstGeom>
            <a:noFill/>
          </p:spPr>
          <p:txBody>
            <a:bodyPr wrap="square" rtlCol="0">
              <a:spAutoFit/>
            </a:bodyPr>
            <a:lstStyle/>
            <a:p>
              <a:r>
                <a:rPr lang="en-US" dirty="0" smtClean="0"/>
                <a:t>Two months ago at lunch</a:t>
              </a:r>
              <a:endParaRPr lang="en-US" dirty="0"/>
            </a:p>
          </p:txBody>
        </p:sp>
      </p:grpSp>
      <p:grpSp>
        <p:nvGrpSpPr>
          <p:cNvPr id="24" name="Group 23"/>
          <p:cNvGrpSpPr/>
          <p:nvPr/>
        </p:nvGrpSpPr>
        <p:grpSpPr>
          <a:xfrm>
            <a:off x="7634573" y="1328853"/>
            <a:ext cx="1052227" cy="2528256"/>
            <a:chOff x="7634573" y="1328853"/>
            <a:chExt cx="1052227" cy="2528256"/>
          </a:xfrm>
        </p:grpSpPr>
        <p:grpSp>
          <p:nvGrpSpPr>
            <p:cNvPr id="13" name="Group 12"/>
            <p:cNvGrpSpPr/>
            <p:nvPr/>
          </p:nvGrpSpPr>
          <p:grpSpPr>
            <a:xfrm>
              <a:off x="7634573" y="1328853"/>
              <a:ext cx="1052227" cy="2030159"/>
              <a:chOff x="991022" y="1822052"/>
              <a:chExt cx="1383565" cy="2631852"/>
            </a:xfrm>
          </p:grpSpPr>
          <p:sp>
            <p:nvSpPr>
              <p:cNvPr id="14" name="Smiley Face 13"/>
              <p:cNvSpPr/>
              <p:nvPr/>
            </p:nvSpPr>
            <p:spPr>
              <a:xfrm>
                <a:off x="991022" y="1822052"/>
                <a:ext cx="1383565" cy="108586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stCxn id="14" idx="4"/>
              </p:cNvCxnSpPr>
              <p:nvPr/>
            </p:nvCxnSpPr>
            <p:spPr>
              <a:xfrm rot="5400000">
                <a:off x="1301656" y="3262954"/>
                <a:ext cx="736182" cy="26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991022" y="3257608"/>
                <a:ext cx="1383565" cy="3680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H="1">
                <a:off x="1445068" y="3855723"/>
                <a:ext cx="809800" cy="386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1067711" y="3864927"/>
                <a:ext cx="809801" cy="368152"/>
              </a:xfrm>
              <a:prstGeom prst="line">
                <a:avLst/>
              </a:prstGeom>
            </p:spPr>
            <p:style>
              <a:lnRef idx="2">
                <a:schemeClr val="accent1"/>
              </a:lnRef>
              <a:fillRef idx="0">
                <a:schemeClr val="accent1"/>
              </a:fillRef>
              <a:effectRef idx="1">
                <a:schemeClr val="accent1"/>
              </a:effectRef>
              <a:fontRef idx="minor">
                <a:schemeClr val="tx1"/>
              </a:fontRef>
            </p:style>
          </p:cxnSp>
        </p:grpSp>
        <p:sp>
          <p:nvSpPr>
            <p:cNvPr id="19" name="TextBox 18"/>
            <p:cNvSpPr txBox="1"/>
            <p:nvPr/>
          </p:nvSpPr>
          <p:spPr>
            <a:xfrm>
              <a:off x="7864797" y="3487777"/>
              <a:ext cx="591779" cy="369332"/>
            </a:xfrm>
            <a:prstGeom prst="rect">
              <a:avLst/>
            </a:prstGeom>
            <a:noFill/>
          </p:spPr>
          <p:txBody>
            <a:bodyPr wrap="none" rtlCol="0">
              <a:spAutoFit/>
            </a:bodyPr>
            <a:lstStyle/>
            <a:p>
              <a:r>
                <a:rPr lang="en-US" dirty="0" smtClean="0"/>
                <a:t>now</a:t>
              </a:r>
              <a:endParaRPr lang="en-US" dirty="0"/>
            </a:p>
          </p:txBody>
        </p:sp>
      </p:grpSp>
      <p:sp>
        <p:nvSpPr>
          <p:cNvPr id="20" name="Cloud Callout 19"/>
          <p:cNvSpPr/>
          <p:nvPr/>
        </p:nvSpPr>
        <p:spPr>
          <a:xfrm>
            <a:off x="2219249" y="1429417"/>
            <a:ext cx="2632294" cy="827719"/>
          </a:xfrm>
          <a:prstGeom prst="cloudCallout">
            <a:avLst>
              <a:gd name="adj1" fmla="val -59660"/>
              <a:gd name="adj2" fmla="val -50826"/>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This sandwich is yummy!</a:t>
            </a:r>
            <a:endParaRPr lang="en-US" dirty="0">
              <a:solidFill>
                <a:schemeClr val="tx1"/>
              </a:solidFill>
            </a:endParaRPr>
          </a:p>
        </p:txBody>
      </p:sp>
      <p:sp>
        <p:nvSpPr>
          <p:cNvPr id="21" name="Cloud Callout 20"/>
          <p:cNvSpPr/>
          <p:nvPr/>
        </p:nvSpPr>
        <p:spPr>
          <a:xfrm>
            <a:off x="4222750" y="2166471"/>
            <a:ext cx="3185139" cy="827719"/>
          </a:xfrm>
          <a:prstGeom prst="cloudCallout">
            <a:avLst>
              <a:gd name="adj1" fmla="val 56736"/>
              <a:gd name="adj2" fmla="val -117953"/>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Personal identity is complicated!</a:t>
            </a:r>
            <a:endParaRPr lang="en-US" dirty="0">
              <a:solidFill>
                <a:schemeClr val="tx1"/>
              </a:solidFill>
            </a:endParaRPr>
          </a:p>
        </p:txBody>
      </p:sp>
      <p:sp>
        <p:nvSpPr>
          <p:cNvPr id="22" name="Content Placeholder 2"/>
          <p:cNvSpPr txBox="1">
            <a:spLocks/>
          </p:cNvSpPr>
          <p:nvPr/>
        </p:nvSpPr>
        <p:spPr>
          <a:xfrm>
            <a:off x="736743" y="4445000"/>
            <a:ext cx="7698069" cy="1365250"/>
          </a:xfrm>
          <a:prstGeom prst="rect">
            <a:avLst/>
          </a:prstGeom>
          <a:ln w="25400">
            <a:solidFill>
              <a:srgbClr val="3366FF"/>
            </a:solidFill>
          </a:ln>
        </p:spPr>
        <p:txBody>
          <a:bodyPr vert="horz" lIns="91440" tIns="45720" rIns="91440" bIns="45720" rtlCol="0">
            <a:normAutofit/>
          </a:bodyPr>
          <a:lstStyle/>
          <a:p>
            <a:pPr>
              <a:buNone/>
            </a:pPr>
            <a:r>
              <a:rPr lang="en-US" sz="2400" b="1" dirty="0" smtClean="0">
                <a:solidFill>
                  <a:schemeClr val="tx2"/>
                </a:solidFill>
              </a:rPr>
              <a:t>(OBVIOUS) </a:t>
            </a:r>
            <a:r>
              <a:rPr lang="en-US" sz="2400" dirty="0" smtClean="0"/>
              <a:t>Two months ago at lunch, you were having thoughts and feelings, and performing actions, which you do not now remember.</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sz="3600" b="1" dirty="0" smtClean="0">
                <a:solidFill>
                  <a:schemeClr val="bg1">
                    <a:lumMod val="75000"/>
                  </a:schemeClr>
                </a:solidFill>
              </a:rPr>
              <a:t>The problem of personal identity</a:t>
            </a:r>
          </a:p>
          <a:p>
            <a:r>
              <a:rPr lang="en-US" sz="3600" b="1" dirty="0" smtClean="0">
                <a:solidFill>
                  <a:schemeClr val="tx2"/>
                </a:solidFill>
              </a:rPr>
              <a:t>Qualitative vs. numerical identity</a:t>
            </a:r>
          </a:p>
          <a:p>
            <a:r>
              <a:rPr lang="en-US" sz="3600" b="1" dirty="0" smtClean="0">
                <a:solidFill>
                  <a:schemeClr val="bg1">
                    <a:lumMod val="75000"/>
                  </a:schemeClr>
                </a:solidFill>
              </a:rPr>
              <a:t>Two criteria for personal identity</a:t>
            </a:r>
          </a:p>
          <a:p>
            <a:r>
              <a:rPr lang="en-US" sz="3600" b="1" dirty="0" smtClean="0">
                <a:solidFill>
                  <a:schemeClr val="bg1">
                    <a:lumMod val="75000"/>
                  </a:schemeClr>
                </a:solidFill>
              </a:rPr>
              <a:t>Abnormal Cases</a:t>
            </a:r>
          </a:p>
          <a:p>
            <a:r>
              <a:rPr lang="en-US" sz="3600" b="1" dirty="0" smtClean="0">
                <a:solidFill>
                  <a:schemeClr val="bg1">
                    <a:lumMod val="75000"/>
                  </a:schemeClr>
                </a:solidFill>
              </a:rPr>
              <a:t>What’s at stake</a:t>
            </a:r>
            <a:endParaRPr lang="en-US" dirty="0" smtClean="0">
              <a:solidFill>
                <a:schemeClr val="bg1">
                  <a:lumMod val="75000"/>
                </a:schemeClr>
              </a:solidFill>
            </a:endParaRPr>
          </a:p>
          <a:p>
            <a:endParaRPr lang="en-US" dirty="0" smtClean="0"/>
          </a:p>
          <a:p>
            <a:endParaRPr lang="en-US" dirty="0"/>
          </a:p>
        </p:txBody>
      </p:sp>
      <p:sp>
        <p:nvSpPr>
          <p:cNvPr id="4" name="Rectangle 4"/>
          <p:cNvSpPr>
            <a:spLocks noChangeArrowheads="1"/>
          </p:cNvSpPr>
          <p:nvPr/>
        </p:nvSpPr>
        <p:spPr bwMode="auto">
          <a:xfrm>
            <a:off x="838199" y="2209800"/>
            <a:ext cx="6451229" cy="60960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Objection from Ordinary Forgetfulness</a:t>
            </a:r>
            <a:endParaRPr lang="en-US" dirty="0"/>
          </a:p>
        </p:txBody>
      </p:sp>
      <p:sp>
        <p:nvSpPr>
          <p:cNvPr id="3" name="Content Placeholder 2"/>
          <p:cNvSpPr>
            <a:spLocks noGrp="1"/>
          </p:cNvSpPr>
          <p:nvPr>
            <p:ph idx="1"/>
          </p:nvPr>
        </p:nvSpPr>
        <p:spPr>
          <a:xfrm>
            <a:off x="457200" y="2936875"/>
            <a:ext cx="8229600" cy="2413000"/>
          </a:xfrm>
        </p:spPr>
        <p:txBody>
          <a:bodyPr>
            <a:normAutofit fontScale="92500" lnSpcReduction="20000"/>
          </a:bodyPr>
          <a:lstStyle/>
          <a:p>
            <a:pPr lvl="0">
              <a:buNone/>
              <a:defRPr/>
            </a:pPr>
            <a:r>
              <a:rPr lang="en-US" b="1" dirty="0" smtClean="0"/>
              <a:t>Argument</a:t>
            </a:r>
            <a:r>
              <a:rPr lang="en-US" dirty="0" smtClean="0"/>
              <a:t>:</a:t>
            </a:r>
          </a:p>
          <a:p>
            <a:pPr marL="514350" lvl="0" indent="-514350">
              <a:buFont typeface="Arial"/>
              <a:buAutoNum type="arabicParenBoth"/>
              <a:defRPr/>
            </a:pPr>
            <a:r>
              <a:rPr lang="en-US" dirty="0" smtClean="0"/>
              <a:t>According to Locke’s Criterion, (OBVIOUS) is not true.</a:t>
            </a:r>
          </a:p>
          <a:p>
            <a:pPr marL="514350" lvl="0" indent="-514350">
              <a:buFont typeface="Arial"/>
              <a:buAutoNum type="arabicParenBoth"/>
              <a:defRPr/>
            </a:pPr>
            <a:r>
              <a:rPr lang="en-US" dirty="0" smtClean="0"/>
              <a:t>(OBVIOUS) is true.</a:t>
            </a:r>
          </a:p>
          <a:p>
            <a:pPr lvl="0">
              <a:buNone/>
              <a:defRPr/>
            </a:pPr>
            <a:r>
              <a:rPr lang="en-US" dirty="0" smtClean="0"/>
              <a:t>(C) So, Locke’s Criterion is false.</a:t>
            </a:r>
          </a:p>
          <a:p>
            <a:endParaRPr lang="en-US" dirty="0"/>
          </a:p>
        </p:txBody>
      </p:sp>
      <p:sp>
        <p:nvSpPr>
          <p:cNvPr id="4" name="Content Placeholder 2"/>
          <p:cNvSpPr txBox="1">
            <a:spLocks/>
          </p:cNvSpPr>
          <p:nvPr/>
        </p:nvSpPr>
        <p:spPr>
          <a:xfrm>
            <a:off x="736743" y="1571625"/>
            <a:ext cx="7698069" cy="1365250"/>
          </a:xfrm>
          <a:prstGeom prst="rect">
            <a:avLst/>
          </a:prstGeom>
          <a:ln w="25400">
            <a:solidFill>
              <a:srgbClr val="3366FF"/>
            </a:solidFill>
          </a:ln>
        </p:spPr>
        <p:txBody>
          <a:bodyPr vert="horz" lIns="91440" tIns="45720" rIns="91440" bIns="45720" rtlCol="0">
            <a:normAutofit/>
          </a:bodyPr>
          <a:lstStyle/>
          <a:p>
            <a:pPr>
              <a:buNone/>
            </a:pPr>
            <a:r>
              <a:rPr lang="en-US" sz="2400" b="1" dirty="0" smtClean="0">
                <a:solidFill>
                  <a:schemeClr val="tx2"/>
                </a:solidFill>
              </a:rPr>
              <a:t>(OBVIOUS) </a:t>
            </a:r>
            <a:r>
              <a:rPr lang="en-US" sz="2400" dirty="0" smtClean="0"/>
              <a:t>Two months ago at lunch, you were having thoughts and feelings, and performing actions, which you do not now remember.</a:t>
            </a:r>
            <a:endParaRPr lang="en-US" sz="2400" dirty="0"/>
          </a:p>
        </p:txBody>
      </p:sp>
      <p:cxnSp>
        <p:nvCxnSpPr>
          <p:cNvPr id="5" name="Straight Connector 4"/>
          <p:cNvCxnSpPr/>
          <p:nvPr/>
        </p:nvCxnSpPr>
        <p:spPr>
          <a:xfrm>
            <a:off x="570172" y="4683125"/>
            <a:ext cx="811662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Ordinary Forgetfulness:</a:t>
            </a:r>
            <a:br>
              <a:rPr lang="en-US" dirty="0" smtClean="0"/>
            </a:br>
            <a:r>
              <a:rPr lang="en-US" dirty="0" smtClean="0"/>
              <a:t>Locke’s Response</a:t>
            </a:r>
            <a:endParaRPr lang="en-US" dirty="0"/>
          </a:p>
        </p:txBody>
      </p:sp>
      <p:sp>
        <p:nvSpPr>
          <p:cNvPr id="3" name="Content Placeholder 2"/>
          <p:cNvSpPr>
            <a:spLocks noGrp="1"/>
          </p:cNvSpPr>
          <p:nvPr>
            <p:ph idx="1"/>
          </p:nvPr>
        </p:nvSpPr>
        <p:spPr>
          <a:xfrm>
            <a:off x="457200" y="1600200"/>
            <a:ext cx="8229600" cy="669925"/>
          </a:xfrm>
        </p:spPr>
        <p:txBody>
          <a:bodyPr/>
          <a:lstStyle/>
          <a:p>
            <a:r>
              <a:rPr lang="en-US" b="1" dirty="0" smtClean="0"/>
              <a:t>Locke bites the bullet</a:t>
            </a:r>
            <a:r>
              <a:rPr lang="en-US" dirty="0" smtClean="0"/>
              <a:t>:</a:t>
            </a:r>
            <a:endParaRPr lang="en-US" dirty="0"/>
          </a:p>
        </p:txBody>
      </p:sp>
      <p:pic>
        <p:nvPicPr>
          <p:cNvPr id="4" name="Picture 3"/>
          <p:cNvPicPr>
            <a:picLocks noChangeAspect="1"/>
          </p:cNvPicPr>
          <p:nvPr/>
        </p:nvPicPr>
        <p:blipFill>
          <a:blip r:embed="rId2"/>
          <a:stretch>
            <a:fillRect/>
          </a:stretch>
        </p:blipFill>
        <p:spPr>
          <a:xfrm>
            <a:off x="457200" y="2270125"/>
            <a:ext cx="3263900" cy="3797300"/>
          </a:xfrm>
          <a:prstGeom prst="rect">
            <a:avLst/>
          </a:prstGeom>
        </p:spPr>
      </p:pic>
      <p:sp>
        <p:nvSpPr>
          <p:cNvPr id="6" name="Oval Callout 5"/>
          <p:cNvSpPr/>
          <p:nvPr/>
        </p:nvSpPr>
        <p:spPr>
          <a:xfrm>
            <a:off x="2458071" y="2270125"/>
            <a:ext cx="2526057" cy="968625"/>
          </a:xfrm>
          <a:prstGeom prst="wedgeEllipseCallout">
            <a:avLst>
              <a:gd name="adj1" fmla="val -44714"/>
              <a:gd name="adj2" fmla="val 92001"/>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Yummy lead.</a:t>
            </a:r>
            <a:endParaRPr lang="en-US" dirty="0">
              <a:solidFill>
                <a:schemeClr val="tx1"/>
              </a:solidFill>
            </a:endParaRPr>
          </a:p>
        </p:txBody>
      </p:sp>
      <p:sp>
        <p:nvSpPr>
          <p:cNvPr id="7" name="Text Box 4"/>
          <p:cNvSpPr txBox="1">
            <a:spLocks noChangeArrowheads="1"/>
          </p:cNvSpPr>
          <p:nvPr/>
        </p:nvSpPr>
        <p:spPr bwMode="auto">
          <a:xfrm>
            <a:off x="4984128" y="1912442"/>
            <a:ext cx="4006254" cy="4154983"/>
          </a:xfrm>
          <a:prstGeom prst="rect">
            <a:avLst/>
          </a:prstGeom>
          <a:noFill/>
          <a:ln w="25400">
            <a:solidFill>
              <a:schemeClr val="tx1"/>
            </a:solidFill>
            <a:miter lim="800000"/>
            <a:headEnd/>
            <a:tailEnd/>
          </a:ln>
        </p:spPr>
        <p:txBody>
          <a:bodyPr wrap="square">
            <a:prstTxWarp prst="textNoShape">
              <a:avLst/>
            </a:prstTxWarp>
            <a:spAutoFit/>
          </a:bodyPr>
          <a:lstStyle/>
          <a:p>
            <a:r>
              <a:rPr lang="en-US" sz="2400" dirty="0" smtClean="0"/>
              <a:t>For whatsoever any substance has thought or done, which I cannot recollect, and by my consciousness make my own thought and action, it will no more belong to me, whether a part of me thought or did it, than if it had been thought or done by any other immaterial being anywhere existing. (</a:t>
            </a:r>
            <a:r>
              <a:rPr lang="en-US" sz="2400" dirty="0" err="1" smtClean="0"/>
              <a:t>p</a:t>
            </a:r>
            <a:r>
              <a:rPr lang="en-US" sz="2400" dirty="0" smtClean="0"/>
              <a:t>. 49)</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Objections: Agenda</a:t>
            </a:r>
            <a:endParaRPr lang="en-US" dirty="0"/>
          </a:p>
        </p:txBody>
      </p:sp>
      <p:sp>
        <p:nvSpPr>
          <p:cNvPr id="3" name="Content Placeholder 2"/>
          <p:cNvSpPr>
            <a:spLocks noGrp="1"/>
          </p:cNvSpPr>
          <p:nvPr>
            <p:ph idx="1"/>
          </p:nvPr>
        </p:nvSpPr>
        <p:spPr/>
        <p:txBody>
          <a:bodyPr>
            <a:normAutofit/>
          </a:bodyPr>
          <a:lstStyle/>
          <a:p>
            <a:r>
              <a:rPr lang="en-US" sz="3600" b="1" dirty="0" smtClean="0">
                <a:solidFill>
                  <a:schemeClr val="bg1">
                    <a:lumMod val="65000"/>
                  </a:schemeClr>
                </a:solidFill>
              </a:rPr>
              <a:t>Drunken Forgetfulness</a:t>
            </a:r>
          </a:p>
          <a:p>
            <a:r>
              <a:rPr lang="en-US" sz="3600" b="1" dirty="0" smtClean="0">
                <a:solidFill>
                  <a:schemeClr val="bg1">
                    <a:lumMod val="65000"/>
                  </a:schemeClr>
                </a:solidFill>
              </a:rPr>
              <a:t>Ordinary Forgetfulness</a:t>
            </a:r>
          </a:p>
          <a:p>
            <a:r>
              <a:rPr lang="en-US" sz="3600" b="1" dirty="0" smtClean="0">
                <a:solidFill>
                  <a:schemeClr val="tx2"/>
                </a:solidFill>
              </a:rPr>
              <a:t>Implanted Memories</a:t>
            </a:r>
          </a:p>
          <a:p>
            <a:r>
              <a:rPr lang="en-US" sz="3600" b="1" dirty="0" smtClean="0">
                <a:solidFill>
                  <a:schemeClr val="bg1">
                    <a:lumMod val="65000"/>
                  </a:schemeClr>
                </a:solidFill>
              </a:rPr>
              <a:t>Reid’s Incoherence Objection</a:t>
            </a:r>
          </a:p>
          <a:p>
            <a:pPr>
              <a:buNone/>
            </a:pPr>
            <a:endParaRPr lang="en-US" dirty="0" smtClean="0"/>
          </a:p>
          <a:p>
            <a:endParaRPr lang="en-US" dirty="0"/>
          </a:p>
        </p:txBody>
      </p:sp>
      <p:sp>
        <p:nvSpPr>
          <p:cNvPr id="4" name="Rectangle 4"/>
          <p:cNvSpPr>
            <a:spLocks noChangeArrowheads="1"/>
          </p:cNvSpPr>
          <p:nvPr/>
        </p:nvSpPr>
        <p:spPr bwMode="auto">
          <a:xfrm>
            <a:off x="838200" y="3009900"/>
            <a:ext cx="4130675" cy="60960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Objection from Implanted Memories</a:t>
            </a:r>
            <a:endParaRPr lang="en-US" dirty="0"/>
          </a:p>
        </p:txBody>
      </p:sp>
      <p:sp>
        <p:nvSpPr>
          <p:cNvPr id="4" name="Text Box 4"/>
          <p:cNvSpPr txBox="1">
            <a:spLocks noChangeArrowheads="1"/>
          </p:cNvSpPr>
          <p:nvPr/>
        </p:nvSpPr>
        <p:spPr bwMode="auto">
          <a:xfrm>
            <a:off x="1255452" y="1561298"/>
            <a:ext cx="6788202" cy="3416320"/>
          </a:xfrm>
          <a:prstGeom prst="rect">
            <a:avLst/>
          </a:prstGeom>
          <a:noFill/>
          <a:ln w="25400">
            <a:solidFill>
              <a:schemeClr val="tx1"/>
            </a:solidFill>
            <a:miter lim="800000"/>
            <a:headEnd/>
            <a:tailEnd/>
          </a:ln>
        </p:spPr>
        <p:txBody>
          <a:bodyPr wrap="square">
            <a:prstTxWarp prst="textNoShape">
              <a:avLst/>
            </a:prstTxWarp>
            <a:spAutoFit/>
          </a:bodyPr>
          <a:lstStyle/>
          <a:p>
            <a:r>
              <a:rPr lang="en-US" sz="2400" dirty="0" smtClean="0"/>
              <a:t>But that which we call the same consciousness, not being the same individual act, why one intellectual substance may not have represented to it, as done by itself, what it never did, and was perhaps done by some other agent; why, I say, such a representation may not possibly be without reality of matter of fact, as well as several representations in dreams are, which yet whilst dreaming we take for true, will be difficult to conclude from the nature of things. (</a:t>
            </a:r>
            <a:r>
              <a:rPr lang="en-US" sz="2400" dirty="0" err="1" smtClean="0"/>
              <a:t>p</a:t>
            </a:r>
            <a:r>
              <a:rPr lang="en-US" sz="2400" dirty="0" smtClean="0"/>
              <a:t>. 42)</a:t>
            </a:r>
            <a:endParaRPr lang="en-US" sz="24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Objection from Implanted Memories</a:t>
            </a:r>
            <a:endParaRPr lang="en-US" dirty="0"/>
          </a:p>
        </p:txBody>
      </p:sp>
      <p:sp>
        <p:nvSpPr>
          <p:cNvPr id="3" name="Content Placeholder 2"/>
          <p:cNvSpPr>
            <a:spLocks noGrp="1"/>
          </p:cNvSpPr>
          <p:nvPr>
            <p:ph idx="1"/>
          </p:nvPr>
        </p:nvSpPr>
        <p:spPr>
          <a:xfrm>
            <a:off x="457200" y="4492625"/>
            <a:ext cx="8229600" cy="1633538"/>
          </a:xfrm>
        </p:spPr>
        <p:txBody>
          <a:bodyPr>
            <a:normAutofit fontScale="85000" lnSpcReduction="10000"/>
          </a:bodyPr>
          <a:lstStyle/>
          <a:p>
            <a:r>
              <a:rPr lang="en-US" dirty="0" smtClean="0"/>
              <a:t>Colonel Mustard kills Mr. </a:t>
            </a:r>
            <a:r>
              <a:rPr lang="en-US" dirty="0" err="1" smtClean="0"/>
              <a:t>Boddy</a:t>
            </a:r>
            <a:r>
              <a:rPr lang="en-US" dirty="0" smtClean="0"/>
              <a:t> with the pistol in the conservatory.</a:t>
            </a:r>
          </a:p>
          <a:p>
            <a:r>
              <a:rPr lang="en-US" dirty="0" smtClean="0"/>
              <a:t>Colonel Mustard implants his memory in Miss Scarlet.</a:t>
            </a:r>
            <a:endParaRPr lang="en-US" dirty="0"/>
          </a:p>
        </p:txBody>
      </p:sp>
      <p:grpSp>
        <p:nvGrpSpPr>
          <p:cNvPr id="34" name="Group 33"/>
          <p:cNvGrpSpPr/>
          <p:nvPr/>
        </p:nvGrpSpPr>
        <p:grpSpPr>
          <a:xfrm>
            <a:off x="7017055" y="1200479"/>
            <a:ext cx="1428139" cy="2528256"/>
            <a:chOff x="2286663" y="1213470"/>
            <a:chExt cx="1428139" cy="2528256"/>
          </a:xfrm>
        </p:grpSpPr>
        <p:sp>
          <p:nvSpPr>
            <p:cNvPr id="24" name="Smiley Face 23"/>
            <p:cNvSpPr/>
            <p:nvPr/>
          </p:nvSpPr>
          <p:spPr>
            <a:xfrm>
              <a:off x="2494482" y="1213470"/>
              <a:ext cx="1052227" cy="837618"/>
            </a:xfrm>
            <a:prstGeom prst="smileyFace">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a:stCxn id="24" idx="4"/>
            </p:cNvCxnSpPr>
            <p:nvPr/>
          </p:nvCxnSpPr>
          <p:spPr>
            <a:xfrm rot="5400000">
              <a:off x="2726727" y="2325095"/>
              <a:ext cx="567876" cy="19862"/>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494482" y="2320830"/>
              <a:ext cx="1052227" cy="28394"/>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16200000" flipH="1">
              <a:off x="2835395" y="2784303"/>
              <a:ext cx="624664" cy="2939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2548407" y="2791303"/>
              <a:ext cx="624665" cy="279986"/>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286663" y="3372394"/>
              <a:ext cx="1428139" cy="369332"/>
            </a:xfrm>
            <a:prstGeom prst="rect">
              <a:avLst/>
            </a:prstGeom>
            <a:noFill/>
          </p:spPr>
          <p:txBody>
            <a:bodyPr wrap="square" rtlCol="0">
              <a:spAutoFit/>
            </a:bodyPr>
            <a:lstStyle/>
            <a:p>
              <a:r>
                <a:rPr lang="en-US" dirty="0" smtClean="0"/>
                <a:t>Miss Scarlet</a:t>
              </a:r>
              <a:endParaRPr lang="en-US" dirty="0"/>
            </a:p>
          </p:txBody>
        </p:sp>
      </p:grpSp>
      <p:grpSp>
        <p:nvGrpSpPr>
          <p:cNvPr id="44" name="Group 43"/>
          <p:cNvGrpSpPr/>
          <p:nvPr/>
        </p:nvGrpSpPr>
        <p:grpSpPr>
          <a:xfrm>
            <a:off x="162119" y="1154282"/>
            <a:ext cx="1804051" cy="2574453"/>
            <a:chOff x="162119" y="1154282"/>
            <a:chExt cx="1804051" cy="2574453"/>
          </a:xfrm>
        </p:grpSpPr>
        <p:sp>
          <p:nvSpPr>
            <p:cNvPr id="14" name="TextBox 13"/>
            <p:cNvSpPr txBox="1"/>
            <p:nvPr/>
          </p:nvSpPr>
          <p:spPr>
            <a:xfrm>
              <a:off x="162119" y="3359403"/>
              <a:ext cx="1804051" cy="369332"/>
            </a:xfrm>
            <a:prstGeom prst="rect">
              <a:avLst/>
            </a:prstGeom>
            <a:noFill/>
          </p:spPr>
          <p:txBody>
            <a:bodyPr wrap="square" rtlCol="0">
              <a:spAutoFit/>
            </a:bodyPr>
            <a:lstStyle/>
            <a:p>
              <a:r>
                <a:rPr lang="en-US" dirty="0" smtClean="0"/>
                <a:t>Colonel Mustard</a:t>
              </a:r>
              <a:endParaRPr lang="en-US" dirty="0"/>
            </a:p>
          </p:txBody>
        </p:sp>
        <p:grpSp>
          <p:nvGrpSpPr>
            <p:cNvPr id="43" name="Group 42"/>
            <p:cNvGrpSpPr/>
            <p:nvPr/>
          </p:nvGrpSpPr>
          <p:grpSpPr>
            <a:xfrm>
              <a:off x="538031" y="1154282"/>
              <a:ext cx="1252252" cy="2076356"/>
              <a:chOff x="538031" y="1154282"/>
              <a:chExt cx="1252252" cy="2076356"/>
            </a:xfrm>
          </p:grpSpPr>
          <p:sp>
            <p:nvSpPr>
              <p:cNvPr id="15" name="Smiley Face 14"/>
              <p:cNvSpPr/>
              <p:nvPr/>
            </p:nvSpPr>
            <p:spPr>
              <a:xfrm>
                <a:off x="538031" y="1200479"/>
                <a:ext cx="1052227" cy="837618"/>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a:stCxn id="15" idx="4"/>
              </p:cNvCxnSpPr>
              <p:nvPr/>
            </p:nvCxnSpPr>
            <p:spPr>
              <a:xfrm rot="5400000">
                <a:off x="770276" y="2312104"/>
                <a:ext cx="567876" cy="198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38031" y="2307839"/>
                <a:ext cx="1052227" cy="283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6200000" flipH="1">
                <a:off x="878944" y="2771312"/>
                <a:ext cx="624664" cy="2939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591956" y="2778312"/>
                <a:ext cx="624665" cy="279986"/>
              </a:xfrm>
              <a:prstGeom prst="line">
                <a:avLst/>
              </a:prstGeom>
            </p:spPr>
            <p:style>
              <a:lnRef idx="2">
                <a:schemeClr val="accent1"/>
              </a:lnRef>
              <a:fillRef idx="0">
                <a:schemeClr val="accent1"/>
              </a:fillRef>
              <a:effectRef idx="1">
                <a:schemeClr val="accent1"/>
              </a:effectRef>
              <a:fontRef idx="minor">
                <a:schemeClr val="tx1"/>
              </a:fontRef>
            </p:style>
          </p:cxnSp>
          <p:grpSp>
            <p:nvGrpSpPr>
              <p:cNvPr id="29" name="Group 35"/>
              <p:cNvGrpSpPr/>
              <p:nvPr/>
            </p:nvGrpSpPr>
            <p:grpSpPr>
              <a:xfrm>
                <a:off x="1499770" y="1154282"/>
                <a:ext cx="290513" cy="1349375"/>
                <a:chOff x="5026025" y="3282950"/>
                <a:chExt cx="290513" cy="1349375"/>
              </a:xfrm>
            </p:grpSpPr>
            <p:sp>
              <p:nvSpPr>
                <p:cNvPr id="30" name="Freeform 19"/>
                <p:cNvSpPr>
                  <a:spLocks/>
                </p:cNvSpPr>
                <p:nvPr/>
              </p:nvSpPr>
              <p:spPr bwMode="auto">
                <a:xfrm>
                  <a:off x="5038725" y="3294063"/>
                  <a:ext cx="177800" cy="784225"/>
                </a:xfrm>
                <a:custGeom>
                  <a:avLst/>
                  <a:gdLst>
                    <a:gd name="T0" fmla="*/ 2147483647 w 112"/>
                    <a:gd name="T1" fmla="*/ 2147483647 h 494"/>
                    <a:gd name="T2" fmla="*/ 2147483647 w 112"/>
                    <a:gd name="T3" fmla="*/ 2147483647 h 494"/>
                    <a:gd name="T4" fmla="*/ 2147483647 w 112"/>
                    <a:gd name="T5" fmla="*/ 2147483647 h 494"/>
                    <a:gd name="T6" fmla="*/ 2147483647 w 112"/>
                    <a:gd name="T7" fmla="*/ 2147483647 h 494"/>
                    <a:gd name="T8" fmla="*/ 2147483647 w 112"/>
                    <a:gd name="T9" fmla="*/ 0 h 494"/>
                    <a:gd name="T10" fmla="*/ 0 60000 65536"/>
                    <a:gd name="T11" fmla="*/ 0 60000 65536"/>
                    <a:gd name="T12" fmla="*/ 0 60000 65536"/>
                    <a:gd name="T13" fmla="*/ 0 60000 65536"/>
                    <a:gd name="T14" fmla="*/ 0 60000 65536"/>
                    <a:gd name="T15" fmla="*/ 0 w 112"/>
                    <a:gd name="T16" fmla="*/ 0 h 494"/>
                    <a:gd name="T17" fmla="*/ 112 w 112"/>
                    <a:gd name="T18" fmla="*/ 494 h 494"/>
                  </a:gdLst>
                  <a:ahLst/>
                  <a:cxnLst>
                    <a:cxn ang="T10">
                      <a:pos x="T0" y="T1"/>
                    </a:cxn>
                    <a:cxn ang="T11">
                      <a:pos x="T2" y="T3"/>
                    </a:cxn>
                    <a:cxn ang="T12">
                      <a:pos x="T4" y="T5"/>
                    </a:cxn>
                    <a:cxn ang="T13">
                      <a:pos x="T6" y="T7"/>
                    </a:cxn>
                    <a:cxn ang="T14">
                      <a:pos x="T8" y="T9"/>
                    </a:cxn>
                  </a:cxnLst>
                  <a:rect l="T15" t="T16" r="T17" b="T18"/>
                  <a:pathLst>
                    <a:path w="112" h="494">
                      <a:moveTo>
                        <a:pt x="91" y="494"/>
                      </a:moveTo>
                      <a:cubicBezTo>
                        <a:pt x="86" y="375"/>
                        <a:pt x="112" y="326"/>
                        <a:pt x="23" y="271"/>
                      </a:cubicBezTo>
                      <a:cubicBezTo>
                        <a:pt x="11" y="230"/>
                        <a:pt x="0" y="186"/>
                        <a:pt x="50" y="169"/>
                      </a:cubicBezTo>
                      <a:cubicBezTo>
                        <a:pt x="69" y="141"/>
                        <a:pt x="87" y="100"/>
                        <a:pt x="98" y="67"/>
                      </a:cubicBezTo>
                      <a:cubicBezTo>
                        <a:pt x="98" y="66"/>
                        <a:pt x="96" y="0"/>
                        <a:pt x="78" y="0"/>
                      </a:cubicBezTo>
                    </a:path>
                  </a:pathLst>
                </a:custGeom>
                <a:noFill/>
                <a:ln w="9525">
                  <a:solidFill>
                    <a:schemeClr val="tx1"/>
                  </a:solidFill>
                  <a:round/>
                  <a:headEnd/>
                  <a:tailEnd/>
                </a:ln>
              </p:spPr>
              <p:txBody>
                <a:bodyPr>
                  <a:prstTxWarp prst="textNoShape">
                    <a:avLst/>
                  </a:prstTxWarp>
                </a:bodyPr>
                <a:lstStyle/>
                <a:p>
                  <a:endParaRPr lang="en-US"/>
                </a:p>
              </p:txBody>
            </p:sp>
            <p:sp>
              <p:nvSpPr>
                <p:cNvPr id="31" name="Freeform 20"/>
                <p:cNvSpPr>
                  <a:spLocks/>
                </p:cNvSpPr>
                <p:nvPr/>
              </p:nvSpPr>
              <p:spPr bwMode="auto">
                <a:xfrm>
                  <a:off x="5043488" y="3305175"/>
                  <a:ext cx="225425" cy="849313"/>
                </a:xfrm>
                <a:custGeom>
                  <a:avLst/>
                  <a:gdLst>
                    <a:gd name="T0" fmla="*/ 2147483647 w 142"/>
                    <a:gd name="T1" fmla="*/ 2147483647 h 535"/>
                    <a:gd name="T2" fmla="*/ 2147483647 w 142"/>
                    <a:gd name="T3" fmla="*/ 2147483647 h 535"/>
                    <a:gd name="T4" fmla="*/ 2147483647 w 142"/>
                    <a:gd name="T5" fmla="*/ 2147483647 h 535"/>
                    <a:gd name="T6" fmla="*/ 2147483647 w 142"/>
                    <a:gd name="T7" fmla="*/ 2147483647 h 535"/>
                    <a:gd name="T8" fmla="*/ 2147483647 w 142"/>
                    <a:gd name="T9" fmla="*/ 2147483647 h 535"/>
                    <a:gd name="T10" fmla="*/ 2147483647 w 142"/>
                    <a:gd name="T11" fmla="*/ 0 h 535"/>
                    <a:gd name="T12" fmla="*/ 0 60000 65536"/>
                    <a:gd name="T13" fmla="*/ 0 60000 65536"/>
                    <a:gd name="T14" fmla="*/ 0 60000 65536"/>
                    <a:gd name="T15" fmla="*/ 0 60000 65536"/>
                    <a:gd name="T16" fmla="*/ 0 60000 65536"/>
                    <a:gd name="T17" fmla="*/ 0 60000 65536"/>
                    <a:gd name="T18" fmla="*/ 0 w 142"/>
                    <a:gd name="T19" fmla="*/ 0 h 535"/>
                    <a:gd name="T20" fmla="*/ 142 w 142"/>
                    <a:gd name="T21" fmla="*/ 535 h 535"/>
                  </a:gdLst>
                  <a:ahLst/>
                  <a:cxnLst>
                    <a:cxn ang="T12">
                      <a:pos x="T0" y="T1"/>
                    </a:cxn>
                    <a:cxn ang="T13">
                      <a:pos x="T2" y="T3"/>
                    </a:cxn>
                    <a:cxn ang="T14">
                      <a:pos x="T4" y="T5"/>
                    </a:cxn>
                    <a:cxn ang="T15">
                      <a:pos x="T6" y="T7"/>
                    </a:cxn>
                    <a:cxn ang="T16">
                      <a:pos x="T8" y="T9"/>
                    </a:cxn>
                    <a:cxn ang="T17">
                      <a:pos x="T10" y="T11"/>
                    </a:cxn>
                  </a:cxnLst>
                  <a:rect l="T18" t="T19" r="T20" b="T21"/>
                  <a:pathLst>
                    <a:path w="142" h="535">
                      <a:moveTo>
                        <a:pt x="136" y="535"/>
                      </a:moveTo>
                      <a:cubicBezTo>
                        <a:pt x="127" y="509"/>
                        <a:pt x="119" y="496"/>
                        <a:pt x="95" y="481"/>
                      </a:cubicBezTo>
                      <a:cubicBezTo>
                        <a:pt x="86" y="453"/>
                        <a:pt x="78" y="442"/>
                        <a:pt x="54" y="426"/>
                      </a:cubicBezTo>
                      <a:cubicBezTo>
                        <a:pt x="23" y="380"/>
                        <a:pt x="32" y="401"/>
                        <a:pt x="20" y="365"/>
                      </a:cubicBezTo>
                      <a:cubicBezTo>
                        <a:pt x="31" y="335"/>
                        <a:pt x="40" y="308"/>
                        <a:pt x="47" y="277"/>
                      </a:cubicBezTo>
                      <a:cubicBezTo>
                        <a:pt x="50" y="185"/>
                        <a:pt x="0" y="0"/>
                        <a:pt x="142" y="0"/>
                      </a:cubicBezTo>
                    </a:path>
                  </a:pathLst>
                </a:custGeom>
                <a:noFill/>
                <a:ln w="9525">
                  <a:solidFill>
                    <a:schemeClr val="tx1"/>
                  </a:solidFill>
                  <a:round/>
                  <a:headEnd/>
                  <a:tailEnd/>
                </a:ln>
              </p:spPr>
              <p:txBody>
                <a:bodyPr>
                  <a:prstTxWarp prst="textNoShape">
                    <a:avLst/>
                  </a:prstTxWarp>
                </a:bodyPr>
                <a:lstStyle/>
                <a:p>
                  <a:endParaRPr lang="en-US"/>
                </a:p>
              </p:txBody>
            </p:sp>
            <p:sp>
              <p:nvSpPr>
                <p:cNvPr id="32" name="Freeform 21"/>
                <p:cNvSpPr>
                  <a:spLocks/>
                </p:cNvSpPr>
                <p:nvPr/>
              </p:nvSpPr>
              <p:spPr bwMode="auto">
                <a:xfrm>
                  <a:off x="5051425" y="3282950"/>
                  <a:ext cx="174625" cy="882650"/>
                </a:xfrm>
                <a:custGeom>
                  <a:avLst/>
                  <a:gdLst>
                    <a:gd name="T0" fmla="*/ 2147483647 w 110"/>
                    <a:gd name="T1" fmla="*/ 2147483647 h 556"/>
                    <a:gd name="T2" fmla="*/ 2147483647 w 110"/>
                    <a:gd name="T3" fmla="*/ 2147483647 h 556"/>
                    <a:gd name="T4" fmla="*/ 2147483647 w 110"/>
                    <a:gd name="T5" fmla="*/ 2147483647 h 556"/>
                    <a:gd name="T6" fmla="*/ 2147483647 w 110"/>
                    <a:gd name="T7" fmla="*/ 2147483647 h 556"/>
                    <a:gd name="T8" fmla="*/ 2147483647 w 110"/>
                    <a:gd name="T9" fmla="*/ 0 h 556"/>
                    <a:gd name="T10" fmla="*/ 0 60000 65536"/>
                    <a:gd name="T11" fmla="*/ 0 60000 65536"/>
                    <a:gd name="T12" fmla="*/ 0 60000 65536"/>
                    <a:gd name="T13" fmla="*/ 0 60000 65536"/>
                    <a:gd name="T14" fmla="*/ 0 60000 65536"/>
                    <a:gd name="T15" fmla="*/ 0 w 110"/>
                    <a:gd name="T16" fmla="*/ 0 h 556"/>
                    <a:gd name="T17" fmla="*/ 110 w 110"/>
                    <a:gd name="T18" fmla="*/ 556 h 556"/>
                  </a:gdLst>
                  <a:ahLst/>
                  <a:cxnLst>
                    <a:cxn ang="T10">
                      <a:pos x="T0" y="T1"/>
                    </a:cxn>
                    <a:cxn ang="T11">
                      <a:pos x="T2" y="T3"/>
                    </a:cxn>
                    <a:cxn ang="T12">
                      <a:pos x="T4" y="T5"/>
                    </a:cxn>
                    <a:cxn ang="T13">
                      <a:pos x="T6" y="T7"/>
                    </a:cxn>
                    <a:cxn ang="T14">
                      <a:pos x="T8" y="T9"/>
                    </a:cxn>
                  </a:cxnLst>
                  <a:rect l="T15" t="T16" r="T17" b="T18"/>
                  <a:pathLst>
                    <a:path w="110" h="556">
                      <a:moveTo>
                        <a:pt x="110" y="556"/>
                      </a:moveTo>
                      <a:cubicBezTo>
                        <a:pt x="98" y="455"/>
                        <a:pt x="71" y="413"/>
                        <a:pt x="15" y="332"/>
                      </a:cubicBezTo>
                      <a:cubicBezTo>
                        <a:pt x="0" y="282"/>
                        <a:pt x="21" y="230"/>
                        <a:pt x="36" y="183"/>
                      </a:cubicBezTo>
                      <a:cubicBezTo>
                        <a:pt x="43" y="161"/>
                        <a:pt x="70" y="122"/>
                        <a:pt x="70" y="122"/>
                      </a:cubicBezTo>
                      <a:cubicBezTo>
                        <a:pt x="82" y="80"/>
                        <a:pt x="75" y="38"/>
                        <a:pt x="56" y="0"/>
                      </a:cubicBezTo>
                    </a:path>
                  </a:pathLst>
                </a:custGeom>
                <a:noFill/>
                <a:ln w="9525">
                  <a:solidFill>
                    <a:schemeClr val="tx1"/>
                  </a:solidFill>
                  <a:round/>
                  <a:headEnd/>
                  <a:tailEnd/>
                </a:ln>
              </p:spPr>
              <p:txBody>
                <a:bodyPr>
                  <a:prstTxWarp prst="textNoShape">
                    <a:avLst/>
                  </a:prstTxWarp>
                </a:bodyPr>
                <a:lstStyle/>
                <a:p>
                  <a:endParaRPr lang="en-US"/>
                </a:p>
              </p:txBody>
            </p:sp>
            <p:pic>
              <p:nvPicPr>
                <p:cNvPr id="33" name="Picture 18" descr="MCSL00370_0000[1]"/>
                <p:cNvPicPr>
                  <a:picLocks noChangeAspect="1" noChangeArrowheads="1"/>
                </p:cNvPicPr>
                <p:nvPr/>
              </p:nvPicPr>
              <p:blipFill>
                <a:blip r:embed="rId2"/>
                <a:srcRect/>
                <a:stretch>
                  <a:fillRect/>
                </a:stretch>
              </p:blipFill>
              <p:spPr bwMode="auto">
                <a:xfrm rot="18738090">
                  <a:off x="4952207" y="4267993"/>
                  <a:ext cx="438150" cy="290513"/>
                </a:xfrm>
                <a:prstGeom prst="rect">
                  <a:avLst/>
                </a:prstGeom>
                <a:noFill/>
                <a:ln w="9525">
                  <a:noFill/>
                  <a:miter lim="800000"/>
                  <a:headEnd/>
                  <a:tailEnd/>
                </a:ln>
              </p:spPr>
            </p:pic>
          </p:grpSp>
        </p:grpSp>
      </p:grpSp>
      <p:grpSp>
        <p:nvGrpSpPr>
          <p:cNvPr id="47" name="Group 46"/>
          <p:cNvGrpSpPr/>
          <p:nvPr/>
        </p:nvGrpSpPr>
        <p:grpSpPr>
          <a:xfrm>
            <a:off x="3831916" y="1714500"/>
            <a:ext cx="3185139" cy="2383567"/>
            <a:chOff x="3831916" y="1714500"/>
            <a:chExt cx="3185139" cy="2383567"/>
          </a:xfrm>
        </p:grpSpPr>
        <p:grpSp>
          <p:nvGrpSpPr>
            <p:cNvPr id="36" name="Group 35"/>
            <p:cNvGrpSpPr/>
            <p:nvPr/>
          </p:nvGrpSpPr>
          <p:grpSpPr>
            <a:xfrm>
              <a:off x="5686750" y="1949620"/>
              <a:ext cx="290513" cy="1349375"/>
              <a:chOff x="5026025" y="3282950"/>
              <a:chExt cx="290513" cy="1349375"/>
            </a:xfrm>
          </p:grpSpPr>
          <p:sp>
            <p:nvSpPr>
              <p:cNvPr id="37" name="Freeform 19"/>
              <p:cNvSpPr>
                <a:spLocks/>
              </p:cNvSpPr>
              <p:nvPr/>
            </p:nvSpPr>
            <p:spPr bwMode="auto">
              <a:xfrm>
                <a:off x="5038725" y="3294063"/>
                <a:ext cx="177800" cy="784225"/>
              </a:xfrm>
              <a:custGeom>
                <a:avLst/>
                <a:gdLst>
                  <a:gd name="T0" fmla="*/ 2147483647 w 112"/>
                  <a:gd name="T1" fmla="*/ 2147483647 h 494"/>
                  <a:gd name="T2" fmla="*/ 2147483647 w 112"/>
                  <a:gd name="T3" fmla="*/ 2147483647 h 494"/>
                  <a:gd name="T4" fmla="*/ 2147483647 w 112"/>
                  <a:gd name="T5" fmla="*/ 2147483647 h 494"/>
                  <a:gd name="T6" fmla="*/ 2147483647 w 112"/>
                  <a:gd name="T7" fmla="*/ 2147483647 h 494"/>
                  <a:gd name="T8" fmla="*/ 2147483647 w 112"/>
                  <a:gd name="T9" fmla="*/ 0 h 494"/>
                  <a:gd name="T10" fmla="*/ 0 60000 65536"/>
                  <a:gd name="T11" fmla="*/ 0 60000 65536"/>
                  <a:gd name="T12" fmla="*/ 0 60000 65536"/>
                  <a:gd name="T13" fmla="*/ 0 60000 65536"/>
                  <a:gd name="T14" fmla="*/ 0 60000 65536"/>
                  <a:gd name="T15" fmla="*/ 0 w 112"/>
                  <a:gd name="T16" fmla="*/ 0 h 494"/>
                  <a:gd name="T17" fmla="*/ 112 w 112"/>
                  <a:gd name="T18" fmla="*/ 494 h 494"/>
                </a:gdLst>
                <a:ahLst/>
                <a:cxnLst>
                  <a:cxn ang="T10">
                    <a:pos x="T0" y="T1"/>
                  </a:cxn>
                  <a:cxn ang="T11">
                    <a:pos x="T2" y="T3"/>
                  </a:cxn>
                  <a:cxn ang="T12">
                    <a:pos x="T4" y="T5"/>
                  </a:cxn>
                  <a:cxn ang="T13">
                    <a:pos x="T6" y="T7"/>
                  </a:cxn>
                  <a:cxn ang="T14">
                    <a:pos x="T8" y="T9"/>
                  </a:cxn>
                </a:cxnLst>
                <a:rect l="T15" t="T16" r="T17" b="T18"/>
                <a:pathLst>
                  <a:path w="112" h="494">
                    <a:moveTo>
                      <a:pt x="91" y="494"/>
                    </a:moveTo>
                    <a:cubicBezTo>
                      <a:pt x="86" y="375"/>
                      <a:pt x="112" y="326"/>
                      <a:pt x="23" y="271"/>
                    </a:cubicBezTo>
                    <a:cubicBezTo>
                      <a:pt x="11" y="230"/>
                      <a:pt x="0" y="186"/>
                      <a:pt x="50" y="169"/>
                    </a:cubicBezTo>
                    <a:cubicBezTo>
                      <a:pt x="69" y="141"/>
                      <a:pt x="87" y="100"/>
                      <a:pt x="98" y="67"/>
                    </a:cubicBezTo>
                    <a:cubicBezTo>
                      <a:pt x="98" y="66"/>
                      <a:pt x="96" y="0"/>
                      <a:pt x="78" y="0"/>
                    </a:cubicBezTo>
                  </a:path>
                </a:pathLst>
              </a:custGeom>
              <a:noFill/>
              <a:ln w="9525">
                <a:solidFill>
                  <a:schemeClr val="tx1"/>
                </a:solidFill>
                <a:round/>
                <a:headEnd/>
                <a:tailEnd/>
              </a:ln>
            </p:spPr>
            <p:txBody>
              <a:bodyPr>
                <a:prstTxWarp prst="textNoShape">
                  <a:avLst/>
                </a:prstTxWarp>
              </a:bodyPr>
              <a:lstStyle/>
              <a:p>
                <a:endParaRPr lang="en-US"/>
              </a:p>
            </p:txBody>
          </p:sp>
          <p:sp>
            <p:nvSpPr>
              <p:cNvPr id="38" name="Freeform 20"/>
              <p:cNvSpPr>
                <a:spLocks/>
              </p:cNvSpPr>
              <p:nvPr/>
            </p:nvSpPr>
            <p:spPr bwMode="auto">
              <a:xfrm>
                <a:off x="5043488" y="3305175"/>
                <a:ext cx="225425" cy="849313"/>
              </a:xfrm>
              <a:custGeom>
                <a:avLst/>
                <a:gdLst>
                  <a:gd name="T0" fmla="*/ 2147483647 w 142"/>
                  <a:gd name="T1" fmla="*/ 2147483647 h 535"/>
                  <a:gd name="T2" fmla="*/ 2147483647 w 142"/>
                  <a:gd name="T3" fmla="*/ 2147483647 h 535"/>
                  <a:gd name="T4" fmla="*/ 2147483647 w 142"/>
                  <a:gd name="T5" fmla="*/ 2147483647 h 535"/>
                  <a:gd name="T6" fmla="*/ 2147483647 w 142"/>
                  <a:gd name="T7" fmla="*/ 2147483647 h 535"/>
                  <a:gd name="T8" fmla="*/ 2147483647 w 142"/>
                  <a:gd name="T9" fmla="*/ 2147483647 h 535"/>
                  <a:gd name="T10" fmla="*/ 2147483647 w 142"/>
                  <a:gd name="T11" fmla="*/ 0 h 535"/>
                  <a:gd name="T12" fmla="*/ 0 60000 65536"/>
                  <a:gd name="T13" fmla="*/ 0 60000 65536"/>
                  <a:gd name="T14" fmla="*/ 0 60000 65536"/>
                  <a:gd name="T15" fmla="*/ 0 60000 65536"/>
                  <a:gd name="T16" fmla="*/ 0 60000 65536"/>
                  <a:gd name="T17" fmla="*/ 0 60000 65536"/>
                  <a:gd name="T18" fmla="*/ 0 w 142"/>
                  <a:gd name="T19" fmla="*/ 0 h 535"/>
                  <a:gd name="T20" fmla="*/ 142 w 142"/>
                  <a:gd name="T21" fmla="*/ 535 h 535"/>
                </a:gdLst>
                <a:ahLst/>
                <a:cxnLst>
                  <a:cxn ang="T12">
                    <a:pos x="T0" y="T1"/>
                  </a:cxn>
                  <a:cxn ang="T13">
                    <a:pos x="T2" y="T3"/>
                  </a:cxn>
                  <a:cxn ang="T14">
                    <a:pos x="T4" y="T5"/>
                  </a:cxn>
                  <a:cxn ang="T15">
                    <a:pos x="T6" y="T7"/>
                  </a:cxn>
                  <a:cxn ang="T16">
                    <a:pos x="T8" y="T9"/>
                  </a:cxn>
                  <a:cxn ang="T17">
                    <a:pos x="T10" y="T11"/>
                  </a:cxn>
                </a:cxnLst>
                <a:rect l="T18" t="T19" r="T20" b="T21"/>
                <a:pathLst>
                  <a:path w="142" h="535">
                    <a:moveTo>
                      <a:pt x="136" y="535"/>
                    </a:moveTo>
                    <a:cubicBezTo>
                      <a:pt x="127" y="509"/>
                      <a:pt x="119" y="496"/>
                      <a:pt x="95" y="481"/>
                    </a:cubicBezTo>
                    <a:cubicBezTo>
                      <a:pt x="86" y="453"/>
                      <a:pt x="78" y="442"/>
                      <a:pt x="54" y="426"/>
                    </a:cubicBezTo>
                    <a:cubicBezTo>
                      <a:pt x="23" y="380"/>
                      <a:pt x="32" y="401"/>
                      <a:pt x="20" y="365"/>
                    </a:cubicBezTo>
                    <a:cubicBezTo>
                      <a:pt x="31" y="335"/>
                      <a:pt x="40" y="308"/>
                      <a:pt x="47" y="277"/>
                    </a:cubicBezTo>
                    <a:cubicBezTo>
                      <a:pt x="50" y="185"/>
                      <a:pt x="0" y="0"/>
                      <a:pt x="142" y="0"/>
                    </a:cubicBezTo>
                  </a:path>
                </a:pathLst>
              </a:custGeom>
              <a:noFill/>
              <a:ln w="9525">
                <a:solidFill>
                  <a:schemeClr val="tx1"/>
                </a:solidFill>
                <a:round/>
                <a:headEnd/>
                <a:tailEnd/>
              </a:ln>
            </p:spPr>
            <p:txBody>
              <a:bodyPr>
                <a:prstTxWarp prst="textNoShape">
                  <a:avLst/>
                </a:prstTxWarp>
              </a:bodyPr>
              <a:lstStyle/>
              <a:p>
                <a:endParaRPr lang="en-US"/>
              </a:p>
            </p:txBody>
          </p:sp>
          <p:sp>
            <p:nvSpPr>
              <p:cNvPr id="39" name="Freeform 21"/>
              <p:cNvSpPr>
                <a:spLocks/>
              </p:cNvSpPr>
              <p:nvPr/>
            </p:nvSpPr>
            <p:spPr bwMode="auto">
              <a:xfrm>
                <a:off x="5051425" y="3282950"/>
                <a:ext cx="174625" cy="882650"/>
              </a:xfrm>
              <a:custGeom>
                <a:avLst/>
                <a:gdLst>
                  <a:gd name="T0" fmla="*/ 2147483647 w 110"/>
                  <a:gd name="T1" fmla="*/ 2147483647 h 556"/>
                  <a:gd name="T2" fmla="*/ 2147483647 w 110"/>
                  <a:gd name="T3" fmla="*/ 2147483647 h 556"/>
                  <a:gd name="T4" fmla="*/ 2147483647 w 110"/>
                  <a:gd name="T5" fmla="*/ 2147483647 h 556"/>
                  <a:gd name="T6" fmla="*/ 2147483647 w 110"/>
                  <a:gd name="T7" fmla="*/ 2147483647 h 556"/>
                  <a:gd name="T8" fmla="*/ 2147483647 w 110"/>
                  <a:gd name="T9" fmla="*/ 0 h 556"/>
                  <a:gd name="T10" fmla="*/ 0 60000 65536"/>
                  <a:gd name="T11" fmla="*/ 0 60000 65536"/>
                  <a:gd name="T12" fmla="*/ 0 60000 65536"/>
                  <a:gd name="T13" fmla="*/ 0 60000 65536"/>
                  <a:gd name="T14" fmla="*/ 0 60000 65536"/>
                  <a:gd name="T15" fmla="*/ 0 w 110"/>
                  <a:gd name="T16" fmla="*/ 0 h 556"/>
                  <a:gd name="T17" fmla="*/ 110 w 110"/>
                  <a:gd name="T18" fmla="*/ 556 h 556"/>
                </a:gdLst>
                <a:ahLst/>
                <a:cxnLst>
                  <a:cxn ang="T10">
                    <a:pos x="T0" y="T1"/>
                  </a:cxn>
                  <a:cxn ang="T11">
                    <a:pos x="T2" y="T3"/>
                  </a:cxn>
                  <a:cxn ang="T12">
                    <a:pos x="T4" y="T5"/>
                  </a:cxn>
                  <a:cxn ang="T13">
                    <a:pos x="T6" y="T7"/>
                  </a:cxn>
                  <a:cxn ang="T14">
                    <a:pos x="T8" y="T9"/>
                  </a:cxn>
                </a:cxnLst>
                <a:rect l="T15" t="T16" r="T17" b="T18"/>
                <a:pathLst>
                  <a:path w="110" h="556">
                    <a:moveTo>
                      <a:pt x="110" y="556"/>
                    </a:moveTo>
                    <a:cubicBezTo>
                      <a:pt x="98" y="455"/>
                      <a:pt x="71" y="413"/>
                      <a:pt x="15" y="332"/>
                    </a:cubicBezTo>
                    <a:cubicBezTo>
                      <a:pt x="0" y="282"/>
                      <a:pt x="21" y="230"/>
                      <a:pt x="36" y="183"/>
                    </a:cubicBezTo>
                    <a:cubicBezTo>
                      <a:pt x="43" y="161"/>
                      <a:pt x="70" y="122"/>
                      <a:pt x="70" y="122"/>
                    </a:cubicBezTo>
                    <a:cubicBezTo>
                      <a:pt x="82" y="80"/>
                      <a:pt x="75" y="38"/>
                      <a:pt x="56" y="0"/>
                    </a:cubicBezTo>
                  </a:path>
                </a:pathLst>
              </a:custGeom>
              <a:noFill/>
              <a:ln w="9525">
                <a:solidFill>
                  <a:schemeClr val="tx1"/>
                </a:solidFill>
                <a:round/>
                <a:headEnd/>
                <a:tailEnd/>
              </a:ln>
            </p:spPr>
            <p:txBody>
              <a:bodyPr>
                <a:prstTxWarp prst="textNoShape">
                  <a:avLst/>
                </a:prstTxWarp>
              </a:bodyPr>
              <a:lstStyle/>
              <a:p>
                <a:endParaRPr lang="en-US"/>
              </a:p>
            </p:txBody>
          </p:sp>
          <p:pic>
            <p:nvPicPr>
              <p:cNvPr id="40" name="Picture 18" descr="MCSL00370_0000[1]"/>
              <p:cNvPicPr>
                <a:picLocks noChangeAspect="1" noChangeArrowheads="1"/>
              </p:cNvPicPr>
              <p:nvPr/>
            </p:nvPicPr>
            <p:blipFill>
              <a:blip r:embed="rId2"/>
              <a:srcRect/>
              <a:stretch>
                <a:fillRect/>
              </a:stretch>
            </p:blipFill>
            <p:spPr bwMode="auto">
              <a:xfrm rot="18738090">
                <a:off x="4952207" y="4267993"/>
                <a:ext cx="438150" cy="290513"/>
              </a:xfrm>
              <a:prstGeom prst="rect">
                <a:avLst/>
              </a:prstGeom>
              <a:noFill/>
              <a:ln w="9525">
                <a:noFill/>
                <a:miter lim="800000"/>
                <a:headEnd/>
                <a:tailEnd/>
              </a:ln>
            </p:spPr>
          </p:pic>
        </p:grpSp>
        <p:cxnSp>
          <p:nvCxnSpPr>
            <p:cNvPr id="41" name="Straight Connector 40"/>
            <p:cNvCxnSpPr/>
            <p:nvPr/>
          </p:nvCxnSpPr>
          <p:spPr>
            <a:xfrm>
              <a:off x="5286375" y="3202244"/>
              <a:ext cx="413075" cy="28394"/>
            </a:xfrm>
            <a:prstGeom prst="line">
              <a:avLst/>
            </a:prstGeom>
          </p:spPr>
          <p:style>
            <a:lnRef idx="2">
              <a:schemeClr val="accent1"/>
            </a:lnRef>
            <a:fillRef idx="0">
              <a:schemeClr val="accent1"/>
            </a:fillRef>
            <a:effectRef idx="1">
              <a:schemeClr val="accent1"/>
            </a:effectRef>
            <a:fontRef idx="minor">
              <a:schemeClr val="tx1"/>
            </a:fontRef>
          </p:style>
        </p:cxnSp>
        <p:grpSp>
          <p:nvGrpSpPr>
            <p:cNvPr id="46" name="Group 45"/>
            <p:cNvGrpSpPr/>
            <p:nvPr/>
          </p:nvGrpSpPr>
          <p:grpSpPr>
            <a:xfrm>
              <a:off x="3831916" y="1714500"/>
              <a:ext cx="3185139" cy="2383567"/>
              <a:chOff x="3831916" y="1714500"/>
              <a:chExt cx="3185139" cy="2383567"/>
            </a:xfrm>
          </p:grpSpPr>
          <p:sp>
            <p:nvSpPr>
              <p:cNvPr id="35" name="Cloud Callout 34"/>
              <p:cNvSpPr/>
              <p:nvPr/>
            </p:nvSpPr>
            <p:spPr>
              <a:xfrm>
                <a:off x="3831916" y="1714500"/>
                <a:ext cx="3185139" cy="2014235"/>
              </a:xfrm>
              <a:prstGeom prst="cloudCallout">
                <a:avLst>
                  <a:gd name="adj1" fmla="val 56238"/>
                  <a:gd name="adj2" fmla="val -68738"/>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5" name="TextBox 44"/>
              <p:cNvSpPr txBox="1"/>
              <p:nvPr/>
            </p:nvSpPr>
            <p:spPr>
              <a:xfrm>
                <a:off x="4481600" y="3728735"/>
                <a:ext cx="2191055" cy="369332"/>
              </a:xfrm>
              <a:prstGeom prst="rect">
                <a:avLst/>
              </a:prstGeom>
              <a:noFill/>
            </p:spPr>
            <p:txBody>
              <a:bodyPr wrap="square" rtlCol="0">
                <a:spAutoFit/>
              </a:bodyPr>
              <a:lstStyle/>
              <a:p>
                <a:r>
                  <a:rPr lang="en-US" b="1" dirty="0" smtClean="0">
                    <a:solidFill>
                      <a:schemeClr val="accent2"/>
                    </a:solidFill>
                  </a:rPr>
                  <a:t>Implanted memory</a:t>
                </a:r>
                <a:endParaRPr lang="en-US" b="1" dirty="0">
                  <a:solidFill>
                    <a:schemeClr val="accent2"/>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Objection from Implanted Memories</a:t>
            </a:r>
            <a:endParaRPr lang="en-US" dirty="0"/>
          </a:p>
        </p:txBody>
      </p:sp>
      <p:sp>
        <p:nvSpPr>
          <p:cNvPr id="3" name="Content Placeholder 2"/>
          <p:cNvSpPr>
            <a:spLocks noGrp="1"/>
          </p:cNvSpPr>
          <p:nvPr>
            <p:ph idx="1"/>
          </p:nvPr>
        </p:nvSpPr>
        <p:spPr>
          <a:xfrm>
            <a:off x="457200" y="4492624"/>
            <a:ext cx="8229600" cy="1952625"/>
          </a:xfrm>
        </p:spPr>
        <p:txBody>
          <a:bodyPr>
            <a:normAutofit fontScale="77500" lnSpcReduction="20000"/>
          </a:bodyPr>
          <a:lstStyle/>
          <a:p>
            <a:pPr lvl="0">
              <a:buNone/>
              <a:defRPr/>
            </a:pPr>
            <a:r>
              <a:rPr lang="en-US" b="1" dirty="0" smtClean="0"/>
              <a:t>Argument</a:t>
            </a:r>
            <a:r>
              <a:rPr lang="en-US" dirty="0" smtClean="0"/>
              <a:t>:</a:t>
            </a:r>
          </a:p>
          <a:p>
            <a:pPr marL="514350" lvl="0" indent="-514350">
              <a:buFont typeface="Arial"/>
              <a:buAutoNum type="arabicParenBoth"/>
              <a:defRPr/>
            </a:pPr>
            <a:r>
              <a:rPr lang="en-US" dirty="0" smtClean="0"/>
              <a:t>According to Locke’s Criterion, Miss Scarlet = the person who killed Mr. </a:t>
            </a:r>
            <a:r>
              <a:rPr lang="en-US" dirty="0" err="1" smtClean="0"/>
              <a:t>Boddy</a:t>
            </a:r>
            <a:r>
              <a:rPr lang="en-US" dirty="0" smtClean="0"/>
              <a:t>.</a:t>
            </a:r>
          </a:p>
          <a:p>
            <a:pPr marL="514350" lvl="0" indent="-514350">
              <a:buFont typeface="Arial"/>
              <a:buAutoNum type="arabicParenBoth"/>
              <a:defRPr/>
            </a:pPr>
            <a:r>
              <a:rPr lang="en-US" dirty="0" smtClean="0"/>
              <a:t>Miss Scarlet ≠ the person who killed Mr. </a:t>
            </a:r>
            <a:r>
              <a:rPr lang="en-US" dirty="0" err="1" smtClean="0"/>
              <a:t>Boddy</a:t>
            </a:r>
            <a:r>
              <a:rPr lang="en-US" dirty="0" smtClean="0"/>
              <a:t>.</a:t>
            </a:r>
          </a:p>
          <a:p>
            <a:pPr lvl="0">
              <a:buNone/>
              <a:defRPr/>
            </a:pPr>
            <a:r>
              <a:rPr lang="en-US" dirty="0" smtClean="0"/>
              <a:t>(C) So, Locke’s Criterion is false.</a:t>
            </a:r>
          </a:p>
        </p:txBody>
      </p:sp>
      <p:grpSp>
        <p:nvGrpSpPr>
          <p:cNvPr id="4" name="Group 33"/>
          <p:cNvGrpSpPr/>
          <p:nvPr/>
        </p:nvGrpSpPr>
        <p:grpSpPr>
          <a:xfrm>
            <a:off x="7017055" y="1200479"/>
            <a:ext cx="1428139" cy="2528256"/>
            <a:chOff x="2286663" y="1213470"/>
            <a:chExt cx="1428139" cy="2528256"/>
          </a:xfrm>
        </p:grpSpPr>
        <p:sp>
          <p:nvSpPr>
            <p:cNvPr id="24" name="Smiley Face 23"/>
            <p:cNvSpPr/>
            <p:nvPr/>
          </p:nvSpPr>
          <p:spPr>
            <a:xfrm>
              <a:off x="2494482" y="1213470"/>
              <a:ext cx="1052227" cy="837618"/>
            </a:xfrm>
            <a:prstGeom prst="smileyFace">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a:stCxn id="24" idx="4"/>
            </p:cNvCxnSpPr>
            <p:nvPr/>
          </p:nvCxnSpPr>
          <p:spPr>
            <a:xfrm rot="5400000">
              <a:off x="2726727" y="2325095"/>
              <a:ext cx="567876" cy="19862"/>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494482" y="2320830"/>
              <a:ext cx="1052227" cy="28394"/>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16200000" flipH="1">
              <a:off x="2835395" y="2784303"/>
              <a:ext cx="624664" cy="2939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2548407" y="2791303"/>
              <a:ext cx="624665" cy="279986"/>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286663" y="3372394"/>
              <a:ext cx="1428139" cy="369332"/>
            </a:xfrm>
            <a:prstGeom prst="rect">
              <a:avLst/>
            </a:prstGeom>
            <a:noFill/>
          </p:spPr>
          <p:txBody>
            <a:bodyPr wrap="square" rtlCol="0">
              <a:spAutoFit/>
            </a:bodyPr>
            <a:lstStyle/>
            <a:p>
              <a:r>
                <a:rPr lang="en-US" dirty="0" smtClean="0"/>
                <a:t>Miss Scarlet</a:t>
              </a:r>
              <a:endParaRPr lang="en-US" dirty="0"/>
            </a:p>
          </p:txBody>
        </p:sp>
      </p:grpSp>
      <p:grpSp>
        <p:nvGrpSpPr>
          <p:cNvPr id="5" name="Group 43"/>
          <p:cNvGrpSpPr/>
          <p:nvPr/>
        </p:nvGrpSpPr>
        <p:grpSpPr>
          <a:xfrm>
            <a:off x="162119" y="1154282"/>
            <a:ext cx="1804051" cy="2574453"/>
            <a:chOff x="162119" y="1154282"/>
            <a:chExt cx="1804051" cy="2574453"/>
          </a:xfrm>
        </p:grpSpPr>
        <p:sp>
          <p:nvSpPr>
            <p:cNvPr id="14" name="TextBox 13"/>
            <p:cNvSpPr txBox="1"/>
            <p:nvPr/>
          </p:nvSpPr>
          <p:spPr>
            <a:xfrm>
              <a:off x="162119" y="3359403"/>
              <a:ext cx="1804051" cy="369332"/>
            </a:xfrm>
            <a:prstGeom prst="rect">
              <a:avLst/>
            </a:prstGeom>
            <a:noFill/>
          </p:spPr>
          <p:txBody>
            <a:bodyPr wrap="square" rtlCol="0">
              <a:spAutoFit/>
            </a:bodyPr>
            <a:lstStyle/>
            <a:p>
              <a:r>
                <a:rPr lang="en-US" dirty="0" smtClean="0"/>
                <a:t>Colonel Mustard</a:t>
              </a:r>
              <a:endParaRPr lang="en-US" dirty="0"/>
            </a:p>
          </p:txBody>
        </p:sp>
        <p:grpSp>
          <p:nvGrpSpPr>
            <p:cNvPr id="6" name="Group 42"/>
            <p:cNvGrpSpPr/>
            <p:nvPr/>
          </p:nvGrpSpPr>
          <p:grpSpPr>
            <a:xfrm>
              <a:off x="538031" y="1154282"/>
              <a:ext cx="1252252" cy="2076356"/>
              <a:chOff x="538031" y="1154282"/>
              <a:chExt cx="1252252" cy="2076356"/>
            </a:xfrm>
          </p:grpSpPr>
          <p:sp>
            <p:nvSpPr>
              <p:cNvPr id="15" name="Smiley Face 14"/>
              <p:cNvSpPr/>
              <p:nvPr/>
            </p:nvSpPr>
            <p:spPr>
              <a:xfrm>
                <a:off x="538031" y="1200479"/>
                <a:ext cx="1052227" cy="837618"/>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a:stCxn id="15" idx="4"/>
              </p:cNvCxnSpPr>
              <p:nvPr/>
            </p:nvCxnSpPr>
            <p:spPr>
              <a:xfrm rot="5400000">
                <a:off x="770276" y="2312104"/>
                <a:ext cx="567876" cy="198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38031" y="2307839"/>
                <a:ext cx="1052227" cy="283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6200000" flipH="1">
                <a:off x="878944" y="2771312"/>
                <a:ext cx="624664" cy="2939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591956" y="2778312"/>
                <a:ext cx="624665" cy="279986"/>
              </a:xfrm>
              <a:prstGeom prst="line">
                <a:avLst/>
              </a:prstGeom>
            </p:spPr>
            <p:style>
              <a:lnRef idx="2">
                <a:schemeClr val="accent1"/>
              </a:lnRef>
              <a:fillRef idx="0">
                <a:schemeClr val="accent1"/>
              </a:fillRef>
              <a:effectRef idx="1">
                <a:schemeClr val="accent1"/>
              </a:effectRef>
              <a:fontRef idx="minor">
                <a:schemeClr val="tx1"/>
              </a:fontRef>
            </p:style>
          </p:cxnSp>
          <p:grpSp>
            <p:nvGrpSpPr>
              <p:cNvPr id="7" name="Group 35"/>
              <p:cNvGrpSpPr/>
              <p:nvPr/>
            </p:nvGrpSpPr>
            <p:grpSpPr>
              <a:xfrm>
                <a:off x="1499770" y="1154282"/>
                <a:ext cx="290513" cy="1349375"/>
                <a:chOff x="5026025" y="3282950"/>
                <a:chExt cx="290513" cy="1349375"/>
              </a:xfrm>
            </p:grpSpPr>
            <p:sp>
              <p:nvSpPr>
                <p:cNvPr id="30" name="Freeform 19"/>
                <p:cNvSpPr>
                  <a:spLocks/>
                </p:cNvSpPr>
                <p:nvPr/>
              </p:nvSpPr>
              <p:spPr bwMode="auto">
                <a:xfrm>
                  <a:off x="5038725" y="3294063"/>
                  <a:ext cx="177800" cy="784225"/>
                </a:xfrm>
                <a:custGeom>
                  <a:avLst/>
                  <a:gdLst>
                    <a:gd name="T0" fmla="*/ 2147483647 w 112"/>
                    <a:gd name="T1" fmla="*/ 2147483647 h 494"/>
                    <a:gd name="T2" fmla="*/ 2147483647 w 112"/>
                    <a:gd name="T3" fmla="*/ 2147483647 h 494"/>
                    <a:gd name="T4" fmla="*/ 2147483647 w 112"/>
                    <a:gd name="T5" fmla="*/ 2147483647 h 494"/>
                    <a:gd name="T6" fmla="*/ 2147483647 w 112"/>
                    <a:gd name="T7" fmla="*/ 2147483647 h 494"/>
                    <a:gd name="T8" fmla="*/ 2147483647 w 112"/>
                    <a:gd name="T9" fmla="*/ 0 h 494"/>
                    <a:gd name="T10" fmla="*/ 0 60000 65536"/>
                    <a:gd name="T11" fmla="*/ 0 60000 65536"/>
                    <a:gd name="T12" fmla="*/ 0 60000 65536"/>
                    <a:gd name="T13" fmla="*/ 0 60000 65536"/>
                    <a:gd name="T14" fmla="*/ 0 60000 65536"/>
                    <a:gd name="T15" fmla="*/ 0 w 112"/>
                    <a:gd name="T16" fmla="*/ 0 h 494"/>
                    <a:gd name="T17" fmla="*/ 112 w 112"/>
                    <a:gd name="T18" fmla="*/ 494 h 494"/>
                  </a:gdLst>
                  <a:ahLst/>
                  <a:cxnLst>
                    <a:cxn ang="T10">
                      <a:pos x="T0" y="T1"/>
                    </a:cxn>
                    <a:cxn ang="T11">
                      <a:pos x="T2" y="T3"/>
                    </a:cxn>
                    <a:cxn ang="T12">
                      <a:pos x="T4" y="T5"/>
                    </a:cxn>
                    <a:cxn ang="T13">
                      <a:pos x="T6" y="T7"/>
                    </a:cxn>
                    <a:cxn ang="T14">
                      <a:pos x="T8" y="T9"/>
                    </a:cxn>
                  </a:cxnLst>
                  <a:rect l="T15" t="T16" r="T17" b="T18"/>
                  <a:pathLst>
                    <a:path w="112" h="494">
                      <a:moveTo>
                        <a:pt x="91" y="494"/>
                      </a:moveTo>
                      <a:cubicBezTo>
                        <a:pt x="86" y="375"/>
                        <a:pt x="112" y="326"/>
                        <a:pt x="23" y="271"/>
                      </a:cubicBezTo>
                      <a:cubicBezTo>
                        <a:pt x="11" y="230"/>
                        <a:pt x="0" y="186"/>
                        <a:pt x="50" y="169"/>
                      </a:cubicBezTo>
                      <a:cubicBezTo>
                        <a:pt x="69" y="141"/>
                        <a:pt x="87" y="100"/>
                        <a:pt x="98" y="67"/>
                      </a:cubicBezTo>
                      <a:cubicBezTo>
                        <a:pt x="98" y="66"/>
                        <a:pt x="96" y="0"/>
                        <a:pt x="78" y="0"/>
                      </a:cubicBezTo>
                    </a:path>
                  </a:pathLst>
                </a:custGeom>
                <a:noFill/>
                <a:ln w="9525">
                  <a:solidFill>
                    <a:schemeClr val="tx1"/>
                  </a:solidFill>
                  <a:round/>
                  <a:headEnd/>
                  <a:tailEnd/>
                </a:ln>
              </p:spPr>
              <p:txBody>
                <a:bodyPr>
                  <a:prstTxWarp prst="textNoShape">
                    <a:avLst/>
                  </a:prstTxWarp>
                </a:bodyPr>
                <a:lstStyle/>
                <a:p>
                  <a:endParaRPr lang="en-US"/>
                </a:p>
              </p:txBody>
            </p:sp>
            <p:sp>
              <p:nvSpPr>
                <p:cNvPr id="31" name="Freeform 20"/>
                <p:cNvSpPr>
                  <a:spLocks/>
                </p:cNvSpPr>
                <p:nvPr/>
              </p:nvSpPr>
              <p:spPr bwMode="auto">
                <a:xfrm>
                  <a:off x="5043488" y="3305175"/>
                  <a:ext cx="225425" cy="849313"/>
                </a:xfrm>
                <a:custGeom>
                  <a:avLst/>
                  <a:gdLst>
                    <a:gd name="T0" fmla="*/ 2147483647 w 142"/>
                    <a:gd name="T1" fmla="*/ 2147483647 h 535"/>
                    <a:gd name="T2" fmla="*/ 2147483647 w 142"/>
                    <a:gd name="T3" fmla="*/ 2147483647 h 535"/>
                    <a:gd name="T4" fmla="*/ 2147483647 w 142"/>
                    <a:gd name="T5" fmla="*/ 2147483647 h 535"/>
                    <a:gd name="T6" fmla="*/ 2147483647 w 142"/>
                    <a:gd name="T7" fmla="*/ 2147483647 h 535"/>
                    <a:gd name="T8" fmla="*/ 2147483647 w 142"/>
                    <a:gd name="T9" fmla="*/ 2147483647 h 535"/>
                    <a:gd name="T10" fmla="*/ 2147483647 w 142"/>
                    <a:gd name="T11" fmla="*/ 0 h 535"/>
                    <a:gd name="T12" fmla="*/ 0 60000 65536"/>
                    <a:gd name="T13" fmla="*/ 0 60000 65536"/>
                    <a:gd name="T14" fmla="*/ 0 60000 65536"/>
                    <a:gd name="T15" fmla="*/ 0 60000 65536"/>
                    <a:gd name="T16" fmla="*/ 0 60000 65536"/>
                    <a:gd name="T17" fmla="*/ 0 60000 65536"/>
                    <a:gd name="T18" fmla="*/ 0 w 142"/>
                    <a:gd name="T19" fmla="*/ 0 h 535"/>
                    <a:gd name="T20" fmla="*/ 142 w 142"/>
                    <a:gd name="T21" fmla="*/ 535 h 535"/>
                  </a:gdLst>
                  <a:ahLst/>
                  <a:cxnLst>
                    <a:cxn ang="T12">
                      <a:pos x="T0" y="T1"/>
                    </a:cxn>
                    <a:cxn ang="T13">
                      <a:pos x="T2" y="T3"/>
                    </a:cxn>
                    <a:cxn ang="T14">
                      <a:pos x="T4" y="T5"/>
                    </a:cxn>
                    <a:cxn ang="T15">
                      <a:pos x="T6" y="T7"/>
                    </a:cxn>
                    <a:cxn ang="T16">
                      <a:pos x="T8" y="T9"/>
                    </a:cxn>
                    <a:cxn ang="T17">
                      <a:pos x="T10" y="T11"/>
                    </a:cxn>
                  </a:cxnLst>
                  <a:rect l="T18" t="T19" r="T20" b="T21"/>
                  <a:pathLst>
                    <a:path w="142" h="535">
                      <a:moveTo>
                        <a:pt x="136" y="535"/>
                      </a:moveTo>
                      <a:cubicBezTo>
                        <a:pt x="127" y="509"/>
                        <a:pt x="119" y="496"/>
                        <a:pt x="95" y="481"/>
                      </a:cubicBezTo>
                      <a:cubicBezTo>
                        <a:pt x="86" y="453"/>
                        <a:pt x="78" y="442"/>
                        <a:pt x="54" y="426"/>
                      </a:cubicBezTo>
                      <a:cubicBezTo>
                        <a:pt x="23" y="380"/>
                        <a:pt x="32" y="401"/>
                        <a:pt x="20" y="365"/>
                      </a:cubicBezTo>
                      <a:cubicBezTo>
                        <a:pt x="31" y="335"/>
                        <a:pt x="40" y="308"/>
                        <a:pt x="47" y="277"/>
                      </a:cubicBezTo>
                      <a:cubicBezTo>
                        <a:pt x="50" y="185"/>
                        <a:pt x="0" y="0"/>
                        <a:pt x="142" y="0"/>
                      </a:cubicBezTo>
                    </a:path>
                  </a:pathLst>
                </a:custGeom>
                <a:noFill/>
                <a:ln w="9525">
                  <a:solidFill>
                    <a:schemeClr val="tx1"/>
                  </a:solidFill>
                  <a:round/>
                  <a:headEnd/>
                  <a:tailEnd/>
                </a:ln>
              </p:spPr>
              <p:txBody>
                <a:bodyPr>
                  <a:prstTxWarp prst="textNoShape">
                    <a:avLst/>
                  </a:prstTxWarp>
                </a:bodyPr>
                <a:lstStyle/>
                <a:p>
                  <a:endParaRPr lang="en-US"/>
                </a:p>
              </p:txBody>
            </p:sp>
            <p:sp>
              <p:nvSpPr>
                <p:cNvPr id="32" name="Freeform 21"/>
                <p:cNvSpPr>
                  <a:spLocks/>
                </p:cNvSpPr>
                <p:nvPr/>
              </p:nvSpPr>
              <p:spPr bwMode="auto">
                <a:xfrm>
                  <a:off x="5051425" y="3282950"/>
                  <a:ext cx="174625" cy="882650"/>
                </a:xfrm>
                <a:custGeom>
                  <a:avLst/>
                  <a:gdLst>
                    <a:gd name="T0" fmla="*/ 2147483647 w 110"/>
                    <a:gd name="T1" fmla="*/ 2147483647 h 556"/>
                    <a:gd name="T2" fmla="*/ 2147483647 w 110"/>
                    <a:gd name="T3" fmla="*/ 2147483647 h 556"/>
                    <a:gd name="T4" fmla="*/ 2147483647 w 110"/>
                    <a:gd name="T5" fmla="*/ 2147483647 h 556"/>
                    <a:gd name="T6" fmla="*/ 2147483647 w 110"/>
                    <a:gd name="T7" fmla="*/ 2147483647 h 556"/>
                    <a:gd name="T8" fmla="*/ 2147483647 w 110"/>
                    <a:gd name="T9" fmla="*/ 0 h 556"/>
                    <a:gd name="T10" fmla="*/ 0 60000 65536"/>
                    <a:gd name="T11" fmla="*/ 0 60000 65536"/>
                    <a:gd name="T12" fmla="*/ 0 60000 65536"/>
                    <a:gd name="T13" fmla="*/ 0 60000 65536"/>
                    <a:gd name="T14" fmla="*/ 0 60000 65536"/>
                    <a:gd name="T15" fmla="*/ 0 w 110"/>
                    <a:gd name="T16" fmla="*/ 0 h 556"/>
                    <a:gd name="T17" fmla="*/ 110 w 110"/>
                    <a:gd name="T18" fmla="*/ 556 h 556"/>
                  </a:gdLst>
                  <a:ahLst/>
                  <a:cxnLst>
                    <a:cxn ang="T10">
                      <a:pos x="T0" y="T1"/>
                    </a:cxn>
                    <a:cxn ang="T11">
                      <a:pos x="T2" y="T3"/>
                    </a:cxn>
                    <a:cxn ang="T12">
                      <a:pos x="T4" y="T5"/>
                    </a:cxn>
                    <a:cxn ang="T13">
                      <a:pos x="T6" y="T7"/>
                    </a:cxn>
                    <a:cxn ang="T14">
                      <a:pos x="T8" y="T9"/>
                    </a:cxn>
                  </a:cxnLst>
                  <a:rect l="T15" t="T16" r="T17" b="T18"/>
                  <a:pathLst>
                    <a:path w="110" h="556">
                      <a:moveTo>
                        <a:pt x="110" y="556"/>
                      </a:moveTo>
                      <a:cubicBezTo>
                        <a:pt x="98" y="455"/>
                        <a:pt x="71" y="413"/>
                        <a:pt x="15" y="332"/>
                      </a:cubicBezTo>
                      <a:cubicBezTo>
                        <a:pt x="0" y="282"/>
                        <a:pt x="21" y="230"/>
                        <a:pt x="36" y="183"/>
                      </a:cubicBezTo>
                      <a:cubicBezTo>
                        <a:pt x="43" y="161"/>
                        <a:pt x="70" y="122"/>
                        <a:pt x="70" y="122"/>
                      </a:cubicBezTo>
                      <a:cubicBezTo>
                        <a:pt x="82" y="80"/>
                        <a:pt x="75" y="38"/>
                        <a:pt x="56" y="0"/>
                      </a:cubicBezTo>
                    </a:path>
                  </a:pathLst>
                </a:custGeom>
                <a:noFill/>
                <a:ln w="9525">
                  <a:solidFill>
                    <a:schemeClr val="tx1"/>
                  </a:solidFill>
                  <a:round/>
                  <a:headEnd/>
                  <a:tailEnd/>
                </a:ln>
              </p:spPr>
              <p:txBody>
                <a:bodyPr>
                  <a:prstTxWarp prst="textNoShape">
                    <a:avLst/>
                  </a:prstTxWarp>
                </a:bodyPr>
                <a:lstStyle/>
                <a:p>
                  <a:endParaRPr lang="en-US"/>
                </a:p>
              </p:txBody>
            </p:sp>
            <p:pic>
              <p:nvPicPr>
                <p:cNvPr id="33" name="Picture 18" descr="MCSL00370_0000[1]"/>
                <p:cNvPicPr>
                  <a:picLocks noChangeAspect="1" noChangeArrowheads="1"/>
                </p:cNvPicPr>
                <p:nvPr/>
              </p:nvPicPr>
              <p:blipFill>
                <a:blip r:embed="rId2"/>
                <a:srcRect/>
                <a:stretch>
                  <a:fillRect/>
                </a:stretch>
              </p:blipFill>
              <p:spPr bwMode="auto">
                <a:xfrm rot="18738090">
                  <a:off x="4952207" y="4267993"/>
                  <a:ext cx="438150" cy="290513"/>
                </a:xfrm>
                <a:prstGeom prst="rect">
                  <a:avLst/>
                </a:prstGeom>
                <a:noFill/>
                <a:ln w="9525">
                  <a:noFill/>
                  <a:miter lim="800000"/>
                  <a:headEnd/>
                  <a:tailEnd/>
                </a:ln>
              </p:spPr>
            </p:pic>
          </p:grpSp>
        </p:grpSp>
      </p:grpSp>
      <p:grpSp>
        <p:nvGrpSpPr>
          <p:cNvPr id="8" name="Group 46"/>
          <p:cNvGrpSpPr/>
          <p:nvPr/>
        </p:nvGrpSpPr>
        <p:grpSpPr>
          <a:xfrm>
            <a:off x="3831916" y="1714500"/>
            <a:ext cx="3185139" cy="2383567"/>
            <a:chOff x="3831916" y="1714500"/>
            <a:chExt cx="3185139" cy="2383567"/>
          </a:xfrm>
        </p:grpSpPr>
        <p:grpSp>
          <p:nvGrpSpPr>
            <p:cNvPr id="9" name="Group 35"/>
            <p:cNvGrpSpPr/>
            <p:nvPr/>
          </p:nvGrpSpPr>
          <p:grpSpPr>
            <a:xfrm>
              <a:off x="5686750" y="1949620"/>
              <a:ext cx="290513" cy="1349375"/>
              <a:chOff x="5026025" y="3282950"/>
              <a:chExt cx="290513" cy="1349375"/>
            </a:xfrm>
          </p:grpSpPr>
          <p:sp>
            <p:nvSpPr>
              <p:cNvPr id="37" name="Freeform 19"/>
              <p:cNvSpPr>
                <a:spLocks/>
              </p:cNvSpPr>
              <p:nvPr/>
            </p:nvSpPr>
            <p:spPr bwMode="auto">
              <a:xfrm>
                <a:off x="5038725" y="3294063"/>
                <a:ext cx="177800" cy="784225"/>
              </a:xfrm>
              <a:custGeom>
                <a:avLst/>
                <a:gdLst>
                  <a:gd name="T0" fmla="*/ 2147483647 w 112"/>
                  <a:gd name="T1" fmla="*/ 2147483647 h 494"/>
                  <a:gd name="T2" fmla="*/ 2147483647 w 112"/>
                  <a:gd name="T3" fmla="*/ 2147483647 h 494"/>
                  <a:gd name="T4" fmla="*/ 2147483647 w 112"/>
                  <a:gd name="T5" fmla="*/ 2147483647 h 494"/>
                  <a:gd name="T6" fmla="*/ 2147483647 w 112"/>
                  <a:gd name="T7" fmla="*/ 2147483647 h 494"/>
                  <a:gd name="T8" fmla="*/ 2147483647 w 112"/>
                  <a:gd name="T9" fmla="*/ 0 h 494"/>
                  <a:gd name="T10" fmla="*/ 0 60000 65536"/>
                  <a:gd name="T11" fmla="*/ 0 60000 65536"/>
                  <a:gd name="T12" fmla="*/ 0 60000 65536"/>
                  <a:gd name="T13" fmla="*/ 0 60000 65536"/>
                  <a:gd name="T14" fmla="*/ 0 60000 65536"/>
                  <a:gd name="T15" fmla="*/ 0 w 112"/>
                  <a:gd name="T16" fmla="*/ 0 h 494"/>
                  <a:gd name="T17" fmla="*/ 112 w 112"/>
                  <a:gd name="T18" fmla="*/ 494 h 494"/>
                </a:gdLst>
                <a:ahLst/>
                <a:cxnLst>
                  <a:cxn ang="T10">
                    <a:pos x="T0" y="T1"/>
                  </a:cxn>
                  <a:cxn ang="T11">
                    <a:pos x="T2" y="T3"/>
                  </a:cxn>
                  <a:cxn ang="T12">
                    <a:pos x="T4" y="T5"/>
                  </a:cxn>
                  <a:cxn ang="T13">
                    <a:pos x="T6" y="T7"/>
                  </a:cxn>
                  <a:cxn ang="T14">
                    <a:pos x="T8" y="T9"/>
                  </a:cxn>
                </a:cxnLst>
                <a:rect l="T15" t="T16" r="T17" b="T18"/>
                <a:pathLst>
                  <a:path w="112" h="494">
                    <a:moveTo>
                      <a:pt x="91" y="494"/>
                    </a:moveTo>
                    <a:cubicBezTo>
                      <a:pt x="86" y="375"/>
                      <a:pt x="112" y="326"/>
                      <a:pt x="23" y="271"/>
                    </a:cubicBezTo>
                    <a:cubicBezTo>
                      <a:pt x="11" y="230"/>
                      <a:pt x="0" y="186"/>
                      <a:pt x="50" y="169"/>
                    </a:cubicBezTo>
                    <a:cubicBezTo>
                      <a:pt x="69" y="141"/>
                      <a:pt x="87" y="100"/>
                      <a:pt x="98" y="67"/>
                    </a:cubicBezTo>
                    <a:cubicBezTo>
                      <a:pt x="98" y="66"/>
                      <a:pt x="96" y="0"/>
                      <a:pt x="78" y="0"/>
                    </a:cubicBezTo>
                  </a:path>
                </a:pathLst>
              </a:custGeom>
              <a:noFill/>
              <a:ln w="9525">
                <a:solidFill>
                  <a:schemeClr val="tx1"/>
                </a:solidFill>
                <a:round/>
                <a:headEnd/>
                <a:tailEnd/>
              </a:ln>
            </p:spPr>
            <p:txBody>
              <a:bodyPr>
                <a:prstTxWarp prst="textNoShape">
                  <a:avLst/>
                </a:prstTxWarp>
              </a:bodyPr>
              <a:lstStyle/>
              <a:p>
                <a:endParaRPr lang="en-US"/>
              </a:p>
            </p:txBody>
          </p:sp>
          <p:sp>
            <p:nvSpPr>
              <p:cNvPr id="38" name="Freeform 20"/>
              <p:cNvSpPr>
                <a:spLocks/>
              </p:cNvSpPr>
              <p:nvPr/>
            </p:nvSpPr>
            <p:spPr bwMode="auto">
              <a:xfrm>
                <a:off x="5043488" y="3305175"/>
                <a:ext cx="225425" cy="849313"/>
              </a:xfrm>
              <a:custGeom>
                <a:avLst/>
                <a:gdLst>
                  <a:gd name="T0" fmla="*/ 2147483647 w 142"/>
                  <a:gd name="T1" fmla="*/ 2147483647 h 535"/>
                  <a:gd name="T2" fmla="*/ 2147483647 w 142"/>
                  <a:gd name="T3" fmla="*/ 2147483647 h 535"/>
                  <a:gd name="T4" fmla="*/ 2147483647 w 142"/>
                  <a:gd name="T5" fmla="*/ 2147483647 h 535"/>
                  <a:gd name="T6" fmla="*/ 2147483647 w 142"/>
                  <a:gd name="T7" fmla="*/ 2147483647 h 535"/>
                  <a:gd name="T8" fmla="*/ 2147483647 w 142"/>
                  <a:gd name="T9" fmla="*/ 2147483647 h 535"/>
                  <a:gd name="T10" fmla="*/ 2147483647 w 142"/>
                  <a:gd name="T11" fmla="*/ 0 h 535"/>
                  <a:gd name="T12" fmla="*/ 0 60000 65536"/>
                  <a:gd name="T13" fmla="*/ 0 60000 65536"/>
                  <a:gd name="T14" fmla="*/ 0 60000 65536"/>
                  <a:gd name="T15" fmla="*/ 0 60000 65536"/>
                  <a:gd name="T16" fmla="*/ 0 60000 65536"/>
                  <a:gd name="T17" fmla="*/ 0 60000 65536"/>
                  <a:gd name="T18" fmla="*/ 0 w 142"/>
                  <a:gd name="T19" fmla="*/ 0 h 535"/>
                  <a:gd name="T20" fmla="*/ 142 w 142"/>
                  <a:gd name="T21" fmla="*/ 535 h 535"/>
                </a:gdLst>
                <a:ahLst/>
                <a:cxnLst>
                  <a:cxn ang="T12">
                    <a:pos x="T0" y="T1"/>
                  </a:cxn>
                  <a:cxn ang="T13">
                    <a:pos x="T2" y="T3"/>
                  </a:cxn>
                  <a:cxn ang="T14">
                    <a:pos x="T4" y="T5"/>
                  </a:cxn>
                  <a:cxn ang="T15">
                    <a:pos x="T6" y="T7"/>
                  </a:cxn>
                  <a:cxn ang="T16">
                    <a:pos x="T8" y="T9"/>
                  </a:cxn>
                  <a:cxn ang="T17">
                    <a:pos x="T10" y="T11"/>
                  </a:cxn>
                </a:cxnLst>
                <a:rect l="T18" t="T19" r="T20" b="T21"/>
                <a:pathLst>
                  <a:path w="142" h="535">
                    <a:moveTo>
                      <a:pt x="136" y="535"/>
                    </a:moveTo>
                    <a:cubicBezTo>
                      <a:pt x="127" y="509"/>
                      <a:pt x="119" y="496"/>
                      <a:pt x="95" y="481"/>
                    </a:cubicBezTo>
                    <a:cubicBezTo>
                      <a:pt x="86" y="453"/>
                      <a:pt x="78" y="442"/>
                      <a:pt x="54" y="426"/>
                    </a:cubicBezTo>
                    <a:cubicBezTo>
                      <a:pt x="23" y="380"/>
                      <a:pt x="32" y="401"/>
                      <a:pt x="20" y="365"/>
                    </a:cubicBezTo>
                    <a:cubicBezTo>
                      <a:pt x="31" y="335"/>
                      <a:pt x="40" y="308"/>
                      <a:pt x="47" y="277"/>
                    </a:cubicBezTo>
                    <a:cubicBezTo>
                      <a:pt x="50" y="185"/>
                      <a:pt x="0" y="0"/>
                      <a:pt x="142" y="0"/>
                    </a:cubicBezTo>
                  </a:path>
                </a:pathLst>
              </a:custGeom>
              <a:noFill/>
              <a:ln w="9525">
                <a:solidFill>
                  <a:schemeClr val="tx1"/>
                </a:solidFill>
                <a:round/>
                <a:headEnd/>
                <a:tailEnd/>
              </a:ln>
            </p:spPr>
            <p:txBody>
              <a:bodyPr>
                <a:prstTxWarp prst="textNoShape">
                  <a:avLst/>
                </a:prstTxWarp>
              </a:bodyPr>
              <a:lstStyle/>
              <a:p>
                <a:endParaRPr lang="en-US"/>
              </a:p>
            </p:txBody>
          </p:sp>
          <p:sp>
            <p:nvSpPr>
              <p:cNvPr id="39" name="Freeform 21"/>
              <p:cNvSpPr>
                <a:spLocks/>
              </p:cNvSpPr>
              <p:nvPr/>
            </p:nvSpPr>
            <p:spPr bwMode="auto">
              <a:xfrm>
                <a:off x="5051425" y="3282950"/>
                <a:ext cx="174625" cy="882650"/>
              </a:xfrm>
              <a:custGeom>
                <a:avLst/>
                <a:gdLst>
                  <a:gd name="T0" fmla="*/ 2147483647 w 110"/>
                  <a:gd name="T1" fmla="*/ 2147483647 h 556"/>
                  <a:gd name="T2" fmla="*/ 2147483647 w 110"/>
                  <a:gd name="T3" fmla="*/ 2147483647 h 556"/>
                  <a:gd name="T4" fmla="*/ 2147483647 w 110"/>
                  <a:gd name="T5" fmla="*/ 2147483647 h 556"/>
                  <a:gd name="T6" fmla="*/ 2147483647 w 110"/>
                  <a:gd name="T7" fmla="*/ 2147483647 h 556"/>
                  <a:gd name="T8" fmla="*/ 2147483647 w 110"/>
                  <a:gd name="T9" fmla="*/ 0 h 556"/>
                  <a:gd name="T10" fmla="*/ 0 60000 65536"/>
                  <a:gd name="T11" fmla="*/ 0 60000 65536"/>
                  <a:gd name="T12" fmla="*/ 0 60000 65536"/>
                  <a:gd name="T13" fmla="*/ 0 60000 65536"/>
                  <a:gd name="T14" fmla="*/ 0 60000 65536"/>
                  <a:gd name="T15" fmla="*/ 0 w 110"/>
                  <a:gd name="T16" fmla="*/ 0 h 556"/>
                  <a:gd name="T17" fmla="*/ 110 w 110"/>
                  <a:gd name="T18" fmla="*/ 556 h 556"/>
                </a:gdLst>
                <a:ahLst/>
                <a:cxnLst>
                  <a:cxn ang="T10">
                    <a:pos x="T0" y="T1"/>
                  </a:cxn>
                  <a:cxn ang="T11">
                    <a:pos x="T2" y="T3"/>
                  </a:cxn>
                  <a:cxn ang="T12">
                    <a:pos x="T4" y="T5"/>
                  </a:cxn>
                  <a:cxn ang="T13">
                    <a:pos x="T6" y="T7"/>
                  </a:cxn>
                  <a:cxn ang="T14">
                    <a:pos x="T8" y="T9"/>
                  </a:cxn>
                </a:cxnLst>
                <a:rect l="T15" t="T16" r="T17" b="T18"/>
                <a:pathLst>
                  <a:path w="110" h="556">
                    <a:moveTo>
                      <a:pt x="110" y="556"/>
                    </a:moveTo>
                    <a:cubicBezTo>
                      <a:pt x="98" y="455"/>
                      <a:pt x="71" y="413"/>
                      <a:pt x="15" y="332"/>
                    </a:cubicBezTo>
                    <a:cubicBezTo>
                      <a:pt x="0" y="282"/>
                      <a:pt x="21" y="230"/>
                      <a:pt x="36" y="183"/>
                    </a:cubicBezTo>
                    <a:cubicBezTo>
                      <a:pt x="43" y="161"/>
                      <a:pt x="70" y="122"/>
                      <a:pt x="70" y="122"/>
                    </a:cubicBezTo>
                    <a:cubicBezTo>
                      <a:pt x="82" y="80"/>
                      <a:pt x="75" y="38"/>
                      <a:pt x="56" y="0"/>
                    </a:cubicBezTo>
                  </a:path>
                </a:pathLst>
              </a:custGeom>
              <a:noFill/>
              <a:ln w="9525">
                <a:solidFill>
                  <a:schemeClr val="tx1"/>
                </a:solidFill>
                <a:round/>
                <a:headEnd/>
                <a:tailEnd/>
              </a:ln>
            </p:spPr>
            <p:txBody>
              <a:bodyPr>
                <a:prstTxWarp prst="textNoShape">
                  <a:avLst/>
                </a:prstTxWarp>
              </a:bodyPr>
              <a:lstStyle/>
              <a:p>
                <a:endParaRPr lang="en-US"/>
              </a:p>
            </p:txBody>
          </p:sp>
          <p:pic>
            <p:nvPicPr>
              <p:cNvPr id="40" name="Picture 18" descr="MCSL00370_0000[1]"/>
              <p:cNvPicPr>
                <a:picLocks noChangeAspect="1" noChangeArrowheads="1"/>
              </p:cNvPicPr>
              <p:nvPr/>
            </p:nvPicPr>
            <p:blipFill>
              <a:blip r:embed="rId2"/>
              <a:srcRect/>
              <a:stretch>
                <a:fillRect/>
              </a:stretch>
            </p:blipFill>
            <p:spPr bwMode="auto">
              <a:xfrm rot="18738090">
                <a:off x="4952207" y="4267993"/>
                <a:ext cx="438150" cy="290513"/>
              </a:xfrm>
              <a:prstGeom prst="rect">
                <a:avLst/>
              </a:prstGeom>
              <a:noFill/>
              <a:ln w="9525">
                <a:noFill/>
                <a:miter lim="800000"/>
                <a:headEnd/>
                <a:tailEnd/>
              </a:ln>
            </p:spPr>
          </p:pic>
        </p:grpSp>
        <p:cxnSp>
          <p:nvCxnSpPr>
            <p:cNvPr id="41" name="Straight Connector 40"/>
            <p:cNvCxnSpPr/>
            <p:nvPr/>
          </p:nvCxnSpPr>
          <p:spPr>
            <a:xfrm>
              <a:off x="5286375" y="3202244"/>
              <a:ext cx="413075" cy="28394"/>
            </a:xfrm>
            <a:prstGeom prst="line">
              <a:avLst/>
            </a:prstGeom>
          </p:spPr>
          <p:style>
            <a:lnRef idx="2">
              <a:schemeClr val="accent1"/>
            </a:lnRef>
            <a:fillRef idx="0">
              <a:schemeClr val="accent1"/>
            </a:fillRef>
            <a:effectRef idx="1">
              <a:schemeClr val="accent1"/>
            </a:effectRef>
            <a:fontRef idx="minor">
              <a:schemeClr val="tx1"/>
            </a:fontRef>
          </p:style>
        </p:cxnSp>
        <p:grpSp>
          <p:nvGrpSpPr>
            <p:cNvPr id="10" name="Group 45"/>
            <p:cNvGrpSpPr/>
            <p:nvPr/>
          </p:nvGrpSpPr>
          <p:grpSpPr>
            <a:xfrm>
              <a:off x="3831916" y="1714500"/>
              <a:ext cx="3185139" cy="2383567"/>
              <a:chOff x="3831916" y="1714500"/>
              <a:chExt cx="3185139" cy="2383567"/>
            </a:xfrm>
          </p:grpSpPr>
          <p:sp>
            <p:nvSpPr>
              <p:cNvPr id="35" name="Cloud Callout 34"/>
              <p:cNvSpPr/>
              <p:nvPr/>
            </p:nvSpPr>
            <p:spPr>
              <a:xfrm>
                <a:off x="3831916" y="1714500"/>
                <a:ext cx="3185139" cy="2014235"/>
              </a:xfrm>
              <a:prstGeom prst="cloudCallout">
                <a:avLst>
                  <a:gd name="adj1" fmla="val 56238"/>
                  <a:gd name="adj2" fmla="val -68738"/>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5" name="TextBox 44"/>
              <p:cNvSpPr txBox="1"/>
              <p:nvPr/>
            </p:nvSpPr>
            <p:spPr>
              <a:xfrm>
                <a:off x="4481600" y="3728735"/>
                <a:ext cx="2191055" cy="369332"/>
              </a:xfrm>
              <a:prstGeom prst="rect">
                <a:avLst/>
              </a:prstGeom>
              <a:noFill/>
            </p:spPr>
            <p:txBody>
              <a:bodyPr wrap="square" rtlCol="0">
                <a:spAutoFit/>
              </a:bodyPr>
              <a:lstStyle/>
              <a:p>
                <a:r>
                  <a:rPr lang="en-US" b="1" dirty="0" smtClean="0">
                    <a:solidFill>
                      <a:schemeClr val="accent2"/>
                    </a:solidFill>
                  </a:rPr>
                  <a:t>Implanted memory</a:t>
                </a:r>
                <a:endParaRPr lang="en-US" b="1" dirty="0">
                  <a:solidFill>
                    <a:schemeClr val="accent2"/>
                  </a:solidFill>
                </a:endParaRPr>
              </a:p>
            </p:txBody>
          </p:sp>
        </p:grpSp>
      </p:grpSp>
      <p:cxnSp>
        <p:nvCxnSpPr>
          <p:cNvPr id="34" name="Straight Connector 33"/>
          <p:cNvCxnSpPr/>
          <p:nvPr/>
        </p:nvCxnSpPr>
        <p:spPr>
          <a:xfrm>
            <a:off x="328566" y="5984875"/>
            <a:ext cx="811662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Implanted Memories:</a:t>
            </a:r>
            <a:br>
              <a:rPr lang="en-US" dirty="0" smtClean="0"/>
            </a:br>
            <a:r>
              <a:rPr lang="en-US" dirty="0" smtClean="0"/>
              <a:t>Locke’s Response</a:t>
            </a:r>
            <a:endParaRPr lang="en-US" dirty="0"/>
          </a:p>
        </p:txBody>
      </p:sp>
      <p:sp>
        <p:nvSpPr>
          <p:cNvPr id="3" name="Content Placeholder 2"/>
          <p:cNvSpPr>
            <a:spLocks noGrp="1"/>
          </p:cNvSpPr>
          <p:nvPr>
            <p:ph idx="1"/>
          </p:nvPr>
        </p:nvSpPr>
        <p:spPr>
          <a:xfrm>
            <a:off x="457200" y="4857750"/>
            <a:ext cx="8229600" cy="1517877"/>
          </a:xfrm>
        </p:spPr>
        <p:txBody>
          <a:bodyPr>
            <a:normAutofit/>
          </a:bodyPr>
          <a:lstStyle/>
          <a:p>
            <a:r>
              <a:rPr lang="en-US" b="1" dirty="0" smtClean="0"/>
              <a:t>Locke’s Response</a:t>
            </a:r>
            <a:r>
              <a:rPr lang="en-US" dirty="0" smtClean="0"/>
              <a:t>:  </a:t>
            </a:r>
          </a:p>
          <a:p>
            <a:pPr>
              <a:buNone/>
            </a:pPr>
            <a:r>
              <a:rPr lang="en-US" dirty="0" smtClean="0"/>
              <a:t>	God wouldn’t let that happen.</a:t>
            </a:r>
            <a:endParaRPr lang="en-US" dirty="0"/>
          </a:p>
        </p:txBody>
      </p:sp>
      <p:sp>
        <p:nvSpPr>
          <p:cNvPr id="4" name="Text Box 4"/>
          <p:cNvSpPr txBox="1">
            <a:spLocks noChangeArrowheads="1"/>
          </p:cNvSpPr>
          <p:nvPr/>
        </p:nvSpPr>
        <p:spPr bwMode="auto">
          <a:xfrm>
            <a:off x="1255452" y="1561298"/>
            <a:ext cx="6788202" cy="3046988"/>
          </a:xfrm>
          <a:prstGeom prst="rect">
            <a:avLst/>
          </a:prstGeom>
          <a:noFill/>
          <a:ln w="25400">
            <a:solidFill>
              <a:schemeClr val="tx1"/>
            </a:solidFill>
            <a:miter lim="800000"/>
            <a:headEnd/>
            <a:tailEnd/>
          </a:ln>
        </p:spPr>
        <p:txBody>
          <a:bodyPr wrap="square">
            <a:prstTxWarp prst="textNoShape">
              <a:avLst/>
            </a:prstTxWarp>
            <a:spAutoFit/>
          </a:bodyPr>
          <a:lstStyle/>
          <a:p>
            <a:r>
              <a:rPr lang="en-US" sz="2400" dirty="0" smtClean="0"/>
              <a:t>And that [memories of other people are never implanted in us], will by us, till we have clearer views of the nature of thinking substances, be best resolved into the goodness of God, who as far as the happiness or misery of any of his sensible creatures is concerned in it, will not, by a fatal error of theirs, transfer from one to another that consciousness which draws reward or punishment with it. (</a:t>
            </a:r>
            <a:r>
              <a:rPr lang="en-US" sz="2400" dirty="0" err="1" smtClean="0"/>
              <a:t>p</a:t>
            </a:r>
            <a:r>
              <a:rPr lang="en-US" sz="2400" dirty="0" smtClean="0"/>
              <a:t>. 42)</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Implanted Memories:</a:t>
            </a:r>
            <a:br>
              <a:rPr lang="en-US" dirty="0" smtClean="0"/>
            </a:br>
            <a:r>
              <a:rPr lang="en-US" dirty="0" smtClean="0"/>
              <a:t>Against Locke’s </a:t>
            </a:r>
            <a:r>
              <a:rPr lang="en-US" dirty="0" err="1" smtClean="0"/>
              <a:t>Reponse</a:t>
            </a:r>
            <a:endParaRPr lang="en-US" dirty="0"/>
          </a:p>
        </p:txBody>
      </p:sp>
      <p:sp>
        <p:nvSpPr>
          <p:cNvPr id="3" name="Content Placeholder 2"/>
          <p:cNvSpPr>
            <a:spLocks noGrp="1"/>
          </p:cNvSpPr>
          <p:nvPr>
            <p:ph idx="1"/>
          </p:nvPr>
        </p:nvSpPr>
        <p:spPr/>
        <p:txBody>
          <a:bodyPr/>
          <a:lstStyle/>
          <a:p>
            <a:r>
              <a:rPr lang="en-US" dirty="0" smtClean="0"/>
              <a:t>Locke: God’s goodness prevents Him from allowing memories of others to be implanted.</a:t>
            </a:r>
          </a:p>
          <a:p>
            <a:r>
              <a:rPr lang="en-US" dirty="0" smtClean="0"/>
              <a:t>Locke’s theological claim requires defense.</a:t>
            </a:r>
          </a:p>
          <a:p>
            <a:r>
              <a:rPr lang="en-US" dirty="0" smtClean="0"/>
              <a:t>Even if memories are never </a:t>
            </a:r>
            <a:r>
              <a:rPr lang="en-US" b="1" dirty="0" smtClean="0"/>
              <a:t>in fact</a:t>
            </a:r>
            <a:r>
              <a:rPr lang="en-US" dirty="0" smtClean="0"/>
              <a:t> implanted, they </a:t>
            </a:r>
            <a:r>
              <a:rPr lang="en-US" b="1" dirty="0" smtClean="0"/>
              <a:t>could be</a:t>
            </a:r>
            <a:r>
              <a:rPr lang="en-US" dirty="0" smtClean="0"/>
              <a:t>.</a:t>
            </a:r>
          </a:p>
          <a:p>
            <a:r>
              <a:rPr lang="en-US" dirty="0" smtClean="0"/>
              <a:t>Also: Why would it be </a:t>
            </a:r>
            <a:r>
              <a:rPr lang="en-US" b="1" dirty="0" smtClean="0"/>
              <a:t>bad</a:t>
            </a:r>
            <a:r>
              <a:rPr lang="en-US" dirty="0" smtClean="0"/>
              <a:t> for God to allow this?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Objections: Agenda</a:t>
            </a:r>
            <a:endParaRPr lang="en-US" dirty="0"/>
          </a:p>
        </p:txBody>
      </p:sp>
      <p:sp>
        <p:nvSpPr>
          <p:cNvPr id="3" name="Content Placeholder 2"/>
          <p:cNvSpPr>
            <a:spLocks noGrp="1"/>
          </p:cNvSpPr>
          <p:nvPr>
            <p:ph idx="1"/>
          </p:nvPr>
        </p:nvSpPr>
        <p:spPr/>
        <p:txBody>
          <a:bodyPr>
            <a:normAutofit/>
          </a:bodyPr>
          <a:lstStyle/>
          <a:p>
            <a:r>
              <a:rPr lang="en-US" sz="3600" b="1" dirty="0" smtClean="0">
                <a:solidFill>
                  <a:schemeClr val="bg1">
                    <a:lumMod val="65000"/>
                  </a:schemeClr>
                </a:solidFill>
              </a:rPr>
              <a:t>Drunken Forgetfulness</a:t>
            </a:r>
          </a:p>
          <a:p>
            <a:r>
              <a:rPr lang="en-US" sz="3600" b="1" dirty="0" smtClean="0">
                <a:solidFill>
                  <a:schemeClr val="bg1">
                    <a:lumMod val="65000"/>
                  </a:schemeClr>
                </a:solidFill>
              </a:rPr>
              <a:t>Ordinary Forgetfulness</a:t>
            </a:r>
          </a:p>
          <a:p>
            <a:r>
              <a:rPr lang="en-US" sz="3600" b="1" dirty="0" smtClean="0">
                <a:solidFill>
                  <a:schemeClr val="bg1">
                    <a:lumMod val="65000"/>
                  </a:schemeClr>
                </a:solidFill>
              </a:rPr>
              <a:t>Implanted Memories</a:t>
            </a:r>
          </a:p>
          <a:p>
            <a:r>
              <a:rPr lang="en-US" sz="3600" b="1" dirty="0" smtClean="0">
                <a:solidFill>
                  <a:schemeClr val="tx2"/>
                </a:solidFill>
              </a:rPr>
              <a:t>Reid’s Incoherence Objection</a:t>
            </a:r>
          </a:p>
          <a:p>
            <a:pPr>
              <a:buNone/>
            </a:pPr>
            <a:endParaRPr lang="en-US" dirty="0" smtClean="0"/>
          </a:p>
          <a:p>
            <a:endParaRPr lang="en-US" dirty="0"/>
          </a:p>
        </p:txBody>
      </p:sp>
      <p:sp>
        <p:nvSpPr>
          <p:cNvPr id="4" name="Rectangle 4"/>
          <p:cNvSpPr>
            <a:spLocks noChangeArrowheads="1"/>
          </p:cNvSpPr>
          <p:nvPr/>
        </p:nvSpPr>
        <p:spPr bwMode="auto">
          <a:xfrm>
            <a:off x="838200" y="3619500"/>
            <a:ext cx="5686425" cy="609600"/>
          </a:xfrm>
          <a:prstGeom prst="rect">
            <a:avLst/>
          </a:prstGeom>
          <a:noFill/>
          <a:ln w="25400">
            <a:solidFill>
              <a:srgbClr val="3366FF"/>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Reid’s Incoherence Objection</a:t>
            </a:r>
            <a:endParaRPr lang="en-US" dirty="0"/>
          </a:p>
        </p:txBody>
      </p:sp>
      <p:sp>
        <p:nvSpPr>
          <p:cNvPr id="3" name="Content Placeholder 2"/>
          <p:cNvSpPr>
            <a:spLocks noGrp="1"/>
          </p:cNvSpPr>
          <p:nvPr>
            <p:ph idx="1"/>
          </p:nvPr>
        </p:nvSpPr>
        <p:spPr>
          <a:xfrm>
            <a:off x="457200" y="1600200"/>
            <a:ext cx="4781550" cy="4525963"/>
          </a:xfrm>
        </p:spPr>
        <p:txBody>
          <a:bodyPr/>
          <a:lstStyle/>
          <a:p>
            <a:r>
              <a:rPr lang="en-US" dirty="0" smtClean="0"/>
              <a:t>Thomas Reid (1710-1796)</a:t>
            </a:r>
          </a:p>
          <a:p>
            <a:endParaRPr lang="en-US" dirty="0" smtClean="0"/>
          </a:p>
          <a:p>
            <a:r>
              <a:rPr lang="en-US" dirty="0" smtClean="0"/>
              <a:t>Philosopher, esp. epistemology.</a:t>
            </a:r>
          </a:p>
          <a:p>
            <a:endParaRPr lang="en-US" dirty="0" smtClean="0"/>
          </a:p>
          <a:p>
            <a:r>
              <a:rPr lang="en-US" dirty="0" smtClean="0"/>
              <a:t>A defender of common sense and early critic of Hume.</a:t>
            </a:r>
            <a:endParaRPr lang="en-US" dirty="0"/>
          </a:p>
        </p:txBody>
      </p:sp>
      <p:pic>
        <p:nvPicPr>
          <p:cNvPr id="4" name="Picture 3"/>
          <p:cNvPicPr>
            <a:picLocks noChangeAspect="1"/>
          </p:cNvPicPr>
          <p:nvPr/>
        </p:nvPicPr>
        <p:blipFill>
          <a:blip r:embed="rId2"/>
          <a:stretch>
            <a:fillRect/>
          </a:stretch>
        </p:blipFill>
        <p:spPr>
          <a:xfrm>
            <a:off x="5499100" y="1984374"/>
            <a:ext cx="3187700" cy="39846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vs. Numerical Identity</a:t>
            </a:r>
            <a:endParaRPr lang="en-US" dirty="0"/>
          </a:p>
        </p:txBody>
      </p:sp>
      <p:graphicFrame>
        <p:nvGraphicFramePr>
          <p:cNvPr id="4" name="Group 67"/>
          <p:cNvGraphicFramePr>
            <a:graphicFrameLocks noGrp="1"/>
          </p:cNvGraphicFramePr>
          <p:nvPr>
            <p:ph sz="half" idx="4294967295"/>
          </p:nvPr>
        </p:nvGraphicFramePr>
        <p:xfrm>
          <a:off x="533400" y="3040797"/>
          <a:ext cx="8153400" cy="3401761"/>
        </p:xfrm>
        <a:graphic>
          <a:graphicData uri="http://schemas.openxmlformats.org/drawingml/2006/table">
            <a:tbl>
              <a:tblPr/>
              <a:tblGrid>
                <a:gridCol w="1981200"/>
                <a:gridCol w="3098800"/>
                <a:gridCol w="3073400"/>
              </a:tblGrid>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7"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7"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7"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99"/>
                    </a:solidFill>
                  </a:tcPr>
                </a:tc>
              </a:tr>
              <a:tr h="10934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7"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7"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7"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17901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7"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7"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7" charset="0"/>
                      </a:endParaRPr>
                    </a:p>
                  </a:txBody>
                  <a:tcPr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r>
            </a:tbl>
          </a:graphicData>
        </a:graphic>
      </p:graphicFrame>
      <p:sp>
        <p:nvSpPr>
          <p:cNvPr id="5" name="Text Box 42"/>
          <p:cNvSpPr txBox="1">
            <a:spLocks noChangeArrowheads="1"/>
          </p:cNvSpPr>
          <p:nvPr/>
        </p:nvSpPr>
        <p:spPr bwMode="auto">
          <a:xfrm>
            <a:off x="2667000" y="3040797"/>
            <a:ext cx="2971800" cy="523220"/>
          </a:xfrm>
          <a:prstGeom prst="rect">
            <a:avLst/>
          </a:prstGeom>
          <a:noFill/>
          <a:ln w="9525">
            <a:noFill/>
            <a:miter lim="800000"/>
            <a:headEnd/>
            <a:tailEnd/>
          </a:ln>
        </p:spPr>
        <p:txBody>
          <a:bodyPr wrap="square">
            <a:prstTxWarp prst="textNoShape">
              <a:avLst/>
            </a:prstTxWarp>
            <a:spAutoFit/>
          </a:bodyPr>
          <a:lstStyle/>
          <a:p>
            <a:pPr>
              <a:spcBef>
                <a:spcPct val="20000"/>
              </a:spcBef>
            </a:pPr>
            <a:r>
              <a:rPr lang="en-US" sz="2800" dirty="0" smtClean="0"/>
              <a:t>Qualitative Identity</a:t>
            </a:r>
            <a:endParaRPr lang="en-US" sz="2800" dirty="0"/>
          </a:p>
        </p:txBody>
      </p:sp>
      <p:sp>
        <p:nvSpPr>
          <p:cNvPr id="6" name="Text Box 43"/>
          <p:cNvSpPr txBox="1">
            <a:spLocks noChangeArrowheads="1"/>
          </p:cNvSpPr>
          <p:nvPr/>
        </p:nvSpPr>
        <p:spPr bwMode="auto">
          <a:xfrm>
            <a:off x="5638800" y="3040797"/>
            <a:ext cx="3048000" cy="523220"/>
          </a:xfrm>
          <a:prstGeom prst="rect">
            <a:avLst/>
          </a:prstGeom>
          <a:noFill/>
          <a:ln w="9525">
            <a:noFill/>
            <a:miter lim="800000"/>
            <a:headEnd/>
            <a:tailEnd/>
          </a:ln>
        </p:spPr>
        <p:txBody>
          <a:bodyPr wrap="square">
            <a:prstTxWarp prst="textNoShape">
              <a:avLst/>
            </a:prstTxWarp>
            <a:spAutoFit/>
          </a:bodyPr>
          <a:lstStyle/>
          <a:p>
            <a:pPr>
              <a:spcBef>
                <a:spcPct val="20000"/>
              </a:spcBef>
            </a:pPr>
            <a:r>
              <a:rPr lang="en-US" sz="2800" dirty="0" smtClean="0"/>
              <a:t>Numerical Identity</a:t>
            </a:r>
            <a:endParaRPr lang="en-US" sz="2800" dirty="0"/>
          </a:p>
        </p:txBody>
      </p:sp>
      <p:sp>
        <p:nvSpPr>
          <p:cNvPr id="7" name="Text Box 44"/>
          <p:cNvSpPr txBox="1">
            <a:spLocks noChangeArrowheads="1"/>
          </p:cNvSpPr>
          <p:nvPr/>
        </p:nvSpPr>
        <p:spPr bwMode="auto">
          <a:xfrm>
            <a:off x="533400" y="3650397"/>
            <a:ext cx="2209800" cy="519113"/>
          </a:xfrm>
          <a:prstGeom prst="rect">
            <a:avLst/>
          </a:prstGeom>
          <a:noFill/>
          <a:ln w="9525">
            <a:noFill/>
            <a:miter lim="800000"/>
            <a:headEnd/>
            <a:tailEnd/>
          </a:ln>
        </p:spPr>
        <p:txBody>
          <a:bodyPr>
            <a:prstTxWarp prst="textNoShape">
              <a:avLst/>
            </a:prstTxWarp>
            <a:spAutoFit/>
          </a:bodyPr>
          <a:lstStyle/>
          <a:p>
            <a:pPr>
              <a:spcBef>
                <a:spcPct val="20000"/>
              </a:spcBef>
            </a:pPr>
            <a:r>
              <a:rPr lang="en-US" sz="2800"/>
              <a:t>What is it?</a:t>
            </a:r>
          </a:p>
        </p:txBody>
      </p:sp>
      <p:sp>
        <p:nvSpPr>
          <p:cNvPr id="8" name="Text Box 45"/>
          <p:cNvSpPr txBox="1">
            <a:spLocks noChangeArrowheads="1"/>
          </p:cNvSpPr>
          <p:nvPr/>
        </p:nvSpPr>
        <p:spPr bwMode="auto">
          <a:xfrm>
            <a:off x="609600" y="5015647"/>
            <a:ext cx="1828800" cy="519113"/>
          </a:xfrm>
          <a:prstGeom prst="rect">
            <a:avLst/>
          </a:prstGeom>
          <a:noFill/>
          <a:ln w="9525">
            <a:noFill/>
            <a:miter lim="800000"/>
            <a:headEnd/>
            <a:tailEnd/>
          </a:ln>
        </p:spPr>
        <p:txBody>
          <a:bodyPr>
            <a:prstTxWarp prst="textNoShape">
              <a:avLst/>
            </a:prstTxWarp>
            <a:spAutoFit/>
          </a:bodyPr>
          <a:lstStyle/>
          <a:p>
            <a:pPr>
              <a:spcBef>
                <a:spcPct val="20000"/>
              </a:spcBef>
            </a:pPr>
            <a:r>
              <a:rPr lang="en-US" sz="2800"/>
              <a:t>Examples</a:t>
            </a:r>
          </a:p>
        </p:txBody>
      </p:sp>
      <p:sp>
        <p:nvSpPr>
          <p:cNvPr id="9" name="Text Box 46"/>
          <p:cNvSpPr txBox="1">
            <a:spLocks noChangeArrowheads="1"/>
          </p:cNvSpPr>
          <p:nvPr/>
        </p:nvSpPr>
        <p:spPr bwMode="auto">
          <a:xfrm>
            <a:off x="2743200" y="3650397"/>
            <a:ext cx="2743200" cy="830997"/>
          </a:xfrm>
          <a:prstGeom prst="rect">
            <a:avLst/>
          </a:prstGeom>
          <a:noFill/>
          <a:ln w="9525">
            <a:noFill/>
            <a:miter lim="800000"/>
            <a:headEnd/>
            <a:tailEnd/>
          </a:ln>
        </p:spPr>
        <p:txBody>
          <a:bodyPr wrap="square">
            <a:prstTxWarp prst="textNoShape">
              <a:avLst/>
            </a:prstTxWarp>
            <a:spAutoFit/>
          </a:bodyPr>
          <a:lstStyle/>
          <a:p>
            <a:pPr>
              <a:spcBef>
                <a:spcPct val="20000"/>
              </a:spcBef>
            </a:pPr>
            <a:r>
              <a:rPr lang="en-US" sz="1600" dirty="0" smtClean="0"/>
              <a:t>Sameness of </a:t>
            </a:r>
            <a:r>
              <a:rPr lang="en-US" sz="1600" b="1" dirty="0" smtClean="0"/>
              <a:t>how </a:t>
            </a:r>
            <a:r>
              <a:rPr lang="en-US" sz="1600" b="1" dirty="0" err="1" smtClean="0"/>
              <a:t>x</a:t>
            </a:r>
            <a:r>
              <a:rPr lang="en-US" sz="1600" b="1" dirty="0" smtClean="0"/>
              <a:t> and </a:t>
            </a:r>
            <a:r>
              <a:rPr lang="en-US" sz="1600" b="1" dirty="0" err="1" smtClean="0"/>
              <a:t>y</a:t>
            </a:r>
            <a:r>
              <a:rPr lang="en-US" sz="1600" b="1" dirty="0" smtClean="0"/>
              <a:t> are</a:t>
            </a:r>
            <a:r>
              <a:rPr lang="en-US" sz="1600" dirty="0" smtClean="0"/>
              <a:t>: qualities, properties, features, etc. </a:t>
            </a:r>
            <a:endParaRPr lang="en-US" sz="1600" b="1" dirty="0"/>
          </a:p>
        </p:txBody>
      </p:sp>
      <p:sp>
        <p:nvSpPr>
          <p:cNvPr id="10" name="Text Box 47"/>
          <p:cNvSpPr txBox="1">
            <a:spLocks noChangeArrowheads="1"/>
          </p:cNvSpPr>
          <p:nvPr/>
        </p:nvSpPr>
        <p:spPr bwMode="auto">
          <a:xfrm>
            <a:off x="5638800" y="3650396"/>
            <a:ext cx="3048000" cy="830997"/>
          </a:xfrm>
          <a:prstGeom prst="rect">
            <a:avLst/>
          </a:prstGeom>
          <a:noFill/>
          <a:ln w="9525">
            <a:noFill/>
            <a:miter lim="800000"/>
            <a:headEnd/>
            <a:tailEnd/>
          </a:ln>
        </p:spPr>
        <p:txBody>
          <a:bodyPr wrap="square">
            <a:prstTxWarp prst="textNoShape">
              <a:avLst/>
            </a:prstTxWarp>
            <a:spAutoFit/>
          </a:bodyPr>
          <a:lstStyle/>
          <a:p>
            <a:pPr>
              <a:spcBef>
                <a:spcPct val="20000"/>
              </a:spcBef>
            </a:pPr>
            <a:r>
              <a:rPr lang="en-US" sz="1600" dirty="0" smtClean="0"/>
              <a:t>Sameness of </a:t>
            </a:r>
            <a:r>
              <a:rPr lang="en-US" sz="1600" b="1" dirty="0" smtClean="0"/>
              <a:t>which individual </a:t>
            </a:r>
            <a:r>
              <a:rPr lang="en-US" sz="1600" b="1" dirty="0" err="1" smtClean="0"/>
              <a:t>x</a:t>
            </a:r>
            <a:r>
              <a:rPr lang="en-US" sz="1600" b="1" dirty="0" smtClean="0"/>
              <a:t> and </a:t>
            </a:r>
            <a:r>
              <a:rPr lang="en-US" sz="1600" b="1" dirty="0" err="1" smtClean="0"/>
              <a:t>y</a:t>
            </a:r>
            <a:r>
              <a:rPr lang="en-US" sz="1600" b="1" dirty="0" smtClean="0"/>
              <a:t> are</a:t>
            </a:r>
            <a:r>
              <a:rPr lang="en-US" sz="1600" dirty="0" smtClean="0"/>
              <a:t>:  whether </a:t>
            </a:r>
            <a:r>
              <a:rPr lang="en-US" sz="1600" dirty="0" err="1" smtClean="0"/>
              <a:t>x</a:t>
            </a:r>
            <a:r>
              <a:rPr lang="en-US" sz="1600" dirty="0" smtClean="0"/>
              <a:t> and </a:t>
            </a:r>
            <a:r>
              <a:rPr lang="en-US" sz="1600" dirty="0" err="1" smtClean="0"/>
              <a:t>y</a:t>
            </a:r>
            <a:r>
              <a:rPr lang="en-US" sz="1600" dirty="0" smtClean="0"/>
              <a:t> are </a:t>
            </a:r>
            <a:r>
              <a:rPr lang="en-US" sz="1600" b="1" dirty="0" smtClean="0"/>
              <a:t>one and the same</a:t>
            </a:r>
            <a:r>
              <a:rPr lang="en-US" sz="1600" dirty="0" smtClean="0"/>
              <a:t>.</a:t>
            </a:r>
            <a:endParaRPr lang="en-US" sz="1600" dirty="0"/>
          </a:p>
        </p:txBody>
      </p:sp>
      <p:sp>
        <p:nvSpPr>
          <p:cNvPr id="11" name="Text Box 61"/>
          <p:cNvSpPr txBox="1">
            <a:spLocks noChangeArrowheads="1"/>
          </p:cNvSpPr>
          <p:nvPr/>
        </p:nvSpPr>
        <p:spPr bwMode="auto">
          <a:xfrm>
            <a:off x="5638800" y="4602197"/>
            <a:ext cx="3048000" cy="1643527"/>
          </a:xfrm>
          <a:prstGeom prst="rect">
            <a:avLst/>
          </a:prstGeom>
          <a:noFill/>
          <a:ln w="9525">
            <a:noFill/>
            <a:miter lim="800000"/>
            <a:headEnd/>
            <a:tailEnd/>
          </a:ln>
        </p:spPr>
        <p:txBody>
          <a:bodyPr wrap="square">
            <a:prstTxWarp prst="textNoShape">
              <a:avLst/>
            </a:prstTxWarp>
            <a:spAutoFit/>
          </a:bodyPr>
          <a:lstStyle/>
          <a:p>
            <a:pPr>
              <a:spcBef>
                <a:spcPct val="20000"/>
              </a:spcBef>
              <a:buFont typeface="Wingdings" pitchFamily="31" charset="2"/>
              <a:buChar char="Ø"/>
            </a:pPr>
            <a:r>
              <a:rPr lang="en-US" dirty="0" smtClean="0"/>
              <a:t>“Your pen ≠ my pen.”  </a:t>
            </a:r>
          </a:p>
          <a:p>
            <a:pPr>
              <a:spcBef>
                <a:spcPct val="20000"/>
              </a:spcBef>
              <a:buFont typeface="Wingdings" pitchFamily="31" charset="2"/>
              <a:buChar char="Ø"/>
            </a:pPr>
            <a:endParaRPr lang="en-US" dirty="0" smtClean="0"/>
          </a:p>
          <a:p>
            <a:pPr>
              <a:spcBef>
                <a:spcPct val="20000"/>
              </a:spcBef>
              <a:buFont typeface="Wingdings" pitchFamily="31" charset="2"/>
              <a:buChar char="Ø"/>
            </a:pPr>
            <a:r>
              <a:rPr lang="en-US" dirty="0" smtClean="0"/>
              <a:t> “My spouse’s car = my car.”</a:t>
            </a:r>
          </a:p>
          <a:p>
            <a:pPr>
              <a:spcBef>
                <a:spcPct val="20000"/>
              </a:spcBef>
              <a:buFont typeface="Wingdings" pitchFamily="31" charset="2"/>
              <a:buChar char="Ø"/>
            </a:pPr>
            <a:r>
              <a:rPr lang="en-US" dirty="0" smtClean="0"/>
              <a:t>“Marilyn Monroe = Norma Jean Baker.”</a:t>
            </a:r>
          </a:p>
        </p:txBody>
      </p:sp>
      <p:sp>
        <p:nvSpPr>
          <p:cNvPr id="12" name="Text Box 65"/>
          <p:cNvSpPr txBox="1">
            <a:spLocks noChangeArrowheads="1"/>
          </p:cNvSpPr>
          <p:nvPr/>
        </p:nvSpPr>
        <p:spPr bwMode="auto">
          <a:xfrm>
            <a:off x="2514600" y="4602197"/>
            <a:ext cx="2971800" cy="1865126"/>
          </a:xfrm>
          <a:prstGeom prst="rect">
            <a:avLst/>
          </a:prstGeom>
          <a:noFill/>
          <a:ln w="9525">
            <a:noFill/>
            <a:miter lim="800000"/>
            <a:headEnd/>
            <a:tailEnd/>
          </a:ln>
        </p:spPr>
        <p:txBody>
          <a:bodyPr>
            <a:prstTxWarp prst="textNoShape">
              <a:avLst/>
            </a:prstTxWarp>
            <a:spAutoFit/>
          </a:bodyPr>
          <a:lstStyle/>
          <a:p>
            <a:pPr>
              <a:spcBef>
                <a:spcPct val="20000"/>
              </a:spcBef>
              <a:buFont typeface="Wingdings" pitchFamily="31" charset="2"/>
              <a:buChar char="Ø"/>
            </a:pPr>
            <a:r>
              <a:rPr lang="en-US" dirty="0" smtClean="0"/>
              <a:t> “You have the same pen I do.”</a:t>
            </a:r>
          </a:p>
          <a:p>
            <a:pPr>
              <a:spcBef>
                <a:spcPct val="20000"/>
              </a:spcBef>
              <a:buFont typeface="Wingdings" pitchFamily="31" charset="2"/>
              <a:buChar char="Ø"/>
            </a:pPr>
            <a:r>
              <a:rPr lang="en-US" dirty="0" smtClean="0"/>
              <a:t> “Joe and I drive the same car.”</a:t>
            </a:r>
          </a:p>
          <a:p>
            <a:pPr>
              <a:spcBef>
                <a:spcPct val="20000"/>
              </a:spcBef>
              <a:buFont typeface="Wingdings" pitchFamily="31" charset="2"/>
              <a:buChar char="Ø"/>
            </a:pPr>
            <a:r>
              <a:rPr lang="en-US" dirty="0" smtClean="0"/>
              <a:t> “Joe’s cookie is not the same as mine.”</a:t>
            </a:r>
          </a:p>
        </p:txBody>
      </p:sp>
      <p:sp>
        <p:nvSpPr>
          <p:cNvPr id="14" name="TextBox 13"/>
          <p:cNvSpPr txBox="1"/>
          <p:nvPr/>
        </p:nvSpPr>
        <p:spPr>
          <a:xfrm>
            <a:off x="533400" y="2627531"/>
            <a:ext cx="2961530" cy="369332"/>
          </a:xfrm>
          <a:prstGeom prst="rect">
            <a:avLst/>
          </a:prstGeom>
          <a:noFill/>
        </p:spPr>
        <p:txBody>
          <a:bodyPr wrap="none" rtlCol="0">
            <a:spAutoFit/>
          </a:bodyPr>
          <a:lstStyle/>
          <a:p>
            <a:r>
              <a:rPr lang="en-US" dirty="0" smtClean="0"/>
              <a:t>Two ways of taking this claim:</a:t>
            </a:r>
          </a:p>
        </p:txBody>
      </p:sp>
      <p:sp>
        <p:nvSpPr>
          <p:cNvPr id="15" name="Oval Callout 14"/>
          <p:cNvSpPr/>
          <p:nvPr/>
        </p:nvSpPr>
        <p:spPr>
          <a:xfrm>
            <a:off x="2438400" y="1417638"/>
            <a:ext cx="5638800" cy="1209893"/>
          </a:xfrm>
          <a:prstGeom prst="wedgeEllipseCallout">
            <a:avLst>
              <a:gd name="adj1" fmla="val -88601"/>
              <a:gd name="adj2" fmla="val 55470"/>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a:t>
            </a:r>
            <a:r>
              <a:rPr lang="en-US" sz="3200" dirty="0" err="1" smtClean="0">
                <a:solidFill>
                  <a:schemeClr val="tx1"/>
                </a:solidFill>
              </a:rPr>
              <a:t>x</a:t>
            </a:r>
            <a:r>
              <a:rPr lang="en-US" sz="3200" dirty="0" smtClean="0">
                <a:solidFill>
                  <a:schemeClr val="tx1"/>
                </a:solidFill>
              </a:rPr>
              <a:t> and </a:t>
            </a:r>
            <a:r>
              <a:rPr lang="en-US" sz="3200" dirty="0" err="1" smtClean="0">
                <a:solidFill>
                  <a:schemeClr val="tx1"/>
                </a:solidFill>
              </a:rPr>
              <a:t>y</a:t>
            </a:r>
            <a:r>
              <a:rPr lang="en-US" sz="3200" dirty="0" smtClean="0">
                <a:solidFill>
                  <a:schemeClr val="tx1"/>
                </a:solidFill>
              </a:rPr>
              <a:t> are the same.”</a:t>
            </a:r>
            <a:endParaRPr lang="en-US" sz="3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uiExpand="1" build="allAtOnce"/>
      <p:bldP spid="14" grpId="0"/>
      <p:bldP spid="15" grpId="0" animBg="1"/>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Reid’s Objection:</a:t>
            </a:r>
            <a:br>
              <a:rPr lang="en-US" dirty="0" smtClean="0"/>
            </a:br>
            <a:r>
              <a:rPr lang="en-US" dirty="0" smtClean="0"/>
              <a:t>The Case of the Old General</a:t>
            </a:r>
            <a:endParaRPr lang="en-US" dirty="0"/>
          </a:p>
        </p:txBody>
      </p:sp>
      <p:sp>
        <p:nvSpPr>
          <p:cNvPr id="4" name="Text Box 4"/>
          <p:cNvSpPr txBox="1">
            <a:spLocks noChangeArrowheads="1"/>
          </p:cNvSpPr>
          <p:nvPr/>
        </p:nvSpPr>
        <p:spPr bwMode="auto">
          <a:xfrm>
            <a:off x="1255452" y="1561298"/>
            <a:ext cx="6788202" cy="3785652"/>
          </a:xfrm>
          <a:prstGeom prst="rect">
            <a:avLst/>
          </a:prstGeom>
          <a:noFill/>
          <a:ln w="25400">
            <a:solidFill>
              <a:schemeClr val="tx1"/>
            </a:solidFill>
            <a:miter lim="800000"/>
            <a:headEnd/>
            <a:tailEnd/>
          </a:ln>
        </p:spPr>
        <p:txBody>
          <a:bodyPr wrap="square">
            <a:prstTxWarp prst="textNoShape">
              <a:avLst/>
            </a:prstTxWarp>
            <a:spAutoFit/>
          </a:bodyPr>
          <a:lstStyle/>
          <a:p>
            <a:r>
              <a:rPr lang="en-US" sz="2400" dirty="0" smtClean="0"/>
              <a:t>Suppose a brave officer to have been flogged when a boy at school for robbing an orchard, to have taken a standard from the enemy in his first campaign, and to have been made a general in advanced life; suppose, also, which must be admitted to be possible, that, when he took the standard, he was conscious of his having been flogged at school, and that, when made a general, he was conscious of his taking the standard, but had absolutely lost the consciousness of his flogging. </a:t>
            </a:r>
            <a:endParaRPr lang="en-US" sz="24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2" name="Group 11"/>
          <p:cNvGrpSpPr/>
          <p:nvPr/>
        </p:nvGrpSpPr>
        <p:grpSpPr>
          <a:xfrm>
            <a:off x="6452965" y="1917700"/>
            <a:ext cx="2667441" cy="2039382"/>
            <a:chOff x="6019359" y="1917700"/>
            <a:chExt cx="2667441" cy="2039382"/>
          </a:xfrm>
        </p:grpSpPr>
        <p:pic>
          <p:nvPicPr>
            <p:cNvPr id="4" name="Picture 3"/>
            <p:cNvPicPr>
              <a:picLocks noChangeAspect="1"/>
            </p:cNvPicPr>
            <p:nvPr/>
          </p:nvPicPr>
          <p:blipFill>
            <a:blip r:embed="rId2"/>
            <a:stretch>
              <a:fillRect/>
            </a:stretch>
          </p:blipFill>
          <p:spPr>
            <a:xfrm>
              <a:off x="6019359" y="1917700"/>
              <a:ext cx="2667441" cy="1670050"/>
            </a:xfrm>
            <a:prstGeom prst="rect">
              <a:avLst/>
            </a:prstGeom>
          </p:spPr>
        </p:pic>
        <p:sp>
          <p:nvSpPr>
            <p:cNvPr id="5" name="TextBox 4"/>
            <p:cNvSpPr txBox="1"/>
            <p:nvPr/>
          </p:nvSpPr>
          <p:spPr>
            <a:xfrm>
              <a:off x="7072313" y="3587750"/>
              <a:ext cx="714374" cy="369332"/>
            </a:xfrm>
            <a:prstGeom prst="rect">
              <a:avLst/>
            </a:prstGeom>
            <a:noFill/>
          </p:spPr>
          <p:txBody>
            <a:bodyPr wrap="square" rtlCol="0">
              <a:spAutoFit/>
            </a:bodyPr>
            <a:lstStyle/>
            <a:p>
              <a:r>
                <a:rPr lang="en-US" dirty="0" smtClean="0"/>
                <a:t>1950</a:t>
              </a:r>
              <a:endParaRPr lang="en-US" dirty="0"/>
            </a:p>
          </p:txBody>
        </p:sp>
      </p:grpSp>
      <p:grpSp>
        <p:nvGrpSpPr>
          <p:cNvPr id="10" name="Group 9"/>
          <p:cNvGrpSpPr/>
          <p:nvPr/>
        </p:nvGrpSpPr>
        <p:grpSpPr>
          <a:xfrm>
            <a:off x="457200" y="3601068"/>
            <a:ext cx="1748946" cy="2953782"/>
            <a:chOff x="698500" y="2479675"/>
            <a:chExt cx="1748946" cy="2953782"/>
          </a:xfrm>
        </p:grpSpPr>
        <p:sp>
          <p:nvSpPr>
            <p:cNvPr id="7" name="TextBox 6"/>
            <p:cNvSpPr txBox="1"/>
            <p:nvPr/>
          </p:nvSpPr>
          <p:spPr>
            <a:xfrm>
              <a:off x="1190625" y="5064125"/>
              <a:ext cx="762000" cy="369332"/>
            </a:xfrm>
            <a:prstGeom prst="rect">
              <a:avLst/>
            </a:prstGeom>
            <a:noFill/>
          </p:spPr>
          <p:txBody>
            <a:bodyPr wrap="square" rtlCol="0">
              <a:spAutoFit/>
            </a:bodyPr>
            <a:lstStyle/>
            <a:p>
              <a:r>
                <a:rPr lang="en-US" dirty="0" smtClean="0"/>
                <a:t>1892</a:t>
              </a:r>
              <a:endParaRPr lang="en-US" dirty="0"/>
            </a:p>
          </p:txBody>
        </p:sp>
        <p:pic>
          <p:nvPicPr>
            <p:cNvPr id="8" name="Picture 7"/>
            <p:cNvPicPr>
              <a:picLocks noChangeAspect="1"/>
            </p:cNvPicPr>
            <p:nvPr/>
          </p:nvPicPr>
          <p:blipFill>
            <a:blip r:embed="rId3"/>
            <a:stretch>
              <a:fillRect/>
            </a:stretch>
          </p:blipFill>
          <p:spPr>
            <a:xfrm>
              <a:off x="698500" y="2479675"/>
              <a:ext cx="1748946" cy="2584450"/>
            </a:xfrm>
            <a:prstGeom prst="rect">
              <a:avLst/>
            </a:prstGeom>
          </p:spPr>
        </p:pic>
      </p:grpSp>
      <p:grpSp>
        <p:nvGrpSpPr>
          <p:cNvPr id="11" name="Group 10"/>
          <p:cNvGrpSpPr/>
          <p:nvPr/>
        </p:nvGrpSpPr>
        <p:grpSpPr>
          <a:xfrm>
            <a:off x="3248025" y="2632075"/>
            <a:ext cx="2076450" cy="3160259"/>
            <a:chOff x="3248025" y="1917700"/>
            <a:chExt cx="2076450" cy="3160259"/>
          </a:xfrm>
        </p:grpSpPr>
        <p:pic>
          <p:nvPicPr>
            <p:cNvPr id="6" name="Picture 5"/>
            <p:cNvPicPr>
              <a:picLocks noChangeAspect="1"/>
            </p:cNvPicPr>
            <p:nvPr/>
          </p:nvPicPr>
          <p:blipFill>
            <a:blip r:embed="rId4"/>
            <a:stretch>
              <a:fillRect/>
            </a:stretch>
          </p:blipFill>
          <p:spPr>
            <a:xfrm>
              <a:off x="3248025" y="1917700"/>
              <a:ext cx="2076450" cy="2790927"/>
            </a:xfrm>
            <a:prstGeom prst="rect">
              <a:avLst/>
            </a:prstGeom>
          </p:spPr>
        </p:pic>
        <p:sp>
          <p:nvSpPr>
            <p:cNvPr id="9" name="TextBox 8"/>
            <p:cNvSpPr txBox="1"/>
            <p:nvPr/>
          </p:nvSpPr>
          <p:spPr>
            <a:xfrm>
              <a:off x="3898900" y="4708627"/>
              <a:ext cx="762000" cy="369332"/>
            </a:xfrm>
            <a:prstGeom prst="rect">
              <a:avLst/>
            </a:prstGeom>
            <a:noFill/>
          </p:spPr>
          <p:txBody>
            <a:bodyPr wrap="square" rtlCol="0">
              <a:spAutoFit/>
            </a:bodyPr>
            <a:lstStyle/>
            <a:p>
              <a:r>
                <a:rPr lang="en-US" dirty="0" smtClean="0"/>
                <a:t>1910</a:t>
              </a:r>
              <a:endParaRPr lang="en-US" dirty="0"/>
            </a:p>
          </p:txBody>
        </p:sp>
      </p:grpSp>
      <p:grpSp>
        <p:nvGrpSpPr>
          <p:cNvPr id="42" name="Group 41"/>
          <p:cNvGrpSpPr/>
          <p:nvPr/>
        </p:nvGrpSpPr>
        <p:grpSpPr>
          <a:xfrm>
            <a:off x="3387505" y="0"/>
            <a:ext cx="3185139" cy="2014235"/>
            <a:chOff x="3387505" y="0"/>
            <a:chExt cx="3185139" cy="2014235"/>
          </a:xfrm>
        </p:grpSpPr>
        <p:sp>
          <p:nvSpPr>
            <p:cNvPr id="17" name="Cloud Callout 16"/>
            <p:cNvSpPr/>
            <p:nvPr/>
          </p:nvSpPr>
          <p:spPr>
            <a:xfrm>
              <a:off x="3387505" y="0"/>
              <a:ext cx="3185139" cy="2014235"/>
            </a:xfrm>
            <a:prstGeom prst="cloudCallout">
              <a:avLst>
                <a:gd name="adj1" fmla="val 69197"/>
                <a:gd name="adj2" fmla="val 55000"/>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24" name="Picture 23"/>
            <p:cNvPicPr>
              <a:picLocks noChangeAspect="1"/>
            </p:cNvPicPr>
            <p:nvPr/>
          </p:nvPicPr>
          <p:blipFill>
            <a:blip r:embed="rId4"/>
            <a:stretch>
              <a:fillRect/>
            </a:stretch>
          </p:blipFill>
          <p:spPr>
            <a:xfrm>
              <a:off x="4271521" y="376794"/>
              <a:ext cx="1052954" cy="925302"/>
            </a:xfrm>
            <a:prstGeom prst="rect">
              <a:avLst/>
            </a:prstGeom>
          </p:spPr>
        </p:pic>
      </p:grpSp>
      <p:grpSp>
        <p:nvGrpSpPr>
          <p:cNvPr id="43" name="Group 42"/>
          <p:cNvGrpSpPr/>
          <p:nvPr/>
        </p:nvGrpSpPr>
        <p:grpSpPr>
          <a:xfrm>
            <a:off x="118755" y="617840"/>
            <a:ext cx="3185139" cy="2014235"/>
            <a:chOff x="118755" y="617840"/>
            <a:chExt cx="3185139" cy="2014235"/>
          </a:xfrm>
        </p:grpSpPr>
        <p:sp>
          <p:nvSpPr>
            <p:cNvPr id="26" name="Cloud Callout 25"/>
            <p:cNvSpPr/>
            <p:nvPr/>
          </p:nvSpPr>
          <p:spPr>
            <a:xfrm>
              <a:off x="118755" y="617840"/>
              <a:ext cx="3185139" cy="2014235"/>
            </a:xfrm>
            <a:prstGeom prst="cloudCallout">
              <a:avLst>
                <a:gd name="adj1" fmla="val 65210"/>
                <a:gd name="adj2" fmla="val 63670"/>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30" name="Picture 29"/>
            <p:cNvPicPr>
              <a:picLocks noChangeAspect="1"/>
            </p:cNvPicPr>
            <p:nvPr/>
          </p:nvPicPr>
          <p:blipFill>
            <a:blip r:embed="rId3"/>
            <a:stretch>
              <a:fillRect/>
            </a:stretch>
          </p:blipFill>
          <p:spPr>
            <a:xfrm>
              <a:off x="1371121" y="993760"/>
              <a:ext cx="835025" cy="1233932"/>
            </a:xfrm>
            <a:prstGeom prst="rect">
              <a:avLst/>
            </a:prstGeom>
          </p:spPr>
        </p:pic>
      </p:grpSp>
      <p:sp>
        <p:nvSpPr>
          <p:cNvPr id="31" name="Left Arrow 30"/>
          <p:cNvSpPr/>
          <p:nvPr/>
        </p:nvSpPr>
        <p:spPr>
          <a:xfrm>
            <a:off x="4873625" y="2632075"/>
            <a:ext cx="1579340" cy="73342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memory</a:t>
            </a:r>
            <a:endParaRPr lang="en-US" b="1" dirty="0">
              <a:solidFill>
                <a:schemeClr val="tx1"/>
              </a:solidFill>
            </a:endParaRPr>
          </a:p>
        </p:txBody>
      </p:sp>
      <p:sp>
        <p:nvSpPr>
          <p:cNvPr id="36" name="Left Arrow 35"/>
          <p:cNvSpPr/>
          <p:nvPr/>
        </p:nvSpPr>
        <p:spPr>
          <a:xfrm>
            <a:off x="1711325" y="4238625"/>
            <a:ext cx="2074159" cy="73342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memory</a:t>
            </a:r>
            <a:endParaRPr lang="en-US" b="1" dirty="0">
              <a:solidFill>
                <a:schemeClr val="tx1"/>
              </a:solidFill>
            </a:endParaRPr>
          </a:p>
        </p:txBody>
      </p:sp>
      <p:grpSp>
        <p:nvGrpSpPr>
          <p:cNvPr id="44" name="Group 43"/>
          <p:cNvGrpSpPr/>
          <p:nvPr/>
        </p:nvGrpSpPr>
        <p:grpSpPr>
          <a:xfrm>
            <a:off x="2206145" y="4238625"/>
            <a:ext cx="5580541" cy="2301214"/>
            <a:chOff x="2206145" y="4238625"/>
            <a:chExt cx="5580541" cy="2301214"/>
          </a:xfrm>
        </p:grpSpPr>
        <p:sp>
          <p:nvSpPr>
            <p:cNvPr id="35" name="Bent Arrow 34"/>
            <p:cNvSpPr/>
            <p:nvPr/>
          </p:nvSpPr>
          <p:spPr>
            <a:xfrm rot="10800000">
              <a:off x="2206145" y="4238625"/>
              <a:ext cx="5580541" cy="2301214"/>
            </a:xfrm>
            <a:prstGeom prst="bentArrow">
              <a:avLst>
                <a:gd name="adj1" fmla="val 15342"/>
                <a:gd name="adj2" fmla="val 15447"/>
                <a:gd name="adj3" fmla="val 27759"/>
                <a:gd name="adj4" fmla="val 4306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7" name="TextBox 36"/>
            <p:cNvSpPr txBox="1"/>
            <p:nvPr/>
          </p:nvSpPr>
          <p:spPr>
            <a:xfrm>
              <a:off x="4660900" y="6000852"/>
              <a:ext cx="2260600" cy="369332"/>
            </a:xfrm>
            <a:prstGeom prst="rect">
              <a:avLst/>
            </a:prstGeom>
            <a:noFill/>
          </p:spPr>
          <p:txBody>
            <a:bodyPr wrap="square" rtlCol="0">
              <a:spAutoFit/>
            </a:bodyPr>
            <a:lstStyle/>
            <a:p>
              <a:r>
                <a:rPr lang="en-US" b="1" dirty="0" smtClean="0"/>
                <a:t>memory</a:t>
              </a:r>
              <a:endParaRPr lang="en-US" b="1" dirty="0"/>
            </a:p>
          </p:txBody>
        </p:sp>
      </p:grpSp>
      <p:sp>
        <p:nvSpPr>
          <p:cNvPr id="41" name="WordArt 53"/>
          <p:cNvSpPr>
            <a:spLocks noChangeArrowheads="1" noChangeShapeType="1" noTextEdit="1"/>
          </p:cNvSpPr>
          <p:nvPr/>
        </p:nvSpPr>
        <p:spPr bwMode="auto">
          <a:xfrm rot="20700021">
            <a:off x="2955739" y="5615176"/>
            <a:ext cx="1609878" cy="948244"/>
          </a:xfrm>
          <a:prstGeom prst="rect">
            <a:avLst/>
          </a:prstGeom>
        </p:spPr>
        <p:txBody>
          <a:bodyPr wrap="none" fromWordArt="1">
            <a:prstTxWarp prst="textDeflateBottom">
              <a:avLst>
                <a:gd name="adj" fmla="val 76565"/>
              </a:avLst>
            </a:prstTxWarp>
            <a:scene3d>
              <a:camera prst="legacyPerspectiveFront">
                <a:rot lat="19799993" lon="19439992" rev="0"/>
              </a:camera>
              <a:lightRig rig="legacyNormal2" dir="t"/>
            </a:scene3d>
            <a:sp3d extrusionH="354000" prstMaterial="legacyMatte">
              <a:extrusionClr>
                <a:srgbClr val="939676"/>
              </a:extrusionClr>
            </a:sp3d>
          </a:bodyPr>
          <a:lstStyle/>
          <a:p>
            <a:pPr algn="ctr"/>
            <a:r>
              <a:rPr lang="en-US" sz="3600" kern="10" dirty="0">
                <a:ln w="9525">
                  <a:round/>
                  <a:headEnd/>
                  <a:tailEnd/>
                </a:ln>
                <a:solidFill>
                  <a:srgbClr val="FF0000"/>
                </a:solidFill>
                <a:latin typeface="Impact"/>
                <a:ea typeface="Impact"/>
                <a:cs typeface="Impact"/>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3"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6" grpId="0" animBg="1"/>
      <p:bldP spid="41" grpId="0" animBg="1"/>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Reid’s Objection:</a:t>
            </a:r>
            <a:br>
              <a:rPr lang="en-US" dirty="0" smtClean="0"/>
            </a:br>
            <a:r>
              <a:rPr lang="en-US" dirty="0" smtClean="0"/>
              <a:t>Transitivity</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Numerical identity is transitive</a:t>
            </a:r>
            <a:r>
              <a:rPr lang="en-US" dirty="0" smtClean="0"/>
              <a:t>: If </a:t>
            </a:r>
            <a:r>
              <a:rPr lang="en-US" dirty="0" err="1" smtClean="0"/>
              <a:t>x</a:t>
            </a:r>
            <a:r>
              <a:rPr lang="en-US" dirty="0" smtClean="0"/>
              <a:t> = </a:t>
            </a:r>
            <a:r>
              <a:rPr lang="en-US" dirty="0" err="1" smtClean="0"/>
              <a:t>y</a:t>
            </a:r>
            <a:r>
              <a:rPr lang="en-US" dirty="0" smtClean="0"/>
              <a:t> and </a:t>
            </a:r>
            <a:r>
              <a:rPr lang="en-US" dirty="0" err="1" smtClean="0"/>
              <a:t>y</a:t>
            </a:r>
            <a:r>
              <a:rPr lang="en-US" dirty="0" smtClean="0"/>
              <a:t> = </a:t>
            </a:r>
            <a:r>
              <a:rPr lang="en-US" dirty="0" err="1" smtClean="0"/>
              <a:t>z</a:t>
            </a:r>
            <a:r>
              <a:rPr lang="en-US" dirty="0" smtClean="0"/>
              <a:t>, then </a:t>
            </a:r>
            <a:r>
              <a:rPr lang="en-US" dirty="0" err="1" smtClean="0"/>
              <a:t>x</a:t>
            </a:r>
            <a:r>
              <a:rPr lang="en-US" dirty="0" smtClean="0"/>
              <a:t> = </a:t>
            </a:r>
            <a:r>
              <a:rPr lang="en-US" dirty="0" err="1" smtClean="0"/>
              <a:t>z</a:t>
            </a:r>
            <a:r>
              <a:rPr lang="en-US" dirty="0" smtClean="0"/>
              <a:t>.</a:t>
            </a:r>
          </a:p>
          <a:p>
            <a:endParaRPr lang="en-US" dirty="0" smtClean="0"/>
          </a:p>
          <a:p>
            <a:endParaRPr lang="en-US" b="1" dirty="0" smtClean="0"/>
          </a:p>
          <a:p>
            <a:endParaRPr lang="en-US" b="1" dirty="0" smtClean="0"/>
          </a:p>
          <a:p>
            <a:r>
              <a:rPr lang="en-US" b="1" dirty="0" smtClean="0"/>
              <a:t>“remembers” is not transitive</a:t>
            </a:r>
            <a:r>
              <a:rPr lang="en-US" dirty="0" smtClean="0"/>
              <a:t>:  </a:t>
            </a:r>
          </a:p>
          <a:p>
            <a:pPr lvl="1">
              <a:buFont typeface="Wingdings" charset="2"/>
              <a:buChar char="Ø"/>
            </a:pPr>
            <a:r>
              <a:rPr lang="en-US" dirty="0" smtClean="0"/>
              <a:t>The old general remembers the brave lieutenant;</a:t>
            </a:r>
          </a:p>
          <a:p>
            <a:pPr lvl="1">
              <a:buFont typeface="Wingdings" charset="2"/>
              <a:buChar char="Ø"/>
            </a:pPr>
            <a:r>
              <a:rPr lang="en-US" dirty="0" smtClean="0"/>
              <a:t>The brave lieutenant remembers the young boy; </a:t>
            </a:r>
            <a:r>
              <a:rPr lang="en-US" b="1" dirty="0" smtClean="0"/>
              <a:t>but</a:t>
            </a:r>
          </a:p>
          <a:p>
            <a:pPr lvl="1">
              <a:buFont typeface="Wingdings" charset="2"/>
              <a:buChar char="Ø"/>
            </a:pPr>
            <a:r>
              <a:rPr lang="en-US" dirty="0" smtClean="0"/>
              <a:t>The old general </a:t>
            </a:r>
            <a:r>
              <a:rPr lang="en-US" b="1" dirty="0" smtClean="0">
                <a:solidFill>
                  <a:schemeClr val="accent2"/>
                </a:solidFill>
              </a:rPr>
              <a:t>doesn’t remember </a:t>
            </a:r>
            <a:r>
              <a:rPr lang="en-US" dirty="0" smtClean="0"/>
              <a:t>the young boy.</a:t>
            </a:r>
            <a:endParaRPr lang="en-US" dirty="0"/>
          </a:p>
        </p:txBody>
      </p:sp>
      <p:sp>
        <p:nvSpPr>
          <p:cNvPr id="4" name="TextBox 3"/>
          <p:cNvSpPr txBox="1"/>
          <p:nvPr/>
        </p:nvSpPr>
        <p:spPr>
          <a:xfrm>
            <a:off x="1517650" y="2762250"/>
            <a:ext cx="457200" cy="584776"/>
          </a:xfrm>
          <a:prstGeom prst="rect">
            <a:avLst/>
          </a:prstGeom>
          <a:noFill/>
        </p:spPr>
        <p:txBody>
          <a:bodyPr wrap="square" rtlCol="0">
            <a:spAutoFit/>
          </a:bodyPr>
          <a:lstStyle/>
          <a:p>
            <a:r>
              <a:rPr lang="en-US" sz="3200" b="1" i="1" dirty="0" err="1" smtClean="0"/>
              <a:t>x</a:t>
            </a:r>
            <a:endParaRPr lang="en-US" sz="3200" b="1" i="1" dirty="0"/>
          </a:p>
        </p:txBody>
      </p:sp>
      <p:sp>
        <p:nvSpPr>
          <p:cNvPr id="5" name="TextBox 4"/>
          <p:cNvSpPr txBox="1"/>
          <p:nvPr/>
        </p:nvSpPr>
        <p:spPr>
          <a:xfrm>
            <a:off x="1974850" y="2762250"/>
            <a:ext cx="457200" cy="584776"/>
          </a:xfrm>
          <a:prstGeom prst="rect">
            <a:avLst/>
          </a:prstGeom>
          <a:noFill/>
        </p:spPr>
        <p:txBody>
          <a:bodyPr wrap="square" rtlCol="0">
            <a:spAutoFit/>
          </a:bodyPr>
          <a:lstStyle/>
          <a:p>
            <a:r>
              <a:rPr lang="en-US" sz="3200" b="1" i="1" dirty="0" smtClean="0"/>
              <a:t>=</a:t>
            </a:r>
            <a:endParaRPr lang="en-US" sz="3200" b="1" i="1" dirty="0"/>
          </a:p>
        </p:txBody>
      </p:sp>
      <p:sp>
        <p:nvSpPr>
          <p:cNvPr id="6" name="TextBox 5"/>
          <p:cNvSpPr txBox="1"/>
          <p:nvPr/>
        </p:nvSpPr>
        <p:spPr>
          <a:xfrm>
            <a:off x="2578099" y="2762250"/>
            <a:ext cx="457200" cy="584776"/>
          </a:xfrm>
          <a:prstGeom prst="rect">
            <a:avLst/>
          </a:prstGeom>
          <a:noFill/>
        </p:spPr>
        <p:txBody>
          <a:bodyPr wrap="square" rtlCol="0">
            <a:spAutoFit/>
          </a:bodyPr>
          <a:lstStyle/>
          <a:p>
            <a:r>
              <a:rPr lang="en-US" sz="3200" b="1" i="1" dirty="0" err="1" smtClean="0"/>
              <a:t>y</a:t>
            </a:r>
            <a:endParaRPr lang="en-US" sz="3200" b="1" i="1" dirty="0"/>
          </a:p>
        </p:txBody>
      </p:sp>
      <p:sp>
        <p:nvSpPr>
          <p:cNvPr id="7" name="TextBox 6"/>
          <p:cNvSpPr txBox="1"/>
          <p:nvPr/>
        </p:nvSpPr>
        <p:spPr>
          <a:xfrm>
            <a:off x="4102101" y="2762250"/>
            <a:ext cx="457200" cy="584776"/>
          </a:xfrm>
          <a:prstGeom prst="rect">
            <a:avLst/>
          </a:prstGeom>
          <a:noFill/>
        </p:spPr>
        <p:txBody>
          <a:bodyPr wrap="square" rtlCol="0">
            <a:spAutoFit/>
          </a:bodyPr>
          <a:lstStyle/>
          <a:p>
            <a:r>
              <a:rPr lang="en-US" sz="3200" b="1" i="1" dirty="0" err="1" smtClean="0"/>
              <a:t>y</a:t>
            </a:r>
            <a:endParaRPr lang="en-US" sz="3200" b="1" i="1" dirty="0"/>
          </a:p>
        </p:txBody>
      </p:sp>
      <p:sp>
        <p:nvSpPr>
          <p:cNvPr id="8" name="TextBox 7"/>
          <p:cNvSpPr txBox="1"/>
          <p:nvPr/>
        </p:nvSpPr>
        <p:spPr>
          <a:xfrm>
            <a:off x="4559301" y="2762250"/>
            <a:ext cx="457200" cy="584776"/>
          </a:xfrm>
          <a:prstGeom prst="rect">
            <a:avLst/>
          </a:prstGeom>
          <a:noFill/>
        </p:spPr>
        <p:txBody>
          <a:bodyPr wrap="square" rtlCol="0">
            <a:spAutoFit/>
          </a:bodyPr>
          <a:lstStyle/>
          <a:p>
            <a:r>
              <a:rPr lang="en-US" sz="3200" b="1" i="1" dirty="0" smtClean="0"/>
              <a:t>=</a:t>
            </a:r>
            <a:endParaRPr lang="en-US" sz="3200" b="1" i="1" dirty="0"/>
          </a:p>
        </p:txBody>
      </p:sp>
      <p:sp>
        <p:nvSpPr>
          <p:cNvPr id="9" name="TextBox 8"/>
          <p:cNvSpPr txBox="1"/>
          <p:nvPr/>
        </p:nvSpPr>
        <p:spPr>
          <a:xfrm>
            <a:off x="5162550" y="2762250"/>
            <a:ext cx="457200" cy="584776"/>
          </a:xfrm>
          <a:prstGeom prst="rect">
            <a:avLst/>
          </a:prstGeom>
          <a:noFill/>
        </p:spPr>
        <p:txBody>
          <a:bodyPr wrap="square" rtlCol="0">
            <a:spAutoFit/>
          </a:bodyPr>
          <a:lstStyle/>
          <a:p>
            <a:r>
              <a:rPr lang="en-US" sz="3200" b="1" i="1" dirty="0" err="1" smtClean="0"/>
              <a:t>z</a:t>
            </a:r>
            <a:endParaRPr lang="en-US" sz="3200" b="1" i="1" dirty="0"/>
          </a:p>
        </p:txBody>
      </p:sp>
      <p:sp>
        <p:nvSpPr>
          <p:cNvPr id="11" name="TextBox 10"/>
          <p:cNvSpPr txBox="1"/>
          <p:nvPr/>
        </p:nvSpPr>
        <p:spPr>
          <a:xfrm>
            <a:off x="838200" y="5910719"/>
            <a:ext cx="457200" cy="584776"/>
          </a:xfrm>
          <a:prstGeom prst="rect">
            <a:avLst/>
          </a:prstGeom>
          <a:noFill/>
        </p:spPr>
        <p:txBody>
          <a:bodyPr wrap="square" rtlCol="0">
            <a:spAutoFit/>
          </a:bodyPr>
          <a:lstStyle/>
          <a:p>
            <a:r>
              <a:rPr lang="en-US" sz="3200" b="1" i="1" dirty="0" err="1" smtClean="0"/>
              <a:t>x</a:t>
            </a:r>
            <a:endParaRPr lang="en-US" sz="3200" b="1" i="1" dirty="0"/>
          </a:p>
        </p:txBody>
      </p:sp>
      <p:sp>
        <p:nvSpPr>
          <p:cNvPr id="12" name="TextBox 11"/>
          <p:cNvSpPr txBox="1"/>
          <p:nvPr/>
        </p:nvSpPr>
        <p:spPr>
          <a:xfrm>
            <a:off x="1295400" y="6095385"/>
            <a:ext cx="1358900" cy="369332"/>
          </a:xfrm>
          <a:prstGeom prst="rect">
            <a:avLst/>
          </a:prstGeom>
          <a:noFill/>
        </p:spPr>
        <p:txBody>
          <a:bodyPr wrap="square" rtlCol="0">
            <a:spAutoFit/>
          </a:bodyPr>
          <a:lstStyle/>
          <a:p>
            <a:r>
              <a:rPr lang="en-US" b="1" i="1" dirty="0" smtClean="0"/>
              <a:t>remembers</a:t>
            </a:r>
            <a:endParaRPr lang="en-US" b="1" i="1" dirty="0"/>
          </a:p>
        </p:txBody>
      </p:sp>
      <p:sp>
        <p:nvSpPr>
          <p:cNvPr id="13" name="TextBox 12"/>
          <p:cNvSpPr txBox="1"/>
          <p:nvPr/>
        </p:nvSpPr>
        <p:spPr>
          <a:xfrm>
            <a:off x="2578099" y="5910719"/>
            <a:ext cx="457200" cy="584776"/>
          </a:xfrm>
          <a:prstGeom prst="rect">
            <a:avLst/>
          </a:prstGeom>
          <a:noFill/>
        </p:spPr>
        <p:txBody>
          <a:bodyPr wrap="square" rtlCol="0">
            <a:spAutoFit/>
          </a:bodyPr>
          <a:lstStyle/>
          <a:p>
            <a:r>
              <a:rPr lang="en-US" sz="3200" b="1" i="1" dirty="0" err="1" smtClean="0"/>
              <a:t>y</a:t>
            </a:r>
            <a:endParaRPr lang="en-US" sz="3200" b="1" i="1" dirty="0"/>
          </a:p>
        </p:txBody>
      </p:sp>
      <p:sp>
        <p:nvSpPr>
          <p:cNvPr id="14" name="TextBox 13"/>
          <p:cNvSpPr txBox="1"/>
          <p:nvPr/>
        </p:nvSpPr>
        <p:spPr>
          <a:xfrm>
            <a:off x="4102101" y="5910719"/>
            <a:ext cx="457200" cy="584776"/>
          </a:xfrm>
          <a:prstGeom prst="rect">
            <a:avLst/>
          </a:prstGeom>
          <a:noFill/>
        </p:spPr>
        <p:txBody>
          <a:bodyPr wrap="square" rtlCol="0">
            <a:spAutoFit/>
          </a:bodyPr>
          <a:lstStyle/>
          <a:p>
            <a:r>
              <a:rPr lang="en-US" sz="3200" b="1" i="1" dirty="0" err="1" smtClean="0"/>
              <a:t>y</a:t>
            </a:r>
            <a:endParaRPr lang="en-US" sz="3200" b="1" i="1" dirty="0"/>
          </a:p>
        </p:txBody>
      </p:sp>
      <p:sp>
        <p:nvSpPr>
          <p:cNvPr id="15" name="TextBox 14"/>
          <p:cNvSpPr txBox="1"/>
          <p:nvPr/>
        </p:nvSpPr>
        <p:spPr>
          <a:xfrm>
            <a:off x="4559301" y="6095385"/>
            <a:ext cx="1647824" cy="369332"/>
          </a:xfrm>
          <a:prstGeom prst="rect">
            <a:avLst/>
          </a:prstGeom>
          <a:noFill/>
        </p:spPr>
        <p:txBody>
          <a:bodyPr wrap="square" rtlCol="0">
            <a:spAutoFit/>
          </a:bodyPr>
          <a:lstStyle/>
          <a:p>
            <a:r>
              <a:rPr lang="en-US" b="1" i="1" dirty="0" smtClean="0"/>
              <a:t>remembers</a:t>
            </a:r>
            <a:endParaRPr lang="en-US" b="1" i="1" dirty="0"/>
          </a:p>
        </p:txBody>
      </p:sp>
      <p:sp>
        <p:nvSpPr>
          <p:cNvPr id="16" name="TextBox 15"/>
          <p:cNvSpPr txBox="1"/>
          <p:nvPr/>
        </p:nvSpPr>
        <p:spPr>
          <a:xfrm>
            <a:off x="5978525" y="5910719"/>
            <a:ext cx="457200" cy="584776"/>
          </a:xfrm>
          <a:prstGeom prst="rect">
            <a:avLst/>
          </a:prstGeom>
          <a:noFill/>
        </p:spPr>
        <p:txBody>
          <a:bodyPr wrap="square" rtlCol="0">
            <a:spAutoFit/>
          </a:bodyPr>
          <a:lstStyle/>
          <a:p>
            <a:r>
              <a:rPr lang="en-US" sz="3200" b="1" i="1" dirty="0" err="1" smtClean="0"/>
              <a:t>z</a:t>
            </a:r>
            <a:endParaRPr lang="en-US" sz="3200" b="1" i="1" dirty="0"/>
          </a:p>
        </p:txBody>
      </p:sp>
      <p:sp>
        <p:nvSpPr>
          <p:cNvPr id="17" name="WordArt 53"/>
          <p:cNvSpPr>
            <a:spLocks noChangeArrowheads="1" noChangeShapeType="1" noTextEdit="1"/>
          </p:cNvSpPr>
          <p:nvPr/>
        </p:nvSpPr>
        <p:spPr bwMode="auto">
          <a:xfrm rot="20700021">
            <a:off x="1169911" y="5717582"/>
            <a:ext cx="1609878" cy="948244"/>
          </a:xfrm>
          <a:prstGeom prst="rect">
            <a:avLst/>
          </a:prstGeom>
        </p:spPr>
        <p:txBody>
          <a:bodyPr wrap="none" fromWordArt="1">
            <a:prstTxWarp prst="textDeflateBottom">
              <a:avLst>
                <a:gd name="adj" fmla="val 76565"/>
              </a:avLst>
            </a:prstTxWarp>
            <a:scene3d>
              <a:camera prst="legacyPerspectiveFront">
                <a:rot lat="19799993" lon="19439992" rev="0"/>
              </a:camera>
              <a:lightRig rig="legacyNormal2" dir="t"/>
            </a:scene3d>
            <a:sp3d extrusionH="354000" prstMaterial="legacyMatte">
              <a:extrusionClr>
                <a:srgbClr val="939676"/>
              </a:extrusionClr>
            </a:sp3d>
          </a:bodyPr>
          <a:lstStyle/>
          <a:p>
            <a:pPr algn="ctr"/>
            <a:r>
              <a:rPr lang="en-US" sz="3600" kern="10" dirty="0">
                <a:ln w="9525">
                  <a:round/>
                  <a:headEnd/>
                  <a:tailEnd/>
                </a:ln>
                <a:solidFill>
                  <a:srgbClr val="FF0000"/>
                </a:solidFill>
                <a:latin typeface="Impact"/>
                <a:ea typeface="Impact"/>
                <a:cs typeface="Impact"/>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2000"/>
                                        <p:tgtEl>
                                          <p:spTgt spid="7"/>
                                        </p:tgtEl>
                                      </p:cBhvr>
                                    </p:animEffect>
                                    <p:set>
                                      <p:cBhvr>
                                        <p:cTn id="27" dur="1" fill="hold">
                                          <p:stCondLst>
                                            <p:cond delay="1999"/>
                                          </p:stCondLst>
                                        </p:cTn>
                                        <p:tgtEl>
                                          <p:spTgt spid="7"/>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2000"/>
                                        <p:tgtEl>
                                          <p:spTgt spid="8"/>
                                        </p:tgtEl>
                                      </p:cBhvr>
                                    </p:animEffect>
                                    <p:set>
                                      <p:cBhvr>
                                        <p:cTn id="30" dur="1" fill="hold">
                                          <p:stCondLst>
                                            <p:cond delay="1999"/>
                                          </p:stCondLst>
                                        </p:cTn>
                                        <p:tgtEl>
                                          <p:spTgt spid="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2000"/>
                                        <p:tgtEl>
                                          <p:spTgt spid="5"/>
                                        </p:tgtEl>
                                      </p:cBhvr>
                                    </p:animEffect>
                                    <p:set>
                                      <p:cBhvr>
                                        <p:cTn id="33" dur="1" fill="hold">
                                          <p:stCondLst>
                                            <p:cond delay="1999"/>
                                          </p:stCondLst>
                                        </p:cTn>
                                        <p:tgtEl>
                                          <p:spTgt spid="5"/>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2000"/>
                                        <p:tgtEl>
                                          <p:spTgt spid="6"/>
                                        </p:tgtEl>
                                      </p:cBhvr>
                                    </p:animEffect>
                                    <p:set>
                                      <p:cBhvr>
                                        <p:cTn id="36" dur="1" fill="hold">
                                          <p:stCondLst>
                                            <p:cond delay="1999"/>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grpId="1" nodeType="clickEffect">
                                  <p:stCondLst>
                                    <p:cond delay="0"/>
                                  </p:stCondLst>
                                  <p:childTnLst>
                                    <p:animMotion origin="layout" path="M -3.33333E-6 -3.7037E-7 L -0.30034 -0.00231 " pathEditMode="relative" rAng="0" ptsTypes="AA">
                                      <p:cBhvr>
                                        <p:cTn id="40" dur="2000" fill="hold"/>
                                        <p:tgtEl>
                                          <p:spTgt spid="9"/>
                                        </p:tgtEl>
                                        <p:attrNameLst>
                                          <p:attrName>ppt_x</p:attrName>
                                          <p:attrName>ppt_y</p:attrName>
                                        </p:attrNameLst>
                                      </p:cBhvr>
                                      <p:rCtr x="-150" y="-1"/>
                                    </p:animMotion>
                                  </p:childTnLst>
                                </p:cTn>
                              </p:par>
                              <p:par>
                                <p:cTn id="41" presetID="10" presetClass="entr" presetSubtype="0" fill="hold" grpId="3"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2000"/>
                                        <p:tgtEl>
                                          <p:spTgt spid="14"/>
                                        </p:tgtEl>
                                      </p:cBhvr>
                                    </p:animEffect>
                                    <p:set>
                                      <p:cBhvr>
                                        <p:cTn id="80" dur="1" fill="hold">
                                          <p:stCondLst>
                                            <p:cond delay="1999"/>
                                          </p:stCondLst>
                                        </p:cTn>
                                        <p:tgtEl>
                                          <p:spTgt spid="14"/>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2000"/>
                                        <p:tgtEl>
                                          <p:spTgt spid="15"/>
                                        </p:tgtEl>
                                      </p:cBhvr>
                                    </p:animEffect>
                                    <p:set>
                                      <p:cBhvr>
                                        <p:cTn id="83" dur="1" fill="hold">
                                          <p:stCondLst>
                                            <p:cond delay="1999"/>
                                          </p:stCondLst>
                                        </p:cTn>
                                        <p:tgtEl>
                                          <p:spTgt spid="15"/>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2000"/>
                                        <p:tgtEl>
                                          <p:spTgt spid="12"/>
                                        </p:tgtEl>
                                      </p:cBhvr>
                                    </p:animEffect>
                                    <p:set>
                                      <p:cBhvr>
                                        <p:cTn id="86" dur="1" fill="hold">
                                          <p:stCondLst>
                                            <p:cond delay="1999"/>
                                          </p:stCondLst>
                                        </p:cTn>
                                        <p:tgtEl>
                                          <p:spTgt spid="12"/>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2000"/>
                                        <p:tgtEl>
                                          <p:spTgt spid="13"/>
                                        </p:tgtEl>
                                      </p:cBhvr>
                                    </p:animEffect>
                                    <p:set>
                                      <p:cBhvr>
                                        <p:cTn id="89" dur="1" fill="hold">
                                          <p:stCondLst>
                                            <p:cond delay="1999"/>
                                          </p:stCondLst>
                                        </p:cTn>
                                        <p:tgtEl>
                                          <p:spTgt spid="13"/>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0" presetClass="path" presetSubtype="0" accel="50000" decel="50000" fill="hold" grpId="1" nodeType="clickEffect">
                                  <p:stCondLst>
                                    <p:cond delay="0"/>
                                  </p:stCondLst>
                                  <p:childTnLst>
                                    <p:animMotion origin="layout" path="M 5.55556E-7 1.85185E-6 L -0.36632 0.00231 " pathEditMode="relative" rAng="0" ptsTypes="AA">
                                      <p:cBhvr>
                                        <p:cTn id="93" dur="2000" fill="hold"/>
                                        <p:tgtEl>
                                          <p:spTgt spid="16"/>
                                        </p:tgtEl>
                                        <p:attrNameLst>
                                          <p:attrName>ppt_x</p:attrName>
                                          <p:attrName>ppt_y</p:attrName>
                                        </p:attrNameLst>
                                      </p:cBhvr>
                                      <p:rCtr x="-183" y="1"/>
                                    </p:animMotion>
                                  </p:childTnLst>
                                </p:cTn>
                              </p:par>
                              <p:par>
                                <p:cTn id="94" presetID="10" presetClass="entr" presetSubtype="0" fill="hold" grpId="2" nodeType="with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fade">
                                      <p:cBhvr>
                                        <p:cTn id="96" dur="2000"/>
                                        <p:tgtEl>
                                          <p:spTgt spid="12"/>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0" fill="hold" grpId="0" nodeType="clickEffect">
                                  <p:stCondLst>
                                    <p:cond delay="0"/>
                                  </p:stCondLst>
                                  <p:childTnLst>
                                    <p:set>
                                      <p:cBhvr>
                                        <p:cTn id="10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5" grpId="1"/>
      <p:bldP spid="5" grpId="3"/>
      <p:bldP spid="6" grpId="0"/>
      <p:bldP spid="6" grpId="1"/>
      <p:bldP spid="7" grpId="0"/>
      <p:bldP spid="7" grpId="1"/>
      <p:bldP spid="8" grpId="0"/>
      <p:bldP spid="8" grpId="1"/>
      <p:bldP spid="9" grpId="0"/>
      <p:bldP spid="9" grpId="1"/>
      <p:bldP spid="11" grpId="0"/>
      <p:bldP spid="12" grpId="1"/>
      <p:bldP spid="12" grpId="2"/>
      <p:bldP spid="13" grpId="1"/>
      <p:bldP spid="14" grpId="0"/>
      <p:bldP spid="14" grpId="1"/>
      <p:bldP spid="15" grpId="0"/>
      <p:bldP spid="15" grpId="1"/>
      <p:bldP spid="16" grpId="0"/>
      <p:bldP spid="16" grpId="1"/>
      <p:bldP spid="17" grpId="0" animBg="1"/>
    </p:bld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Reid’s Objection:</a:t>
            </a:r>
            <a:br>
              <a:rPr lang="en-US" dirty="0" smtClean="0"/>
            </a:br>
            <a:r>
              <a:rPr lang="en-US" dirty="0" smtClean="0"/>
              <a:t>Statement</a:t>
            </a:r>
            <a:endParaRPr lang="en-US" dirty="0"/>
          </a:p>
        </p:txBody>
      </p:sp>
      <p:sp>
        <p:nvSpPr>
          <p:cNvPr id="3" name="Content Placeholder 2"/>
          <p:cNvSpPr>
            <a:spLocks noGrp="1"/>
          </p:cNvSpPr>
          <p:nvPr>
            <p:ph idx="1"/>
          </p:nvPr>
        </p:nvSpPr>
        <p:spPr>
          <a:xfrm>
            <a:off x="457200" y="3254375"/>
            <a:ext cx="8229600" cy="2871788"/>
          </a:xfrm>
        </p:spPr>
        <p:txBody>
          <a:bodyPr>
            <a:normAutofit fontScale="92500"/>
          </a:bodyPr>
          <a:lstStyle/>
          <a:p>
            <a:pPr marL="514350" lvl="0" indent="-514350">
              <a:buFont typeface="Arial"/>
              <a:buAutoNum type="arabicParenBoth"/>
              <a:defRPr/>
            </a:pPr>
            <a:r>
              <a:rPr lang="en-US" dirty="0" smtClean="0"/>
              <a:t>  According to Locke’s Criterion, G = S and S = B.</a:t>
            </a:r>
          </a:p>
          <a:p>
            <a:pPr marL="514350" lvl="0" indent="-514350">
              <a:buFont typeface="Arial"/>
              <a:buAutoNum type="arabicParenBoth"/>
              <a:defRPr/>
            </a:pPr>
            <a:r>
              <a:rPr lang="en-US" b="1" dirty="0" smtClean="0"/>
              <a:t>   Transitivity</a:t>
            </a:r>
            <a:r>
              <a:rPr lang="en-US" dirty="0" smtClean="0"/>
              <a:t>: If G = S and S = B, then G = B.</a:t>
            </a:r>
          </a:p>
          <a:p>
            <a:pPr marL="514350" lvl="0" indent="-514350">
              <a:buNone/>
              <a:defRPr/>
            </a:pPr>
            <a:r>
              <a:rPr lang="en-US" dirty="0" smtClean="0"/>
              <a:t>(C1) So, according to Locke’s Criterion, G = B.</a:t>
            </a:r>
          </a:p>
          <a:p>
            <a:pPr marL="514350" lvl="0" indent="-514350">
              <a:buNone/>
              <a:defRPr/>
            </a:pPr>
            <a:r>
              <a:rPr lang="en-US" dirty="0" smtClean="0"/>
              <a:t>(3)   According to Locke’s Criterion, G ≠ B.</a:t>
            </a:r>
          </a:p>
          <a:p>
            <a:pPr lvl="0">
              <a:buNone/>
              <a:defRPr/>
            </a:pPr>
            <a:r>
              <a:rPr lang="en-US" dirty="0" smtClean="0"/>
              <a:t>(C)  So, Locke’s Criterion is incoherent.</a:t>
            </a:r>
          </a:p>
        </p:txBody>
      </p:sp>
      <p:cxnSp>
        <p:nvCxnSpPr>
          <p:cNvPr id="4" name="Straight Connector 3"/>
          <p:cNvCxnSpPr/>
          <p:nvPr/>
        </p:nvCxnSpPr>
        <p:spPr>
          <a:xfrm>
            <a:off x="457200" y="4397375"/>
            <a:ext cx="811662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328566" y="5445125"/>
            <a:ext cx="8116628"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a:stretch>
            <a:fillRect/>
          </a:stretch>
        </p:blipFill>
        <p:spPr>
          <a:xfrm>
            <a:off x="6574296" y="1677764"/>
            <a:ext cx="2112504" cy="1322611"/>
          </a:xfrm>
          <a:prstGeom prst="rect">
            <a:avLst/>
          </a:prstGeom>
        </p:spPr>
      </p:pic>
      <p:pic>
        <p:nvPicPr>
          <p:cNvPr id="11" name="Picture 10"/>
          <p:cNvPicPr>
            <a:picLocks noChangeAspect="1"/>
          </p:cNvPicPr>
          <p:nvPr/>
        </p:nvPicPr>
        <p:blipFill>
          <a:blip r:embed="rId3"/>
          <a:stretch>
            <a:fillRect/>
          </a:stretch>
        </p:blipFill>
        <p:spPr>
          <a:xfrm>
            <a:off x="328566" y="1249139"/>
            <a:ext cx="1254127" cy="2005236"/>
          </a:xfrm>
          <a:prstGeom prst="rect">
            <a:avLst/>
          </a:prstGeom>
        </p:spPr>
      </p:pic>
      <p:pic>
        <p:nvPicPr>
          <p:cNvPr id="13" name="Picture 12"/>
          <p:cNvPicPr>
            <a:picLocks noChangeAspect="1"/>
          </p:cNvPicPr>
          <p:nvPr/>
        </p:nvPicPr>
        <p:blipFill>
          <a:blip r:embed="rId4"/>
          <a:stretch>
            <a:fillRect/>
          </a:stretch>
        </p:blipFill>
        <p:spPr>
          <a:xfrm>
            <a:off x="3692525" y="1417638"/>
            <a:ext cx="1366533" cy="1836737"/>
          </a:xfrm>
          <a:prstGeom prst="rect">
            <a:avLst/>
          </a:prstGeom>
        </p:spPr>
      </p:pic>
      <p:sp>
        <p:nvSpPr>
          <p:cNvPr id="15" name="Line Callout 1 (No Border) 14"/>
          <p:cNvSpPr/>
          <p:nvPr/>
        </p:nvSpPr>
        <p:spPr>
          <a:xfrm>
            <a:off x="2450916" y="1677764"/>
            <a:ext cx="605262" cy="442103"/>
          </a:xfrm>
          <a:prstGeom prst="callout1">
            <a:avLst>
              <a:gd name="adj1" fmla="val 51656"/>
              <a:gd name="adj2" fmla="val 212"/>
              <a:gd name="adj3" fmla="val 246152"/>
              <a:gd name="adj4" fmla="val -164745"/>
            </a:avLst>
          </a:prstGeom>
          <a:solidFill>
            <a:schemeClr val="accent2">
              <a:lumMod val="60000"/>
              <a:lumOff val="40000"/>
            </a:schemeClr>
          </a:solidFill>
          <a:ln w="25400">
            <a:solidFill>
              <a:schemeClr val="accent2"/>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B</a:t>
            </a:r>
            <a:endParaRPr lang="en-US" b="1" dirty="0">
              <a:solidFill>
                <a:schemeClr val="tx1"/>
              </a:solidFill>
            </a:endParaRPr>
          </a:p>
        </p:txBody>
      </p:sp>
      <p:sp>
        <p:nvSpPr>
          <p:cNvPr id="16" name="Line Callout 1 (No Border) 15"/>
          <p:cNvSpPr/>
          <p:nvPr/>
        </p:nvSpPr>
        <p:spPr>
          <a:xfrm>
            <a:off x="5524500" y="1456712"/>
            <a:ext cx="605262" cy="442103"/>
          </a:xfrm>
          <a:prstGeom prst="callout1">
            <a:avLst>
              <a:gd name="adj1" fmla="val 51656"/>
              <a:gd name="adj2" fmla="val 212"/>
              <a:gd name="adj3" fmla="val 45068"/>
              <a:gd name="adj4" fmla="val -183105"/>
            </a:avLst>
          </a:prstGeom>
          <a:solidFill>
            <a:schemeClr val="accent2">
              <a:lumMod val="60000"/>
              <a:lumOff val="40000"/>
            </a:schemeClr>
          </a:solidFill>
          <a:ln w="25400">
            <a:solidFill>
              <a:schemeClr val="accent2"/>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S</a:t>
            </a:r>
            <a:endParaRPr lang="en-US" b="1" dirty="0">
              <a:solidFill>
                <a:schemeClr val="tx1"/>
              </a:solidFill>
            </a:endParaRPr>
          </a:p>
        </p:txBody>
      </p:sp>
      <p:sp>
        <p:nvSpPr>
          <p:cNvPr id="17" name="Line Callout 1 (No Border) 16"/>
          <p:cNvSpPr/>
          <p:nvPr/>
        </p:nvSpPr>
        <p:spPr>
          <a:xfrm>
            <a:off x="5524500" y="2119867"/>
            <a:ext cx="605262" cy="442103"/>
          </a:xfrm>
          <a:prstGeom prst="callout1">
            <a:avLst>
              <a:gd name="adj1" fmla="val 51656"/>
              <a:gd name="adj2" fmla="val 102502"/>
              <a:gd name="adj3" fmla="val -66247"/>
              <a:gd name="adj4" fmla="val 278513"/>
            </a:avLst>
          </a:prstGeom>
          <a:solidFill>
            <a:schemeClr val="accent2">
              <a:lumMod val="60000"/>
              <a:lumOff val="40000"/>
            </a:schemeClr>
          </a:solidFill>
          <a:ln w="25400">
            <a:solidFill>
              <a:schemeClr val="accent2"/>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G</a:t>
            </a: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animBg="1"/>
      <p:bldP spid="16" grpId="0" animBg="1"/>
      <p:bldP spid="17" grpId="0" animBg="1"/>
    </p:bld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Reid’s Objection:</a:t>
            </a:r>
            <a:br>
              <a:rPr lang="en-US" dirty="0" smtClean="0"/>
            </a:br>
            <a:r>
              <a:rPr lang="en-US" dirty="0" smtClean="0"/>
              <a:t>Locke Can’t Bite the Bullet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Notice:  in response to the previous three objections, Locke </a:t>
            </a:r>
            <a:r>
              <a:rPr lang="en-US" b="1" dirty="0" smtClean="0"/>
              <a:t>could</a:t>
            </a:r>
            <a:r>
              <a:rPr lang="en-US" dirty="0" smtClean="0"/>
              <a:t> “bite the bullet”:</a:t>
            </a:r>
          </a:p>
          <a:p>
            <a:pPr lvl="1">
              <a:buFont typeface="Wingdings" charset="2"/>
              <a:buChar char="Ø"/>
            </a:pPr>
            <a:r>
              <a:rPr lang="en-US" b="1" dirty="0" smtClean="0"/>
              <a:t>Drunken forgetfulness</a:t>
            </a:r>
            <a:r>
              <a:rPr lang="en-US" dirty="0" smtClean="0"/>
              <a:t>: “the sober person ≠ the drunk person.”</a:t>
            </a:r>
          </a:p>
          <a:p>
            <a:pPr lvl="1">
              <a:buFont typeface="Wingdings" charset="2"/>
              <a:buChar char="Ø"/>
            </a:pPr>
            <a:r>
              <a:rPr lang="en-US" b="1" dirty="0" smtClean="0"/>
              <a:t>Ordinary forgetfulness</a:t>
            </a:r>
            <a:r>
              <a:rPr lang="en-US" dirty="0" smtClean="0"/>
              <a:t>: “You ≠ the person at lunch two months ago.”</a:t>
            </a:r>
          </a:p>
          <a:p>
            <a:pPr lvl="1">
              <a:buFont typeface="Wingdings" charset="2"/>
              <a:buChar char="Ø"/>
            </a:pPr>
            <a:r>
              <a:rPr lang="en-US" b="1" dirty="0" smtClean="0"/>
              <a:t>Implanted memories</a:t>
            </a:r>
            <a:r>
              <a:rPr lang="en-US" dirty="0" smtClean="0"/>
              <a:t>: “Ms.  Scarlet = the person who killed Mr. </a:t>
            </a:r>
            <a:r>
              <a:rPr lang="en-US" dirty="0" err="1" smtClean="0"/>
              <a:t>Boddy</a:t>
            </a:r>
            <a:r>
              <a:rPr lang="en-US" dirty="0" smtClean="0"/>
              <a:t>.”</a:t>
            </a:r>
          </a:p>
          <a:p>
            <a:r>
              <a:rPr lang="en-US" dirty="0" smtClean="0"/>
              <a:t>But Locke </a:t>
            </a:r>
            <a:r>
              <a:rPr lang="en-US" b="1" dirty="0" smtClean="0"/>
              <a:t>cannot</a:t>
            </a:r>
            <a:r>
              <a:rPr lang="en-US" dirty="0" smtClean="0"/>
              <a:t> “bite the bullet” on Reid’s objection: “G=B and G≠B” is utterly unintelligible.</a:t>
            </a:r>
          </a:p>
          <a:p>
            <a:r>
              <a:rPr lang="en-US" dirty="0" smtClean="0"/>
              <a:t>Upshot: Reid’s objection is stronger than the others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Reid’s Objection:</a:t>
            </a:r>
            <a:br>
              <a:rPr lang="en-US" dirty="0" smtClean="0"/>
            </a:br>
            <a:r>
              <a:rPr lang="en-US" dirty="0" smtClean="0"/>
              <a:t>How Should Locke Respond?</a:t>
            </a:r>
            <a:endParaRPr lang="en-US" dirty="0"/>
          </a:p>
        </p:txBody>
      </p:sp>
      <p:sp>
        <p:nvSpPr>
          <p:cNvPr id="3" name="Content Placeholder 2"/>
          <p:cNvSpPr>
            <a:spLocks noGrp="1"/>
          </p:cNvSpPr>
          <p:nvPr>
            <p:ph idx="1"/>
          </p:nvPr>
        </p:nvSpPr>
        <p:spPr>
          <a:xfrm>
            <a:off x="457200" y="1600201"/>
            <a:ext cx="8229600" cy="3543300"/>
          </a:xfrm>
        </p:spPr>
        <p:txBody>
          <a:bodyPr>
            <a:normAutofit fontScale="92500" lnSpcReduction="10000"/>
          </a:bodyPr>
          <a:lstStyle/>
          <a:p>
            <a:r>
              <a:rPr lang="en-US" dirty="0" smtClean="0"/>
              <a:t>We have to </a:t>
            </a:r>
            <a:r>
              <a:rPr lang="en-US" b="1" dirty="0" smtClean="0"/>
              <a:t>give up Locke’s Criterion</a:t>
            </a:r>
            <a:r>
              <a:rPr lang="en-US" dirty="0" smtClean="0"/>
              <a:t>.</a:t>
            </a:r>
          </a:p>
          <a:p>
            <a:r>
              <a:rPr lang="en-US" dirty="0" smtClean="0"/>
              <a:t>Definitions:</a:t>
            </a:r>
          </a:p>
          <a:p>
            <a:pPr lvl="1">
              <a:buFont typeface="Wingdings" charset="2"/>
              <a:buChar char="Ø"/>
            </a:pPr>
            <a:r>
              <a:rPr lang="en-US" dirty="0" smtClean="0"/>
              <a:t>p1 is </a:t>
            </a:r>
            <a:r>
              <a:rPr lang="en-US" b="1" dirty="0" smtClean="0">
                <a:solidFill>
                  <a:schemeClr val="tx2"/>
                </a:solidFill>
              </a:rPr>
              <a:t>directly psychologically connected</a:t>
            </a:r>
            <a:r>
              <a:rPr lang="en-US" dirty="0" smtClean="0"/>
              <a:t> with p2: p1 is conscious of (i.e. remembers) something p2 said or did, or </a:t>
            </a:r>
            <a:r>
              <a:rPr lang="en-US" i="1" dirty="0" smtClean="0"/>
              <a:t>vice versa</a:t>
            </a:r>
            <a:r>
              <a:rPr lang="en-US" dirty="0" smtClean="0"/>
              <a:t>.</a:t>
            </a:r>
          </a:p>
          <a:p>
            <a:pPr lvl="1">
              <a:buFont typeface="Wingdings" charset="2"/>
              <a:buChar char="Ø"/>
            </a:pPr>
            <a:r>
              <a:rPr lang="en-US" dirty="0" smtClean="0"/>
              <a:t>p1 is </a:t>
            </a:r>
            <a:r>
              <a:rPr lang="en-US" b="1" dirty="0" smtClean="0">
                <a:solidFill>
                  <a:schemeClr val="tx2"/>
                </a:solidFill>
              </a:rPr>
              <a:t>psychologically continuous</a:t>
            </a:r>
            <a:r>
              <a:rPr lang="en-US" dirty="0" smtClean="0"/>
              <a:t> with p2: there is a chain of direct psychological connections linking p1 to p2.</a:t>
            </a:r>
          </a:p>
        </p:txBody>
      </p:sp>
      <p:sp>
        <p:nvSpPr>
          <p:cNvPr id="4" name="Content Placeholder 2"/>
          <p:cNvSpPr txBox="1">
            <a:spLocks/>
          </p:cNvSpPr>
          <p:nvPr/>
        </p:nvSpPr>
        <p:spPr>
          <a:xfrm>
            <a:off x="250825" y="5143501"/>
            <a:ext cx="8229600" cy="1144459"/>
          </a:xfrm>
          <a:prstGeom prst="rect">
            <a:avLst/>
          </a:prstGeom>
          <a:ln w="25400">
            <a:solidFill>
              <a:srgbClr val="3366FF"/>
            </a:solidFill>
          </a:ln>
        </p:spPr>
        <p:txBody>
          <a:bodyPr vert="horz" lIns="91440" tIns="45720" rIns="91440" bIns="45720" rtlCol="0">
            <a:normAutofit fontScale="92500"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New Psychological Criterion</a:t>
            </a:r>
            <a:r>
              <a:rPr kumimoji="0" lang="en-US" sz="2400" b="0" i="0" u="none" strike="noStrike" kern="1200" cap="none" spc="0" normalizeH="0" baseline="0" noProof="0" dirty="0" smtClean="0">
                <a:ln>
                  <a:noFill/>
                </a:ln>
                <a:effectLst/>
                <a:uLnTx/>
                <a:uFillTx/>
                <a:latin typeface="+mn-lt"/>
                <a:ea typeface="+mn-ea"/>
                <a:cs typeface="+mn-cs"/>
              </a:rPr>
              <a:t>:  If A </a:t>
            </a:r>
            <a:r>
              <a:rPr lang="en-US" sz="2400" dirty="0" smtClean="0"/>
              <a:t>and B are persons existing at different times: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smtClean="0">
                <a:ln>
                  <a:noFill/>
                </a:ln>
                <a:effectLst/>
                <a:uLnTx/>
                <a:uFillTx/>
                <a:latin typeface="+mn-lt"/>
                <a:ea typeface="+mn-ea"/>
                <a:cs typeface="+mn-cs"/>
              </a:rPr>
              <a:t>	A</a:t>
            </a:r>
            <a:r>
              <a:rPr kumimoji="0" lang="en-US" sz="2400" b="0" i="0" u="none" strike="noStrike" kern="1200" cap="none" spc="0" normalizeH="0" noProof="0" dirty="0" smtClean="0">
                <a:ln>
                  <a:noFill/>
                </a:ln>
                <a:effectLst/>
                <a:uLnTx/>
                <a:uFillTx/>
                <a:latin typeface="+mn-lt"/>
                <a:ea typeface="+mn-ea"/>
                <a:cs typeface="+mn-cs"/>
              </a:rPr>
              <a:t> = B if and only if A is psychologically continuous with B.</a:t>
            </a:r>
            <a:endParaRPr kumimoji="0" lang="en-US" sz="2400" b="0" i="0" u="none" strike="noStrike" kern="1200" cap="none" spc="0" normalizeH="0" baseline="0" noProof="0" dirty="0" smtClean="0">
              <a:ln>
                <a:noFill/>
              </a:ln>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General is Psychologically Continuous with the Boy.</a:t>
            </a:r>
            <a:endParaRPr lang="en-US" dirty="0"/>
          </a:p>
        </p:txBody>
      </p:sp>
      <p:sp>
        <p:nvSpPr>
          <p:cNvPr id="3" name="Content Placeholder 2"/>
          <p:cNvSpPr>
            <a:spLocks noGrp="1"/>
          </p:cNvSpPr>
          <p:nvPr>
            <p:ph idx="1"/>
          </p:nvPr>
        </p:nvSpPr>
        <p:spPr>
          <a:xfrm>
            <a:off x="176433" y="1472962"/>
            <a:ext cx="2895819" cy="1392476"/>
          </a:xfrm>
          <a:solidFill>
            <a:schemeClr val="accent2">
              <a:lumMod val="40000"/>
              <a:lumOff val="60000"/>
            </a:schemeClr>
          </a:solidFill>
        </p:spPr>
        <p:txBody>
          <a:bodyPr>
            <a:normAutofit/>
          </a:bodyPr>
          <a:lstStyle/>
          <a:p>
            <a:pPr indent="0">
              <a:spcBef>
                <a:spcPts val="0"/>
              </a:spcBef>
              <a:buNone/>
            </a:pPr>
            <a:r>
              <a:rPr lang="en-US" sz="2400" dirty="0" smtClean="0"/>
              <a:t>According to the New Psychological Criterion, G = B </a:t>
            </a:r>
            <a:endParaRPr lang="en-US" sz="2400" dirty="0"/>
          </a:p>
        </p:txBody>
      </p:sp>
      <p:grpSp>
        <p:nvGrpSpPr>
          <p:cNvPr id="4" name="Group 3"/>
          <p:cNvGrpSpPr/>
          <p:nvPr/>
        </p:nvGrpSpPr>
        <p:grpSpPr>
          <a:xfrm>
            <a:off x="6172198" y="1417638"/>
            <a:ext cx="2667441" cy="2039382"/>
            <a:chOff x="6019359" y="1917700"/>
            <a:chExt cx="2667441" cy="2039382"/>
          </a:xfrm>
        </p:grpSpPr>
        <p:pic>
          <p:nvPicPr>
            <p:cNvPr id="5" name="Picture 4"/>
            <p:cNvPicPr>
              <a:picLocks noChangeAspect="1"/>
            </p:cNvPicPr>
            <p:nvPr/>
          </p:nvPicPr>
          <p:blipFill>
            <a:blip r:embed="rId2"/>
            <a:stretch>
              <a:fillRect/>
            </a:stretch>
          </p:blipFill>
          <p:spPr>
            <a:xfrm>
              <a:off x="6019359" y="1917700"/>
              <a:ext cx="2667441" cy="1670050"/>
            </a:xfrm>
            <a:prstGeom prst="rect">
              <a:avLst/>
            </a:prstGeom>
          </p:spPr>
        </p:pic>
        <p:sp>
          <p:nvSpPr>
            <p:cNvPr id="6" name="TextBox 5"/>
            <p:cNvSpPr txBox="1"/>
            <p:nvPr/>
          </p:nvSpPr>
          <p:spPr>
            <a:xfrm>
              <a:off x="7072313" y="3587750"/>
              <a:ext cx="714374" cy="369332"/>
            </a:xfrm>
            <a:prstGeom prst="rect">
              <a:avLst/>
            </a:prstGeom>
            <a:noFill/>
          </p:spPr>
          <p:txBody>
            <a:bodyPr wrap="square" rtlCol="0">
              <a:spAutoFit/>
            </a:bodyPr>
            <a:lstStyle/>
            <a:p>
              <a:r>
                <a:rPr lang="en-US" dirty="0" smtClean="0"/>
                <a:t>1950</a:t>
              </a:r>
              <a:endParaRPr lang="en-US" dirty="0"/>
            </a:p>
          </p:txBody>
        </p:sp>
      </p:grpSp>
      <p:grpSp>
        <p:nvGrpSpPr>
          <p:cNvPr id="7" name="Group 6"/>
          <p:cNvGrpSpPr/>
          <p:nvPr/>
        </p:nvGrpSpPr>
        <p:grpSpPr>
          <a:xfrm>
            <a:off x="176433" y="3101006"/>
            <a:ext cx="1748946" cy="2953782"/>
            <a:chOff x="698500" y="2479675"/>
            <a:chExt cx="1748946" cy="2953782"/>
          </a:xfrm>
        </p:grpSpPr>
        <p:sp>
          <p:nvSpPr>
            <p:cNvPr id="8" name="TextBox 7"/>
            <p:cNvSpPr txBox="1"/>
            <p:nvPr/>
          </p:nvSpPr>
          <p:spPr>
            <a:xfrm>
              <a:off x="1190625" y="5064125"/>
              <a:ext cx="762000" cy="369332"/>
            </a:xfrm>
            <a:prstGeom prst="rect">
              <a:avLst/>
            </a:prstGeom>
            <a:noFill/>
          </p:spPr>
          <p:txBody>
            <a:bodyPr wrap="square" rtlCol="0">
              <a:spAutoFit/>
            </a:bodyPr>
            <a:lstStyle/>
            <a:p>
              <a:r>
                <a:rPr lang="en-US" dirty="0" smtClean="0"/>
                <a:t>1892</a:t>
              </a:r>
              <a:endParaRPr lang="en-US" dirty="0"/>
            </a:p>
          </p:txBody>
        </p:sp>
        <p:pic>
          <p:nvPicPr>
            <p:cNvPr id="9" name="Picture 8"/>
            <p:cNvPicPr>
              <a:picLocks noChangeAspect="1"/>
            </p:cNvPicPr>
            <p:nvPr/>
          </p:nvPicPr>
          <p:blipFill>
            <a:blip r:embed="rId3"/>
            <a:stretch>
              <a:fillRect/>
            </a:stretch>
          </p:blipFill>
          <p:spPr>
            <a:xfrm>
              <a:off x="698500" y="2479675"/>
              <a:ext cx="1748946" cy="2584450"/>
            </a:xfrm>
            <a:prstGeom prst="rect">
              <a:avLst/>
            </a:prstGeom>
          </p:spPr>
        </p:pic>
      </p:grpSp>
      <p:grpSp>
        <p:nvGrpSpPr>
          <p:cNvPr id="10" name="Group 9"/>
          <p:cNvGrpSpPr/>
          <p:nvPr/>
        </p:nvGrpSpPr>
        <p:grpSpPr>
          <a:xfrm>
            <a:off x="2967258" y="2132013"/>
            <a:ext cx="2076450" cy="3160259"/>
            <a:chOff x="3248025" y="1917700"/>
            <a:chExt cx="2076450" cy="3160259"/>
          </a:xfrm>
        </p:grpSpPr>
        <p:pic>
          <p:nvPicPr>
            <p:cNvPr id="11" name="Picture 10"/>
            <p:cNvPicPr>
              <a:picLocks noChangeAspect="1"/>
            </p:cNvPicPr>
            <p:nvPr/>
          </p:nvPicPr>
          <p:blipFill>
            <a:blip r:embed="rId4"/>
            <a:stretch>
              <a:fillRect/>
            </a:stretch>
          </p:blipFill>
          <p:spPr>
            <a:xfrm>
              <a:off x="3248025" y="1917700"/>
              <a:ext cx="2076450" cy="2790927"/>
            </a:xfrm>
            <a:prstGeom prst="rect">
              <a:avLst/>
            </a:prstGeom>
          </p:spPr>
        </p:pic>
        <p:sp>
          <p:nvSpPr>
            <p:cNvPr id="12" name="TextBox 11"/>
            <p:cNvSpPr txBox="1"/>
            <p:nvPr/>
          </p:nvSpPr>
          <p:spPr>
            <a:xfrm>
              <a:off x="3898900" y="4708627"/>
              <a:ext cx="762000" cy="369332"/>
            </a:xfrm>
            <a:prstGeom prst="rect">
              <a:avLst/>
            </a:prstGeom>
            <a:noFill/>
          </p:spPr>
          <p:txBody>
            <a:bodyPr wrap="square" rtlCol="0">
              <a:spAutoFit/>
            </a:bodyPr>
            <a:lstStyle/>
            <a:p>
              <a:r>
                <a:rPr lang="en-US" dirty="0" smtClean="0"/>
                <a:t>1910</a:t>
              </a:r>
              <a:endParaRPr lang="en-US" dirty="0"/>
            </a:p>
          </p:txBody>
        </p:sp>
      </p:grpSp>
      <p:sp>
        <p:nvSpPr>
          <p:cNvPr id="13" name="Left Arrow 12"/>
          <p:cNvSpPr/>
          <p:nvPr/>
        </p:nvSpPr>
        <p:spPr>
          <a:xfrm>
            <a:off x="4592858" y="2132013"/>
            <a:ext cx="1579340" cy="73342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Direct connection</a:t>
            </a:r>
            <a:endParaRPr lang="en-US" b="1" dirty="0">
              <a:solidFill>
                <a:schemeClr val="tx1"/>
              </a:solidFill>
            </a:endParaRPr>
          </a:p>
        </p:txBody>
      </p:sp>
      <p:sp>
        <p:nvSpPr>
          <p:cNvPr id="14" name="Left Arrow 13"/>
          <p:cNvSpPr/>
          <p:nvPr/>
        </p:nvSpPr>
        <p:spPr>
          <a:xfrm>
            <a:off x="1430558" y="3738563"/>
            <a:ext cx="2074159" cy="73342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Direct </a:t>
            </a:r>
          </a:p>
          <a:p>
            <a:pPr algn="ctr"/>
            <a:r>
              <a:rPr lang="en-US" b="1" dirty="0" smtClean="0">
                <a:solidFill>
                  <a:schemeClr val="tx1"/>
                </a:solidFill>
              </a:rPr>
              <a:t>connection</a:t>
            </a:r>
            <a:endParaRPr lang="en-US" b="1" dirty="0">
              <a:solidFill>
                <a:schemeClr val="tx1"/>
              </a:solidFill>
            </a:endParaRPr>
          </a:p>
        </p:txBody>
      </p:sp>
      <p:grpSp>
        <p:nvGrpSpPr>
          <p:cNvPr id="18" name="Group 17"/>
          <p:cNvGrpSpPr/>
          <p:nvPr/>
        </p:nvGrpSpPr>
        <p:grpSpPr>
          <a:xfrm>
            <a:off x="2206143" y="3457020"/>
            <a:ext cx="5580541" cy="2597768"/>
            <a:chOff x="2206143" y="3457020"/>
            <a:chExt cx="5580541" cy="2597768"/>
          </a:xfrm>
        </p:grpSpPr>
        <p:sp>
          <p:nvSpPr>
            <p:cNvPr id="16" name="Bent Arrow 15"/>
            <p:cNvSpPr/>
            <p:nvPr/>
          </p:nvSpPr>
          <p:spPr>
            <a:xfrm rot="10800000">
              <a:off x="2206143" y="3457020"/>
              <a:ext cx="5580541" cy="2597768"/>
            </a:xfrm>
            <a:prstGeom prst="bentArrow">
              <a:avLst>
                <a:gd name="adj1" fmla="val 14652"/>
                <a:gd name="adj2" fmla="val 12615"/>
                <a:gd name="adj3" fmla="val 21065"/>
                <a:gd name="adj4" fmla="val 4306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4660900" y="5408457"/>
              <a:ext cx="2260600" cy="646331"/>
            </a:xfrm>
            <a:prstGeom prst="rect">
              <a:avLst/>
            </a:prstGeom>
            <a:noFill/>
          </p:spPr>
          <p:txBody>
            <a:bodyPr wrap="square" rtlCol="0">
              <a:spAutoFit/>
            </a:bodyPr>
            <a:lstStyle/>
            <a:p>
              <a:r>
                <a:rPr lang="en-US" b="1" dirty="0" smtClean="0"/>
                <a:t>Psychological continuity</a:t>
              </a:r>
              <a:endParaRPr lang="en-US"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
                                            <p:bg/>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3" grpId="1" build="p" animBg="1"/>
      <p:bldP spid="13" grpId="0" animBg="1"/>
      <p:bldP spid="14" grpId="0" animBg="1"/>
    </p:bld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Psychological Continuity is Transitive</a:t>
            </a:r>
            <a:endParaRPr lang="en-US" dirty="0"/>
          </a:p>
        </p:txBody>
      </p:sp>
      <p:sp>
        <p:nvSpPr>
          <p:cNvPr id="3" name="Content Placeholder 2"/>
          <p:cNvSpPr>
            <a:spLocks noGrp="1"/>
          </p:cNvSpPr>
          <p:nvPr>
            <p:ph idx="1"/>
          </p:nvPr>
        </p:nvSpPr>
        <p:spPr>
          <a:xfrm>
            <a:off x="457200" y="1600200"/>
            <a:ext cx="8229600" cy="2352675"/>
          </a:xfrm>
        </p:spPr>
        <p:txBody>
          <a:bodyPr>
            <a:normAutofit fontScale="77500" lnSpcReduction="20000"/>
          </a:bodyPr>
          <a:lstStyle/>
          <a:p>
            <a:r>
              <a:rPr lang="en-US" dirty="0" smtClean="0"/>
              <a:t>The New Psychological Criterion avoids Reid’s objection.</a:t>
            </a:r>
          </a:p>
          <a:p>
            <a:r>
              <a:rPr lang="en-US" dirty="0" smtClean="0"/>
              <a:t>Psychological continuity, like identity, is transitive:</a:t>
            </a:r>
          </a:p>
          <a:p>
            <a:pPr>
              <a:buNone/>
            </a:pPr>
            <a:r>
              <a:rPr lang="en-US" dirty="0" smtClean="0"/>
              <a:t>     If p1 is psychologically continuous with p2, and </a:t>
            </a:r>
          </a:p>
          <a:p>
            <a:pPr>
              <a:buNone/>
            </a:pPr>
            <a:r>
              <a:rPr lang="en-US" dirty="0" smtClean="0"/>
              <a:t>	    p2 is psychologically continuous with p3; then </a:t>
            </a:r>
          </a:p>
          <a:p>
            <a:pPr>
              <a:buNone/>
            </a:pPr>
            <a:r>
              <a:rPr lang="en-US" dirty="0" smtClean="0"/>
              <a:t>   		    p1 is psychologically continuous with p3.</a:t>
            </a:r>
          </a:p>
          <a:p>
            <a:pPr>
              <a:buNone/>
            </a:pPr>
            <a:endParaRPr lang="en-US" dirty="0"/>
          </a:p>
        </p:txBody>
      </p:sp>
      <p:sp>
        <p:nvSpPr>
          <p:cNvPr id="4" name="TextBox 3"/>
          <p:cNvSpPr txBox="1"/>
          <p:nvPr/>
        </p:nvSpPr>
        <p:spPr>
          <a:xfrm>
            <a:off x="457200" y="4603750"/>
            <a:ext cx="495300" cy="369332"/>
          </a:xfrm>
          <a:prstGeom prst="rect">
            <a:avLst/>
          </a:prstGeom>
          <a:solidFill>
            <a:schemeClr val="accent2">
              <a:lumMod val="60000"/>
              <a:lumOff val="40000"/>
            </a:schemeClr>
          </a:solidFill>
        </p:spPr>
        <p:txBody>
          <a:bodyPr wrap="square" rtlCol="0">
            <a:spAutoFit/>
          </a:bodyPr>
          <a:lstStyle/>
          <a:p>
            <a:r>
              <a:rPr lang="en-US" b="1" dirty="0" smtClean="0"/>
              <a:t>P1</a:t>
            </a:r>
            <a:endParaRPr lang="en-US" b="1" dirty="0"/>
          </a:p>
        </p:txBody>
      </p:sp>
      <p:sp>
        <p:nvSpPr>
          <p:cNvPr id="5" name="Curved Down Arrow 4"/>
          <p:cNvSpPr/>
          <p:nvPr/>
        </p:nvSpPr>
        <p:spPr>
          <a:xfrm>
            <a:off x="952500" y="4349750"/>
            <a:ext cx="508000" cy="2540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Curved Down Arrow 5"/>
          <p:cNvSpPr/>
          <p:nvPr/>
        </p:nvSpPr>
        <p:spPr>
          <a:xfrm>
            <a:off x="1409700" y="4349750"/>
            <a:ext cx="508000" cy="2540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Curved Down Arrow 6"/>
          <p:cNvSpPr/>
          <p:nvPr/>
        </p:nvSpPr>
        <p:spPr>
          <a:xfrm>
            <a:off x="1917700" y="4349750"/>
            <a:ext cx="508000" cy="2540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p:cNvSpPr/>
          <p:nvPr/>
        </p:nvSpPr>
        <p:spPr>
          <a:xfrm>
            <a:off x="2425700" y="4349750"/>
            <a:ext cx="508000" cy="2540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2933700" y="4571484"/>
            <a:ext cx="495300" cy="369332"/>
          </a:xfrm>
          <a:prstGeom prst="rect">
            <a:avLst/>
          </a:prstGeom>
          <a:solidFill>
            <a:schemeClr val="accent2">
              <a:lumMod val="60000"/>
              <a:lumOff val="40000"/>
            </a:schemeClr>
          </a:solidFill>
        </p:spPr>
        <p:txBody>
          <a:bodyPr wrap="square" rtlCol="0">
            <a:spAutoFit/>
          </a:bodyPr>
          <a:lstStyle/>
          <a:p>
            <a:r>
              <a:rPr lang="en-US" b="1" dirty="0" smtClean="0"/>
              <a:t>P2</a:t>
            </a:r>
            <a:endParaRPr lang="en-US" b="1" dirty="0"/>
          </a:p>
        </p:txBody>
      </p:sp>
      <p:sp>
        <p:nvSpPr>
          <p:cNvPr id="10" name="Curved Down Arrow 9"/>
          <p:cNvSpPr/>
          <p:nvPr/>
        </p:nvSpPr>
        <p:spPr>
          <a:xfrm>
            <a:off x="3429000" y="4349750"/>
            <a:ext cx="508000" cy="2540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Curved Down Arrow 10"/>
          <p:cNvSpPr/>
          <p:nvPr/>
        </p:nvSpPr>
        <p:spPr>
          <a:xfrm>
            <a:off x="3937000" y="4317484"/>
            <a:ext cx="508000" cy="2540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Curved Down Arrow 11"/>
          <p:cNvSpPr/>
          <p:nvPr/>
        </p:nvSpPr>
        <p:spPr>
          <a:xfrm>
            <a:off x="4445000" y="4317484"/>
            <a:ext cx="508000" cy="2540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Curved Down Arrow 12"/>
          <p:cNvSpPr/>
          <p:nvPr/>
        </p:nvSpPr>
        <p:spPr>
          <a:xfrm>
            <a:off x="4953000" y="4317484"/>
            <a:ext cx="508000" cy="2540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Curved Down Arrow 13"/>
          <p:cNvSpPr/>
          <p:nvPr/>
        </p:nvSpPr>
        <p:spPr>
          <a:xfrm>
            <a:off x="5461000" y="4317484"/>
            <a:ext cx="508000" cy="2540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5969000" y="4539218"/>
            <a:ext cx="495300" cy="369332"/>
          </a:xfrm>
          <a:prstGeom prst="rect">
            <a:avLst/>
          </a:prstGeom>
          <a:solidFill>
            <a:schemeClr val="accent2">
              <a:lumMod val="60000"/>
              <a:lumOff val="40000"/>
            </a:schemeClr>
          </a:solidFill>
        </p:spPr>
        <p:txBody>
          <a:bodyPr wrap="square" rtlCol="0">
            <a:spAutoFit/>
          </a:bodyPr>
          <a:lstStyle/>
          <a:p>
            <a:r>
              <a:rPr lang="en-US" b="1" dirty="0" smtClean="0"/>
              <a:t>P3</a:t>
            </a:r>
            <a:endParaRPr lang="en-US" b="1" dirty="0"/>
          </a:p>
        </p:txBody>
      </p:sp>
      <p:grpSp>
        <p:nvGrpSpPr>
          <p:cNvPr id="22" name="Group 21"/>
          <p:cNvGrpSpPr/>
          <p:nvPr/>
        </p:nvGrpSpPr>
        <p:grpSpPr>
          <a:xfrm>
            <a:off x="6159499" y="5220295"/>
            <a:ext cx="2971800" cy="369332"/>
            <a:chOff x="5715000" y="5941457"/>
            <a:chExt cx="2971800" cy="369332"/>
          </a:xfrm>
        </p:grpSpPr>
        <p:sp>
          <p:nvSpPr>
            <p:cNvPr id="16" name="TextBox 15"/>
            <p:cNvSpPr txBox="1"/>
            <p:nvPr/>
          </p:nvSpPr>
          <p:spPr>
            <a:xfrm>
              <a:off x="6210299" y="5941457"/>
              <a:ext cx="2476501" cy="369332"/>
            </a:xfrm>
            <a:prstGeom prst="rect">
              <a:avLst/>
            </a:prstGeom>
            <a:noFill/>
          </p:spPr>
          <p:txBody>
            <a:bodyPr wrap="square" rtlCol="0">
              <a:spAutoFit/>
            </a:bodyPr>
            <a:lstStyle/>
            <a:p>
              <a:r>
                <a:rPr lang="en-US" dirty="0" smtClean="0"/>
                <a:t>:  Direct connection</a:t>
              </a:r>
              <a:endParaRPr lang="en-US" dirty="0"/>
            </a:p>
          </p:txBody>
        </p:sp>
        <p:sp>
          <p:nvSpPr>
            <p:cNvPr id="17" name="Curved Down Arrow 16"/>
            <p:cNvSpPr/>
            <p:nvPr/>
          </p:nvSpPr>
          <p:spPr>
            <a:xfrm>
              <a:off x="5715000" y="5941457"/>
              <a:ext cx="508000" cy="2540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8" name="Curved Up Arrow 17"/>
          <p:cNvSpPr/>
          <p:nvPr/>
        </p:nvSpPr>
        <p:spPr>
          <a:xfrm>
            <a:off x="952500" y="4973082"/>
            <a:ext cx="2254250" cy="662543"/>
          </a:xfrm>
          <a:prstGeom prst="curvedUpArrow">
            <a:avLst>
              <a:gd name="adj1" fmla="val 25000"/>
              <a:gd name="adj2" fmla="val 88644"/>
              <a:gd name="adj3" fmla="val 25000"/>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Curved Up Arrow 18"/>
          <p:cNvSpPr/>
          <p:nvPr/>
        </p:nvSpPr>
        <p:spPr>
          <a:xfrm>
            <a:off x="3460749" y="4973082"/>
            <a:ext cx="2749549" cy="662543"/>
          </a:xfrm>
          <a:prstGeom prst="curvedUpArrow">
            <a:avLst>
              <a:gd name="adj1" fmla="val 25000"/>
              <a:gd name="adj2" fmla="val 88644"/>
              <a:gd name="adj3" fmla="val 25000"/>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23" name="Group 22"/>
          <p:cNvGrpSpPr/>
          <p:nvPr/>
        </p:nvGrpSpPr>
        <p:grpSpPr>
          <a:xfrm>
            <a:off x="5937249" y="5551566"/>
            <a:ext cx="3206751" cy="369332"/>
            <a:chOff x="5492750" y="6272728"/>
            <a:chExt cx="3206751" cy="369332"/>
          </a:xfrm>
        </p:grpSpPr>
        <p:sp>
          <p:nvSpPr>
            <p:cNvPr id="20" name="Curved Up Arrow 19"/>
            <p:cNvSpPr/>
            <p:nvPr/>
          </p:nvSpPr>
          <p:spPr>
            <a:xfrm>
              <a:off x="5492750" y="6310789"/>
              <a:ext cx="730250" cy="331271"/>
            </a:xfrm>
            <a:prstGeom prst="curvedUpArrow">
              <a:avLst>
                <a:gd name="adj1" fmla="val 25000"/>
                <a:gd name="adj2" fmla="val 88644"/>
                <a:gd name="adj3" fmla="val 25000"/>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6223000" y="6272728"/>
              <a:ext cx="2476501" cy="369332"/>
            </a:xfrm>
            <a:prstGeom prst="rect">
              <a:avLst/>
            </a:prstGeom>
            <a:noFill/>
          </p:spPr>
          <p:txBody>
            <a:bodyPr wrap="square" rtlCol="0">
              <a:spAutoFit/>
            </a:bodyPr>
            <a:lstStyle/>
            <a:p>
              <a:r>
                <a:rPr lang="en-US" dirty="0" smtClean="0"/>
                <a:t>:  Psych. Continuity</a:t>
              </a:r>
              <a:endParaRPr lang="en-US" dirty="0"/>
            </a:p>
          </p:txBody>
        </p:sp>
      </p:grpSp>
      <p:sp>
        <p:nvSpPr>
          <p:cNvPr id="24" name="Curved Up Arrow 23"/>
          <p:cNvSpPr/>
          <p:nvPr/>
        </p:nvSpPr>
        <p:spPr>
          <a:xfrm>
            <a:off x="587376" y="4973082"/>
            <a:ext cx="5238748" cy="662543"/>
          </a:xfrm>
          <a:prstGeom prst="curvedUpArrow">
            <a:avLst>
              <a:gd name="adj1" fmla="val 25000"/>
              <a:gd name="adj2" fmla="val 88644"/>
              <a:gd name="adj3" fmla="val 25000"/>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2000"/>
                                        <p:tgtEl>
                                          <p:spTgt spid="9"/>
                                        </p:tgtEl>
                                      </p:cBhvr>
                                    </p:animEffect>
                                    <p:set>
                                      <p:cBhvr>
                                        <p:cTn id="87" dur="1" fill="hold">
                                          <p:stCondLst>
                                            <p:cond delay="1999"/>
                                          </p:stCondLst>
                                        </p:cTn>
                                        <p:tgtEl>
                                          <p:spTgt spid="9"/>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2000"/>
                                        <p:tgtEl>
                                          <p:spTgt spid="18"/>
                                        </p:tgtEl>
                                      </p:cBhvr>
                                    </p:animEffect>
                                    <p:set>
                                      <p:cBhvr>
                                        <p:cTn id="90" dur="1" fill="hold">
                                          <p:stCondLst>
                                            <p:cond delay="1999"/>
                                          </p:stCondLst>
                                        </p:cTn>
                                        <p:tgtEl>
                                          <p:spTgt spid="18"/>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2000"/>
                                        <p:tgtEl>
                                          <p:spTgt spid="19"/>
                                        </p:tgtEl>
                                      </p:cBhvr>
                                    </p:animEffect>
                                    <p:set>
                                      <p:cBhvr>
                                        <p:cTn id="93" dur="1" fill="hold">
                                          <p:stCondLst>
                                            <p:cond delay="1999"/>
                                          </p:stCondLst>
                                        </p:cTn>
                                        <p:tgtEl>
                                          <p:spTgt spid="19"/>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0" presetClass="path" presetSubtype="0" accel="50000" decel="50000" fill="hold" grpId="1" nodeType="clickEffect">
                                  <p:stCondLst>
                                    <p:cond delay="0"/>
                                  </p:stCondLst>
                                  <p:childTnLst>
                                    <p:animMotion origin="layout" path="M 0 0 L -0.05382 0 " pathEditMode="relative" ptsTypes="AA">
                                      <p:cBhvr>
                                        <p:cTn id="97" dur="2000" fill="hold"/>
                                        <p:tgtEl>
                                          <p:spTgt spid="10"/>
                                        </p:tgtEl>
                                        <p:attrNameLst>
                                          <p:attrName>ppt_x</p:attrName>
                                          <p:attrName>ppt_y</p:attrName>
                                        </p:attrNameLst>
                                      </p:cBhvr>
                                    </p:animMotion>
                                  </p:childTnLst>
                                </p:cTn>
                              </p:par>
                              <p:par>
                                <p:cTn id="98" presetID="0" presetClass="path" presetSubtype="0" accel="50000" decel="50000" fill="hold" grpId="1" nodeType="withEffect">
                                  <p:stCondLst>
                                    <p:cond delay="0"/>
                                  </p:stCondLst>
                                  <p:childTnLst>
                                    <p:animMotion origin="layout" path="M 0 0 L -0.05382 0 " pathEditMode="relative" ptsTypes="AA">
                                      <p:cBhvr>
                                        <p:cTn id="99" dur="2000" fill="hold"/>
                                        <p:tgtEl>
                                          <p:spTgt spid="11"/>
                                        </p:tgtEl>
                                        <p:attrNameLst>
                                          <p:attrName>ppt_x</p:attrName>
                                          <p:attrName>ppt_y</p:attrName>
                                        </p:attrNameLst>
                                      </p:cBhvr>
                                    </p:animMotion>
                                  </p:childTnLst>
                                </p:cTn>
                              </p:par>
                              <p:par>
                                <p:cTn id="100" presetID="0" presetClass="path" presetSubtype="0" accel="50000" decel="50000" fill="hold" grpId="1" nodeType="withEffect">
                                  <p:stCondLst>
                                    <p:cond delay="0"/>
                                  </p:stCondLst>
                                  <p:childTnLst>
                                    <p:animMotion origin="layout" path="M 0 0 L -0.05382 0 " pathEditMode="relative" ptsTypes="AA">
                                      <p:cBhvr>
                                        <p:cTn id="101" dur="2000" fill="hold"/>
                                        <p:tgtEl>
                                          <p:spTgt spid="12"/>
                                        </p:tgtEl>
                                        <p:attrNameLst>
                                          <p:attrName>ppt_x</p:attrName>
                                          <p:attrName>ppt_y</p:attrName>
                                        </p:attrNameLst>
                                      </p:cBhvr>
                                    </p:animMotion>
                                  </p:childTnLst>
                                </p:cTn>
                              </p:par>
                              <p:par>
                                <p:cTn id="102" presetID="0" presetClass="path" presetSubtype="0" accel="50000" decel="50000" fill="hold" grpId="1" nodeType="withEffect">
                                  <p:stCondLst>
                                    <p:cond delay="0"/>
                                  </p:stCondLst>
                                  <p:childTnLst>
                                    <p:animMotion origin="layout" path="M 0 0 L -0.05382 0 " pathEditMode="relative" ptsTypes="AA">
                                      <p:cBhvr>
                                        <p:cTn id="103" dur="2000" fill="hold"/>
                                        <p:tgtEl>
                                          <p:spTgt spid="13"/>
                                        </p:tgtEl>
                                        <p:attrNameLst>
                                          <p:attrName>ppt_x</p:attrName>
                                          <p:attrName>ppt_y</p:attrName>
                                        </p:attrNameLst>
                                      </p:cBhvr>
                                    </p:animMotion>
                                  </p:childTnLst>
                                </p:cTn>
                              </p:par>
                              <p:par>
                                <p:cTn id="104" presetID="0" presetClass="path" presetSubtype="0" accel="50000" decel="50000" fill="hold" grpId="1" nodeType="withEffect">
                                  <p:stCondLst>
                                    <p:cond delay="0"/>
                                  </p:stCondLst>
                                  <p:childTnLst>
                                    <p:animMotion origin="layout" path="M 0 0 L -0.05382 0 " pathEditMode="relative" ptsTypes="AA">
                                      <p:cBhvr>
                                        <p:cTn id="105" dur="2000" fill="hold"/>
                                        <p:tgtEl>
                                          <p:spTgt spid="14"/>
                                        </p:tgtEl>
                                        <p:attrNameLst>
                                          <p:attrName>ppt_x</p:attrName>
                                          <p:attrName>ppt_y</p:attrName>
                                        </p:attrNameLst>
                                      </p:cBhvr>
                                    </p:animMotion>
                                  </p:childTnLst>
                                </p:cTn>
                              </p:par>
                              <p:par>
                                <p:cTn id="106" presetID="0" presetClass="path" presetSubtype="0" accel="50000" decel="50000" fill="hold" grpId="1" nodeType="withEffect">
                                  <p:stCondLst>
                                    <p:cond delay="0"/>
                                  </p:stCondLst>
                                  <p:childTnLst>
                                    <p:animMotion origin="layout" path="M -3.33333E-6 1.11022E-16 L -0.05399 1.11022E-16 " pathEditMode="relative" rAng="0" ptsTypes="AA">
                                      <p:cBhvr>
                                        <p:cTn id="107" dur="2000" fill="hold"/>
                                        <p:tgtEl>
                                          <p:spTgt spid="15"/>
                                        </p:tgtEl>
                                        <p:attrNameLst>
                                          <p:attrName>ppt_x</p:attrName>
                                          <p:attrName>ppt_y</p:attrName>
                                        </p:attrNameLst>
                                      </p:cBhvr>
                                      <p:rCtr x="-27" y="0"/>
                                    </p:animMotion>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8" grpId="0" animBg="1"/>
      <p:bldP spid="18" grpId="1" animBg="1"/>
      <p:bldP spid="19" grpId="0" animBg="1"/>
      <p:bldP spid="19" grpId="1" animBg="1"/>
      <p:bldP spid="24" grpId="0" animBg="1"/>
    </p:bld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Psychological Continuity and</a:t>
            </a:r>
            <a:br>
              <a:rPr lang="en-US" dirty="0" smtClean="0"/>
            </a:br>
            <a:r>
              <a:rPr lang="en-US" dirty="0" smtClean="0"/>
              <a:t> Ordinary Forgetfulness</a:t>
            </a:r>
            <a:endParaRPr lang="en-US" dirty="0"/>
          </a:p>
        </p:txBody>
      </p:sp>
      <p:sp>
        <p:nvSpPr>
          <p:cNvPr id="3" name="Content Placeholder 2"/>
          <p:cNvSpPr>
            <a:spLocks noGrp="1"/>
          </p:cNvSpPr>
          <p:nvPr>
            <p:ph idx="1"/>
          </p:nvPr>
        </p:nvSpPr>
        <p:spPr/>
        <p:txBody>
          <a:bodyPr>
            <a:normAutofit/>
          </a:bodyPr>
          <a:lstStyle/>
          <a:p>
            <a:r>
              <a:rPr lang="en-US" dirty="0" smtClean="0"/>
              <a:t>You are psychologically continuous with the person who ate lunch two months ago.</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p:txBody>
      </p:sp>
      <p:grpSp>
        <p:nvGrpSpPr>
          <p:cNvPr id="4" name="Group 3"/>
          <p:cNvGrpSpPr/>
          <p:nvPr/>
        </p:nvGrpSpPr>
        <p:grpSpPr>
          <a:xfrm>
            <a:off x="1227014" y="2624453"/>
            <a:ext cx="1407907" cy="1920384"/>
            <a:chOff x="162119" y="1328853"/>
            <a:chExt cx="2555875" cy="3254153"/>
          </a:xfrm>
        </p:grpSpPr>
        <p:grpSp>
          <p:nvGrpSpPr>
            <p:cNvPr id="5" name="Group 12"/>
            <p:cNvGrpSpPr/>
            <p:nvPr/>
          </p:nvGrpSpPr>
          <p:grpSpPr>
            <a:xfrm>
              <a:off x="913943" y="1328853"/>
              <a:ext cx="1052227" cy="2030159"/>
              <a:chOff x="991022" y="1822052"/>
              <a:chExt cx="1383565" cy="2631852"/>
            </a:xfrm>
          </p:grpSpPr>
          <p:sp>
            <p:nvSpPr>
              <p:cNvPr id="7" name="Smiley Face 6"/>
              <p:cNvSpPr/>
              <p:nvPr/>
            </p:nvSpPr>
            <p:spPr>
              <a:xfrm>
                <a:off x="991022" y="1822052"/>
                <a:ext cx="1383565" cy="108586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stCxn id="7" idx="4"/>
              </p:cNvCxnSpPr>
              <p:nvPr/>
            </p:nvCxnSpPr>
            <p:spPr>
              <a:xfrm rot="5400000">
                <a:off x="1301656" y="3262954"/>
                <a:ext cx="736182" cy="26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91022" y="3257608"/>
                <a:ext cx="1383565" cy="3680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H="1">
                <a:off x="1445068" y="3855723"/>
                <a:ext cx="809800" cy="386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1067711" y="3864927"/>
                <a:ext cx="809801" cy="368152"/>
              </a:xfrm>
              <a:prstGeom prst="line">
                <a:avLst/>
              </a:prstGeom>
            </p:spPr>
            <p:style>
              <a:lnRef idx="2">
                <a:schemeClr val="accent1"/>
              </a:lnRef>
              <a:fillRef idx="0">
                <a:schemeClr val="accent1"/>
              </a:fillRef>
              <a:effectRef idx="1">
                <a:schemeClr val="accent1"/>
              </a:effectRef>
              <a:fontRef idx="minor">
                <a:schemeClr val="tx1"/>
              </a:fontRef>
            </p:style>
          </p:cxnSp>
        </p:grpSp>
        <p:sp>
          <p:nvSpPr>
            <p:cNvPr id="6" name="TextBox 5"/>
            <p:cNvSpPr txBox="1"/>
            <p:nvPr/>
          </p:nvSpPr>
          <p:spPr>
            <a:xfrm>
              <a:off x="162119" y="3487777"/>
              <a:ext cx="2555875" cy="1095229"/>
            </a:xfrm>
            <a:prstGeom prst="rect">
              <a:avLst/>
            </a:prstGeom>
            <a:noFill/>
          </p:spPr>
          <p:txBody>
            <a:bodyPr wrap="square" rtlCol="0">
              <a:spAutoFit/>
            </a:bodyPr>
            <a:lstStyle/>
            <a:p>
              <a:r>
                <a:rPr lang="en-US" dirty="0" smtClean="0"/>
                <a:t>Two months ago at lunch</a:t>
              </a:r>
              <a:endParaRPr lang="en-US" dirty="0"/>
            </a:p>
          </p:txBody>
        </p:sp>
      </p:grpSp>
      <p:grpSp>
        <p:nvGrpSpPr>
          <p:cNvPr id="12" name="Group 11"/>
          <p:cNvGrpSpPr/>
          <p:nvPr/>
        </p:nvGrpSpPr>
        <p:grpSpPr>
          <a:xfrm>
            <a:off x="5271311" y="2624453"/>
            <a:ext cx="726959" cy="1707742"/>
            <a:chOff x="7634573" y="1328853"/>
            <a:chExt cx="1223590" cy="2754674"/>
          </a:xfrm>
        </p:grpSpPr>
        <p:grpSp>
          <p:nvGrpSpPr>
            <p:cNvPr id="13" name="Group 12"/>
            <p:cNvGrpSpPr/>
            <p:nvPr/>
          </p:nvGrpSpPr>
          <p:grpSpPr>
            <a:xfrm>
              <a:off x="7634573" y="1328853"/>
              <a:ext cx="1052227" cy="2030159"/>
              <a:chOff x="991022" y="1822052"/>
              <a:chExt cx="1383565" cy="2631852"/>
            </a:xfrm>
          </p:grpSpPr>
          <p:sp>
            <p:nvSpPr>
              <p:cNvPr id="15" name="Smiley Face 14"/>
              <p:cNvSpPr/>
              <p:nvPr/>
            </p:nvSpPr>
            <p:spPr>
              <a:xfrm>
                <a:off x="991022" y="1822052"/>
                <a:ext cx="1383565" cy="108586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a:stCxn id="15" idx="4"/>
              </p:cNvCxnSpPr>
              <p:nvPr/>
            </p:nvCxnSpPr>
            <p:spPr>
              <a:xfrm rot="5400000">
                <a:off x="1301656" y="3262954"/>
                <a:ext cx="736182" cy="26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991022" y="3257608"/>
                <a:ext cx="1383565" cy="36809"/>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6200000" flipH="1">
                <a:off x="1445068" y="3855723"/>
                <a:ext cx="809800" cy="386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1067711" y="3864927"/>
                <a:ext cx="809801" cy="368152"/>
              </a:xfrm>
              <a:prstGeom prst="line">
                <a:avLst/>
              </a:prstGeom>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7634573" y="3487776"/>
              <a:ext cx="1223590" cy="595751"/>
            </a:xfrm>
            <a:prstGeom prst="rect">
              <a:avLst/>
            </a:prstGeom>
            <a:noFill/>
          </p:spPr>
          <p:txBody>
            <a:bodyPr wrap="square" rtlCol="0">
              <a:spAutoFit/>
            </a:bodyPr>
            <a:lstStyle/>
            <a:p>
              <a:r>
                <a:rPr lang="en-US" dirty="0" smtClean="0"/>
                <a:t>now</a:t>
              </a:r>
              <a:endParaRPr lang="en-US" dirty="0"/>
            </a:p>
          </p:txBody>
        </p:sp>
      </p:grpSp>
      <p:sp>
        <p:nvSpPr>
          <p:cNvPr id="22" name="Curved Down Arrow 21"/>
          <p:cNvSpPr/>
          <p:nvPr/>
        </p:nvSpPr>
        <p:spPr>
          <a:xfrm>
            <a:off x="2634921" y="3046320"/>
            <a:ext cx="508000" cy="2540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Curved Down Arrow 22"/>
          <p:cNvSpPr/>
          <p:nvPr/>
        </p:nvSpPr>
        <p:spPr>
          <a:xfrm>
            <a:off x="3092121" y="3046320"/>
            <a:ext cx="508000" cy="2540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Curved Down Arrow 23"/>
          <p:cNvSpPr/>
          <p:nvPr/>
        </p:nvSpPr>
        <p:spPr>
          <a:xfrm>
            <a:off x="3600121" y="3046320"/>
            <a:ext cx="508000" cy="2540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Curved Down Arrow 24"/>
          <p:cNvSpPr/>
          <p:nvPr/>
        </p:nvSpPr>
        <p:spPr>
          <a:xfrm>
            <a:off x="4108121" y="3046320"/>
            <a:ext cx="508000" cy="2540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Curved Up Arrow 25"/>
          <p:cNvSpPr/>
          <p:nvPr/>
        </p:nvSpPr>
        <p:spPr>
          <a:xfrm>
            <a:off x="2634920" y="4332196"/>
            <a:ext cx="2948965" cy="414430"/>
          </a:xfrm>
          <a:prstGeom prst="curvedUpArrow">
            <a:avLst>
              <a:gd name="adj1" fmla="val 25000"/>
              <a:gd name="adj2" fmla="val 88644"/>
              <a:gd name="adj3" fmla="val 21170"/>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Curved Down Arrow 26"/>
          <p:cNvSpPr/>
          <p:nvPr/>
        </p:nvSpPr>
        <p:spPr>
          <a:xfrm>
            <a:off x="4616121" y="3046320"/>
            <a:ext cx="508000" cy="2540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Psychological Continuity and</a:t>
            </a:r>
            <a:br>
              <a:rPr lang="en-US" dirty="0" smtClean="0"/>
            </a:br>
            <a:r>
              <a:rPr lang="en-US" dirty="0" smtClean="0"/>
              <a:t> Drunken Forgetfulness</a:t>
            </a:r>
            <a:endParaRPr lang="en-US" dirty="0"/>
          </a:p>
        </p:txBody>
      </p:sp>
      <p:sp>
        <p:nvSpPr>
          <p:cNvPr id="3" name="Content Placeholder 2"/>
          <p:cNvSpPr>
            <a:spLocks noGrp="1"/>
          </p:cNvSpPr>
          <p:nvPr>
            <p:ph idx="1"/>
          </p:nvPr>
        </p:nvSpPr>
        <p:spPr>
          <a:xfrm>
            <a:off x="457200" y="4810125"/>
            <a:ext cx="8229600" cy="1567930"/>
          </a:xfrm>
        </p:spPr>
        <p:txBody>
          <a:bodyPr>
            <a:normAutofit lnSpcReduction="10000"/>
          </a:bodyPr>
          <a:lstStyle/>
          <a:p>
            <a:endParaRPr lang="en-US" dirty="0" smtClean="0"/>
          </a:p>
          <a:p>
            <a:r>
              <a:rPr lang="en-US" dirty="0" smtClean="0"/>
              <a:t>Locke sober is psychologically continuous with Locke drunk. </a:t>
            </a:r>
            <a:endParaRPr lang="en-US" dirty="0"/>
          </a:p>
        </p:txBody>
      </p:sp>
      <p:grpSp>
        <p:nvGrpSpPr>
          <p:cNvPr id="4" name="Group 3"/>
          <p:cNvGrpSpPr/>
          <p:nvPr/>
        </p:nvGrpSpPr>
        <p:grpSpPr>
          <a:xfrm>
            <a:off x="3205031" y="2187883"/>
            <a:ext cx="2104923" cy="1953430"/>
            <a:chOff x="457200" y="2154267"/>
            <a:chExt cx="2104923" cy="1953430"/>
          </a:xfrm>
        </p:grpSpPr>
        <p:grpSp>
          <p:nvGrpSpPr>
            <p:cNvPr id="5" name="Group 12"/>
            <p:cNvGrpSpPr/>
            <p:nvPr/>
          </p:nvGrpSpPr>
          <p:grpSpPr>
            <a:xfrm>
              <a:off x="457200" y="2619627"/>
              <a:ext cx="2104925" cy="1054012"/>
              <a:chOff x="2103281" y="2073650"/>
              <a:chExt cx="2104925" cy="1054012"/>
            </a:xfrm>
          </p:grpSpPr>
          <p:pic>
            <p:nvPicPr>
              <p:cNvPr id="8" name="Picture 7"/>
              <p:cNvPicPr>
                <a:picLocks noChangeAspect="1"/>
              </p:cNvPicPr>
              <p:nvPr/>
            </p:nvPicPr>
            <p:blipFill>
              <a:blip r:embed="rId2"/>
              <a:stretch>
                <a:fillRect/>
              </a:stretch>
            </p:blipFill>
            <p:spPr>
              <a:xfrm rot="16200000">
                <a:off x="2186307" y="2028564"/>
                <a:ext cx="1016072" cy="1182123"/>
              </a:xfrm>
              <a:prstGeom prst="rect">
                <a:avLst/>
              </a:prstGeom>
            </p:spPr>
          </p:pic>
          <p:grpSp>
            <p:nvGrpSpPr>
              <p:cNvPr id="9" name="Group 13"/>
              <p:cNvGrpSpPr/>
              <p:nvPr/>
            </p:nvGrpSpPr>
            <p:grpSpPr>
              <a:xfrm rot="16200000">
                <a:off x="3085822" y="2003494"/>
                <a:ext cx="1052227" cy="1192540"/>
                <a:chOff x="5941518" y="4067875"/>
                <a:chExt cx="1052227" cy="1192540"/>
              </a:xfrm>
            </p:grpSpPr>
            <p:cxnSp>
              <p:nvCxnSpPr>
                <p:cNvPr id="10" name="Straight Connector 9"/>
                <p:cNvCxnSpPr/>
                <p:nvPr/>
              </p:nvCxnSpPr>
              <p:spPr>
                <a:xfrm rot="5400000">
                  <a:off x="6173763" y="4341882"/>
                  <a:ext cx="567876" cy="198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941518" y="4337616"/>
                  <a:ext cx="1052227" cy="283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H="1">
                  <a:off x="6282431" y="4801089"/>
                  <a:ext cx="624664" cy="2939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5995444" y="4808089"/>
                  <a:ext cx="624664" cy="279986"/>
                </a:xfrm>
                <a:prstGeom prst="line">
                  <a:avLst/>
                </a:prstGeom>
              </p:spPr>
              <p:style>
                <a:lnRef idx="2">
                  <a:schemeClr val="accent1"/>
                </a:lnRef>
                <a:fillRef idx="0">
                  <a:schemeClr val="accent1"/>
                </a:fillRef>
                <a:effectRef idx="1">
                  <a:schemeClr val="accent1"/>
                </a:effectRef>
                <a:fontRef idx="minor">
                  <a:schemeClr val="tx1"/>
                </a:fontRef>
              </p:style>
            </p:cxnSp>
          </p:grpSp>
        </p:grpSp>
        <p:pic>
          <p:nvPicPr>
            <p:cNvPr id="6" name="Picture 5"/>
            <p:cNvPicPr>
              <a:picLocks noChangeAspect="1"/>
            </p:cNvPicPr>
            <p:nvPr/>
          </p:nvPicPr>
          <p:blipFill>
            <a:blip r:embed="rId3"/>
            <a:stretch>
              <a:fillRect/>
            </a:stretch>
          </p:blipFill>
          <p:spPr>
            <a:xfrm rot="18414649">
              <a:off x="1261182" y="2128076"/>
              <a:ext cx="813070" cy="865452"/>
            </a:xfrm>
            <a:prstGeom prst="rect">
              <a:avLst/>
            </a:prstGeom>
          </p:spPr>
        </p:pic>
        <p:sp>
          <p:nvSpPr>
            <p:cNvPr id="7" name="TextBox 6"/>
            <p:cNvSpPr txBox="1"/>
            <p:nvPr/>
          </p:nvSpPr>
          <p:spPr>
            <a:xfrm>
              <a:off x="457200" y="3738365"/>
              <a:ext cx="1210518" cy="369332"/>
            </a:xfrm>
            <a:prstGeom prst="rect">
              <a:avLst/>
            </a:prstGeom>
            <a:noFill/>
          </p:spPr>
          <p:txBody>
            <a:bodyPr wrap="square" rtlCol="0">
              <a:spAutoFit/>
            </a:bodyPr>
            <a:lstStyle/>
            <a:p>
              <a:r>
                <a:rPr lang="en-US" dirty="0" smtClean="0"/>
                <a:t>Last night</a:t>
              </a:r>
              <a:endParaRPr lang="en-US" dirty="0"/>
            </a:p>
          </p:txBody>
        </p:sp>
      </p:grpSp>
      <p:grpSp>
        <p:nvGrpSpPr>
          <p:cNvPr id="14" name="Group 13"/>
          <p:cNvGrpSpPr/>
          <p:nvPr/>
        </p:nvGrpSpPr>
        <p:grpSpPr>
          <a:xfrm>
            <a:off x="5820343" y="2841560"/>
            <a:ext cx="1927622" cy="2582367"/>
            <a:chOff x="6306222" y="1340664"/>
            <a:chExt cx="1927622" cy="2582367"/>
          </a:xfrm>
        </p:grpSpPr>
        <p:grpSp>
          <p:nvGrpSpPr>
            <p:cNvPr id="15" name="Group 18"/>
            <p:cNvGrpSpPr/>
            <p:nvPr/>
          </p:nvGrpSpPr>
          <p:grpSpPr>
            <a:xfrm rot="5400000">
              <a:off x="5942552" y="1866124"/>
              <a:ext cx="2104927" cy="1054010"/>
              <a:chOff x="2103281" y="2073652"/>
              <a:chExt cx="2104927" cy="1054010"/>
            </a:xfrm>
          </p:grpSpPr>
          <p:pic>
            <p:nvPicPr>
              <p:cNvPr id="17" name="Picture 16"/>
              <p:cNvPicPr>
                <a:picLocks noChangeAspect="1"/>
              </p:cNvPicPr>
              <p:nvPr/>
            </p:nvPicPr>
            <p:blipFill>
              <a:blip r:embed="rId2"/>
              <a:stretch>
                <a:fillRect/>
              </a:stretch>
            </p:blipFill>
            <p:spPr>
              <a:xfrm rot="16200000">
                <a:off x="2186307" y="2028564"/>
                <a:ext cx="1016072" cy="1182123"/>
              </a:xfrm>
              <a:prstGeom prst="rect">
                <a:avLst/>
              </a:prstGeom>
            </p:spPr>
          </p:pic>
          <p:grpSp>
            <p:nvGrpSpPr>
              <p:cNvPr id="18" name="Group 13"/>
              <p:cNvGrpSpPr/>
              <p:nvPr/>
            </p:nvGrpSpPr>
            <p:grpSpPr>
              <a:xfrm rot="16200000">
                <a:off x="3085824" y="2003496"/>
                <a:ext cx="1052227" cy="1192540"/>
                <a:chOff x="5941518" y="4067875"/>
                <a:chExt cx="1052227" cy="1192540"/>
              </a:xfrm>
            </p:grpSpPr>
            <p:cxnSp>
              <p:nvCxnSpPr>
                <p:cNvPr id="19" name="Straight Connector 18"/>
                <p:cNvCxnSpPr/>
                <p:nvPr/>
              </p:nvCxnSpPr>
              <p:spPr>
                <a:xfrm rot="5400000">
                  <a:off x="6173763" y="4341882"/>
                  <a:ext cx="567876" cy="1986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941518" y="4337616"/>
                  <a:ext cx="1052227" cy="28394"/>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flipH="1">
                  <a:off x="6282431" y="4801089"/>
                  <a:ext cx="624664" cy="2939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5995444" y="4808089"/>
                  <a:ext cx="624664" cy="279986"/>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16" name="TextBox 15"/>
            <p:cNvSpPr txBox="1"/>
            <p:nvPr/>
          </p:nvSpPr>
          <p:spPr>
            <a:xfrm>
              <a:off x="6306222" y="3553699"/>
              <a:ext cx="1927622" cy="369332"/>
            </a:xfrm>
            <a:prstGeom prst="rect">
              <a:avLst/>
            </a:prstGeom>
            <a:noFill/>
          </p:spPr>
          <p:txBody>
            <a:bodyPr wrap="square" rtlCol="0">
              <a:spAutoFit/>
            </a:bodyPr>
            <a:lstStyle/>
            <a:p>
              <a:r>
                <a:rPr lang="en-US" dirty="0" smtClean="0"/>
                <a:t>This morning</a:t>
              </a:r>
              <a:endParaRPr lang="en-US" dirty="0"/>
            </a:p>
          </p:txBody>
        </p:sp>
      </p:grpSp>
      <p:grpSp>
        <p:nvGrpSpPr>
          <p:cNvPr id="23" name="Group 22"/>
          <p:cNvGrpSpPr/>
          <p:nvPr/>
        </p:nvGrpSpPr>
        <p:grpSpPr>
          <a:xfrm>
            <a:off x="457200" y="2814655"/>
            <a:ext cx="1927622" cy="2582367"/>
            <a:chOff x="6306222" y="1340664"/>
            <a:chExt cx="1927622" cy="2582367"/>
          </a:xfrm>
        </p:grpSpPr>
        <p:grpSp>
          <p:nvGrpSpPr>
            <p:cNvPr id="24" name="Group 18"/>
            <p:cNvGrpSpPr/>
            <p:nvPr/>
          </p:nvGrpSpPr>
          <p:grpSpPr>
            <a:xfrm rot="5400000">
              <a:off x="5942551" y="1866127"/>
              <a:ext cx="2104929" cy="1054008"/>
              <a:chOff x="2103281" y="2073654"/>
              <a:chExt cx="2104929" cy="1054008"/>
            </a:xfrm>
          </p:grpSpPr>
          <p:pic>
            <p:nvPicPr>
              <p:cNvPr id="26" name="Picture 25"/>
              <p:cNvPicPr>
                <a:picLocks noChangeAspect="1"/>
              </p:cNvPicPr>
              <p:nvPr/>
            </p:nvPicPr>
            <p:blipFill>
              <a:blip r:embed="rId2"/>
              <a:stretch>
                <a:fillRect/>
              </a:stretch>
            </p:blipFill>
            <p:spPr>
              <a:xfrm rot="16200000">
                <a:off x="2186307" y="2028564"/>
                <a:ext cx="1016072" cy="1182123"/>
              </a:xfrm>
              <a:prstGeom prst="rect">
                <a:avLst/>
              </a:prstGeom>
            </p:spPr>
          </p:pic>
          <p:grpSp>
            <p:nvGrpSpPr>
              <p:cNvPr id="27" name="Group 13"/>
              <p:cNvGrpSpPr/>
              <p:nvPr/>
            </p:nvGrpSpPr>
            <p:grpSpPr>
              <a:xfrm rot="16200000">
                <a:off x="3085826" y="2003498"/>
                <a:ext cx="1052227" cy="1192540"/>
                <a:chOff x="5941518" y="4067875"/>
                <a:chExt cx="1052227" cy="1192540"/>
              </a:xfrm>
            </p:grpSpPr>
            <p:cxnSp>
              <p:nvCxnSpPr>
                <p:cNvPr id="28" name="Straight Connector 27"/>
                <p:cNvCxnSpPr/>
                <p:nvPr/>
              </p:nvCxnSpPr>
              <p:spPr>
                <a:xfrm rot="5400000">
                  <a:off x="6173763" y="4341882"/>
                  <a:ext cx="567876" cy="19862"/>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941518" y="4337616"/>
                  <a:ext cx="1052227" cy="28394"/>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flipH="1">
                  <a:off x="6282431" y="4801089"/>
                  <a:ext cx="624664" cy="2939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5995444" y="4808089"/>
                  <a:ext cx="624664" cy="279986"/>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25" name="TextBox 24"/>
            <p:cNvSpPr txBox="1"/>
            <p:nvPr/>
          </p:nvSpPr>
          <p:spPr>
            <a:xfrm>
              <a:off x="6306222" y="3553699"/>
              <a:ext cx="1927622" cy="369332"/>
            </a:xfrm>
            <a:prstGeom prst="rect">
              <a:avLst/>
            </a:prstGeom>
            <a:noFill/>
          </p:spPr>
          <p:txBody>
            <a:bodyPr wrap="square" rtlCol="0">
              <a:spAutoFit/>
            </a:bodyPr>
            <a:lstStyle/>
            <a:p>
              <a:r>
                <a:rPr lang="en-US" dirty="0" smtClean="0"/>
                <a:t>Yesterday morning</a:t>
              </a:r>
              <a:endParaRPr lang="en-US" dirty="0"/>
            </a:p>
          </p:txBody>
        </p:sp>
      </p:grpSp>
      <p:sp>
        <p:nvSpPr>
          <p:cNvPr id="32" name="Curved Down Arrow 31"/>
          <p:cNvSpPr/>
          <p:nvPr/>
        </p:nvSpPr>
        <p:spPr>
          <a:xfrm flipH="1">
            <a:off x="1731831" y="2714562"/>
            <a:ext cx="508000" cy="2540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3" name="Curved Down Arrow 32"/>
          <p:cNvSpPr/>
          <p:nvPr/>
        </p:nvSpPr>
        <p:spPr>
          <a:xfrm flipH="1">
            <a:off x="2189031" y="2714562"/>
            <a:ext cx="508000" cy="2540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Curved Down Arrow 33"/>
          <p:cNvSpPr/>
          <p:nvPr/>
        </p:nvSpPr>
        <p:spPr>
          <a:xfrm flipH="1">
            <a:off x="2697031" y="2714562"/>
            <a:ext cx="508000" cy="2540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7" name="Curved Down Arrow 36"/>
          <p:cNvSpPr/>
          <p:nvPr/>
        </p:nvSpPr>
        <p:spPr>
          <a:xfrm>
            <a:off x="1421009" y="1643762"/>
            <a:ext cx="5069156" cy="731437"/>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3" name="Curved Up Arrow 42"/>
          <p:cNvSpPr/>
          <p:nvPr/>
        </p:nvSpPr>
        <p:spPr>
          <a:xfrm>
            <a:off x="4303950" y="4114631"/>
            <a:ext cx="2012010" cy="695494"/>
          </a:xfrm>
          <a:prstGeom prst="curvedUpArrow">
            <a:avLst>
              <a:gd name="adj1" fmla="val 25000"/>
              <a:gd name="adj2" fmla="val 88644"/>
              <a:gd name="adj3" fmla="val 21170"/>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2" grpId="0" animBg="1"/>
      <p:bldP spid="33" grpId="0" animBg="1"/>
      <p:bldP spid="34" grpId="0" animBg="1"/>
      <p:bldP spid="37" grpId="0" animBg="1"/>
      <p:bldP spid="43"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Numerical Identity: 3 Features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Numerical identity …</a:t>
            </a:r>
          </a:p>
          <a:p>
            <a:pPr marL="514350" indent="-514350">
              <a:buFont typeface="+mj-lt"/>
              <a:buAutoNum type="arabicPeriod"/>
            </a:pPr>
            <a:r>
              <a:rPr lang="en-US" dirty="0" smtClean="0"/>
              <a:t>… </a:t>
            </a:r>
            <a:r>
              <a:rPr lang="en-US" b="1" dirty="0" smtClean="0"/>
              <a:t>answers a “how many?” question</a:t>
            </a:r>
            <a:r>
              <a:rPr lang="en-US" dirty="0" smtClean="0"/>
              <a:t>.</a:t>
            </a:r>
          </a:p>
          <a:p>
            <a:pPr lvl="1">
              <a:buFont typeface="Wingdings" charset="2"/>
              <a:buChar char="Ø"/>
            </a:pPr>
            <a:r>
              <a:rPr lang="en-US" dirty="0" smtClean="0"/>
              <a:t>“MM = NJB”  ≈ “MM and NJB are one.”</a:t>
            </a:r>
          </a:p>
          <a:p>
            <a:pPr lvl="1">
              <a:buFont typeface="Wingdings" charset="2"/>
              <a:buChar char="Ø"/>
            </a:pPr>
            <a:r>
              <a:rPr lang="en-US" dirty="0" smtClean="0"/>
              <a:t>“Your pen ≠ my pen” ≈ “Your pen and my pen are two.”</a:t>
            </a:r>
          </a:p>
          <a:p>
            <a:endParaRPr lang="en-US" dirty="0" smtClean="0"/>
          </a:p>
          <a:p>
            <a:pPr marL="514350" indent="-514350">
              <a:buFont typeface="+mj-lt"/>
              <a:buAutoNum type="arabicPeriod"/>
            </a:pPr>
            <a:r>
              <a:rPr lang="en-US" dirty="0" smtClean="0"/>
              <a:t>… </a:t>
            </a:r>
            <a:r>
              <a:rPr lang="en-US" b="1" dirty="0" smtClean="0"/>
              <a:t>implies qualitative identity</a:t>
            </a:r>
            <a:r>
              <a:rPr lang="en-US" dirty="0" smtClean="0"/>
              <a:t>.</a:t>
            </a:r>
          </a:p>
          <a:p>
            <a:pPr lvl="1">
              <a:buFont typeface="Wingdings" charset="2"/>
              <a:buChar char="Ø"/>
            </a:pPr>
            <a:r>
              <a:rPr lang="en-US" dirty="0" smtClean="0"/>
              <a:t>If MM = NJB, then every feature of MM is also a feature of NJB.</a:t>
            </a:r>
          </a:p>
          <a:p>
            <a:endParaRPr lang="en-US" dirty="0"/>
          </a:p>
          <a:p>
            <a:pPr marL="514350" indent="-514350">
              <a:buFont typeface="+mj-lt"/>
              <a:buAutoNum type="arabicPeriod"/>
            </a:pPr>
            <a:r>
              <a:rPr lang="en-US" dirty="0" smtClean="0"/>
              <a:t> … </a:t>
            </a:r>
            <a:r>
              <a:rPr lang="en-US" b="1" dirty="0" smtClean="0"/>
              <a:t>is not implied by qualitative identity</a:t>
            </a:r>
            <a:r>
              <a:rPr lang="en-US" dirty="0" smtClean="0"/>
              <a:t>.</a:t>
            </a:r>
          </a:p>
          <a:p>
            <a:pPr lvl="1">
              <a:buFont typeface="Wingdings" charset="2"/>
              <a:buChar char="Ø"/>
            </a:pPr>
            <a:r>
              <a:rPr lang="en-US" dirty="0" smtClean="0"/>
              <a:t>Your pen and my pen have the same features, but your pen ≠ my pen.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Psychological Continuity and Implanted Memories</a:t>
            </a:r>
            <a:endParaRPr lang="en-US" dirty="0"/>
          </a:p>
        </p:txBody>
      </p:sp>
      <p:sp>
        <p:nvSpPr>
          <p:cNvPr id="3" name="Content Placeholder 2"/>
          <p:cNvSpPr>
            <a:spLocks noGrp="1"/>
          </p:cNvSpPr>
          <p:nvPr>
            <p:ph idx="1"/>
          </p:nvPr>
        </p:nvSpPr>
        <p:spPr>
          <a:xfrm>
            <a:off x="457200" y="3762375"/>
            <a:ext cx="8229600" cy="2363788"/>
          </a:xfrm>
        </p:spPr>
        <p:txBody>
          <a:bodyPr>
            <a:normAutofit fontScale="70000" lnSpcReduction="20000"/>
          </a:bodyPr>
          <a:lstStyle/>
          <a:p>
            <a:endParaRPr lang="en-US" dirty="0" smtClean="0"/>
          </a:p>
          <a:p>
            <a:endParaRPr lang="en-US" dirty="0" smtClean="0"/>
          </a:p>
          <a:p>
            <a:endParaRPr lang="en-US" dirty="0" smtClean="0"/>
          </a:p>
          <a:p>
            <a:r>
              <a:rPr lang="en-US" dirty="0" smtClean="0"/>
              <a:t>[The objection is not avoided.]</a:t>
            </a:r>
          </a:p>
          <a:p>
            <a:r>
              <a:rPr lang="en-US" dirty="0" smtClean="0"/>
              <a:t>Miss Scarlett is directly psychologically connected to Colonel Mustard.</a:t>
            </a:r>
          </a:p>
          <a:p>
            <a:r>
              <a:rPr lang="en-US" dirty="0" smtClean="0"/>
              <a:t>So, she’s psychologically continuous with him too.</a:t>
            </a:r>
            <a:endParaRPr lang="en-US" dirty="0"/>
          </a:p>
        </p:txBody>
      </p:sp>
      <p:grpSp>
        <p:nvGrpSpPr>
          <p:cNvPr id="4" name="Group 33"/>
          <p:cNvGrpSpPr/>
          <p:nvPr/>
        </p:nvGrpSpPr>
        <p:grpSpPr>
          <a:xfrm>
            <a:off x="6947619" y="1567995"/>
            <a:ext cx="1428139" cy="2528256"/>
            <a:chOff x="2286663" y="1213470"/>
            <a:chExt cx="1428139" cy="2528256"/>
          </a:xfrm>
        </p:grpSpPr>
        <p:sp>
          <p:nvSpPr>
            <p:cNvPr id="5" name="Smiley Face 4"/>
            <p:cNvSpPr/>
            <p:nvPr/>
          </p:nvSpPr>
          <p:spPr>
            <a:xfrm>
              <a:off x="2494482" y="1213470"/>
              <a:ext cx="1052227" cy="837618"/>
            </a:xfrm>
            <a:prstGeom prst="smileyFace">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a:stCxn id="5" idx="4"/>
            </p:cNvCxnSpPr>
            <p:nvPr/>
          </p:nvCxnSpPr>
          <p:spPr>
            <a:xfrm rot="5400000">
              <a:off x="2726727" y="2325095"/>
              <a:ext cx="567876" cy="19862"/>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494482" y="2320830"/>
              <a:ext cx="1052227" cy="28394"/>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6200000" flipH="1">
              <a:off x="2835395" y="2784303"/>
              <a:ext cx="624664" cy="29398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2548407" y="2791303"/>
              <a:ext cx="624665" cy="279986"/>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286663" y="3372394"/>
              <a:ext cx="1428139" cy="369332"/>
            </a:xfrm>
            <a:prstGeom prst="rect">
              <a:avLst/>
            </a:prstGeom>
            <a:noFill/>
          </p:spPr>
          <p:txBody>
            <a:bodyPr wrap="square" rtlCol="0">
              <a:spAutoFit/>
            </a:bodyPr>
            <a:lstStyle/>
            <a:p>
              <a:r>
                <a:rPr lang="en-US" dirty="0" smtClean="0"/>
                <a:t>Miss Scarlet</a:t>
              </a:r>
              <a:endParaRPr lang="en-US" dirty="0"/>
            </a:p>
          </p:txBody>
        </p:sp>
      </p:grpSp>
      <p:grpSp>
        <p:nvGrpSpPr>
          <p:cNvPr id="11" name="Group 43"/>
          <p:cNvGrpSpPr/>
          <p:nvPr/>
        </p:nvGrpSpPr>
        <p:grpSpPr>
          <a:xfrm>
            <a:off x="92683" y="1521798"/>
            <a:ext cx="1804051" cy="2574453"/>
            <a:chOff x="162119" y="1154282"/>
            <a:chExt cx="1804051" cy="2574453"/>
          </a:xfrm>
        </p:grpSpPr>
        <p:sp>
          <p:nvSpPr>
            <p:cNvPr id="12" name="TextBox 11"/>
            <p:cNvSpPr txBox="1"/>
            <p:nvPr/>
          </p:nvSpPr>
          <p:spPr>
            <a:xfrm>
              <a:off x="162119" y="3359403"/>
              <a:ext cx="1804051" cy="369332"/>
            </a:xfrm>
            <a:prstGeom prst="rect">
              <a:avLst/>
            </a:prstGeom>
            <a:noFill/>
          </p:spPr>
          <p:txBody>
            <a:bodyPr wrap="square" rtlCol="0">
              <a:spAutoFit/>
            </a:bodyPr>
            <a:lstStyle/>
            <a:p>
              <a:r>
                <a:rPr lang="en-US" dirty="0" smtClean="0"/>
                <a:t>Colonel Mustard</a:t>
              </a:r>
              <a:endParaRPr lang="en-US" dirty="0"/>
            </a:p>
          </p:txBody>
        </p:sp>
        <p:grpSp>
          <p:nvGrpSpPr>
            <p:cNvPr id="13" name="Group 42"/>
            <p:cNvGrpSpPr/>
            <p:nvPr/>
          </p:nvGrpSpPr>
          <p:grpSpPr>
            <a:xfrm>
              <a:off x="538031" y="1154282"/>
              <a:ext cx="1252252" cy="2076356"/>
              <a:chOff x="538031" y="1154282"/>
              <a:chExt cx="1252252" cy="2076356"/>
            </a:xfrm>
          </p:grpSpPr>
          <p:sp>
            <p:nvSpPr>
              <p:cNvPr id="14" name="Smiley Face 13"/>
              <p:cNvSpPr/>
              <p:nvPr/>
            </p:nvSpPr>
            <p:spPr>
              <a:xfrm>
                <a:off x="538031" y="1200479"/>
                <a:ext cx="1052227" cy="837618"/>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stCxn id="14" idx="4"/>
              </p:cNvCxnSpPr>
              <p:nvPr/>
            </p:nvCxnSpPr>
            <p:spPr>
              <a:xfrm rot="5400000">
                <a:off x="770276" y="2312104"/>
                <a:ext cx="567876" cy="198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38031" y="2307839"/>
                <a:ext cx="1052227" cy="283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H="1">
                <a:off x="878944" y="2771312"/>
                <a:ext cx="624664" cy="2939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591956" y="2778312"/>
                <a:ext cx="624665" cy="279986"/>
              </a:xfrm>
              <a:prstGeom prst="line">
                <a:avLst/>
              </a:prstGeom>
            </p:spPr>
            <p:style>
              <a:lnRef idx="2">
                <a:schemeClr val="accent1"/>
              </a:lnRef>
              <a:fillRef idx="0">
                <a:schemeClr val="accent1"/>
              </a:fillRef>
              <a:effectRef idx="1">
                <a:schemeClr val="accent1"/>
              </a:effectRef>
              <a:fontRef idx="minor">
                <a:schemeClr val="tx1"/>
              </a:fontRef>
            </p:style>
          </p:cxnSp>
          <p:grpSp>
            <p:nvGrpSpPr>
              <p:cNvPr id="19" name="Group 35"/>
              <p:cNvGrpSpPr/>
              <p:nvPr/>
            </p:nvGrpSpPr>
            <p:grpSpPr>
              <a:xfrm>
                <a:off x="1499770" y="1154282"/>
                <a:ext cx="290513" cy="1349375"/>
                <a:chOff x="5026025" y="3282950"/>
                <a:chExt cx="290513" cy="1349375"/>
              </a:xfrm>
            </p:grpSpPr>
            <p:sp>
              <p:nvSpPr>
                <p:cNvPr id="20" name="Freeform 19"/>
                <p:cNvSpPr>
                  <a:spLocks/>
                </p:cNvSpPr>
                <p:nvPr/>
              </p:nvSpPr>
              <p:spPr bwMode="auto">
                <a:xfrm>
                  <a:off x="5038725" y="3294063"/>
                  <a:ext cx="177800" cy="784225"/>
                </a:xfrm>
                <a:custGeom>
                  <a:avLst/>
                  <a:gdLst>
                    <a:gd name="T0" fmla="*/ 2147483647 w 112"/>
                    <a:gd name="T1" fmla="*/ 2147483647 h 494"/>
                    <a:gd name="T2" fmla="*/ 2147483647 w 112"/>
                    <a:gd name="T3" fmla="*/ 2147483647 h 494"/>
                    <a:gd name="T4" fmla="*/ 2147483647 w 112"/>
                    <a:gd name="T5" fmla="*/ 2147483647 h 494"/>
                    <a:gd name="T6" fmla="*/ 2147483647 w 112"/>
                    <a:gd name="T7" fmla="*/ 2147483647 h 494"/>
                    <a:gd name="T8" fmla="*/ 2147483647 w 112"/>
                    <a:gd name="T9" fmla="*/ 0 h 494"/>
                    <a:gd name="T10" fmla="*/ 0 60000 65536"/>
                    <a:gd name="T11" fmla="*/ 0 60000 65536"/>
                    <a:gd name="T12" fmla="*/ 0 60000 65536"/>
                    <a:gd name="T13" fmla="*/ 0 60000 65536"/>
                    <a:gd name="T14" fmla="*/ 0 60000 65536"/>
                    <a:gd name="T15" fmla="*/ 0 w 112"/>
                    <a:gd name="T16" fmla="*/ 0 h 494"/>
                    <a:gd name="T17" fmla="*/ 112 w 112"/>
                    <a:gd name="T18" fmla="*/ 494 h 494"/>
                  </a:gdLst>
                  <a:ahLst/>
                  <a:cxnLst>
                    <a:cxn ang="T10">
                      <a:pos x="T0" y="T1"/>
                    </a:cxn>
                    <a:cxn ang="T11">
                      <a:pos x="T2" y="T3"/>
                    </a:cxn>
                    <a:cxn ang="T12">
                      <a:pos x="T4" y="T5"/>
                    </a:cxn>
                    <a:cxn ang="T13">
                      <a:pos x="T6" y="T7"/>
                    </a:cxn>
                    <a:cxn ang="T14">
                      <a:pos x="T8" y="T9"/>
                    </a:cxn>
                  </a:cxnLst>
                  <a:rect l="T15" t="T16" r="T17" b="T18"/>
                  <a:pathLst>
                    <a:path w="112" h="494">
                      <a:moveTo>
                        <a:pt x="91" y="494"/>
                      </a:moveTo>
                      <a:cubicBezTo>
                        <a:pt x="86" y="375"/>
                        <a:pt x="112" y="326"/>
                        <a:pt x="23" y="271"/>
                      </a:cubicBezTo>
                      <a:cubicBezTo>
                        <a:pt x="11" y="230"/>
                        <a:pt x="0" y="186"/>
                        <a:pt x="50" y="169"/>
                      </a:cubicBezTo>
                      <a:cubicBezTo>
                        <a:pt x="69" y="141"/>
                        <a:pt x="87" y="100"/>
                        <a:pt x="98" y="67"/>
                      </a:cubicBezTo>
                      <a:cubicBezTo>
                        <a:pt x="98" y="66"/>
                        <a:pt x="96" y="0"/>
                        <a:pt x="78" y="0"/>
                      </a:cubicBezTo>
                    </a:path>
                  </a:pathLst>
                </a:custGeom>
                <a:noFill/>
                <a:ln w="9525">
                  <a:solidFill>
                    <a:schemeClr val="tx1"/>
                  </a:solidFill>
                  <a:round/>
                  <a:headEnd/>
                  <a:tailEnd/>
                </a:ln>
              </p:spPr>
              <p:txBody>
                <a:bodyPr>
                  <a:prstTxWarp prst="textNoShape">
                    <a:avLst/>
                  </a:prstTxWarp>
                </a:bodyPr>
                <a:lstStyle/>
                <a:p>
                  <a:endParaRPr lang="en-US"/>
                </a:p>
              </p:txBody>
            </p:sp>
            <p:sp>
              <p:nvSpPr>
                <p:cNvPr id="21" name="Freeform 20"/>
                <p:cNvSpPr>
                  <a:spLocks/>
                </p:cNvSpPr>
                <p:nvPr/>
              </p:nvSpPr>
              <p:spPr bwMode="auto">
                <a:xfrm>
                  <a:off x="5043488" y="3305175"/>
                  <a:ext cx="225425" cy="849313"/>
                </a:xfrm>
                <a:custGeom>
                  <a:avLst/>
                  <a:gdLst>
                    <a:gd name="T0" fmla="*/ 2147483647 w 142"/>
                    <a:gd name="T1" fmla="*/ 2147483647 h 535"/>
                    <a:gd name="T2" fmla="*/ 2147483647 w 142"/>
                    <a:gd name="T3" fmla="*/ 2147483647 h 535"/>
                    <a:gd name="T4" fmla="*/ 2147483647 w 142"/>
                    <a:gd name="T5" fmla="*/ 2147483647 h 535"/>
                    <a:gd name="T6" fmla="*/ 2147483647 w 142"/>
                    <a:gd name="T7" fmla="*/ 2147483647 h 535"/>
                    <a:gd name="T8" fmla="*/ 2147483647 w 142"/>
                    <a:gd name="T9" fmla="*/ 2147483647 h 535"/>
                    <a:gd name="T10" fmla="*/ 2147483647 w 142"/>
                    <a:gd name="T11" fmla="*/ 0 h 535"/>
                    <a:gd name="T12" fmla="*/ 0 60000 65536"/>
                    <a:gd name="T13" fmla="*/ 0 60000 65536"/>
                    <a:gd name="T14" fmla="*/ 0 60000 65536"/>
                    <a:gd name="T15" fmla="*/ 0 60000 65536"/>
                    <a:gd name="T16" fmla="*/ 0 60000 65536"/>
                    <a:gd name="T17" fmla="*/ 0 60000 65536"/>
                    <a:gd name="T18" fmla="*/ 0 w 142"/>
                    <a:gd name="T19" fmla="*/ 0 h 535"/>
                    <a:gd name="T20" fmla="*/ 142 w 142"/>
                    <a:gd name="T21" fmla="*/ 535 h 535"/>
                  </a:gdLst>
                  <a:ahLst/>
                  <a:cxnLst>
                    <a:cxn ang="T12">
                      <a:pos x="T0" y="T1"/>
                    </a:cxn>
                    <a:cxn ang="T13">
                      <a:pos x="T2" y="T3"/>
                    </a:cxn>
                    <a:cxn ang="T14">
                      <a:pos x="T4" y="T5"/>
                    </a:cxn>
                    <a:cxn ang="T15">
                      <a:pos x="T6" y="T7"/>
                    </a:cxn>
                    <a:cxn ang="T16">
                      <a:pos x="T8" y="T9"/>
                    </a:cxn>
                    <a:cxn ang="T17">
                      <a:pos x="T10" y="T11"/>
                    </a:cxn>
                  </a:cxnLst>
                  <a:rect l="T18" t="T19" r="T20" b="T21"/>
                  <a:pathLst>
                    <a:path w="142" h="535">
                      <a:moveTo>
                        <a:pt x="136" y="535"/>
                      </a:moveTo>
                      <a:cubicBezTo>
                        <a:pt x="127" y="509"/>
                        <a:pt x="119" y="496"/>
                        <a:pt x="95" y="481"/>
                      </a:cubicBezTo>
                      <a:cubicBezTo>
                        <a:pt x="86" y="453"/>
                        <a:pt x="78" y="442"/>
                        <a:pt x="54" y="426"/>
                      </a:cubicBezTo>
                      <a:cubicBezTo>
                        <a:pt x="23" y="380"/>
                        <a:pt x="32" y="401"/>
                        <a:pt x="20" y="365"/>
                      </a:cubicBezTo>
                      <a:cubicBezTo>
                        <a:pt x="31" y="335"/>
                        <a:pt x="40" y="308"/>
                        <a:pt x="47" y="277"/>
                      </a:cubicBezTo>
                      <a:cubicBezTo>
                        <a:pt x="50" y="185"/>
                        <a:pt x="0" y="0"/>
                        <a:pt x="142" y="0"/>
                      </a:cubicBezTo>
                    </a:path>
                  </a:pathLst>
                </a:custGeom>
                <a:noFill/>
                <a:ln w="9525">
                  <a:solidFill>
                    <a:schemeClr val="tx1"/>
                  </a:solidFill>
                  <a:round/>
                  <a:headEnd/>
                  <a:tailEnd/>
                </a:ln>
              </p:spPr>
              <p:txBody>
                <a:bodyPr>
                  <a:prstTxWarp prst="textNoShape">
                    <a:avLst/>
                  </a:prstTxWarp>
                </a:bodyPr>
                <a:lstStyle/>
                <a:p>
                  <a:endParaRPr lang="en-US"/>
                </a:p>
              </p:txBody>
            </p:sp>
            <p:sp>
              <p:nvSpPr>
                <p:cNvPr id="22" name="Freeform 21"/>
                <p:cNvSpPr>
                  <a:spLocks/>
                </p:cNvSpPr>
                <p:nvPr/>
              </p:nvSpPr>
              <p:spPr bwMode="auto">
                <a:xfrm>
                  <a:off x="5051425" y="3282950"/>
                  <a:ext cx="174625" cy="882650"/>
                </a:xfrm>
                <a:custGeom>
                  <a:avLst/>
                  <a:gdLst>
                    <a:gd name="T0" fmla="*/ 2147483647 w 110"/>
                    <a:gd name="T1" fmla="*/ 2147483647 h 556"/>
                    <a:gd name="T2" fmla="*/ 2147483647 w 110"/>
                    <a:gd name="T3" fmla="*/ 2147483647 h 556"/>
                    <a:gd name="T4" fmla="*/ 2147483647 w 110"/>
                    <a:gd name="T5" fmla="*/ 2147483647 h 556"/>
                    <a:gd name="T6" fmla="*/ 2147483647 w 110"/>
                    <a:gd name="T7" fmla="*/ 2147483647 h 556"/>
                    <a:gd name="T8" fmla="*/ 2147483647 w 110"/>
                    <a:gd name="T9" fmla="*/ 0 h 556"/>
                    <a:gd name="T10" fmla="*/ 0 60000 65536"/>
                    <a:gd name="T11" fmla="*/ 0 60000 65536"/>
                    <a:gd name="T12" fmla="*/ 0 60000 65536"/>
                    <a:gd name="T13" fmla="*/ 0 60000 65536"/>
                    <a:gd name="T14" fmla="*/ 0 60000 65536"/>
                    <a:gd name="T15" fmla="*/ 0 w 110"/>
                    <a:gd name="T16" fmla="*/ 0 h 556"/>
                    <a:gd name="T17" fmla="*/ 110 w 110"/>
                    <a:gd name="T18" fmla="*/ 556 h 556"/>
                  </a:gdLst>
                  <a:ahLst/>
                  <a:cxnLst>
                    <a:cxn ang="T10">
                      <a:pos x="T0" y="T1"/>
                    </a:cxn>
                    <a:cxn ang="T11">
                      <a:pos x="T2" y="T3"/>
                    </a:cxn>
                    <a:cxn ang="T12">
                      <a:pos x="T4" y="T5"/>
                    </a:cxn>
                    <a:cxn ang="T13">
                      <a:pos x="T6" y="T7"/>
                    </a:cxn>
                    <a:cxn ang="T14">
                      <a:pos x="T8" y="T9"/>
                    </a:cxn>
                  </a:cxnLst>
                  <a:rect l="T15" t="T16" r="T17" b="T18"/>
                  <a:pathLst>
                    <a:path w="110" h="556">
                      <a:moveTo>
                        <a:pt x="110" y="556"/>
                      </a:moveTo>
                      <a:cubicBezTo>
                        <a:pt x="98" y="455"/>
                        <a:pt x="71" y="413"/>
                        <a:pt x="15" y="332"/>
                      </a:cubicBezTo>
                      <a:cubicBezTo>
                        <a:pt x="0" y="282"/>
                        <a:pt x="21" y="230"/>
                        <a:pt x="36" y="183"/>
                      </a:cubicBezTo>
                      <a:cubicBezTo>
                        <a:pt x="43" y="161"/>
                        <a:pt x="70" y="122"/>
                        <a:pt x="70" y="122"/>
                      </a:cubicBezTo>
                      <a:cubicBezTo>
                        <a:pt x="82" y="80"/>
                        <a:pt x="75" y="38"/>
                        <a:pt x="56" y="0"/>
                      </a:cubicBezTo>
                    </a:path>
                  </a:pathLst>
                </a:custGeom>
                <a:noFill/>
                <a:ln w="9525">
                  <a:solidFill>
                    <a:schemeClr val="tx1"/>
                  </a:solidFill>
                  <a:round/>
                  <a:headEnd/>
                  <a:tailEnd/>
                </a:ln>
              </p:spPr>
              <p:txBody>
                <a:bodyPr>
                  <a:prstTxWarp prst="textNoShape">
                    <a:avLst/>
                  </a:prstTxWarp>
                </a:bodyPr>
                <a:lstStyle/>
                <a:p>
                  <a:endParaRPr lang="en-US"/>
                </a:p>
              </p:txBody>
            </p:sp>
            <p:pic>
              <p:nvPicPr>
                <p:cNvPr id="23" name="Picture 18" descr="MCSL00370_0000[1]"/>
                <p:cNvPicPr>
                  <a:picLocks noChangeAspect="1" noChangeArrowheads="1"/>
                </p:cNvPicPr>
                <p:nvPr/>
              </p:nvPicPr>
              <p:blipFill>
                <a:blip r:embed="rId2"/>
                <a:srcRect/>
                <a:stretch>
                  <a:fillRect/>
                </a:stretch>
              </p:blipFill>
              <p:spPr bwMode="auto">
                <a:xfrm rot="18738090">
                  <a:off x="4952207" y="4267993"/>
                  <a:ext cx="438150" cy="290513"/>
                </a:xfrm>
                <a:prstGeom prst="rect">
                  <a:avLst/>
                </a:prstGeom>
                <a:noFill/>
                <a:ln w="9525">
                  <a:noFill/>
                  <a:miter lim="800000"/>
                  <a:headEnd/>
                  <a:tailEnd/>
                </a:ln>
              </p:spPr>
            </p:pic>
          </p:grpSp>
        </p:grpSp>
      </p:grpSp>
      <p:grpSp>
        <p:nvGrpSpPr>
          <p:cNvPr id="24" name="Group 46"/>
          <p:cNvGrpSpPr/>
          <p:nvPr/>
        </p:nvGrpSpPr>
        <p:grpSpPr>
          <a:xfrm>
            <a:off x="3693044" y="2317136"/>
            <a:ext cx="3185139" cy="2071463"/>
            <a:chOff x="3831916" y="1714500"/>
            <a:chExt cx="3185139" cy="2451288"/>
          </a:xfrm>
        </p:grpSpPr>
        <p:grpSp>
          <p:nvGrpSpPr>
            <p:cNvPr id="25" name="Group 35"/>
            <p:cNvGrpSpPr/>
            <p:nvPr/>
          </p:nvGrpSpPr>
          <p:grpSpPr>
            <a:xfrm>
              <a:off x="5686750" y="1949620"/>
              <a:ext cx="290513" cy="1349375"/>
              <a:chOff x="5026025" y="3282950"/>
              <a:chExt cx="290513" cy="1349375"/>
            </a:xfrm>
          </p:grpSpPr>
          <p:sp>
            <p:nvSpPr>
              <p:cNvPr id="30" name="Freeform 19"/>
              <p:cNvSpPr>
                <a:spLocks/>
              </p:cNvSpPr>
              <p:nvPr/>
            </p:nvSpPr>
            <p:spPr bwMode="auto">
              <a:xfrm>
                <a:off x="5038725" y="3294063"/>
                <a:ext cx="177800" cy="784225"/>
              </a:xfrm>
              <a:custGeom>
                <a:avLst/>
                <a:gdLst>
                  <a:gd name="T0" fmla="*/ 2147483647 w 112"/>
                  <a:gd name="T1" fmla="*/ 2147483647 h 494"/>
                  <a:gd name="T2" fmla="*/ 2147483647 w 112"/>
                  <a:gd name="T3" fmla="*/ 2147483647 h 494"/>
                  <a:gd name="T4" fmla="*/ 2147483647 w 112"/>
                  <a:gd name="T5" fmla="*/ 2147483647 h 494"/>
                  <a:gd name="T6" fmla="*/ 2147483647 w 112"/>
                  <a:gd name="T7" fmla="*/ 2147483647 h 494"/>
                  <a:gd name="T8" fmla="*/ 2147483647 w 112"/>
                  <a:gd name="T9" fmla="*/ 0 h 494"/>
                  <a:gd name="T10" fmla="*/ 0 60000 65536"/>
                  <a:gd name="T11" fmla="*/ 0 60000 65536"/>
                  <a:gd name="T12" fmla="*/ 0 60000 65536"/>
                  <a:gd name="T13" fmla="*/ 0 60000 65536"/>
                  <a:gd name="T14" fmla="*/ 0 60000 65536"/>
                  <a:gd name="T15" fmla="*/ 0 w 112"/>
                  <a:gd name="T16" fmla="*/ 0 h 494"/>
                  <a:gd name="T17" fmla="*/ 112 w 112"/>
                  <a:gd name="T18" fmla="*/ 494 h 494"/>
                </a:gdLst>
                <a:ahLst/>
                <a:cxnLst>
                  <a:cxn ang="T10">
                    <a:pos x="T0" y="T1"/>
                  </a:cxn>
                  <a:cxn ang="T11">
                    <a:pos x="T2" y="T3"/>
                  </a:cxn>
                  <a:cxn ang="T12">
                    <a:pos x="T4" y="T5"/>
                  </a:cxn>
                  <a:cxn ang="T13">
                    <a:pos x="T6" y="T7"/>
                  </a:cxn>
                  <a:cxn ang="T14">
                    <a:pos x="T8" y="T9"/>
                  </a:cxn>
                </a:cxnLst>
                <a:rect l="T15" t="T16" r="T17" b="T18"/>
                <a:pathLst>
                  <a:path w="112" h="494">
                    <a:moveTo>
                      <a:pt x="91" y="494"/>
                    </a:moveTo>
                    <a:cubicBezTo>
                      <a:pt x="86" y="375"/>
                      <a:pt x="112" y="326"/>
                      <a:pt x="23" y="271"/>
                    </a:cubicBezTo>
                    <a:cubicBezTo>
                      <a:pt x="11" y="230"/>
                      <a:pt x="0" y="186"/>
                      <a:pt x="50" y="169"/>
                    </a:cubicBezTo>
                    <a:cubicBezTo>
                      <a:pt x="69" y="141"/>
                      <a:pt x="87" y="100"/>
                      <a:pt x="98" y="67"/>
                    </a:cubicBezTo>
                    <a:cubicBezTo>
                      <a:pt x="98" y="66"/>
                      <a:pt x="96" y="0"/>
                      <a:pt x="78" y="0"/>
                    </a:cubicBezTo>
                  </a:path>
                </a:pathLst>
              </a:custGeom>
              <a:noFill/>
              <a:ln w="9525">
                <a:solidFill>
                  <a:schemeClr val="tx1"/>
                </a:solidFill>
                <a:round/>
                <a:headEnd/>
                <a:tailEnd/>
              </a:ln>
            </p:spPr>
            <p:txBody>
              <a:bodyPr>
                <a:prstTxWarp prst="textNoShape">
                  <a:avLst/>
                </a:prstTxWarp>
              </a:bodyPr>
              <a:lstStyle/>
              <a:p>
                <a:endParaRPr lang="en-US"/>
              </a:p>
            </p:txBody>
          </p:sp>
          <p:sp>
            <p:nvSpPr>
              <p:cNvPr id="31" name="Freeform 20"/>
              <p:cNvSpPr>
                <a:spLocks/>
              </p:cNvSpPr>
              <p:nvPr/>
            </p:nvSpPr>
            <p:spPr bwMode="auto">
              <a:xfrm>
                <a:off x="5043488" y="3305175"/>
                <a:ext cx="225425" cy="849313"/>
              </a:xfrm>
              <a:custGeom>
                <a:avLst/>
                <a:gdLst>
                  <a:gd name="T0" fmla="*/ 2147483647 w 142"/>
                  <a:gd name="T1" fmla="*/ 2147483647 h 535"/>
                  <a:gd name="T2" fmla="*/ 2147483647 w 142"/>
                  <a:gd name="T3" fmla="*/ 2147483647 h 535"/>
                  <a:gd name="T4" fmla="*/ 2147483647 w 142"/>
                  <a:gd name="T5" fmla="*/ 2147483647 h 535"/>
                  <a:gd name="T6" fmla="*/ 2147483647 w 142"/>
                  <a:gd name="T7" fmla="*/ 2147483647 h 535"/>
                  <a:gd name="T8" fmla="*/ 2147483647 w 142"/>
                  <a:gd name="T9" fmla="*/ 2147483647 h 535"/>
                  <a:gd name="T10" fmla="*/ 2147483647 w 142"/>
                  <a:gd name="T11" fmla="*/ 0 h 535"/>
                  <a:gd name="T12" fmla="*/ 0 60000 65536"/>
                  <a:gd name="T13" fmla="*/ 0 60000 65536"/>
                  <a:gd name="T14" fmla="*/ 0 60000 65536"/>
                  <a:gd name="T15" fmla="*/ 0 60000 65536"/>
                  <a:gd name="T16" fmla="*/ 0 60000 65536"/>
                  <a:gd name="T17" fmla="*/ 0 60000 65536"/>
                  <a:gd name="T18" fmla="*/ 0 w 142"/>
                  <a:gd name="T19" fmla="*/ 0 h 535"/>
                  <a:gd name="T20" fmla="*/ 142 w 142"/>
                  <a:gd name="T21" fmla="*/ 535 h 535"/>
                </a:gdLst>
                <a:ahLst/>
                <a:cxnLst>
                  <a:cxn ang="T12">
                    <a:pos x="T0" y="T1"/>
                  </a:cxn>
                  <a:cxn ang="T13">
                    <a:pos x="T2" y="T3"/>
                  </a:cxn>
                  <a:cxn ang="T14">
                    <a:pos x="T4" y="T5"/>
                  </a:cxn>
                  <a:cxn ang="T15">
                    <a:pos x="T6" y="T7"/>
                  </a:cxn>
                  <a:cxn ang="T16">
                    <a:pos x="T8" y="T9"/>
                  </a:cxn>
                  <a:cxn ang="T17">
                    <a:pos x="T10" y="T11"/>
                  </a:cxn>
                </a:cxnLst>
                <a:rect l="T18" t="T19" r="T20" b="T21"/>
                <a:pathLst>
                  <a:path w="142" h="535">
                    <a:moveTo>
                      <a:pt x="136" y="535"/>
                    </a:moveTo>
                    <a:cubicBezTo>
                      <a:pt x="127" y="509"/>
                      <a:pt x="119" y="496"/>
                      <a:pt x="95" y="481"/>
                    </a:cubicBezTo>
                    <a:cubicBezTo>
                      <a:pt x="86" y="453"/>
                      <a:pt x="78" y="442"/>
                      <a:pt x="54" y="426"/>
                    </a:cubicBezTo>
                    <a:cubicBezTo>
                      <a:pt x="23" y="380"/>
                      <a:pt x="32" y="401"/>
                      <a:pt x="20" y="365"/>
                    </a:cubicBezTo>
                    <a:cubicBezTo>
                      <a:pt x="31" y="335"/>
                      <a:pt x="40" y="308"/>
                      <a:pt x="47" y="277"/>
                    </a:cubicBezTo>
                    <a:cubicBezTo>
                      <a:pt x="50" y="185"/>
                      <a:pt x="0" y="0"/>
                      <a:pt x="142" y="0"/>
                    </a:cubicBezTo>
                  </a:path>
                </a:pathLst>
              </a:custGeom>
              <a:noFill/>
              <a:ln w="9525">
                <a:solidFill>
                  <a:schemeClr val="tx1"/>
                </a:solidFill>
                <a:round/>
                <a:headEnd/>
                <a:tailEnd/>
              </a:ln>
            </p:spPr>
            <p:txBody>
              <a:bodyPr>
                <a:prstTxWarp prst="textNoShape">
                  <a:avLst/>
                </a:prstTxWarp>
              </a:bodyPr>
              <a:lstStyle/>
              <a:p>
                <a:endParaRPr lang="en-US"/>
              </a:p>
            </p:txBody>
          </p:sp>
          <p:sp>
            <p:nvSpPr>
              <p:cNvPr id="32" name="Freeform 21"/>
              <p:cNvSpPr>
                <a:spLocks/>
              </p:cNvSpPr>
              <p:nvPr/>
            </p:nvSpPr>
            <p:spPr bwMode="auto">
              <a:xfrm>
                <a:off x="5051425" y="3282950"/>
                <a:ext cx="174625" cy="882650"/>
              </a:xfrm>
              <a:custGeom>
                <a:avLst/>
                <a:gdLst>
                  <a:gd name="T0" fmla="*/ 2147483647 w 110"/>
                  <a:gd name="T1" fmla="*/ 2147483647 h 556"/>
                  <a:gd name="T2" fmla="*/ 2147483647 w 110"/>
                  <a:gd name="T3" fmla="*/ 2147483647 h 556"/>
                  <a:gd name="T4" fmla="*/ 2147483647 w 110"/>
                  <a:gd name="T5" fmla="*/ 2147483647 h 556"/>
                  <a:gd name="T6" fmla="*/ 2147483647 w 110"/>
                  <a:gd name="T7" fmla="*/ 2147483647 h 556"/>
                  <a:gd name="T8" fmla="*/ 2147483647 w 110"/>
                  <a:gd name="T9" fmla="*/ 0 h 556"/>
                  <a:gd name="T10" fmla="*/ 0 60000 65536"/>
                  <a:gd name="T11" fmla="*/ 0 60000 65536"/>
                  <a:gd name="T12" fmla="*/ 0 60000 65536"/>
                  <a:gd name="T13" fmla="*/ 0 60000 65536"/>
                  <a:gd name="T14" fmla="*/ 0 60000 65536"/>
                  <a:gd name="T15" fmla="*/ 0 w 110"/>
                  <a:gd name="T16" fmla="*/ 0 h 556"/>
                  <a:gd name="T17" fmla="*/ 110 w 110"/>
                  <a:gd name="T18" fmla="*/ 556 h 556"/>
                </a:gdLst>
                <a:ahLst/>
                <a:cxnLst>
                  <a:cxn ang="T10">
                    <a:pos x="T0" y="T1"/>
                  </a:cxn>
                  <a:cxn ang="T11">
                    <a:pos x="T2" y="T3"/>
                  </a:cxn>
                  <a:cxn ang="T12">
                    <a:pos x="T4" y="T5"/>
                  </a:cxn>
                  <a:cxn ang="T13">
                    <a:pos x="T6" y="T7"/>
                  </a:cxn>
                  <a:cxn ang="T14">
                    <a:pos x="T8" y="T9"/>
                  </a:cxn>
                </a:cxnLst>
                <a:rect l="T15" t="T16" r="T17" b="T18"/>
                <a:pathLst>
                  <a:path w="110" h="556">
                    <a:moveTo>
                      <a:pt x="110" y="556"/>
                    </a:moveTo>
                    <a:cubicBezTo>
                      <a:pt x="98" y="455"/>
                      <a:pt x="71" y="413"/>
                      <a:pt x="15" y="332"/>
                    </a:cubicBezTo>
                    <a:cubicBezTo>
                      <a:pt x="0" y="282"/>
                      <a:pt x="21" y="230"/>
                      <a:pt x="36" y="183"/>
                    </a:cubicBezTo>
                    <a:cubicBezTo>
                      <a:pt x="43" y="161"/>
                      <a:pt x="70" y="122"/>
                      <a:pt x="70" y="122"/>
                    </a:cubicBezTo>
                    <a:cubicBezTo>
                      <a:pt x="82" y="80"/>
                      <a:pt x="75" y="38"/>
                      <a:pt x="56" y="0"/>
                    </a:cubicBezTo>
                  </a:path>
                </a:pathLst>
              </a:custGeom>
              <a:noFill/>
              <a:ln w="9525">
                <a:solidFill>
                  <a:schemeClr val="tx1"/>
                </a:solidFill>
                <a:round/>
                <a:headEnd/>
                <a:tailEnd/>
              </a:ln>
            </p:spPr>
            <p:txBody>
              <a:bodyPr>
                <a:prstTxWarp prst="textNoShape">
                  <a:avLst/>
                </a:prstTxWarp>
              </a:bodyPr>
              <a:lstStyle/>
              <a:p>
                <a:endParaRPr lang="en-US"/>
              </a:p>
            </p:txBody>
          </p:sp>
          <p:pic>
            <p:nvPicPr>
              <p:cNvPr id="33" name="Picture 18" descr="MCSL00370_0000[1]"/>
              <p:cNvPicPr>
                <a:picLocks noChangeAspect="1" noChangeArrowheads="1"/>
              </p:cNvPicPr>
              <p:nvPr/>
            </p:nvPicPr>
            <p:blipFill>
              <a:blip r:embed="rId2"/>
              <a:srcRect/>
              <a:stretch>
                <a:fillRect/>
              </a:stretch>
            </p:blipFill>
            <p:spPr bwMode="auto">
              <a:xfrm rot="18738090">
                <a:off x="4952207" y="4267993"/>
                <a:ext cx="438150" cy="290513"/>
              </a:xfrm>
              <a:prstGeom prst="rect">
                <a:avLst/>
              </a:prstGeom>
              <a:noFill/>
              <a:ln w="9525">
                <a:noFill/>
                <a:miter lim="800000"/>
                <a:headEnd/>
                <a:tailEnd/>
              </a:ln>
            </p:spPr>
          </p:pic>
        </p:grpSp>
        <p:cxnSp>
          <p:nvCxnSpPr>
            <p:cNvPr id="26" name="Straight Connector 25"/>
            <p:cNvCxnSpPr/>
            <p:nvPr/>
          </p:nvCxnSpPr>
          <p:spPr>
            <a:xfrm>
              <a:off x="5286375" y="3202244"/>
              <a:ext cx="413075" cy="28394"/>
            </a:xfrm>
            <a:prstGeom prst="line">
              <a:avLst/>
            </a:prstGeom>
          </p:spPr>
          <p:style>
            <a:lnRef idx="2">
              <a:schemeClr val="accent1"/>
            </a:lnRef>
            <a:fillRef idx="0">
              <a:schemeClr val="accent1"/>
            </a:fillRef>
            <a:effectRef idx="1">
              <a:schemeClr val="accent1"/>
            </a:effectRef>
            <a:fontRef idx="minor">
              <a:schemeClr val="tx1"/>
            </a:fontRef>
          </p:style>
        </p:cxnSp>
        <p:grpSp>
          <p:nvGrpSpPr>
            <p:cNvPr id="27" name="Group 45"/>
            <p:cNvGrpSpPr/>
            <p:nvPr/>
          </p:nvGrpSpPr>
          <p:grpSpPr>
            <a:xfrm>
              <a:off x="3831916" y="1714500"/>
              <a:ext cx="3185139" cy="2451288"/>
              <a:chOff x="3831916" y="1714500"/>
              <a:chExt cx="3185139" cy="2451288"/>
            </a:xfrm>
          </p:grpSpPr>
          <p:sp>
            <p:nvSpPr>
              <p:cNvPr id="28" name="Cloud Callout 27"/>
              <p:cNvSpPr/>
              <p:nvPr/>
            </p:nvSpPr>
            <p:spPr>
              <a:xfrm>
                <a:off x="3831916" y="1714500"/>
                <a:ext cx="3185139" cy="2014235"/>
              </a:xfrm>
              <a:prstGeom prst="cloudCallout">
                <a:avLst>
                  <a:gd name="adj1" fmla="val 56238"/>
                  <a:gd name="adj2" fmla="val -68738"/>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p:cNvSpPr txBox="1"/>
              <p:nvPr/>
            </p:nvSpPr>
            <p:spPr>
              <a:xfrm>
                <a:off x="4481600" y="3728735"/>
                <a:ext cx="2191055" cy="437053"/>
              </a:xfrm>
              <a:prstGeom prst="rect">
                <a:avLst/>
              </a:prstGeom>
              <a:noFill/>
            </p:spPr>
            <p:txBody>
              <a:bodyPr wrap="square" rtlCol="0">
                <a:spAutoFit/>
              </a:bodyPr>
              <a:lstStyle/>
              <a:p>
                <a:r>
                  <a:rPr lang="en-US" b="1" dirty="0" smtClean="0">
                    <a:solidFill>
                      <a:schemeClr val="accent2"/>
                    </a:solidFill>
                  </a:rPr>
                  <a:t>Implanted memory</a:t>
                </a:r>
                <a:endParaRPr lang="en-US" b="1" dirty="0">
                  <a:solidFill>
                    <a:schemeClr val="accent2"/>
                  </a:solidFill>
                </a:endParaRPr>
              </a:p>
            </p:txBody>
          </p:sp>
        </p:grpSp>
      </p:grpSp>
      <p:sp>
        <p:nvSpPr>
          <p:cNvPr id="34" name="Curved Down Arrow 33"/>
          <p:cNvSpPr/>
          <p:nvPr/>
        </p:nvSpPr>
        <p:spPr>
          <a:xfrm>
            <a:off x="1896734" y="1417638"/>
            <a:ext cx="5131235" cy="731437"/>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5" name="Curved Up Arrow 34"/>
          <p:cNvSpPr/>
          <p:nvPr/>
        </p:nvSpPr>
        <p:spPr>
          <a:xfrm>
            <a:off x="1520821" y="4116020"/>
            <a:ext cx="6140867" cy="695494"/>
          </a:xfrm>
          <a:prstGeom prst="curvedUpArrow">
            <a:avLst>
              <a:gd name="adj1" fmla="val 25000"/>
              <a:gd name="adj2" fmla="val 88644"/>
              <a:gd name="adj3" fmla="val 21170"/>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4" grpId="0" animBg="1"/>
      <p:bldP spid="35" grpId="0" animBg="1"/>
    </p:bld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Reid’s Incoherence Objection:</a:t>
            </a:r>
            <a:br>
              <a:rPr lang="en-US" dirty="0" smtClean="0"/>
            </a:br>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Locke’s Criterion succumbs to Reid’s Incoherence Objection.</a:t>
            </a:r>
          </a:p>
          <a:p>
            <a:r>
              <a:rPr lang="en-US" dirty="0" smtClean="0"/>
              <a:t>Moving to psychological continuity keeps the spirit of Locke’s view, while avoiding the objection.</a:t>
            </a:r>
          </a:p>
          <a:p>
            <a:r>
              <a:rPr lang="en-US" dirty="0" smtClean="0"/>
              <a:t>The New Psychological Criterion also avoids objections from drunken forgetfulness and ordinary forgetfulness.</a:t>
            </a:r>
          </a:p>
          <a:p>
            <a:r>
              <a:rPr lang="en-US" dirty="0" smtClean="0"/>
              <a:t>But it does not avoid the objection from implanted memories.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Personal Identity is Numerical Identity</a:t>
            </a:r>
            <a:endParaRPr lang="en-US" dirty="0"/>
          </a:p>
        </p:txBody>
      </p:sp>
      <p:sp>
        <p:nvSpPr>
          <p:cNvPr id="3" name="Content Placeholder 2"/>
          <p:cNvSpPr>
            <a:spLocks noGrp="1"/>
          </p:cNvSpPr>
          <p:nvPr>
            <p:ph idx="1"/>
          </p:nvPr>
        </p:nvSpPr>
        <p:spPr>
          <a:xfrm>
            <a:off x="457200" y="3197237"/>
            <a:ext cx="8229600" cy="963551"/>
          </a:xfrm>
        </p:spPr>
        <p:txBody>
          <a:bodyPr>
            <a:normAutofit/>
          </a:bodyPr>
          <a:lstStyle/>
          <a:p>
            <a:pPr>
              <a:buNone/>
            </a:pPr>
            <a:r>
              <a:rPr lang="en-US" sz="2400" dirty="0" smtClean="0"/>
              <a:t>The problem of personal identity poses a question about numerical identity (not qualitative identity):</a:t>
            </a:r>
            <a:endParaRPr lang="en-US" sz="2400" dirty="0"/>
          </a:p>
        </p:txBody>
      </p:sp>
      <p:sp>
        <p:nvSpPr>
          <p:cNvPr id="4" name="Content Placeholder 2"/>
          <p:cNvSpPr txBox="1">
            <a:spLocks/>
          </p:cNvSpPr>
          <p:nvPr/>
        </p:nvSpPr>
        <p:spPr>
          <a:xfrm>
            <a:off x="457200" y="1600201"/>
            <a:ext cx="8229600" cy="1378047"/>
          </a:xfrm>
          <a:prstGeom prst="rect">
            <a:avLst/>
          </a:prstGeom>
          <a:ln w="25400">
            <a:solidFill>
              <a:srgbClr val="3366FF"/>
            </a:solidFill>
          </a:ln>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smtClean="0">
                <a:ln>
                  <a:noFill/>
                </a:ln>
                <a:solidFill>
                  <a:schemeClr val="tx2"/>
                </a:solidFill>
                <a:effectLst/>
                <a:uLnTx/>
                <a:uFillTx/>
                <a:latin typeface="+mn-lt"/>
                <a:ea typeface="+mn-ea"/>
                <a:cs typeface="+mn-cs"/>
              </a:rPr>
              <a:t>The problem of personal identity</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bg1">
                    <a:lumMod val="65000"/>
                  </a:schemeClr>
                </a:solidFill>
                <a:effectLst/>
                <a:uLnTx/>
                <a:uFillTx/>
                <a:latin typeface="+mn-lt"/>
                <a:ea typeface="+mn-ea"/>
                <a:cs typeface="+mn-cs"/>
              </a:rPr>
              <a:t>In virtue of what does </a:t>
            </a:r>
            <a:r>
              <a:rPr kumimoji="0" lang="en-US" sz="2400" b="1" i="0" u="none" strike="noStrike" kern="1200" cap="none" spc="0" normalizeH="0" baseline="0" noProof="0" dirty="0" smtClean="0">
                <a:ln>
                  <a:noFill/>
                </a:ln>
                <a:effectLst/>
                <a:uLnTx/>
                <a:uFillTx/>
                <a:latin typeface="+mn-lt"/>
                <a:ea typeface="+mn-ea"/>
                <a:cs typeface="+mn-cs"/>
              </a:rPr>
              <a:t>one and the same person</a:t>
            </a:r>
            <a:r>
              <a:rPr kumimoji="0" lang="en-US" sz="2400" b="0" i="0" u="none" strike="noStrike" kern="1200" cap="none" spc="0" normalizeH="0" baseline="0" noProof="0" dirty="0" smtClean="0">
                <a:ln>
                  <a:noFill/>
                </a:ln>
                <a:solidFill>
                  <a:schemeClr val="bg1">
                    <a:lumMod val="65000"/>
                  </a:schemeClr>
                </a:solidFill>
                <a:effectLst/>
                <a:uLnTx/>
                <a:uFillTx/>
                <a:latin typeface="+mn-lt"/>
                <a:ea typeface="+mn-ea"/>
                <a:cs typeface="+mn-cs"/>
              </a:rPr>
              <a:t> persist through the radical changes she undergoes over the course of her life?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7" name="TextBox 16"/>
          <p:cNvSpPr txBox="1"/>
          <p:nvPr/>
        </p:nvSpPr>
        <p:spPr>
          <a:xfrm>
            <a:off x="2145948" y="4160788"/>
            <a:ext cx="2175144" cy="461665"/>
          </a:xfrm>
          <a:prstGeom prst="rect">
            <a:avLst/>
          </a:prstGeom>
          <a:noFill/>
        </p:spPr>
        <p:txBody>
          <a:bodyPr wrap="square" rtlCol="0">
            <a:spAutoFit/>
          </a:bodyPr>
          <a:lstStyle/>
          <a:p>
            <a:r>
              <a:rPr lang="en-US" sz="2400" b="1" dirty="0" smtClean="0">
                <a:solidFill>
                  <a:schemeClr val="tx2"/>
                </a:solidFill>
              </a:rPr>
              <a:t>How come</a:t>
            </a:r>
            <a:endParaRPr lang="en-US" sz="2400" b="1" dirty="0">
              <a:solidFill>
                <a:schemeClr val="tx2"/>
              </a:solidFill>
            </a:endParaRPr>
          </a:p>
        </p:txBody>
      </p:sp>
      <p:grpSp>
        <p:nvGrpSpPr>
          <p:cNvPr id="13" name="Group 12"/>
          <p:cNvGrpSpPr/>
          <p:nvPr/>
        </p:nvGrpSpPr>
        <p:grpSpPr>
          <a:xfrm>
            <a:off x="692570" y="3970997"/>
            <a:ext cx="3102985" cy="1799834"/>
            <a:chOff x="692570" y="3970997"/>
            <a:chExt cx="3102985" cy="1799834"/>
          </a:xfrm>
        </p:grpSpPr>
        <p:pic>
          <p:nvPicPr>
            <p:cNvPr id="12" name="Picture 11"/>
            <p:cNvPicPr>
              <a:picLocks noChangeAspect="1"/>
            </p:cNvPicPr>
            <p:nvPr/>
          </p:nvPicPr>
          <p:blipFill>
            <a:blip r:embed="rId2"/>
            <a:stretch>
              <a:fillRect/>
            </a:stretch>
          </p:blipFill>
          <p:spPr>
            <a:xfrm>
              <a:off x="692570" y="3970997"/>
              <a:ext cx="1161354" cy="1799834"/>
            </a:xfrm>
            <a:prstGeom prst="rect">
              <a:avLst/>
            </a:prstGeom>
          </p:spPr>
        </p:pic>
        <p:sp>
          <p:nvSpPr>
            <p:cNvPr id="19" name="Line Callout 1 (No Border) 18"/>
            <p:cNvSpPr/>
            <p:nvPr/>
          </p:nvSpPr>
          <p:spPr>
            <a:xfrm>
              <a:off x="2394119" y="4886625"/>
              <a:ext cx="1401436" cy="442103"/>
            </a:xfrm>
            <a:prstGeom prst="callout1">
              <a:avLst>
                <a:gd name="adj1" fmla="val 28657"/>
                <a:gd name="adj2" fmla="val -4166"/>
                <a:gd name="adj3" fmla="val -46006"/>
                <a:gd name="adj4" fmla="val -56130"/>
              </a:avLst>
            </a:prstGeom>
            <a:solidFill>
              <a:schemeClr val="accent2">
                <a:lumMod val="60000"/>
                <a:lumOff val="40000"/>
              </a:schemeClr>
            </a:solidFill>
            <a:ln w="25400">
              <a:solidFill>
                <a:schemeClr val="accent2"/>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t</a:t>
              </a:r>
              <a:r>
                <a:rPr lang="en-US" b="1" dirty="0" smtClean="0">
                  <a:solidFill>
                    <a:schemeClr val="tx1"/>
                  </a:solidFill>
                </a:rPr>
                <a:t>his person</a:t>
              </a:r>
              <a:endParaRPr lang="en-US" b="1" dirty="0">
                <a:solidFill>
                  <a:schemeClr val="tx1"/>
                </a:solidFill>
              </a:endParaRPr>
            </a:p>
          </p:txBody>
        </p:sp>
      </p:grpSp>
      <p:sp>
        <p:nvSpPr>
          <p:cNvPr id="20" name="TextBox 19"/>
          <p:cNvSpPr txBox="1"/>
          <p:nvPr/>
        </p:nvSpPr>
        <p:spPr>
          <a:xfrm>
            <a:off x="3983139" y="4886625"/>
            <a:ext cx="337953" cy="461665"/>
          </a:xfrm>
          <a:prstGeom prst="rect">
            <a:avLst/>
          </a:prstGeom>
          <a:noFill/>
        </p:spPr>
        <p:txBody>
          <a:bodyPr wrap="none" rtlCol="0">
            <a:spAutoFit/>
          </a:bodyPr>
          <a:lstStyle/>
          <a:p>
            <a:r>
              <a:rPr lang="en-US" sz="2400" b="1" dirty="0" smtClean="0"/>
              <a:t>=</a:t>
            </a:r>
            <a:endParaRPr lang="en-US" sz="2400" b="1" dirty="0"/>
          </a:p>
        </p:txBody>
      </p:sp>
      <p:grpSp>
        <p:nvGrpSpPr>
          <p:cNvPr id="14" name="Group 13"/>
          <p:cNvGrpSpPr/>
          <p:nvPr/>
        </p:nvGrpSpPr>
        <p:grpSpPr>
          <a:xfrm>
            <a:off x="4502688" y="3970997"/>
            <a:ext cx="3760323" cy="2077101"/>
            <a:chOff x="4502688" y="3970997"/>
            <a:chExt cx="3760323" cy="2077101"/>
          </a:xfrm>
        </p:grpSpPr>
        <p:pic>
          <p:nvPicPr>
            <p:cNvPr id="15" name="Picture 14"/>
            <p:cNvPicPr>
              <a:picLocks noChangeAspect="1"/>
            </p:cNvPicPr>
            <p:nvPr/>
          </p:nvPicPr>
          <p:blipFill>
            <a:blip r:embed="rId3"/>
            <a:stretch>
              <a:fillRect/>
            </a:stretch>
          </p:blipFill>
          <p:spPr>
            <a:xfrm>
              <a:off x="6704174" y="3970997"/>
              <a:ext cx="1558837" cy="2077101"/>
            </a:xfrm>
            <a:prstGeom prst="rect">
              <a:avLst/>
            </a:prstGeom>
          </p:spPr>
        </p:pic>
        <p:sp>
          <p:nvSpPr>
            <p:cNvPr id="22" name="Line Callout 1 (No Border) 21"/>
            <p:cNvSpPr/>
            <p:nvPr/>
          </p:nvSpPr>
          <p:spPr>
            <a:xfrm>
              <a:off x="4502688" y="4886625"/>
              <a:ext cx="1401436" cy="442103"/>
            </a:xfrm>
            <a:prstGeom prst="callout1">
              <a:avLst>
                <a:gd name="adj1" fmla="val 58377"/>
                <a:gd name="adj2" fmla="val 106250"/>
                <a:gd name="adj3" fmla="val 228079"/>
                <a:gd name="adj4" fmla="val 206370"/>
              </a:avLst>
            </a:prstGeom>
            <a:solidFill>
              <a:schemeClr val="accent2">
                <a:lumMod val="60000"/>
                <a:lumOff val="40000"/>
              </a:schemeClr>
            </a:solidFill>
            <a:ln w="25400">
              <a:solidFill>
                <a:schemeClr val="accent2"/>
              </a:solidFill>
              <a:tailEnd type="ova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that person</a:t>
              </a:r>
              <a:endParaRPr lang="en-US" b="1" dirty="0">
                <a:solidFill>
                  <a:schemeClr val="tx1"/>
                </a:solidFill>
              </a:endParaRPr>
            </a:p>
          </p:txBody>
        </p:sp>
      </p:grpSp>
      <p:sp>
        <p:nvSpPr>
          <p:cNvPr id="23" name="TextBox 22"/>
          <p:cNvSpPr txBox="1"/>
          <p:nvPr/>
        </p:nvSpPr>
        <p:spPr>
          <a:xfrm>
            <a:off x="6097551" y="5348290"/>
            <a:ext cx="386854" cy="1200329"/>
          </a:xfrm>
          <a:prstGeom prst="rect">
            <a:avLst/>
          </a:prstGeom>
          <a:noFill/>
        </p:spPr>
        <p:txBody>
          <a:bodyPr wrap="square" rtlCol="0">
            <a:spAutoFit/>
          </a:bodyPr>
          <a:lstStyle/>
          <a:p>
            <a:r>
              <a:rPr lang="en-US" sz="3600" b="1" dirty="0" smtClean="0">
                <a:solidFill>
                  <a:schemeClr val="tx2"/>
                </a:solidFill>
              </a:rPr>
              <a:t>?</a:t>
            </a:r>
            <a:endParaRPr lang="en-US" sz="36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p:bldP spid="20"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1666</TotalTime>
  <Words>4949</Words>
  <Application>Microsoft Macintosh PowerPoint</Application>
  <PresentationFormat>On-screen Show (4:3)</PresentationFormat>
  <Paragraphs>571</Paragraphs>
  <Slides>81</Slides>
  <Notes>0</Notes>
  <HiddenSlides>0</HiddenSlides>
  <MMClips>0</MMClips>
  <ScaleCrop>false</ScaleCrop>
  <HeadingPairs>
    <vt:vector size="4" baseType="variant">
      <vt:variant>
        <vt:lpstr>Design Template</vt:lpstr>
      </vt:variant>
      <vt:variant>
        <vt:i4>1</vt:i4>
      </vt:variant>
      <vt:variant>
        <vt:lpstr>Slide Titles</vt:lpstr>
      </vt:variant>
      <vt:variant>
        <vt:i4>81</vt:i4>
      </vt:variant>
    </vt:vector>
  </HeadingPairs>
  <TitlesOfParts>
    <vt:vector size="82" baseType="lpstr">
      <vt:lpstr>Office Theme</vt:lpstr>
      <vt:lpstr>Personal Identity</vt:lpstr>
      <vt:lpstr>Agenda</vt:lpstr>
      <vt:lpstr>Some Simple Facts</vt:lpstr>
      <vt:lpstr>Some Simple Facts</vt:lpstr>
      <vt:lpstr>Our Question</vt:lpstr>
      <vt:lpstr>Agenda</vt:lpstr>
      <vt:lpstr>Qualitative vs. Numerical Identity</vt:lpstr>
      <vt:lpstr>Numerical Identity: 3 Features</vt:lpstr>
      <vt:lpstr>Personal Identity is Numerical Identity</vt:lpstr>
      <vt:lpstr>Agenda</vt:lpstr>
      <vt:lpstr>Two Proposals</vt:lpstr>
      <vt:lpstr>The Two Criteria Agree in Normal Cases</vt:lpstr>
      <vt:lpstr>Agenda</vt:lpstr>
      <vt:lpstr>Some Abnormal Cases I:  Multiple Personality Disorder</vt:lpstr>
      <vt:lpstr>Some Abnormal Cases I: Multiple Personality Disorder</vt:lpstr>
      <vt:lpstr>Some Abnormal Cases II: Split Brains</vt:lpstr>
      <vt:lpstr>More Split Brains</vt:lpstr>
      <vt:lpstr>Some Abnormal Cases II: Split Brains</vt:lpstr>
      <vt:lpstr>Some Abnormal Cases III:  The Teletransporter</vt:lpstr>
      <vt:lpstr>Some Abnormal Cases III: The Teletransporter</vt:lpstr>
      <vt:lpstr>Biological and Psychological Criteria and Abnormal Cases</vt:lpstr>
      <vt:lpstr>Agenda</vt:lpstr>
      <vt:lpstr>What’s at Stake I:   The Nature of Persons</vt:lpstr>
      <vt:lpstr>What’s at Stake II:  Moral and Legal Responsibility</vt:lpstr>
      <vt:lpstr>What’s at Stake III: Prudence</vt:lpstr>
      <vt:lpstr>What’s at Stake IV: Survival</vt:lpstr>
      <vt:lpstr>Locke’s Theory</vt:lpstr>
      <vt:lpstr>Agenda</vt:lpstr>
      <vt:lpstr>Locke:  Personal Identity is  a  Psychological Phenomenon</vt:lpstr>
      <vt:lpstr>Qualification needed!</vt:lpstr>
      <vt:lpstr>Locke’s Criterion</vt:lpstr>
      <vt:lpstr>Why Think Locke’s Criterion is True?</vt:lpstr>
      <vt:lpstr>Agenda</vt:lpstr>
      <vt:lpstr>Locke: Persons vs. Bodies I: The Identity of Bodies</vt:lpstr>
      <vt:lpstr>Persons vs. Bodies II: You ≠ your body</vt:lpstr>
      <vt:lpstr>Agenda</vt:lpstr>
      <vt:lpstr>Non-Human Persons I: An Argument from Cases</vt:lpstr>
      <vt:lpstr>Non-Human Persons II: Eyewitness Testimony</vt:lpstr>
      <vt:lpstr>Non-Human Persons III: The Point</vt:lpstr>
      <vt:lpstr>Agenda</vt:lpstr>
      <vt:lpstr>Persons vs. Animals I: Animal Identity</vt:lpstr>
      <vt:lpstr>Persons vs. Animals II: Socrates Waking and Sleeping</vt:lpstr>
      <vt:lpstr>Slide 43</vt:lpstr>
      <vt:lpstr>Slide 44</vt:lpstr>
      <vt:lpstr>Persons vs. Animals III: The Prince and the Pauper</vt:lpstr>
      <vt:lpstr>Slide 46</vt:lpstr>
      <vt:lpstr>Slide 47</vt:lpstr>
      <vt:lpstr>Persons and Animals IV: Lessons of the Cases</vt:lpstr>
      <vt:lpstr>Persons and Animals V: How many things?</vt:lpstr>
      <vt:lpstr>Agenda</vt:lpstr>
      <vt:lpstr>Objections: Agenda</vt:lpstr>
      <vt:lpstr>The Objection from Drunken Forgetfulness</vt:lpstr>
      <vt:lpstr>The Objection from Drunken Forgetfulness</vt:lpstr>
      <vt:lpstr>Drunken Forgetfulness: Locke’s Response</vt:lpstr>
      <vt:lpstr>Drunken Forgetfulness: Locke’s Response</vt:lpstr>
      <vt:lpstr>Drunken Forgetfulness: Against Locke’s Response</vt:lpstr>
      <vt:lpstr>Objections: Agenda</vt:lpstr>
      <vt:lpstr>The Objection from Ordinary Forgetfulness</vt:lpstr>
      <vt:lpstr>The Objection from Ordinary Forgetfulness</vt:lpstr>
      <vt:lpstr>The Objection from Ordinary Forgetfulness</vt:lpstr>
      <vt:lpstr>Ordinary Forgetfulness: Locke’s Response</vt:lpstr>
      <vt:lpstr>Objections: Agenda</vt:lpstr>
      <vt:lpstr>The Objection from Implanted Memories</vt:lpstr>
      <vt:lpstr>The Objection from Implanted Memories</vt:lpstr>
      <vt:lpstr>The Objection from Implanted Memories</vt:lpstr>
      <vt:lpstr>Implanted Memories: Locke’s Response</vt:lpstr>
      <vt:lpstr>Implanted Memories: Against Locke’s Reponse</vt:lpstr>
      <vt:lpstr>Objections: Agenda</vt:lpstr>
      <vt:lpstr>Reid’s Incoherence Objection</vt:lpstr>
      <vt:lpstr>Reid’s Objection: The Case of the Old General</vt:lpstr>
      <vt:lpstr>Slide 71</vt:lpstr>
      <vt:lpstr>Reid’s Objection: Transitivity</vt:lpstr>
      <vt:lpstr>Reid’s Objection: Statement</vt:lpstr>
      <vt:lpstr>Reid’s Objection: Locke Can’t Bite the Bullet</vt:lpstr>
      <vt:lpstr>Reid’s Objection: How Should Locke Respond?</vt:lpstr>
      <vt:lpstr>The General is Psychologically Continuous with the Boy.</vt:lpstr>
      <vt:lpstr>Psychological Continuity is Transitive</vt:lpstr>
      <vt:lpstr>Psychological Continuity and  Ordinary Forgetfulness</vt:lpstr>
      <vt:lpstr>Psychological Continuity and  Drunken Forgetfulness</vt:lpstr>
      <vt:lpstr>Psychological Continuity and Implanted Memories</vt:lpstr>
      <vt:lpstr>Reid’s Incoherence Objection: Summary</vt:lpstr>
    </vt:vector>
  </TitlesOfParts>
  <Company>UVM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Identity</dc:title>
  <dc:creator>Louis deRosset</dc:creator>
  <cp:lastModifiedBy>Louis deRosset</cp:lastModifiedBy>
  <cp:revision>131</cp:revision>
  <dcterms:created xsi:type="dcterms:W3CDTF">2012-11-07T14:14:47Z</dcterms:created>
  <dcterms:modified xsi:type="dcterms:W3CDTF">2012-11-07T14:23:39Z</dcterms:modified>
</cp:coreProperties>
</file>