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C3B8-6140-1EE2-3C80-02BE0E32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5581E-7F9B-372B-C571-605D3B505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693B-E1EF-9003-17FD-E94CFC13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3660-3A98-B88B-7006-14021AED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D5C8-127B-6B41-194F-1EF30743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3AF9-471A-7000-9F39-932CAAD3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5B7CC-4640-8CD7-43C8-7A840054A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C2973-CFEE-AB6C-9F30-73363004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3A8C-B3EC-B975-31CD-E6BE3994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4668A-469E-BE81-F9A3-0BEFCC8D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50F14-6E82-5DC9-8DAD-2CD447BC6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B4CFF-AD56-E89E-E3D1-2DDBB578F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8C62-9BE1-0893-9CFB-1DBE6537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0A78-545B-45E6-3068-9BD07E7A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1095B-57FE-F00C-9597-59C54601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572A-3781-DB2A-B010-C29302DE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B6F0-0062-DC4C-7C1F-E75945218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A8D5-F935-CD40-F8F6-5C703D3B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DB9A-C03B-985E-588C-8674710D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BBCA-CA6D-B5CE-89E2-38017F11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C64-0836-48DA-4342-69F45A2E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2984E-EEC8-33EC-8E9E-20D0C04EF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B1B8-379C-057B-4B0A-11BC444A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4A11-A325-A57F-718D-735ADF07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DE0-E1A0-13EC-96B0-F707FD48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7AD0-A91C-BC39-8B66-E4FD081E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B1ED-1A6B-957E-EC3F-45B73CB7E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BE2F5-B3E2-0BCF-C1E3-6AF0857EE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41405-FC54-F4E6-5C6C-78CFBC7D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4C7F-9548-90C6-F5FD-E3994CE5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CFC74-34DB-41E5-3C2D-FA3F139C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154F-F68E-5715-0BEC-8ADD58E7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1F26-4F13-334D-C74D-ACD1BDE1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983AE-282D-94DE-50A6-4843E1EA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8DF0C-81DE-1BCA-07DC-CFA1AD586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D842C-E667-9C9E-3164-DF233892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C6CC0-610F-9A78-652B-B61AA61A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77441-9628-62ED-1535-2AF1AD6E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2A432-5D50-E42E-8E93-46614A31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E9BE-0D49-B45C-F34D-D83F7634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C5E7-EED0-B7EF-976B-68EEC593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36B70-73A7-6091-05FD-E5B38523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EBCB8-1BF7-A241-42E0-163E253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CB097-01E6-5F5D-A66D-01BA5B8F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3C68A-0AFF-59BC-D46B-D530BB01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7E61B-CE29-1A36-4190-A6BAB20C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011-0BB5-8A83-98B9-170E38BC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DB635-4E10-053D-4C1F-01385792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4FE96-7874-99DF-172B-0C8BCD9F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7B9A1-CFC3-8480-1D86-21BBB583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14237-0ABC-03EB-C30E-38684B6C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F8C7-15DC-1FDD-3283-C3701B10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45D3-9909-C1D4-50F7-1186CA74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D147C-9F16-8BAB-0F38-D188D8693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BD370-17CA-12C3-AAFC-8CFE9B3B5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C193F-9217-04EC-BFF1-3427D5F0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124CF-EB4D-5F52-3377-F56C51BE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8C0B-E9D9-9778-F5DA-945B6467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0FBA8-A429-D078-979D-0E2D0DAA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B7C4F-21B9-4DCA-6B54-EE6AE575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E05FF-79EC-2B34-216C-6A4595AE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838DF-C3B8-4886-81FB-C8D179ECA8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E9F6F-21B0-5833-350B-774B9693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EBB0-8AB4-5269-6500-B189BC8DE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0E314-77D0-415A-8050-3064C9B7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5471-17A1-5CF4-C1BA-913F7B6C8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Passer in Catullus 2 and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40D97-0938-9A54-C116-71A6A925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242"/>
            <a:ext cx="9144000" cy="974558"/>
          </a:xfrm>
        </p:spPr>
        <p:txBody>
          <a:bodyPr/>
          <a:lstStyle/>
          <a:p>
            <a:r>
              <a:rPr lang="en-US" dirty="0"/>
              <a:t>Julian Ward Jones Jr.’s Argument for non-sexual intent.</a:t>
            </a:r>
          </a:p>
        </p:txBody>
      </p:sp>
    </p:spTree>
    <p:extLst>
      <p:ext uri="{BB962C8B-B14F-4D97-AF65-F5344CB8AC3E}">
        <p14:creationId xmlns:p14="http://schemas.microsoft.com/office/powerpoint/2010/main" val="325207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B80-EBF6-7D02-4F5F-B95A845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joke!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15CB-63C8-BD18-63E1-5408984C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Jones also argues, however, that this is a double-meaning invented by Martial to make a joke</a:t>
            </a:r>
          </a:p>
          <a:p>
            <a:r>
              <a:rPr lang="en-US" sz="3200" i="1" dirty="0"/>
              <a:t>Passer</a:t>
            </a:r>
            <a:r>
              <a:rPr lang="en-US" sz="3200" dirty="0"/>
              <a:t> was also the title of a collection of Catullus’ work popular in antiquity</a:t>
            </a:r>
          </a:p>
          <a:p>
            <a:r>
              <a:rPr lang="en-US" sz="3200" dirty="0"/>
              <a:t>Thus, in these final lines, Martial is playing a joke on </a:t>
            </a:r>
            <a:r>
              <a:rPr lang="en-US" sz="3200" dirty="0" err="1"/>
              <a:t>Dindymus</a:t>
            </a:r>
            <a:r>
              <a:rPr lang="en-US" sz="3200" dirty="0"/>
              <a:t>. “He will give </a:t>
            </a:r>
            <a:r>
              <a:rPr lang="en-US" sz="3200" dirty="0" err="1"/>
              <a:t>Dindymus</a:t>
            </a:r>
            <a:r>
              <a:rPr lang="en-US" sz="3200" dirty="0"/>
              <a:t> a </a:t>
            </a:r>
            <a:r>
              <a:rPr lang="en-US" sz="3200" i="1" dirty="0"/>
              <a:t>passer</a:t>
            </a:r>
            <a:r>
              <a:rPr lang="en-US" sz="3200" dirty="0"/>
              <a:t>, but it will be a </a:t>
            </a:r>
            <a:r>
              <a:rPr lang="en-US" sz="3200" i="1" dirty="0"/>
              <a:t>Passer </a:t>
            </a:r>
            <a:r>
              <a:rPr lang="en-US" sz="3200" i="1" dirty="0" err="1"/>
              <a:t>Catulli</a:t>
            </a:r>
            <a:r>
              <a:rPr lang="en-US" sz="3200" dirty="0"/>
              <a:t>. </a:t>
            </a:r>
            <a:r>
              <a:rPr lang="en-US" sz="3200" dirty="0" err="1"/>
              <a:t>Dindymus</a:t>
            </a:r>
            <a:r>
              <a:rPr lang="en-US" sz="3200" dirty="0"/>
              <a:t> expects a </a:t>
            </a:r>
            <a:r>
              <a:rPr lang="en-US" sz="3200" i="1" dirty="0"/>
              <a:t>mentula</a:t>
            </a:r>
            <a:r>
              <a:rPr lang="en-US" sz="3200" dirty="0"/>
              <a:t>; is </a:t>
            </a:r>
            <a:r>
              <a:rPr lang="en-US" sz="3200" dirty="0" err="1"/>
              <a:t>is</a:t>
            </a:r>
            <a:r>
              <a:rPr lang="en-US" sz="3200" dirty="0"/>
              <a:t> promised a </a:t>
            </a:r>
            <a:r>
              <a:rPr lang="en-US" sz="3200" i="1" dirty="0" err="1"/>
              <a:t>metrica</a:t>
            </a:r>
            <a:r>
              <a:rPr lang="en-US" sz="32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0638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D0A1-CCC4-AB3E-0CAF-F7245B65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Jones’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63F8-8E65-129A-8329-8459F7B5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“The traditional interpretation of poem 2 reflects correctly the poet’s intention and the 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passer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simply a 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passer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ird standing on a stone ledge&#10;&#10;AI-generated content may be incorrect.">
            <a:extLst>
              <a:ext uri="{FF2B5EF4-FFF2-40B4-BE49-F238E27FC236}">
                <a16:creationId xmlns:a16="http://schemas.microsoft.com/office/drawing/2014/main" id="{7B547EDD-51D3-2650-6896-27422D29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1" y="2967790"/>
            <a:ext cx="4763360" cy="3224296"/>
          </a:xfrm>
          <a:prstGeom prst="rect">
            <a:avLst/>
          </a:prstGeom>
        </p:spPr>
      </p:pic>
      <p:pic>
        <p:nvPicPr>
          <p:cNvPr id="7" name="Picture 6" descr="A rooster standing next to a fence&#10;&#10;AI-generated content may be incorrect.">
            <a:extLst>
              <a:ext uri="{FF2B5EF4-FFF2-40B4-BE49-F238E27FC236}">
                <a16:creationId xmlns:a16="http://schemas.microsoft.com/office/drawing/2014/main" id="{7D033A1B-0938-0FA2-FEE1-FD628E1B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3" y="2967790"/>
            <a:ext cx="4906306" cy="3188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879F5-C2AB-2F70-22BE-2C6081A7D9CF}"/>
                  </a:ext>
                </a:extLst>
              </p:cNvPr>
              <p:cNvSpPr txBox="1"/>
              <p:nvPr/>
            </p:nvSpPr>
            <p:spPr>
              <a:xfrm>
                <a:off x="5329989" y="3616287"/>
                <a:ext cx="13890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879F5-C2AB-2F70-22BE-2C6081A7D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89" y="3616287"/>
                <a:ext cx="1389075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4484625-9171-63FE-0877-3E6591E55142}"/>
              </a:ext>
            </a:extLst>
          </p:cNvPr>
          <p:cNvSpPr txBox="1"/>
          <p:nvPr/>
        </p:nvSpPr>
        <p:spPr>
          <a:xfrm>
            <a:off x="483841" y="6192086"/>
            <a:ext cx="463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https://upload.wikimedia.org/wikipedia/commons/9/9b/House_sparrow_male_in_Prospect_Park_%2853532%29.jpg</a:t>
            </a:r>
          </a:p>
          <a:p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12462-172E-11BE-FF8E-872B49F6D0C6}"/>
              </a:ext>
            </a:extLst>
          </p:cNvPr>
          <p:cNvSpPr txBox="1"/>
          <p:nvPr/>
        </p:nvSpPr>
        <p:spPr>
          <a:xfrm>
            <a:off x="6801853" y="6192086"/>
            <a:ext cx="49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  <a:r>
              <a:rPr lang="en-US" sz="1200" i="1" dirty="0"/>
              <a:t> </a:t>
            </a:r>
            <a:r>
              <a:rPr lang="en-US" sz="1200" dirty="0"/>
              <a:t>https://upload.wikimedia.org/wikipedia/commons/7/76/20110709_Harry_Malter_%280002%29.jpg</a:t>
            </a:r>
          </a:p>
        </p:txBody>
      </p:sp>
    </p:spTree>
    <p:extLst>
      <p:ext uri="{BB962C8B-B14F-4D97-AF65-F5344CB8AC3E}">
        <p14:creationId xmlns:p14="http://schemas.microsoft.com/office/powerpoint/2010/main" val="374771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2010-E500-A4F7-B0E1-4A8BD314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420D-02E9-9344-BBFD-D8BB3883B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Authorial intent, which is what Jones argues for in his thesis, is by nature dubious for anyone but the author to say.</a:t>
            </a:r>
          </a:p>
          <a:p>
            <a:r>
              <a:rPr lang="en-US" sz="3200" i="1" dirty="0" err="1"/>
              <a:t>Passerem</a:t>
            </a:r>
            <a:r>
              <a:rPr lang="en-US" sz="3200" i="1" dirty="0"/>
              <a:t> </a:t>
            </a:r>
            <a:r>
              <a:rPr lang="en-US" sz="3200" i="1" dirty="0" err="1"/>
              <a:t>Cattuli</a:t>
            </a:r>
            <a:r>
              <a:rPr lang="en-US" sz="3200" dirty="0"/>
              <a:t> could reference an obscene allegory that Martial read in Catullus 2 and 3.</a:t>
            </a:r>
          </a:p>
          <a:p>
            <a:r>
              <a:rPr lang="en-US" sz="3200" dirty="0"/>
              <a:t>Why can’t Catullus apply the double-meaning to </a:t>
            </a:r>
            <a:r>
              <a:rPr lang="en-US" sz="3200" i="1" dirty="0"/>
              <a:t>passer</a:t>
            </a:r>
            <a:r>
              <a:rPr lang="en-US" sz="3200" dirty="0"/>
              <a:t> that Martial does?</a:t>
            </a:r>
          </a:p>
          <a:p>
            <a:r>
              <a:rPr lang="en-US" sz="3200" dirty="0"/>
              <a:t>Why can’t Catullus break with the tradition of signaling an allegory in the context of the poem?</a:t>
            </a:r>
          </a:p>
          <a:p>
            <a:r>
              <a:rPr lang="en-US" sz="3200" dirty="0"/>
              <a:t>Wouldn’t </a:t>
            </a:r>
            <a:r>
              <a:rPr lang="en-US" sz="3200" i="1" dirty="0"/>
              <a:t>in </a:t>
            </a:r>
            <a:r>
              <a:rPr lang="en-US" sz="3200" i="1" dirty="0" err="1"/>
              <a:t>sinu</a:t>
            </a:r>
            <a:r>
              <a:rPr lang="en-US" sz="3200" i="1" dirty="0"/>
              <a:t> </a:t>
            </a:r>
            <a:r>
              <a:rPr lang="en-US" sz="3200" i="1" dirty="0" err="1"/>
              <a:t>tenere</a:t>
            </a:r>
            <a:r>
              <a:rPr lang="en-US" sz="3200" dirty="0"/>
              <a:t> potentially be an </a:t>
            </a:r>
            <a:r>
              <a:rPr lang="en-US" sz="3200" dirty="0" err="1"/>
              <a:t>indiciation</a:t>
            </a:r>
            <a:r>
              <a:rPr lang="en-US" sz="3200" dirty="0"/>
              <a:t> of an allegory?</a:t>
            </a:r>
          </a:p>
        </p:txBody>
      </p:sp>
    </p:spTree>
    <p:extLst>
      <p:ext uri="{BB962C8B-B14F-4D97-AF65-F5344CB8AC3E}">
        <p14:creationId xmlns:p14="http://schemas.microsoft.com/office/powerpoint/2010/main" val="388316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701A-591C-45EA-3E7D-0E4CB3B4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A45F-D8E1-955D-020F-38B20397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Conclusion</a:t>
            </a:r>
          </a:p>
        </p:txBody>
      </p:sp>
      <p:pic>
        <p:nvPicPr>
          <p:cNvPr id="5" name="Picture 4" descr="A bird standing on a stone ledge&#10;&#10;AI-generated content may be incorrect.">
            <a:extLst>
              <a:ext uri="{FF2B5EF4-FFF2-40B4-BE49-F238E27FC236}">
                <a16:creationId xmlns:a16="http://schemas.microsoft.com/office/drawing/2014/main" id="{FDB6CFF2-DDDB-A7B4-CD5E-ADCBC3974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1" y="2967790"/>
            <a:ext cx="4763360" cy="3224296"/>
          </a:xfrm>
          <a:prstGeom prst="rect">
            <a:avLst/>
          </a:prstGeom>
        </p:spPr>
      </p:pic>
      <p:pic>
        <p:nvPicPr>
          <p:cNvPr id="7" name="Picture 6" descr="A rooster standing next to a fence&#10;&#10;AI-generated content may be incorrect.">
            <a:extLst>
              <a:ext uri="{FF2B5EF4-FFF2-40B4-BE49-F238E27FC236}">
                <a16:creationId xmlns:a16="http://schemas.microsoft.com/office/drawing/2014/main" id="{16B7289E-8311-6B7C-5C81-7ADC5159A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3" y="2967790"/>
            <a:ext cx="4906306" cy="3188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F4E6C-5531-8C98-4988-3DF8C477E219}"/>
              </a:ext>
            </a:extLst>
          </p:cNvPr>
          <p:cNvSpPr txBox="1"/>
          <p:nvPr/>
        </p:nvSpPr>
        <p:spPr>
          <a:xfrm>
            <a:off x="5295327" y="3777284"/>
            <a:ext cx="224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6AE59-8C0B-325D-A499-9445FE10484C}"/>
              </a:ext>
            </a:extLst>
          </p:cNvPr>
          <p:cNvSpPr txBox="1"/>
          <p:nvPr/>
        </p:nvSpPr>
        <p:spPr>
          <a:xfrm>
            <a:off x="483841" y="6192086"/>
            <a:ext cx="463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https://upload.wikimedia.org/wikipedia/commons/9/9b/House_sparrow_male_in_Prospect_Park_%2853532%29.jpg</a:t>
            </a:r>
          </a:p>
          <a:p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FE9EC-7ECB-2BC7-E803-5545268F742D}"/>
              </a:ext>
            </a:extLst>
          </p:cNvPr>
          <p:cNvSpPr txBox="1"/>
          <p:nvPr/>
        </p:nvSpPr>
        <p:spPr>
          <a:xfrm>
            <a:off x="6801853" y="6192086"/>
            <a:ext cx="49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  <a:r>
              <a:rPr lang="en-US" sz="1200" i="1" dirty="0"/>
              <a:t> </a:t>
            </a:r>
            <a:r>
              <a:rPr lang="en-US" sz="1200" dirty="0"/>
              <a:t>https://upload.wikimedia.org/wikipedia/commons/7/76/20110709_Harry_Malter_%280002%29.jpg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37645-03CD-C887-CA24-415F59F701EE}"/>
              </a:ext>
            </a:extLst>
          </p:cNvPr>
          <p:cNvSpPr txBox="1"/>
          <p:nvPr/>
        </p:nvSpPr>
        <p:spPr>
          <a:xfrm>
            <a:off x="483840" y="1319631"/>
            <a:ext cx="1086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Jones makes some good arguments against a sexual </a:t>
            </a:r>
            <a:r>
              <a:rPr lang="en-US" sz="3200" i="1" dirty="0"/>
              <a:t>interpretation</a:t>
            </a:r>
            <a:r>
              <a:rPr lang="en-US" sz="3200" dirty="0"/>
              <a:t>, but the arguments </a:t>
            </a:r>
            <a:r>
              <a:rPr lang="en-US" sz="3200" i="1" dirty="0"/>
              <a:t>for it </a:t>
            </a:r>
            <a:r>
              <a:rPr lang="en-US" sz="3200" dirty="0"/>
              <a:t>seem to be equally as strong. I do not think Catullus’ </a:t>
            </a:r>
            <a:r>
              <a:rPr lang="en-US" sz="3200" i="1" dirty="0"/>
              <a:t>intent</a:t>
            </a:r>
            <a:r>
              <a:rPr lang="en-US" sz="3200" dirty="0"/>
              <a:t> can be known.</a:t>
            </a:r>
          </a:p>
        </p:txBody>
      </p:sp>
    </p:spTree>
    <p:extLst>
      <p:ext uri="{BB962C8B-B14F-4D97-AF65-F5344CB8AC3E}">
        <p14:creationId xmlns:p14="http://schemas.microsoft.com/office/powerpoint/2010/main" val="336244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C570-8158-F21C-DC64-94F14E0E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AC88-93E6-6264-0068-3C091DA70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7C7B-C9EC-04DD-EBEF-5ED48B55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242"/>
            <a:ext cx="9144000" cy="974558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Source</a:t>
            </a:r>
          </a:p>
          <a:p>
            <a:r>
              <a:rPr lang="en-US" i="1" dirty="0"/>
              <a:t>Jones, Julian Ward. “Catullus’ ‘Passer’ as ‘Passer.’” Greece &amp; Rome, vol. 45, no. 2, 1998, pp. 188–94. JSTOR, http://www.jstor.org/stable/642982. Accessed 8 Apr. 2025.</a:t>
            </a:r>
          </a:p>
        </p:txBody>
      </p:sp>
    </p:spTree>
    <p:extLst>
      <p:ext uri="{BB962C8B-B14F-4D97-AF65-F5344CB8AC3E}">
        <p14:creationId xmlns:p14="http://schemas.microsoft.com/office/powerpoint/2010/main" val="273775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645-173A-2CDD-881A-FB0B8532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Catullus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B3912-E430-F526-8E13-2ED26C0D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Born around 84 BC, died 54 BC at 29 or 30 years old</a:t>
            </a:r>
          </a:p>
          <a:p>
            <a:r>
              <a:rPr lang="en-US" sz="3200" dirty="0"/>
              <a:t>Wrote short poems and a variety of meter</a:t>
            </a:r>
          </a:p>
          <a:p>
            <a:r>
              <a:rPr lang="en-US" sz="3200" dirty="0"/>
              <a:t>Broke with more austere conventions of classical Latin poetry</a:t>
            </a:r>
          </a:p>
          <a:p>
            <a:r>
              <a:rPr lang="en-US" sz="3200" dirty="0"/>
              <a:t>Known for profane, licentious, and scandalous poems</a:t>
            </a:r>
          </a:p>
          <a:p>
            <a:r>
              <a:rPr lang="en-US" sz="3200" dirty="0"/>
              <a:t>Despite this, the strong emotion and eloquent composition he displayed led to critical acclaim</a:t>
            </a:r>
          </a:p>
        </p:txBody>
      </p:sp>
    </p:spTree>
    <p:extLst>
      <p:ext uri="{BB962C8B-B14F-4D97-AF65-F5344CB8AC3E}">
        <p14:creationId xmlns:p14="http://schemas.microsoft.com/office/powerpoint/2010/main" val="97343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FCEC-C515-457D-2F74-5471A71C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Catullus 2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5C27A-B874-319B-5956-DF615073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These two poems are about his girlfriend Lesbia’s ‘pet sparrow’</a:t>
            </a:r>
          </a:p>
          <a:p>
            <a:r>
              <a:rPr lang="en-US" sz="3200" dirty="0"/>
              <a:t>Catullus 2 described the bird as a pet and playmate of Lesbia that he doesn’t delight in playing with himself</a:t>
            </a:r>
          </a:p>
          <a:p>
            <a:pPr lvl="1"/>
            <a:r>
              <a:rPr lang="en-US" sz="3200" dirty="0"/>
              <a:t>Possibility for double-entendre, yet there is much room for interpretation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Catullus 3 is a faux-eulogy for the pet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Aptos" panose="02110004020202020204"/>
              </a:rPr>
              <a:t>Important for potential allegorical meaning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259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65D-8871-F833-4E37-3FFB926B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B32C-2EF9-49D4-8C4D-D8ADEF3E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3"/>
            <a:ext cx="10515600" cy="4863933"/>
          </a:xfrm>
        </p:spPr>
        <p:txBody>
          <a:bodyPr>
            <a:noAutofit/>
          </a:bodyPr>
          <a:lstStyle/>
          <a:p>
            <a:r>
              <a:rPr lang="en-US" sz="3200" dirty="0"/>
              <a:t>In the late 1400s, Florentine scholar Angelo Poliziano opens the door for a possible ‘obscene allegory’ based on the final lines of one of Martial’s epigrams</a:t>
            </a:r>
          </a:p>
          <a:p>
            <a:pPr lvl="1"/>
            <a:r>
              <a:rPr lang="en-US" sz="3200" i="1" dirty="0" err="1"/>
              <a:t>donabo</a:t>
            </a:r>
            <a:r>
              <a:rPr lang="en-US" sz="3200" i="1" dirty="0"/>
              <a:t> </a:t>
            </a:r>
            <a:r>
              <a:rPr lang="en-US" sz="3200" i="1" dirty="0" err="1"/>
              <a:t>tibi</a:t>
            </a:r>
            <a:r>
              <a:rPr lang="en-US" sz="3200" i="1" dirty="0"/>
              <a:t> </a:t>
            </a:r>
            <a:r>
              <a:rPr lang="en-US" sz="3200" i="1" dirty="0" err="1"/>
              <a:t>passerem</a:t>
            </a:r>
            <a:r>
              <a:rPr lang="en-US" sz="3200" i="1" dirty="0"/>
              <a:t> </a:t>
            </a:r>
            <a:r>
              <a:rPr lang="en-US" sz="3200" i="1" dirty="0" err="1"/>
              <a:t>Catulli</a:t>
            </a:r>
            <a:endParaRPr lang="en-US" sz="3200" i="1" dirty="0"/>
          </a:p>
          <a:p>
            <a:r>
              <a:rPr lang="en-US" sz="3200" dirty="0"/>
              <a:t>Dutchman Isaac Voss is the first to explicitly state that </a:t>
            </a:r>
            <a:r>
              <a:rPr lang="en-US" sz="3200" i="1" dirty="0"/>
              <a:t>passer</a:t>
            </a:r>
            <a:r>
              <a:rPr lang="en-US" sz="3200" dirty="0"/>
              <a:t> refers to Catullus’ penis</a:t>
            </a:r>
          </a:p>
          <a:p>
            <a:pPr lvl="1"/>
            <a:r>
              <a:rPr lang="en-US" sz="3200" dirty="0"/>
              <a:t>Catullus 2 is about how much Lesbia loves having sex with him and how masturbation does not satisfy Catullus</a:t>
            </a:r>
          </a:p>
          <a:p>
            <a:pPr lvl="1"/>
            <a:r>
              <a:rPr lang="en-US" sz="3200" dirty="0"/>
              <a:t>Catullus 3 is about sexual exhaustion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194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A601-A9D0-C0B1-A61A-A755BD98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AB54-D56B-0B3C-167A-679438596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951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After centuries of these theories generally being unaccepted, they begin to gain some traction again in the 1970s</a:t>
            </a:r>
          </a:p>
          <a:p>
            <a:r>
              <a:rPr lang="en-US" sz="3200" dirty="0"/>
              <a:t>Scholars publish paper arguing for a sexual interpretation of the poems, other scholars publish rebuttals</a:t>
            </a:r>
          </a:p>
          <a:p>
            <a:r>
              <a:rPr lang="en-US" sz="3200" dirty="0"/>
              <a:t>Richard H. Hooper publishes a positive argument for the obscene in 1985; in 1998, Julian Ward Jones Jr. publishes an article specifically refuting Hooper’s piece</a:t>
            </a:r>
          </a:p>
          <a:p>
            <a:r>
              <a:rPr lang="en-US" sz="3200" b="1" dirty="0"/>
              <a:t>“In a classical Latin poet, we expect something in the context to signal the point if allegory is intended.”</a:t>
            </a:r>
          </a:p>
        </p:txBody>
      </p:sp>
    </p:spTree>
    <p:extLst>
      <p:ext uri="{BB962C8B-B14F-4D97-AF65-F5344CB8AC3E}">
        <p14:creationId xmlns:p14="http://schemas.microsoft.com/office/powerpoint/2010/main" val="340361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985C-C0F4-7016-0C24-24358860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Passer as a Sparrow?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C3C2-8AEC-74C1-142D-CB476246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5346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 record of sparrows being kept as pets prior to Catullus</a:t>
            </a:r>
          </a:p>
          <a:p>
            <a:r>
              <a:rPr lang="en-US" dirty="0"/>
              <a:t>Jones points out that ‘sparrow’ is “too restrictive” a translation since it is applied in modern Romance languages to many small birds and likely was in antiquity as well</a:t>
            </a:r>
          </a:p>
          <a:p>
            <a:r>
              <a:rPr lang="en-US" dirty="0"/>
              <a:t>The Oxford Latin Dictionary identifies Catullus’ </a:t>
            </a:r>
            <a:r>
              <a:rPr lang="en-US" i="1" dirty="0"/>
              <a:t>passer </a:t>
            </a:r>
            <a:r>
              <a:rPr lang="en-US" dirty="0"/>
              <a:t>as a blue thrush, apparently an easily tamed bird which forms attachments with owners.</a:t>
            </a:r>
          </a:p>
        </p:txBody>
      </p:sp>
      <p:pic>
        <p:nvPicPr>
          <p:cNvPr id="5" name="Picture 4" descr="A bird perched on a branch&#10;&#10;AI-generated content may be incorrect.">
            <a:extLst>
              <a:ext uri="{FF2B5EF4-FFF2-40B4-BE49-F238E27FC236}">
                <a16:creationId xmlns:a16="http://schemas.microsoft.com/office/drawing/2014/main" id="{D08ED4A7-FFA8-AF1C-462F-1C1E02F3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8871"/>
            <a:ext cx="3657600" cy="2438400"/>
          </a:xfrm>
          <a:prstGeom prst="rect">
            <a:avLst/>
          </a:prstGeom>
        </p:spPr>
      </p:pic>
      <p:pic>
        <p:nvPicPr>
          <p:cNvPr id="7" name="Picture 6" descr="A bird standing on a stone ledge&#10;&#10;AI-generated content may be incorrect.">
            <a:extLst>
              <a:ext uri="{FF2B5EF4-FFF2-40B4-BE49-F238E27FC236}">
                <a16:creationId xmlns:a16="http://schemas.microsoft.com/office/drawing/2014/main" id="{7CE0F941-F3F3-F05E-250B-7278D1342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352154"/>
            <a:ext cx="3657600" cy="269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7AA14-3869-ABCF-E5DF-8CC645BE63BE}"/>
              </a:ext>
            </a:extLst>
          </p:cNvPr>
          <p:cNvSpPr txBox="1"/>
          <p:nvPr/>
        </p:nvSpPr>
        <p:spPr>
          <a:xfrm>
            <a:off x="7696200" y="271512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https://upload.wikimedia.org/wikipedia/commons/4/4d/Monticola_solitarius%2C_Spain_1.jpg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CEA06-FFB7-245F-B4BC-694AC9B374FA}"/>
              </a:ext>
            </a:extLst>
          </p:cNvPr>
          <p:cNvSpPr txBox="1"/>
          <p:nvPr/>
        </p:nvSpPr>
        <p:spPr>
          <a:xfrm>
            <a:off x="7696200" y="60270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https://upload.wikimedia.org/wikipedia/commons/9/9b/House_sparrow_male_in_Prospect_Park_%2853532%29.jpg</a:t>
            </a:r>
          </a:p>
        </p:txBody>
      </p:sp>
    </p:spTree>
    <p:extLst>
      <p:ext uri="{BB962C8B-B14F-4D97-AF65-F5344CB8AC3E}">
        <p14:creationId xmlns:p14="http://schemas.microsoft.com/office/powerpoint/2010/main" val="13979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C1A3-B1DC-5689-837F-478E663A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Sinu &amp; Norat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E5A3-C1FD-78D4-CAE3-385F7A63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572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In Catullus 2, </a:t>
            </a:r>
            <a:r>
              <a:rPr lang="en-US" sz="3200" i="1" dirty="0"/>
              <a:t>in </a:t>
            </a:r>
            <a:r>
              <a:rPr lang="en-US" sz="3200" i="1" dirty="0" err="1"/>
              <a:t>sinu</a:t>
            </a:r>
            <a:r>
              <a:rPr lang="en-US" sz="3200" i="1" dirty="0"/>
              <a:t> </a:t>
            </a:r>
            <a:r>
              <a:rPr lang="en-US" sz="3200" i="1" dirty="0" err="1"/>
              <a:t>tenere</a:t>
            </a:r>
            <a:r>
              <a:rPr lang="en-US" sz="3200" dirty="0"/>
              <a:t> is often translated as something like “held in her bosom” or “between her thighs” and is used as an argument for a sexual meaning</a:t>
            </a:r>
          </a:p>
          <a:p>
            <a:pPr lvl="1"/>
            <a:r>
              <a:rPr lang="en-US" sz="3200" dirty="0"/>
              <a:t>Jones, as others, argues for the meaning “held/supported in her lap” as one would hold any other pet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Catullus 3, Hooper asserts the line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norat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ipsam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tam bene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puella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matrem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(it knew her as well as a girl knows her own mother)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‘sexually charged’ since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norat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can carry a sexual connotation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200" i="0" dirty="0">
                <a:solidFill>
                  <a:prstClr val="black"/>
                </a:solidFill>
                <a:latin typeface="Aptos" panose="02110004020202020204"/>
              </a:rPr>
              <a:t>Jones argues this is too taboo, even for Catullus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0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BB05-79E6-F1AF-2A96-9553D03D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Martial’s Epigram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57059-455F-1D37-5C98-FC6C1339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during Saturnalia with Martial addressing “his cupbearer and homosexual companion </a:t>
            </a:r>
            <a:r>
              <a:rPr lang="en-US" sz="3200" dirty="0" err="1"/>
              <a:t>Dindymus</a:t>
            </a:r>
            <a:r>
              <a:rPr lang="en-US" sz="3200" dirty="0"/>
              <a:t>”</a:t>
            </a:r>
          </a:p>
          <a:p>
            <a:pPr marL="0" indent="0" algn="ctr">
              <a:buNone/>
            </a:pPr>
            <a:r>
              <a:rPr lang="en-US" sz="3200" i="1" dirty="0"/>
              <a:t>“Da </a:t>
            </a:r>
            <a:r>
              <a:rPr lang="en-US" sz="3200" i="1" dirty="0" err="1"/>
              <a:t>nunc</a:t>
            </a:r>
            <a:r>
              <a:rPr lang="en-US" sz="3200" i="1" dirty="0"/>
              <a:t> </a:t>
            </a:r>
            <a:r>
              <a:rPr lang="en-US" sz="3200" i="1" dirty="0" err="1"/>
              <a:t>basia</a:t>
            </a:r>
            <a:r>
              <a:rPr lang="en-US" sz="3200" i="1" dirty="0"/>
              <a:t>, sed </a:t>
            </a:r>
            <a:r>
              <a:rPr lang="en-US" sz="3200" i="1" dirty="0" err="1"/>
              <a:t>Catulliana</a:t>
            </a:r>
            <a:r>
              <a:rPr lang="en-US" sz="3200" i="1" dirty="0"/>
              <a:t>:</a:t>
            </a:r>
          </a:p>
          <a:p>
            <a:pPr marL="0" indent="0" algn="ctr">
              <a:buNone/>
            </a:pPr>
            <a:r>
              <a:rPr lang="en-US" sz="3200" i="1" dirty="0" err="1"/>
              <a:t>quae</a:t>
            </a:r>
            <a:r>
              <a:rPr lang="en-US" sz="3200" i="1" dirty="0"/>
              <a:t> </a:t>
            </a:r>
            <a:r>
              <a:rPr lang="en-US" sz="3200" i="1" dirty="0" err="1"/>
              <a:t>si</a:t>
            </a:r>
            <a:r>
              <a:rPr lang="en-US" sz="3200" i="1" dirty="0"/>
              <a:t> tot </a:t>
            </a:r>
            <a:r>
              <a:rPr lang="en-US" sz="3200" i="1" dirty="0" err="1"/>
              <a:t>fuerint</a:t>
            </a:r>
            <a:r>
              <a:rPr lang="en-US" sz="3200" i="1" dirty="0"/>
              <a:t> </a:t>
            </a:r>
            <a:r>
              <a:rPr lang="en-US" sz="3200" i="1" dirty="0" err="1"/>
              <a:t>quod</a:t>
            </a:r>
            <a:r>
              <a:rPr lang="en-US" sz="3200" i="1" dirty="0"/>
              <a:t> </a:t>
            </a:r>
            <a:r>
              <a:rPr lang="en-US" sz="3200" i="1" dirty="0" err="1"/>
              <a:t>ille</a:t>
            </a:r>
            <a:r>
              <a:rPr lang="en-US" sz="3200" i="1" dirty="0"/>
              <a:t> dixit</a:t>
            </a:r>
          </a:p>
          <a:p>
            <a:pPr marL="0" indent="0" algn="ctr">
              <a:buNone/>
            </a:pPr>
            <a:r>
              <a:rPr lang="en-US" sz="3200" i="1" dirty="0" err="1"/>
              <a:t>donabo</a:t>
            </a:r>
            <a:r>
              <a:rPr lang="en-US" sz="3200" i="1" dirty="0"/>
              <a:t> </a:t>
            </a:r>
            <a:r>
              <a:rPr lang="en-US" sz="3200" i="1" dirty="0" err="1"/>
              <a:t>tibi</a:t>
            </a:r>
            <a:r>
              <a:rPr lang="en-US" sz="3200" i="1" dirty="0"/>
              <a:t> </a:t>
            </a:r>
            <a:r>
              <a:rPr lang="en-US" sz="3200" i="1" dirty="0" err="1"/>
              <a:t>passerem</a:t>
            </a:r>
            <a:r>
              <a:rPr lang="en-US" sz="3200" i="1" dirty="0"/>
              <a:t> </a:t>
            </a:r>
            <a:r>
              <a:rPr lang="en-US" sz="3200" i="1" dirty="0" err="1"/>
              <a:t>Catulli</a:t>
            </a:r>
            <a:r>
              <a:rPr lang="en-US" sz="3200" i="1" dirty="0"/>
              <a:t>”</a:t>
            </a:r>
          </a:p>
          <a:p>
            <a:r>
              <a:rPr lang="en-US" sz="3200" dirty="0"/>
              <a:t>“Now give kisses, but Catullian ones: if they will be as many as Catullus said, I will give to you the sparrow of Catullus”</a:t>
            </a:r>
          </a:p>
        </p:txBody>
      </p:sp>
    </p:spTree>
    <p:extLst>
      <p:ext uri="{BB962C8B-B14F-4D97-AF65-F5344CB8AC3E}">
        <p14:creationId xmlns:p14="http://schemas.microsoft.com/office/powerpoint/2010/main" val="17315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92DD-066E-46FC-5B5F-5D5796ED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803B-2279-38C8-E540-F8E78804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Even Jones agrees that Martial is clearly making a sexual innuendo here.</a:t>
            </a:r>
          </a:p>
          <a:p>
            <a:r>
              <a:rPr lang="en-US" sz="3200" dirty="0"/>
              <a:t>Despite </a:t>
            </a:r>
            <a:r>
              <a:rPr lang="en-US" sz="3200" i="1" dirty="0"/>
              <a:t>passer</a:t>
            </a:r>
            <a:r>
              <a:rPr lang="en-US" sz="3200" dirty="0"/>
              <a:t> never explicitly meaning ‘penis’ in Latin, the Greek </a:t>
            </a:r>
            <a:r>
              <a:rPr lang="en-US" sz="3200" i="1" dirty="0" err="1"/>
              <a:t>strouthos</a:t>
            </a:r>
            <a:r>
              <a:rPr lang="en-US" sz="3200" dirty="0"/>
              <a:t> (also meaning sparrow and translated as </a:t>
            </a:r>
            <a:r>
              <a:rPr lang="en-US" sz="3200" i="1" dirty="0"/>
              <a:t>passer</a:t>
            </a:r>
            <a:r>
              <a:rPr lang="en-US" sz="3200" dirty="0"/>
              <a:t> in Latin) did have this double meaning</a:t>
            </a:r>
          </a:p>
          <a:p>
            <a:r>
              <a:rPr lang="en-US" sz="3200" dirty="0"/>
              <a:t>Jones argues that Martial likely knew this and intended to imbue the Latin </a:t>
            </a:r>
            <a:r>
              <a:rPr lang="en-US" sz="3200" i="1" dirty="0"/>
              <a:t>passer</a:t>
            </a:r>
            <a:r>
              <a:rPr lang="en-US" sz="3200" dirty="0"/>
              <a:t> with the same double-meaning as the Greek </a:t>
            </a:r>
            <a:r>
              <a:rPr lang="en-US" sz="3200" i="1" dirty="0" err="1"/>
              <a:t>strouthos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25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1065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Times New Roman</vt:lpstr>
      <vt:lpstr>Office Theme</vt:lpstr>
      <vt:lpstr>Passer in Catullus 2 and 3</vt:lpstr>
      <vt:lpstr>Catullus</vt:lpstr>
      <vt:lpstr>Catullus 2 and 3</vt:lpstr>
      <vt:lpstr>The Debate Begins</vt:lpstr>
      <vt:lpstr>Modern Scholarship</vt:lpstr>
      <vt:lpstr>Passer as a Sparrow?</vt:lpstr>
      <vt:lpstr>Sinu &amp; Norat</vt:lpstr>
      <vt:lpstr>Martial’s Epigram</vt:lpstr>
      <vt:lpstr>Sexual Meaning</vt:lpstr>
      <vt:lpstr>Just a joke!</vt:lpstr>
      <vt:lpstr>Jones’ Conclusion</vt:lpstr>
      <vt:lpstr>Some Issues</vt:lpstr>
      <vt:lpstr>My 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Logan Spicer</dc:creator>
  <cp:lastModifiedBy>Logan Spicer</cp:lastModifiedBy>
  <cp:revision>3</cp:revision>
  <dcterms:created xsi:type="dcterms:W3CDTF">2025-04-08T17:44:12Z</dcterms:created>
  <dcterms:modified xsi:type="dcterms:W3CDTF">2025-04-09T13:45:10Z</dcterms:modified>
</cp:coreProperties>
</file>