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2"/>
  </p:normalViewPr>
  <p:slideViewPr>
    <p:cSldViewPr snapToGrid="0" snapToObjects="1">
      <p:cViewPr>
        <p:scale>
          <a:sx n="146" d="100"/>
          <a:sy n="146" d="100"/>
        </p:scale>
        <p:origin x="-800" y="-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B4FA-60D3-0747-AB30-A3A3CE51E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2266A-CF75-604C-BB84-BC492B7B3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E7FA2-BE53-0946-9071-BDC3E411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B7DDC-5EC1-3849-9659-C4B6690D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1159-28B9-5345-AD9F-45038945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9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A42F-E668-C242-B87B-FE54ABB3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79551-08BA-CA4A-AF07-3C16CDC7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122C1-E986-E34F-A936-C11F5878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76240-DEDD-E546-B9E0-A8391E76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47686-22AC-114A-976F-36CD10A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0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7CE6C2-27EB-544F-99DF-BADE47A3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26762-BF05-C446-B459-30B58A78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1719-51CA-2645-AF15-8CE6F445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B011F-F5E4-CA46-94FF-4999F74C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BB8FE-3E94-FC4E-BCB7-8CBAD4E5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2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7F2B2-D405-B541-896F-C347B794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3110-AF92-884B-AFA0-0A273CF69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85C12-D8B3-9A48-AFD3-51E3941F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222F-7D60-B143-AD9A-3C74F2FE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62B5D-8536-E548-926D-023DE762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7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658A-4855-E243-862B-99CED930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E7122-5116-5A4A-8732-54133E50F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4810B-07B0-6048-8559-6B785AE0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B8064-17DB-1342-9F1D-C4E7542C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0F16B-5B5B-3148-89DE-11BD9B36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2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C0249-19A3-5745-9B41-9631A23F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B0C39-472C-1B4B-B0DE-AD2F0B95A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E8E6C-63FE-FA49-9B3E-8D116819A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3ECE3-0DC0-1B44-988D-FF3840B1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553FE-C04A-2346-BA6E-C38DBFC1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979EA-577D-564C-84C8-950C0C56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52A4-B5FE-A348-849F-835F1959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2CAE7-C416-184C-BF80-88D4E64F5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CEA56-4F0F-A246-947B-651E0706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18F9B-9B41-7C4F-A9B4-0A2A88247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9C240-4F3A-5A4E-B90E-2FF5B5318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74FFD5-F992-CB48-81F6-0087A874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3F0071-3891-1245-8561-DCD8594F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98F27-05FC-7441-9554-B76B1BEF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8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F3A3-0B35-A843-98D1-332C0132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C0080-3D84-C64D-9CD4-F44D508B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66ED9-1BAC-2348-AF5C-F58629BA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64F1D-08A4-E244-8CA8-C83C2EF8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8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CE7AB-5B5A-664C-BE70-D29C81FD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C8B7B-0ACE-1F45-9558-EB4FA5C8F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DE2A6-1455-E642-8366-71F22F33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3344-88FB-FF40-B371-016EAD87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E8A7A-9291-F949-A0E0-C6BA18AC3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449BD-18B0-1B4A-B540-0AEA22905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30AB-E7E4-C344-9A9B-D4025F46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78C52-4298-C147-80E9-9340BA25C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218B1-B4A7-7044-BDAE-D827FFD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F3C1-F9BD-644F-A447-8F3536C0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8C426-55FD-574D-A545-39EAA850B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BC75E-DC84-5B4A-9D07-F4D584BF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3EDFF-607E-8640-9762-865F356F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01FDB-EAE6-0E46-9B05-D8B6D946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F348C-F752-9140-9F6C-B53A14F7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8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4791E-778C-4447-B855-1F237C356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91F92-ECCD-D94E-9808-880714B77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91440-0BDA-D444-979A-C2A04695E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3AEF8-DAE8-4A47-813F-A4E54DC129D0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082EC-738A-7347-95C0-F0B4CA4CF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1CE32-94F4-8243-8E36-3C4F766CB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8A41C-A909-7C45-9ADA-450DAC790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3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65E6-C921-B34E-BA1B-71687E114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Vedic Text Sample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48D05-6152-8E44-8E33-CBDCBAE6BE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Fortson 10:51 : Rig Veda 10.90, verses 11-13</a:t>
            </a:r>
          </a:p>
        </p:txBody>
      </p:sp>
    </p:spTree>
    <p:extLst>
      <p:ext uri="{BB962C8B-B14F-4D97-AF65-F5344CB8AC3E}">
        <p14:creationId xmlns:p14="http://schemas.microsoft.com/office/powerpoint/2010/main" val="35780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59B-4B1E-C243-9385-C5417583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A061-5A5B-2449-9570-41DC1E5F7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i" dirty="0"/>
              <a:t>यत पुरुषं वयदधुः कतिधा वयकल्पयन | </a:t>
            </a:r>
            <a:endParaRPr lang="en-US" dirty="0"/>
          </a:p>
          <a:p>
            <a:r>
              <a:rPr lang="en-US" dirty="0" err="1"/>
              <a:t>yát</a:t>
            </a:r>
            <a:r>
              <a:rPr lang="en-US" dirty="0"/>
              <a:t> </a:t>
            </a:r>
            <a:r>
              <a:rPr lang="en-US" dirty="0" err="1"/>
              <a:t>púruSaM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ádadhuH</a:t>
            </a:r>
            <a:r>
              <a:rPr lang="en-US" dirty="0"/>
              <a:t> </a:t>
            </a:r>
            <a:r>
              <a:rPr lang="en-US" dirty="0" err="1"/>
              <a:t>katidhÁ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akalpayan</a:t>
            </a:r>
            <a:r>
              <a:rPr lang="en-US" dirty="0"/>
              <a:t> </a:t>
            </a:r>
          </a:p>
          <a:p>
            <a:r>
              <a:rPr lang="en-US" dirty="0"/>
              <a:t>when </a:t>
            </a:r>
            <a:r>
              <a:rPr lang="en-US" dirty="0" err="1"/>
              <a:t>Purusa</a:t>
            </a:r>
            <a:r>
              <a:rPr lang="en-US" dirty="0"/>
              <a:t> they put-apart, in how many ways did they unmake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यत, </a:t>
            </a:r>
            <a:r>
              <a:rPr lang="en-US" dirty="0"/>
              <a:t>a form of the relative pronoun that came to mean "when": the relative pronoun is "From Proto-Indo-Aryan *</a:t>
            </a:r>
            <a:r>
              <a:rPr lang="en-US" dirty="0" err="1"/>
              <a:t>Hyás</a:t>
            </a:r>
            <a:r>
              <a:rPr lang="en-US" dirty="0"/>
              <a:t>, from Proto-Indo-Iranian *</a:t>
            </a:r>
            <a:r>
              <a:rPr lang="en-US" dirty="0" err="1"/>
              <a:t>Hyás</a:t>
            </a:r>
            <a:r>
              <a:rPr lang="en-US" dirty="0"/>
              <a:t>, from Proto-Indo-European *</a:t>
            </a:r>
            <a:r>
              <a:rPr lang="en-US" dirty="0" err="1"/>
              <a:t>Hyós</a:t>
            </a:r>
            <a:r>
              <a:rPr lang="en-US" dirty="0"/>
              <a:t>, *</a:t>
            </a:r>
            <a:r>
              <a:rPr lang="en-US" dirty="0" err="1"/>
              <a:t>Hyéh</a:t>
            </a:r>
            <a:r>
              <a:rPr lang="en-US" dirty="0"/>
              <a:t>₂, *</a:t>
            </a:r>
            <a:r>
              <a:rPr lang="en-US" dirty="0" err="1"/>
              <a:t>Hyód</a:t>
            </a:r>
            <a:r>
              <a:rPr lang="en-US" dirty="0"/>
              <a:t> (“who, which”). Cognate with Ancient Greek </a:t>
            </a:r>
            <a:r>
              <a:rPr lang="el-GR" dirty="0" err="1"/>
              <a:t>ὅς</a:t>
            </a:r>
            <a:r>
              <a:rPr lang="el-GR" dirty="0"/>
              <a:t> (</a:t>
            </a:r>
            <a:r>
              <a:rPr lang="en-US" dirty="0" err="1"/>
              <a:t>hós</a:t>
            </a:r>
            <a:r>
              <a:rPr lang="en-US" dirty="0"/>
              <a:t>), </a:t>
            </a:r>
            <a:r>
              <a:rPr lang="el-GR" dirty="0" err="1"/>
              <a:t>ἥ</a:t>
            </a:r>
            <a:r>
              <a:rPr lang="el-GR" dirty="0"/>
              <a:t> (</a:t>
            </a:r>
            <a:r>
              <a:rPr lang="en-US" dirty="0" err="1"/>
              <a:t>hḗ</a:t>
            </a:r>
            <a:r>
              <a:rPr lang="en-US" dirty="0"/>
              <a:t>), </a:t>
            </a:r>
            <a:r>
              <a:rPr lang="el-GR" dirty="0" err="1"/>
              <a:t>ὅ</a:t>
            </a:r>
            <a:r>
              <a:rPr lang="el-GR" dirty="0"/>
              <a:t> (</a:t>
            </a:r>
            <a:r>
              <a:rPr lang="en-US" dirty="0" err="1"/>
              <a:t>hó</a:t>
            </a:r>
            <a:r>
              <a:rPr lang="en-US" dirty="0"/>
              <a:t>)."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वयदधुः = वि- </a:t>
            </a:r>
            <a:r>
              <a:rPr lang="en-US" dirty="0"/>
              <a:t>vi- ('un-'/'dis-')+ 3rd plural imperfect of </a:t>
            </a:r>
            <a:r>
              <a:rPr lang="hi" dirty="0"/>
              <a:t>दधाति </a:t>
            </a:r>
            <a:r>
              <a:rPr lang="en-US" dirty="0" err="1"/>
              <a:t>dadhami</a:t>
            </a:r>
            <a:r>
              <a:rPr lang="en-US" dirty="0"/>
              <a:t> "put, place" "From Proto-Indo-European *</a:t>
            </a:r>
            <a:r>
              <a:rPr lang="en-US" dirty="0" err="1"/>
              <a:t>dʰé-dʰeh</a:t>
            </a:r>
            <a:r>
              <a:rPr lang="en-US" dirty="0"/>
              <a:t>₁-</a:t>
            </a:r>
            <a:r>
              <a:rPr lang="en-US" dirty="0" err="1"/>
              <a:t>ti</a:t>
            </a:r>
            <a:r>
              <a:rPr lang="en-US" dirty="0"/>
              <a:t>, reduplicated present from *</a:t>
            </a:r>
            <a:r>
              <a:rPr lang="en-US" dirty="0" err="1"/>
              <a:t>dʰeh</a:t>
            </a:r>
            <a:r>
              <a:rPr lang="en-US" dirty="0"/>
              <a:t>₁- (“to put, place”). Cognates include Latin </a:t>
            </a:r>
            <a:r>
              <a:rPr lang="en-US" dirty="0" err="1"/>
              <a:t>faciō</a:t>
            </a:r>
            <a:r>
              <a:rPr lang="en-US" dirty="0"/>
              <a:t>, Sanskrit </a:t>
            </a:r>
            <a:r>
              <a:rPr lang="hi" dirty="0"/>
              <a:t>दधाति (</a:t>
            </a:r>
            <a:r>
              <a:rPr lang="en-US" dirty="0" err="1"/>
              <a:t>dadhāti</a:t>
            </a:r>
            <a:r>
              <a:rPr lang="en-US" dirty="0"/>
              <a:t>), Old Armenian </a:t>
            </a:r>
            <a:r>
              <a:rPr lang="hy-AM" dirty="0"/>
              <a:t>դնեմ (</a:t>
            </a:r>
            <a:r>
              <a:rPr lang="en-US" dirty="0" err="1"/>
              <a:t>dnem</a:t>
            </a:r>
            <a:r>
              <a:rPr lang="en-US" dirty="0"/>
              <a:t>), Old English </a:t>
            </a:r>
            <a:r>
              <a:rPr lang="en-US" dirty="0" err="1"/>
              <a:t>dōn</a:t>
            </a:r>
            <a:r>
              <a:rPr lang="en-US" dirty="0"/>
              <a:t> (English do)"</a:t>
            </a:r>
          </a:p>
          <a:p>
            <a:pPr lvl="1"/>
            <a:r>
              <a:rPr lang="hi" dirty="0"/>
              <a:t>कति </a:t>
            </a:r>
            <a:r>
              <a:rPr lang="en-US" dirty="0" err="1"/>
              <a:t>kati</a:t>
            </a:r>
            <a:r>
              <a:rPr lang="en-US" dirty="0"/>
              <a:t> "how many" from "Proto-Indo-European *</a:t>
            </a:r>
            <a:r>
              <a:rPr lang="en-US" dirty="0" err="1"/>
              <a:t>kʷoti</a:t>
            </a:r>
            <a:r>
              <a:rPr lang="en-US" dirty="0"/>
              <a:t>, adverb from *</a:t>
            </a:r>
            <a:r>
              <a:rPr lang="en-US" dirty="0" err="1"/>
              <a:t>kʷos</a:t>
            </a:r>
            <a:r>
              <a:rPr lang="en-US" dirty="0"/>
              <a:t>, *</a:t>
            </a:r>
            <a:r>
              <a:rPr lang="en-US" dirty="0" err="1"/>
              <a:t>kʷis</a:t>
            </a:r>
            <a:r>
              <a:rPr lang="en-US" dirty="0"/>
              <a:t>." Vowel merges to a, and the labiovelar merges with plain velar (</a:t>
            </a:r>
            <a:r>
              <a:rPr lang="en-US" dirty="0" err="1"/>
              <a:t>satem</a:t>
            </a:r>
            <a:r>
              <a:rPr lang="en-US" dirty="0"/>
              <a:t> language).</a:t>
            </a:r>
          </a:p>
          <a:p>
            <a:pPr lvl="2"/>
            <a:r>
              <a:rPr lang="en-US" dirty="0"/>
              <a:t>Cognate with Ancient Greek </a:t>
            </a:r>
            <a:r>
              <a:rPr lang="el-GR" dirty="0"/>
              <a:t>πόσος (</a:t>
            </a:r>
            <a:r>
              <a:rPr lang="en-US" dirty="0" err="1"/>
              <a:t>pósos</a:t>
            </a:r>
            <a:r>
              <a:rPr lang="en-US" dirty="0"/>
              <a:t>) and Latin </a:t>
            </a:r>
            <a:r>
              <a:rPr lang="en-US" i="1" dirty="0" err="1"/>
              <a:t>quotus</a:t>
            </a:r>
            <a:r>
              <a:rPr lang="en-US" dirty="0"/>
              <a:t>, as in English </a:t>
            </a:r>
            <a:r>
              <a:rPr lang="en-US" i="1" dirty="0"/>
              <a:t>quotient.</a:t>
            </a:r>
            <a:endParaRPr lang="en-US" dirty="0"/>
          </a:p>
          <a:p>
            <a:pPr lvl="2"/>
            <a:r>
              <a:rPr lang="en-US" dirty="0"/>
              <a:t>This k sound goes back to a PIE labiovelar *kw- that occurs on many many interrogatives: think of </a:t>
            </a:r>
            <a:r>
              <a:rPr lang="en-US" i="1" dirty="0"/>
              <a:t>quid pro quo</a:t>
            </a:r>
            <a:r>
              <a:rPr lang="en-US" dirty="0"/>
              <a:t> and Latin </a:t>
            </a:r>
            <a:r>
              <a:rPr lang="en-US" i="1" dirty="0" err="1"/>
              <a:t>quis</a:t>
            </a:r>
            <a:r>
              <a:rPr lang="en-US" i="1" dirty="0"/>
              <a:t>, quid, </a:t>
            </a:r>
            <a:r>
              <a:rPr lang="en-US" dirty="0"/>
              <a:t>and </a:t>
            </a:r>
            <a:r>
              <a:rPr lang="en-US" i="1" dirty="0"/>
              <a:t>quo</a:t>
            </a:r>
            <a:r>
              <a:rPr lang="en-US" dirty="0"/>
              <a:t> and </a:t>
            </a:r>
            <a:r>
              <a:rPr lang="en-US" i="1" dirty="0" err="1"/>
              <a:t>qualis</a:t>
            </a:r>
            <a:r>
              <a:rPr lang="en-US" dirty="0"/>
              <a:t>, etc. It's the same sound as begins the word discussed in Fortson exercise 10.3 </a:t>
            </a:r>
            <a:r>
              <a:rPr lang="hi" dirty="0"/>
              <a:t>किम </a:t>
            </a:r>
            <a:r>
              <a:rPr lang="en-US" dirty="0" err="1"/>
              <a:t>kim</a:t>
            </a:r>
            <a:r>
              <a:rPr lang="en-US" dirty="0"/>
              <a:t> "why."</a:t>
            </a:r>
          </a:p>
          <a:p>
            <a:pPr lvl="1"/>
            <a:r>
              <a:rPr lang="hi" dirty="0"/>
              <a:t>धा </a:t>
            </a:r>
            <a:r>
              <a:rPr lang="en-US" dirty="0" err="1"/>
              <a:t>dha</a:t>
            </a:r>
            <a:r>
              <a:rPr lang="en-US" dirty="0"/>
              <a:t>, "-wise/way" is an adverbial ending, so this word means "how many ways": </a:t>
            </a:r>
          </a:p>
          <a:p>
            <a:pPr lvl="1"/>
            <a:r>
              <a:rPr lang="hi" dirty="0"/>
              <a:t>वयकल्पयन </a:t>
            </a:r>
            <a:r>
              <a:rPr lang="en-US" dirty="0"/>
              <a:t>from that same </a:t>
            </a:r>
            <a:r>
              <a:rPr lang="hi" dirty="0"/>
              <a:t>वि- </a:t>
            </a:r>
            <a:r>
              <a:rPr lang="en-US" dirty="0"/>
              <a:t>vi- ('un-'/'dis-') from earlier in the line + </a:t>
            </a:r>
            <a:r>
              <a:rPr lang="hi" dirty="0"/>
              <a:t>कल्पयते (</a:t>
            </a:r>
            <a:r>
              <a:rPr lang="en-US" dirty="0" err="1"/>
              <a:t>kalpayate</a:t>
            </a:r>
            <a:r>
              <a:rPr lang="en-US" dirty="0"/>
              <a:t>) "be made" which looks like a causative built on </a:t>
            </a:r>
            <a:r>
              <a:rPr lang="hi" dirty="0"/>
              <a:t>कॢप् • (</a:t>
            </a:r>
            <a:r>
              <a:rPr lang="en-US" dirty="0" err="1"/>
              <a:t>kḷp</a:t>
            </a:r>
            <a:r>
              <a:rPr lang="en-US" dirty="0"/>
              <a:t>) "order, arrange, make"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2FDDCC-17CC-DA46-B3DE-DD913745C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3848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5260-4196-534F-9216-B7D97E946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69113-6AF0-AC47-BA5F-138DEF0D8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i" dirty="0"/>
              <a:t>मुखं किमस्य कौ बाहू का ऊरू पादा उच्येते || </a:t>
            </a:r>
            <a:endParaRPr lang="en-US" dirty="0"/>
          </a:p>
          <a:p>
            <a:r>
              <a:rPr lang="en-US" dirty="0" err="1"/>
              <a:t>múkhaM</a:t>
            </a:r>
            <a:r>
              <a:rPr lang="en-US" dirty="0"/>
              <a:t> </a:t>
            </a:r>
            <a:r>
              <a:rPr lang="en-US" dirty="0" err="1"/>
              <a:t>kím</a:t>
            </a:r>
            <a:r>
              <a:rPr lang="en-US" dirty="0"/>
              <a:t> </a:t>
            </a:r>
            <a:r>
              <a:rPr lang="en-US" dirty="0" err="1"/>
              <a:t>asya</a:t>
            </a:r>
            <a:r>
              <a:rPr lang="en-US" dirty="0"/>
              <a:t> </a:t>
            </a:r>
            <a:r>
              <a:rPr lang="en-US" dirty="0" err="1"/>
              <a:t>káu</a:t>
            </a:r>
            <a:r>
              <a:rPr lang="en-US" dirty="0"/>
              <a:t> </a:t>
            </a:r>
            <a:r>
              <a:rPr lang="en-US" dirty="0" err="1"/>
              <a:t>bAhÚ</a:t>
            </a:r>
            <a:r>
              <a:rPr lang="en-US" dirty="0"/>
              <a:t> </a:t>
            </a:r>
            <a:r>
              <a:rPr lang="en-US" dirty="0" err="1"/>
              <a:t>kÁ</a:t>
            </a:r>
            <a:r>
              <a:rPr lang="en-US" dirty="0"/>
              <a:t> </a:t>
            </a:r>
            <a:r>
              <a:rPr lang="en-US" dirty="0" err="1"/>
              <a:t>UrÚ</a:t>
            </a:r>
            <a:r>
              <a:rPr lang="en-US" dirty="0"/>
              <a:t> </a:t>
            </a:r>
            <a:r>
              <a:rPr lang="en-US" dirty="0" err="1"/>
              <a:t>pÁdA</a:t>
            </a:r>
            <a:r>
              <a:rPr lang="en-US" dirty="0"/>
              <a:t> </a:t>
            </a:r>
            <a:r>
              <a:rPr lang="en-US" dirty="0" err="1"/>
              <a:t>ucyete</a:t>
            </a:r>
            <a:r>
              <a:rPr lang="en-US" dirty="0"/>
              <a:t> </a:t>
            </a:r>
          </a:p>
          <a:p>
            <a:r>
              <a:rPr lang="en-US" dirty="0"/>
              <a:t>mouth what of him, what arms, what thighs, what feet are called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मुख • (</a:t>
            </a:r>
            <a:r>
              <a:rPr lang="en-US" dirty="0" err="1"/>
              <a:t>múkha</a:t>
            </a:r>
            <a:r>
              <a:rPr lang="en-US" dirty="0"/>
              <a:t>) neuter (anatomy) 'mouth'</a:t>
            </a:r>
          </a:p>
          <a:p>
            <a:pPr lvl="2"/>
            <a:r>
              <a:rPr lang="en-US" dirty="0"/>
              <a:t>no cognates that I find</a:t>
            </a:r>
          </a:p>
          <a:p>
            <a:pPr lvl="2"/>
            <a:r>
              <a:rPr lang="en-US" dirty="0"/>
              <a:t>one might think of Latin </a:t>
            </a:r>
            <a:r>
              <a:rPr lang="en-US" i="1" dirty="0" err="1"/>
              <a:t>bucca</a:t>
            </a:r>
            <a:r>
              <a:rPr lang="en-US" dirty="0"/>
              <a:t>, but I don't think it works, and  Wiktionary says "Celtic origin suspected because </a:t>
            </a:r>
            <a:r>
              <a:rPr lang="en-US" dirty="0" err="1"/>
              <a:t>Gaulish</a:t>
            </a:r>
            <a:r>
              <a:rPr lang="en-US" dirty="0"/>
              <a:t> </a:t>
            </a:r>
            <a:r>
              <a:rPr lang="en-US" dirty="0" err="1"/>
              <a:t>Buccus</a:t>
            </a:r>
            <a:r>
              <a:rPr lang="en-US" dirty="0"/>
              <a:t>, </a:t>
            </a:r>
            <a:r>
              <a:rPr lang="en-US" dirty="0" err="1"/>
              <a:t>Buccō</a:t>
            </a:r>
            <a:r>
              <a:rPr lang="en-US" dirty="0"/>
              <a:t>, </a:t>
            </a:r>
            <a:r>
              <a:rPr lang="en-US" dirty="0" err="1"/>
              <a:t>Bucciō</a:t>
            </a:r>
            <a:r>
              <a:rPr lang="en-US" dirty="0"/>
              <a:t> are Celtic names and the </a:t>
            </a:r>
            <a:r>
              <a:rPr lang="en-US" dirty="0" err="1"/>
              <a:t>Larzac</a:t>
            </a:r>
            <a:r>
              <a:rPr lang="en-US" dirty="0"/>
              <a:t> tablet mentions bocca and </a:t>
            </a:r>
            <a:r>
              <a:rPr lang="en-US" dirty="0" err="1"/>
              <a:t>boca</a:t>
            </a:r>
            <a:r>
              <a:rPr lang="en-US" dirty="0"/>
              <a:t> (although their meanings are unknown). In such a case, may be from Proto-Indo-European *</a:t>
            </a:r>
            <a:r>
              <a:rPr lang="en-US" dirty="0" err="1"/>
              <a:t>bʰeHw</a:t>
            </a:r>
            <a:r>
              <a:rPr lang="en-US" dirty="0"/>
              <a:t>- (“to swell, puff”), itself imitative."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किमस्य </a:t>
            </a:r>
            <a:r>
              <a:rPr lang="en-US" dirty="0" err="1"/>
              <a:t>kimasya</a:t>
            </a:r>
            <a:r>
              <a:rPr lang="en-US" dirty="0"/>
              <a:t> = </a:t>
            </a:r>
            <a:r>
              <a:rPr lang="en-US" dirty="0" err="1"/>
              <a:t>kim</a:t>
            </a:r>
            <a:r>
              <a:rPr lang="en-US" dirty="0"/>
              <a:t> + </a:t>
            </a:r>
            <a:r>
              <a:rPr lang="en-US" dirty="0" err="1"/>
              <a:t>asya</a:t>
            </a:r>
            <a:endParaRPr lang="en-US" dirty="0"/>
          </a:p>
          <a:p>
            <a:pPr lvl="2"/>
            <a:r>
              <a:rPr lang="en-US" dirty="0" err="1"/>
              <a:t>kim</a:t>
            </a:r>
            <a:r>
              <a:rPr lang="en-US" dirty="0"/>
              <a:t> is "why" as in exercise 10.3 in Fortson (etymologically, I think, it should/could have been </a:t>
            </a:r>
            <a:r>
              <a:rPr lang="en-US" i="1" dirty="0"/>
              <a:t>kid</a:t>
            </a:r>
            <a:r>
              <a:rPr lang="en-US" dirty="0"/>
              <a:t>)</a:t>
            </a:r>
          </a:p>
          <a:p>
            <a:pPr lvl="2"/>
            <a:r>
              <a:rPr lang="en-US" i="1" dirty="0"/>
              <a:t>-</a:t>
            </a:r>
            <a:r>
              <a:rPr lang="en-US" i="1" dirty="0" err="1"/>
              <a:t>asya</a:t>
            </a:r>
            <a:r>
              <a:rPr lang="en-US" dirty="0"/>
              <a:t> is a genitive: the PIE genitive singular ending at 6.48*</a:t>
            </a:r>
            <a:r>
              <a:rPr lang="en-US" dirty="0" err="1"/>
              <a:t>osyo</a:t>
            </a:r>
            <a:r>
              <a:rPr lang="en-US" dirty="0"/>
              <a:t> and all the cognates there.</a:t>
            </a:r>
          </a:p>
          <a:p>
            <a:pPr lvl="1"/>
            <a:r>
              <a:rPr lang="hi" dirty="0"/>
              <a:t>कौ </a:t>
            </a:r>
            <a:r>
              <a:rPr lang="en-US" dirty="0"/>
              <a:t>and </a:t>
            </a:r>
            <a:r>
              <a:rPr lang="hi" dirty="0"/>
              <a:t>का </a:t>
            </a:r>
            <a:r>
              <a:rPr lang="en-US" dirty="0"/>
              <a:t>kau and ka: must be interrogatives with that Sanskrit </a:t>
            </a:r>
            <a:r>
              <a:rPr lang="en-US" i="1" dirty="0"/>
              <a:t>k-</a:t>
            </a:r>
            <a:r>
              <a:rPr lang="en-US" dirty="0"/>
              <a:t> = Latin </a:t>
            </a:r>
            <a:r>
              <a:rPr lang="en-US" i="1" dirty="0" err="1"/>
              <a:t>qu</a:t>
            </a:r>
            <a:r>
              <a:rPr lang="en-US" dirty="0"/>
              <a:t>-= Greek </a:t>
            </a:r>
            <a:r>
              <a:rPr lang="en-US" i="1" dirty="0"/>
              <a:t>p-</a:t>
            </a:r>
            <a:r>
              <a:rPr lang="en-US" dirty="0"/>
              <a:t> we've seen in the previous line. 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बाहू </a:t>
            </a:r>
            <a:r>
              <a:rPr lang="en-US" i="1" dirty="0"/>
              <a:t>bahu</a:t>
            </a:r>
            <a:r>
              <a:rPr lang="en-US" dirty="0"/>
              <a:t> "arms" From Proto-Indo-Aryan *</a:t>
            </a:r>
            <a:r>
              <a:rPr lang="en-US" dirty="0" err="1"/>
              <a:t>baHźʰúṣ</a:t>
            </a:r>
            <a:r>
              <a:rPr lang="en-US" dirty="0"/>
              <a:t>, from Proto-Indo-Iranian *</a:t>
            </a:r>
            <a:r>
              <a:rPr lang="en-US" dirty="0" err="1"/>
              <a:t>bʰaH</a:t>
            </a:r>
            <a:r>
              <a:rPr lang="en-US" dirty="0"/>
              <a:t>ȷ́</a:t>
            </a:r>
            <a:r>
              <a:rPr lang="en-US" dirty="0" err="1"/>
              <a:t>ʰúš</a:t>
            </a:r>
            <a:r>
              <a:rPr lang="en-US" dirty="0"/>
              <a:t>, from Proto-Indo-European *</a:t>
            </a:r>
            <a:r>
              <a:rPr lang="en-US" dirty="0" err="1"/>
              <a:t>bʰeh₂ǵʰús</a:t>
            </a:r>
            <a:r>
              <a:rPr lang="en-US" dirty="0"/>
              <a:t> (“arm”). Cognate with Ancient Greek </a:t>
            </a:r>
            <a:r>
              <a:rPr lang="el-GR" dirty="0" err="1"/>
              <a:t>πῆχυς</a:t>
            </a:r>
            <a:r>
              <a:rPr lang="el-GR" dirty="0"/>
              <a:t> (</a:t>
            </a:r>
            <a:r>
              <a:rPr lang="en-US" dirty="0" err="1"/>
              <a:t>pêkhus</a:t>
            </a:r>
            <a:r>
              <a:rPr lang="en-US" dirty="0"/>
              <a:t>, “forearm”), Old English </a:t>
            </a:r>
            <a:r>
              <a:rPr lang="en-US" dirty="0" err="1"/>
              <a:t>bōg</a:t>
            </a:r>
            <a:r>
              <a:rPr lang="en-US" dirty="0"/>
              <a:t> (whence English bough). 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a dual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ऊरू </a:t>
            </a:r>
            <a:r>
              <a:rPr lang="en-US" dirty="0"/>
              <a:t>can't find this one yet.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another dual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पादा </a:t>
            </a:r>
            <a:r>
              <a:rPr lang="en-US" i="1" dirty="0"/>
              <a:t>pada</a:t>
            </a:r>
            <a:r>
              <a:rPr lang="en-US" dirty="0"/>
              <a:t> 'feet': this very word is declined in Fortson at 6.13: note that this is dual, and so has an ending *-h1/-h1e. Cognate with English </a:t>
            </a:r>
            <a:r>
              <a:rPr lang="en-US" i="1" dirty="0"/>
              <a:t>foot</a:t>
            </a:r>
            <a:r>
              <a:rPr lang="en-US" dirty="0"/>
              <a:t>, Latin </a:t>
            </a:r>
            <a:r>
              <a:rPr lang="en-US" i="1" dirty="0"/>
              <a:t>pes, pedis</a:t>
            </a:r>
            <a:r>
              <a:rPr lang="en-US" dirty="0"/>
              <a:t>, Greek </a:t>
            </a:r>
            <a:r>
              <a:rPr lang="en-US" i="1" dirty="0" err="1"/>
              <a:t>pous</a:t>
            </a:r>
            <a:r>
              <a:rPr lang="en-US" i="1" dirty="0"/>
              <a:t>, podos</a:t>
            </a:r>
            <a:r>
              <a:rPr lang="en-US" dirty="0"/>
              <a:t>, as in 'pedal' 'octopus' etc.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उच्येते </a:t>
            </a:r>
            <a:r>
              <a:rPr lang="en-US" i="1" dirty="0" err="1"/>
              <a:t>ucyete</a:t>
            </a:r>
            <a:r>
              <a:rPr lang="en-US" dirty="0"/>
              <a:t>, 3rd dual passive, from </a:t>
            </a:r>
            <a:r>
              <a:rPr lang="hi" dirty="0"/>
              <a:t>वक्ति </a:t>
            </a:r>
            <a:r>
              <a:rPr lang="en-US" i="1" dirty="0" err="1"/>
              <a:t>vakti</a:t>
            </a:r>
            <a:r>
              <a:rPr lang="en-US" i="1" dirty="0"/>
              <a:t> </a:t>
            </a:r>
            <a:r>
              <a:rPr lang="en-US" dirty="0"/>
              <a:t>'say' "from Proto-Indo-Aryan *</a:t>
            </a:r>
            <a:r>
              <a:rPr lang="en-US" dirty="0" err="1"/>
              <a:t>wákti</a:t>
            </a:r>
            <a:r>
              <a:rPr lang="en-US" dirty="0"/>
              <a:t>, from Proto-Indo-Iranian *</a:t>
            </a:r>
            <a:r>
              <a:rPr lang="en-US" dirty="0" err="1"/>
              <a:t>wákti</a:t>
            </a:r>
            <a:r>
              <a:rPr lang="en-US" dirty="0"/>
              <a:t>, from Proto-Indo-European *</a:t>
            </a:r>
            <a:r>
              <a:rPr lang="en-US" dirty="0" err="1"/>
              <a:t>wékʷ-ti</a:t>
            </a:r>
            <a:r>
              <a:rPr lang="en-US" dirty="0"/>
              <a:t>, from *</a:t>
            </a:r>
            <a:r>
              <a:rPr lang="en-US" dirty="0" err="1"/>
              <a:t>wekʷ</a:t>
            </a:r>
            <a:r>
              <a:rPr lang="en-US" dirty="0"/>
              <a:t>- (“to speak”). Cognate with Latin </a:t>
            </a:r>
            <a:r>
              <a:rPr lang="en-US" dirty="0" err="1"/>
              <a:t>vōx</a:t>
            </a:r>
            <a:r>
              <a:rPr lang="en-US" dirty="0"/>
              <a:t>, Old Irish </a:t>
            </a:r>
            <a:r>
              <a:rPr lang="en-US" dirty="0" err="1"/>
              <a:t>focul</a:t>
            </a:r>
            <a:r>
              <a:rPr lang="en-US" dirty="0"/>
              <a:t>." English 'vocal.'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EAA9075-622D-2948-A311-91ABC19E0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5490" y="62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A62D8-190E-9943-8070-6FD7C815C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068F-BE33-3F4F-84F3-73C0173D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i" dirty="0"/>
              <a:t>बराह्मणो.अस्य मुखमासीद बाहू राजन्यः कर्तः | </a:t>
            </a:r>
            <a:endParaRPr lang="en-US" dirty="0"/>
          </a:p>
          <a:p>
            <a:r>
              <a:rPr lang="en-US" dirty="0" err="1"/>
              <a:t>brAhmaNò</a:t>
            </a:r>
            <a:r>
              <a:rPr lang="en-US" dirty="0"/>
              <a:t> '</a:t>
            </a:r>
            <a:r>
              <a:rPr lang="en-US" dirty="0" err="1"/>
              <a:t>sya</a:t>
            </a:r>
            <a:r>
              <a:rPr lang="en-US" dirty="0"/>
              <a:t> </a:t>
            </a:r>
            <a:r>
              <a:rPr lang="en-US" dirty="0" err="1"/>
              <a:t>múkham</a:t>
            </a:r>
            <a:r>
              <a:rPr lang="en-US" dirty="0"/>
              <a:t> </a:t>
            </a:r>
            <a:r>
              <a:rPr lang="en-US" dirty="0" err="1"/>
              <a:t>AsId</a:t>
            </a:r>
            <a:r>
              <a:rPr lang="en-US" dirty="0"/>
              <a:t> </a:t>
            </a:r>
            <a:r>
              <a:rPr lang="en-US" dirty="0" err="1"/>
              <a:t>bAhÚ</a:t>
            </a:r>
            <a:r>
              <a:rPr lang="en-US" dirty="0"/>
              <a:t> </a:t>
            </a:r>
            <a:r>
              <a:rPr lang="en-US" dirty="0" err="1"/>
              <a:t>rAjanyàH</a:t>
            </a:r>
            <a:r>
              <a:rPr lang="en-US" dirty="0"/>
              <a:t> </a:t>
            </a:r>
            <a:r>
              <a:rPr lang="en-US" dirty="0" err="1"/>
              <a:t>kRtáH</a:t>
            </a:r>
            <a:r>
              <a:rPr lang="en-US" dirty="0"/>
              <a:t> </a:t>
            </a:r>
          </a:p>
          <a:p>
            <a:r>
              <a:rPr lang="en-US" dirty="0"/>
              <a:t>Brahman his mouth was, arms kings were made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बराह्मणो </a:t>
            </a:r>
            <a:r>
              <a:rPr lang="en-US" i="1" dirty="0" err="1"/>
              <a:t>brahmano</a:t>
            </a:r>
            <a:r>
              <a:rPr lang="en-US" dirty="0"/>
              <a:t>: a vrddhi-derivative and amphikinetic, remember the noun chapter which explained how one can derive a nominal with one function from another one by "internal derivation" which is explained at 6.29, and that vrddhi-derivatives ablaut the vowel and change the word to amphikinetic (6.61)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”From Proto-Indo-Aryan *</a:t>
            </a:r>
            <a:r>
              <a:rPr lang="en-US" dirty="0" err="1"/>
              <a:t>bʰŕ̥źʰma</a:t>
            </a:r>
            <a:r>
              <a:rPr lang="en-US" dirty="0"/>
              <a:t>, from Proto-Indo-Iranian *</a:t>
            </a:r>
            <a:r>
              <a:rPr lang="en-US" dirty="0" err="1"/>
              <a:t>bʰŕ</a:t>
            </a:r>
            <a:r>
              <a:rPr lang="en-US" dirty="0"/>
              <a:t>̥ȷ́</a:t>
            </a:r>
            <a:r>
              <a:rPr lang="en-US" dirty="0" err="1"/>
              <a:t>ʰma</a:t>
            </a:r>
            <a:r>
              <a:rPr lang="en-US" dirty="0"/>
              <a:t>, from Proto-Indo-European *</a:t>
            </a:r>
            <a:r>
              <a:rPr lang="en-US" dirty="0" err="1"/>
              <a:t>bʰerǵʰ</a:t>
            </a:r>
            <a:r>
              <a:rPr lang="en-US" dirty="0"/>
              <a:t>- (“to become high, rise, elevate”). Literally “growth”, “expansion”, “creation”, “development”, “swelling of the spirit or soul”. Cognate with Latin </a:t>
            </a:r>
            <a:r>
              <a:rPr lang="en-US" dirty="0" err="1"/>
              <a:t>fortis</a:t>
            </a:r>
            <a:r>
              <a:rPr lang="en-US" dirty="0"/>
              <a:t>. The Sanskrit root is </a:t>
            </a:r>
            <a:r>
              <a:rPr lang="hi" dirty="0"/>
              <a:t>बृह् (</a:t>
            </a:r>
            <a:r>
              <a:rPr lang="en-US" dirty="0" err="1"/>
              <a:t>bṛh</a:t>
            </a:r>
            <a:r>
              <a:rPr lang="en-US" dirty="0"/>
              <a:t>, “to increase, grow, expand”), from the same Proto-Indo-European root above."</a:t>
            </a:r>
          </a:p>
          <a:p>
            <a:pPr lvl="2"/>
            <a:r>
              <a:rPr lang="en-US" dirty="0"/>
              <a:t>also (under Brahmin) "Likely from Proto-Indo-European *</a:t>
            </a:r>
            <a:r>
              <a:rPr lang="en-US" dirty="0" err="1"/>
              <a:t>bʰerǵʰ</a:t>
            </a:r>
            <a:r>
              <a:rPr lang="en-US" dirty="0"/>
              <a:t>- (“to become high, rise, elevate”). Alternatively, cognate with Latin </a:t>
            </a:r>
            <a:r>
              <a:rPr lang="en-US" dirty="0" err="1"/>
              <a:t>flāmen</a:t>
            </a:r>
            <a:r>
              <a:rPr lang="en-US" dirty="0"/>
              <a:t> (“priest”) via a hypothetical root *</a:t>
            </a:r>
            <a:r>
              <a:rPr lang="en-US" dirty="0" err="1"/>
              <a:t>bʰlag</a:t>
            </a:r>
            <a:r>
              <a:rPr lang="en-US" dirty="0"/>
              <a:t>-, but this presents phonetic problems. In any case, synchronically equivalent to the root √</a:t>
            </a:r>
            <a:r>
              <a:rPr lang="en-US" dirty="0" err="1"/>
              <a:t>bṛh</a:t>
            </a:r>
            <a:r>
              <a:rPr lang="en-US" dirty="0"/>
              <a:t> (“to grow, swell”)."</a:t>
            </a:r>
          </a:p>
          <a:p>
            <a:pPr lvl="1"/>
            <a:r>
              <a:rPr lang="hi" dirty="0"/>
              <a:t>अस्य ‘</a:t>
            </a:r>
            <a:r>
              <a:rPr lang="en-US" i="1" dirty="0" err="1"/>
              <a:t>sya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asya</a:t>
            </a:r>
            <a:r>
              <a:rPr lang="en-US" dirty="0"/>
              <a:t>)</a:t>
            </a:r>
            <a:r>
              <a:rPr lang="en-US" i="1" dirty="0"/>
              <a:t>,</a:t>
            </a:r>
            <a:r>
              <a:rPr lang="en-US" dirty="0"/>
              <a:t> see note in first line about this same word: a genitive sg.</a:t>
            </a:r>
          </a:p>
          <a:p>
            <a:pPr lvl="1"/>
            <a:r>
              <a:rPr lang="hi" dirty="0"/>
              <a:t>अासीद </a:t>
            </a:r>
            <a:r>
              <a:rPr lang="en-US" i="1" dirty="0" err="1"/>
              <a:t>asid</a:t>
            </a:r>
            <a:r>
              <a:rPr lang="en-US" dirty="0"/>
              <a:t> imperfect 3rd sg. of </a:t>
            </a:r>
            <a:r>
              <a:rPr lang="hi" dirty="0"/>
              <a:t>अस्ति</a:t>
            </a:r>
            <a:br>
              <a:rPr lang="hi" dirty="0"/>
            </a:br>
            <a:endParaRPr lang="hi" dirty="0"/>
          </a:p>
          <a:p>
            <a:pPr lvl="2"/>
            <a:r>
              <a:rPr lang="hi" dirty="0"/>
              <a:t>"</a:t>
            </a:r>
            <a:r>
              <a:rPr lang="en-US" dirty="0"/>
              <a:t>From Proto-Indo-Aryan *</a:t>
            </a:r>
            <a:r>
              <a:rPr lang="en-US" dirty="0" err="1"/>
              <a:t>Hásti</a:t>
            </a:r>
            <a:r>
              <a:rPr lang="en-US" dirty="0"/>
              <a:t>, from Proto-Indo-Iranian *</a:t>
            </a:r>
            <a:r>
              <a:rPr lang="en-US" dirty="0" err="1"/>
              <a:t>Hásti</a:t>
            </a:r>
            <a:r>
              <a:rPr lang="en-US" dirty="0"/>
              <a:t>, from Proto-Indo-European *</a:t>
            </a:r>
            <a:r>
              <a:rPr lang="en-US" dirty="0" err="1"/>
              <a:t>h₁ésti</a:t>
            </a:r>
            <a:r>
              <a:rPr lang="en-US" dirty="0"/>
              <a:t> (“to be”), from *</a:t>
            </a:r>
            <a:r>
              <a:rPr lang="en-US" dirty="0" err="1"/>
              <a:t>h₁es</a:t>
            </a:r>
            <a:r>
              <a:rPr lang="en-US" dirty="0"/>
              <a:t>-. Cognate with Ancient Greek </a:t>
            </a:r>
            <a:r>
              <a:rPr lang="el-GR" dirty="0" err="1"/>
              <a:t>ἐστί</a:t>
            </a:r>
            <a:r>
              <a:rPr lang="el-GR" dirty="0"/>
              <a:t> (</a:t>
            </a:r>
            <a:r>
              <a:rPr lang="en-US" dirty="0" err="1"/>
              <a:t>estí</a:t>
            </a:r>
            <a:r>
              <a:rPr lang="en-US" dirty="0"/>
              <a:t>), Latin </a:t>
            </a:r>
            <a:r>
              <a:rPr lang="en-US" i="1" dirty="0" err="1"/>
              <a:t>est</a:t>
            </a:r>
            <a:r>
              <a:rPr lang="en-US" dirty="0"/>
              <a:t>, English </a:t>
            </a:r>
            <a:r>
              <a:rPr lang="en-US" i="1" dirty="0"/>
              <a:t>is</a:t>
            </a:r>
            <a:r>
              <a:rPr lang="en-US" dirty="0"/>
              <a:t>"</a:t>
            </a:r>
          </a:p>
          <a:p>
            <a:pPr lvl="1"/>
            <a:r>
              <a:rPr lang="hi" dirty="0"/>
              <a:t>राजन्यः </a:t>
            </a:r>
            <a:r>
              <a:rPr lang="en-US" dirty="0" err="1"/>
              <a:t>rajanyah</a:t>
            </a:r>
            <a:r>
              <a:rPr lang="en-US" dirty="0"/>
              <a:t> is a declined case form of </a:t>
            </a:r>
            <a:r>
              <a:rPr lang="hi" dirty="0"/>
              <a:t>राजन् </a:t>
            </a:r>
            <a:r>
              <a:rPr lang="en-US" i="1" dirty="0" err="1"/>
              <a:t>rajan</a:t>
            </a:r>
            <a:r>
              <a:rPr lang="en-US" dirty="0"/>
              <a:t> "king" (nominative plural, maybe? me, I haven't learned this declension yet)</a:t>
            </a:r>
          </a:p>
          <a:p>
            <a:pPr lvl="2"/>
            <a:r>
              <a:rPr lang="en-US" dirty="0"/>
              <a:t>"Root </a:t>
            </a:r>
            <a:r>
              <a:rPr lang="hi" dirty="0"/>
              <a:t>राज् (√</a:t>
            </a:r>
            <a:r>
              <a:rPr lang="en-US" dirty="0" err="1"/>
              <a:t>rāj</a:t>
            </a:r>
            <a:r>
              <a:rPr lang="en-US" dirty="0"/>
              <a:t>). From Proto-Indo-Aryan *</a:t>
            </a:r>
            <a:r>
              <a:rPr lang="en-US" dirty="0" err="1"/>
              <a:t>Hrā</a:t>
            </a:r>
            <a:r>
              <a:rPr lang="en-US" dirty="0"/>
              <a:t>́ȷ́</a:t>
            </a:r>
            <a:r>
              <a:rPr lang="en-US" dirty="0" err="1"/>
              <a:t>ā</a:t>
            </a:r>
            <a:r>
              <a:rPr lang="en-US" dirty="0"/>
              <a:t> (“king”), from Proto-Indo-Iranian *</a:t>
            </a:r>
            <a:r>
              <a:rPr lang="en-US" dirty="0" err="1"/>
              <a:t>Hrā</a:t>
            </a:r>
            <a:r>
              <a:rPr lang="en-US" dirty="0"/>
              <a:t>́ȷ́</a:t>
            </a:r>
            <a:r>
              <a:rPr lang="en-US" dirty="0" err="1"/>
              <a:t>ā</a:t>
            </a:r>
            <a:r>
              <a:rPr lang="en-US" dirty="0"/>
              <a:t>, from Proto-Indo-European *</a:t>
            </a:r>
            <a:r>
              <a:rPr lang="en-US" dirty="0" err="1"/>
              <a:t>h₃rḗǵeh</a:t>
            </a:r>
            <a:r>
              <a:rPr lang="en-US" dirty="0"/>
              <a:t>₂, from *</a:t>
            </a:r>
            <a:r>
              <a:rPr lang="en-US" dirty="0" err="1"/>
              <a:t>h₃rḗǵs</a:t>
            </a:r>
            <a:r>
              <a:rPr lang="en-US" dirty="0"/>
              <a:t> (“ruler, king”). Cognate with Latin </a:t>
            </a:r>
            <a:r>
              <a:rPr lang="en-US" dirty="0" err="1"/>
              <a:t>rēx</a:t>
            </a:r>
            <a:r>
              <a:rPr lang="en-US" dirty="0"/>
              <a:t>."</a:t>
            </a:r>
          </a:p>
          <a:p>
            <a:pPr lvl="1"/>
            <a:r>
              <a:rPr lang="hi" dirty="0"/>
              <a:t>कर्तः </a:t>
            </a:r>
            <a:r>
              <a:rPr lang="en-US" i="1" dirty="0" err="1"/>
              <a:t>kurtah</a:t>
            </a:r>
            <a:r>
              <a:rPr lang="en-US" i="1" dirty="0"/>
              <a:t> </a:t>
            </a:r>
            <a:r>
              <a:rPr lang="en-US" dirty="0"/>
              <a:t>'made' from *</a:t>
            </a:r>
            <a:r>
              <a:rPr lang="en-US" dirty="0" err="1"/>
              <a:t>kʷer</a:t>
            </a:r>
            <a:r>
              <a:rPr lang="en-US" dirty="0"/>
              <a:t>-, to do, to make, to build &gt; *</a:t>
            </a:r>
            <a:r>
              <a:rPr lang="en-US" dirty="0" err="1"/>
              <a:t>kʷr</a:t>
            </a:r>
            <a:r>
              <a:rPr lang="en-US" dirty="0"/>
              <a:t>̥-</a:t>
            </a:r>
            <a:r>
              <a:rPr lang="en-US" dirty="0" err="1"/>
              <a:t>tó</a:t>
            </a:r>
            <a:r>
              <a:rPr lang="en-US" dirty="0"/>
              <a:t>-s &gt; Sanskrit </a:t>
            </a:r>
            <a:r>
              <a:rPr lang="hi" dirty="0"/>
              <a:t>कृत “</a:t>
            </a:r>
            <a:r>
              <a:rPr lang="en-US" dirty="0"/>
              <a:t>made”: cf. </a:t>
            </a:r>
            <a:r>
              <a:rPr lang="en-US" i="1" dirty="0"/>
              <a:t>karma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345A82-7AB0-AD42-AC7B-3A240210D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6606" y="62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3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369E-66D4-2E41-A693-7B8B5183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677A-937F-4D4F-8C9A-753C31871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hi" dirty="0"/>
              <a:t>ऊरूतदस्य यद वैश्यः पद्भ्यां शूद्रो अजायत || </a:t>
            </a:r>
            <a:endParaRPr lang="en-US" dirty="0"/>
          </a:p>
          <a:p>
            <a:r>
              <a:rPr lang="en-US" dirty="0" err="1"/>
              <a:t>UrÚ</a:t>
            </a:r>
            <a:r>
              <a:rPr lang="en-US" dirty="0"/>
              <a:t> </a:t>
            </a:r>
            <a:r>
              <a:rPr lang="en-US" dirty="0" err="1"/>
              <a:t>tád</a:t>
            </a:r>
            <a:r>
              <a:rPr lang="en-US" dirty="0"/>
              <a:t> </a:t>
            </a:r>
            <a:r>
              <a:rPr lang="en-US" dirty="0" err="1"/>
              <a:t>asya</a:t>
            </a:r>
            <a:r>
              <a:rPr lang="en-US" dirty="0"/>
              <a:t> </a:t>
            </a:r>
            <a:r>
              <a:rPr lang="en-US" dirty="0" err="1"/>
              <a:t>yád</a:t>
            </a:r>
            <a:r>
              <a:rPr lang="en-US" dirty="0"/>
              <a:t> </a:t>
            </a:r>
            <a:r>
              <a:rPr lang="en-US" dirty="0" err="1"/>
              <a:t>váiSyaH</a:t>
            </a:r>
            <a:r>
              <a:rPr lang="en-US" dirty="0"/>
              <a:t> </a:t>
            </a:r>
            <a:r>
              <a:rPr lang="en-US" dirty="0" err="1"/>
              <a:t>padbhy´åM</a:t>
            </a:r>
            <a:r>
              <a:rPr lang="en-US" dirty="0"/>
              <a:t> </a:t>
            </a:r>
            <a:r>
              <a:rPr lang="en-US" dirty="0" err="1"/>
              <a:t>SUdró</a:t>
            </a:r>
            <a:r>
              <a:rPr lang="en-US" dirty="0"/>
              <a:t> </a:t>
            </a:r>
            <a:r>
              <a:rPr lang="en-US" dirty="0" err="1"/>
              <a:t>ajåyata</a:t>
            </a:r>
            <a:r>
              <a:rPr lang="en-US" dirty="0"/>
              <a:t> </a:t>
            </a:r>
          </a:p>
          <a:p>
            <a:r>
              <a:rPr lang="en-US" dirty="0"/>
              <a:t>legs then of him when farmer feet worker born</a:t>
            </a:r>
            <a:br>
              <a:rPr lang="en-US" dirty="0"/>
            </a:br>
            <a:r>
              <a:rPr lang="hi" dirty="0"/>
              <a:t>ऊरू </a:t>
            </a:r>
            <a:r>
              <a:rPr lang="en-US" dirty="0" err="1"/>
              <a:t>UrÚ</a:t>
            </a:r>
            <a:r>
              <a:rPr lang="en-US" dirty="0"/>
              <a:t> and </a:t>
            </a:r>
            <a:r>
              <a:rPr lang="hi" dirty="0"/>
              <a:t>स्य </a:t>
            </a:r>
            <a:r>
              <a:rPr lang="en-US" dirty="0" err="1"/>
              <a:t>asya</a:t>
            </a:r>
            <a:r>
              <a:rPr lang="en-US" dirty="0"/>
              <a:t> covered above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तद </a:t>
            </a:r>
            <a:r>
              <a:rPr lang="en-US" dirty="0" err="1"/>
              <a:t>tád</a:t>
            </a:r>
            <a:r>
              <a:rPr lang="en-US" dirty="0"/>
              <a:t> ... </a:t>
            </a:r>
            <a:r>
              <a:rPr lang="hi" dirty="0"/>
              <a:t>यद </a:t>
            </a:r>
            <a:r>
              <a:rPr lang="en-US" dirty="0" err="1"/>
              <a:t>yád</a:t>
            </a:r>
            <a:r>
              <a:rPr lang="en-US" dirty="0"/>
              <a:t>: 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This is the same </a:t>
            </a:r>
            <a:r>
              <a:rPr lang="hi" dirty="0"/>
              <a:t>यत </a:t>
            </a:r>
            <a:r>
              <a:rPr lang="en-US" i="1" dirty="0" err="1"/>
              <a:t>yat</a:t>
            </a:r>
            <a:r>
              <a:rPr lang="en-US" dirty="0"/>
              <a:t> as the first word of the first line, a relative pronoun that means "when," and </a:t>
            </a:r>
            <a:r>
              <a:rPr lang="hi" dirty="0"/>
              <a:t>तद </a:t>
            </a:r>
            <a:r>
              <a:rPr lang="en-US" dirty="0" err="1"/>
              <a:t>tád</a:t>
            </a:r>
            <a:r>
              <a:rPr lang="en-US" dirty="0"/>
              <a:t> is the corresponding demonstrative "then" (when &lt;&gt; then).</a:t>
            </a:r>
          </a:p>
          <a:p>
            <a:pPr lvl="2"/>
            <a:r>
              <a:rPr lang="en-US" dirty="0"/>
              <a:t>The English article "the" was developed from a PIE demonstrative related to this "tad." Wiktionary </a:t>
            </a:r>
            <a:r>
              <a:rPr lang="en-US" dirty="0" err="1"/>
              <a:t>says"In</a:t>
            </a:r>
            <a:r>
              <a:rPr lang="en-US" dirty="0"/>
              <a:t> earlier, animacy-based two-gender Proto-Indo-European, *so was the animate demonstrative. Once the gender system was established, *</a:t>
            </a:r>
            <a:r>
              <a:rPr lang="en-US" dirty="0" err="1"/>
              <a:t>seh</a:t>
            </a:r>
            <a:r>
              <a:rPr lang="en-US" dirty="0"/>
              <a:t>₂ was created, with the feminine suffix *-h₂; *</a:t>
            </a:r>
            <a:r>
              <a:rPr lang="en-US" dirty="0" err="1"/>
              <a:t>tod</a:t>
            </a:r>
            <a:r>
              <a:rPr lang="en-US" dirty="0"/>
              <a:t>..." (cf. Sanskrit tad) "was the inanimate demonstrative in two-gender Proto-Indo-European and was later used as a neuter demonstrative. 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वैश्यः </a:t>
            </a:r>
            <a:r>
              <a:rPr lang="en-US" i="1" dirty="0" err="1"/>
              <a:t>vaishya</a:t>
            </a:r>
            <a:endParaRPr lang="en-US" dirty="0"/>
          </a:p>
          <a:p>
            <a:pPr lvl="2"/>
            <a:r>
              <a:rPr lang="en-US" i="1" dirty="0"/>
              <a:t>Vaishya, "</a:t>
            </a:r>
            <a:r>
              <a:rPr lang="en-US" dirty="0"/>
              <a:t>literally from root √</a:t>
            </a:r>
            <a:r>
              <a:rPr lang="en-US" dirty="0" err="1"/>
              <a:t>viś</a:t>
            </a:r>
            <a:r>
              <a:rPr lang="en-US" dirty="0"/>
              <a:t> "a man who settles on the soil", a peasant, or "working man", agriculturist."</a:t>
            </a:r>
          </a:p>
          <a:p>
            <a:pPr lvl="2"/>
            <a:r>
              <a:rPr lang="en-US" dirty="0"/>
              <a:t>Could this be related to </a:t>
            </a:r>
            <a:r>
              <a:rPr lang="hi" dirty="0"/>
              <a:t>विश् </a:t>
            </a:r>
            <a:r>
              <a:rPr lang="en-US" i="1" dirty="0" err="1"/>
              <a:t>vish</a:t>
            </a:r>
            <a:r>
              <a:rPr lang="en-US" dirty="0"/>
              <a:t> "Proto-Indo-Aryan *</a:t>
            </a:r>
            <a:r>
              <a:rPr lang="en-US" dirty="0" err="1"/>
              <a:t>wíṭṣ</a:t>
            </a:r>
            <a:r>
              <a:rPr lang="en-US" dirty="0"/>
              <a:t>, from Proto-Indo-Iranian *</a:t>
            </a:r>
            <a:r>
              <a:rPr lang="en-US" dirty="0" err="1"/>
              <a:t>wíćš</a:t>
            </a:r>
            <a:r>
              <a:rPr lang="en-US" dirty="0"/>
              <a:t>, from Proto-Indo-European *</a:t>
            </a:r>
            <a:r>
              <a:rPr lang="en-US" dirty="0" err="1"/>
              <a:t>wiḱs</a:t>
            </a:r>
            <a:r>
              <a:rPr lang="en-US" dirty="0"/>
              <a:t> (“village, household”). Cognate with Latin </a:t>
            </a:r>
            <a:r>
              <a:rPr lang="en-US" dirty="0" err="1"/>
              <a:t>vīcus</a:t>
            </a:r>
            <a:r>
              <a:rPr lang="en-US" dirty="0"/>
              <a:t>, Ancient Greek </a:t>
            </a:r>
            <a:r>
              <a:rPr lang="el-GR" dirty="0" err="1"/>
              <a:t>οἶκος</a:t>
            </a:r>
            <a:r>
              <a:rPr lang="el-GR" dirty="0"/>
              <a:t> (</a:t>
            </a:r>
            <a:r>
              <a:rPr lang="en-US" dirty="0" err="1"/>
              <a:t>oîkos</a:t>
            </a:r>
            <a:r>
              <a:rPr lang="en-US" dirty="0"/>
              <a:t>, “house”), Gothic (</a:t>
            </a:r>
            <a:r>
              <a:rPr lang="en-US" dirty="0" err="1"/>
              <a:t>weihs</a:t>
            </a:r>
            <a:r>
              <a:rPr lang="en-US" dirty="0"/>
              <a:t>, “village, place”), </a:t>
            </a:r>
            <a:r>
              <a:rPr lang="en-US" dirty="0" err="1"/>
              <a:t>Avestan</a:t>
            </a:r>
            <a:r>
              <a:rPr lang="en-US" dirty="0"/>
              <a:t>(</a:t>
            </a:r>
            <a:r>
              <a:rPr lang="en-US" dirty="0" err="1"/>
              <a:t>vīs</a:t>
            </a:r>
            <a:r>
              <a:rPr lang="en-US" dirty="0"/>
              <a:t>), Albanian vis (“place, land, country”)"</a:t>
            </a:r>
          </a:p>
          <a:p>
            <a:pPr lvl="1"/>
            <a:r>
              <a:rPr lang="hi" dirty="0"/>
              <a:t>पद्भ्यां </a:t>
            </a:r>
            <a:r>
              <a:rPr lang="en-US" i="1" dirty="0" err="1"/>
              <a:t>padbhyam</a:t>
            </a:r>
            <a:r>
              <a:rPr lang="en-US" i="1" dirty="0"/>
              <a:t> </a:t>
            </a:r>
            <a:r>
              <a:rPr lang="en-US" dirty="0"/>
              <a:t>"from his feet": dual ablative case: see 6.12-13, which says that the dual in the weak cases cannot be reliably reconstructed for PIE. But the root word 'feet' is easily seen here: see note about 'feet' in a previous line.</a:t>
            </a:r>
          </a:p>
          <a:p>
            <a:pPr lvl="1"/>
            <a:r>
              <a:rPr lang="hi" dirty="0"/>
              <a:t>शूद्रो </a:t>
            </a:r>
            <a:r>
              <a:rPr lang="en-US" i="1" dirty="0" err="1"/>
              <a:t>shudro</a:t>
            </a:r>
            <a:r>
              <a:rPr lang="en-US" dirty="0"/>
              <a:t> is the name of a worker caste: can't find more about it.</a:t>
            </a:r>
          </a:p>
          <a:p>
            <a:pPr lvl="1"/>
            <a:r>
              <a:rPr lang="hi" dirty="0"/>
              <a:t>अजायत </a:t>
            </a:r>
            <a:r>
              <a:rPr lang="en-US" i="1" dirty="0" err="1"/>
              <a:t>ajayata</a:t>
            </a:r>
            <a:r>
              <a:rPr lang="en-US" i="1" dirty="0"/>
              <a:t> </a:t>
            </a:r>
            <a:r>
              <a:rPr lang="en-US" dirty="0"/>
              <a:t>: imperfect of </a:t>
            </a:r>
            <a:r>
              <a:rPr lang="hi" dirty="0"/>
              <a:t>जनति</a:t>
            </a:r>
            <a:r>
              <a:rPr lang="hi" i="1" dirty="0"/>
              <a:t> </a:t>
            </a:r>
            <a:r>
              <a:rPr lang="en-US" i="1" dirty="0" err="1"/>
              <a:t>janati</a:t>
            </a:r>
            <a:r>
              <a:rPr lang="en-US" i="1" dirty="0"/>
              <a:t> </a:t>
            </a:r>
            <a:r>
              <a:rPr lang="en-US" dirty="0"/>
              <a:t>"beget" "create"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"From Proto-Indo-Aryan *ȷ́</a:t>
            </a:r>
            <a:r>
              <a:rPr lang="en-US" dirty="0" err="1"/>
              <a:t>ánati</a:t>
            </a:r>
            <a:r>
              <a:rPr lang="en-US" dirty="0"/>
              <a:t>, from Proto-Indo-Iranian *ȷ́</a:t>
            </a:r>
            <a:r>
              <a:rPr lang="en-US" dirty="0" err="1"/>
              <a:t>ánati</a:t>
            </a:r>
            <a:r>
              <a:rPr lang="en-US" dirty="0"/>
              <a:t>, from Proto-Indo-European *</a:t>
            </a:r>
            <a:r>
              <a:rPr lang="en-US" dirty="0" err="1"/>
              <a:t>ǵénh</a:t>
            </a:r>
            <a:r>
              <a:rPr lang="en-US" dirty="0"/>
              <a:t>₁-e-</a:t>
            </a:r>
            <a:r>
              <a:rPr lang="en-US" dirty="0" err="1"/>
              <a:t>ti</a:t>
            </a:r>
            <a:r>
              <a:rPr lang="en-US" dirty="0"/>
              <a:t>, from *</a:t>
            </a:r>
            <a:r>
              <a:rPr lang="en-US" dirty="0" err="1"/>
              <a:t>ǵenh</a:t>
            </a:r>
            <a:r>
              <a:rPr lang="en-US" dirty="0"/>
              <a:t>₁- (“to give birth”). Cognate with Persian </a:t>
            </a:r>
            <a:r>
              <a:rPr lang="ar" dirty="0"/>
              <a:t>زادن‎ (</a:t>
            </a:r>
            <a:r>
              <a:rPr lang="en-US" dirty="0" err="1"/>
              <a:t>zâdan</a:t>
            </a:r>
            <a:r>
              <a:rPr lang="en-US" dirty="0"/>
              <a:t>)."</a:t>
            </a:r>
          </a:p>
          <a:p>
            <a:pPr lvl="2"/>
            <a:r>
              <a:rPr lang="en-US" dirty="0"/>
              <a:t>Lots of cognates in English: genetics, genus, -gen words (from Latin </a:t>
            </a:r>
            <a:r>
              <a:rPr lang="en-US" i="1" dirty="0"/>
              <a:t>genus</a:t>
            </a:r>
            <a:r>
              <a:rPr lang="en-US" dirty="0"/>
              <a:t> or </a:t>
            </a:r>
            <a:r>
              <a:rPr lang="en-US" i="1" dirty="0" err="1"/>
              <a:t>gigno</a:t>
            </a:r>
            <a:r>
              <a:rPr lang="en-US" dirty="0"/>
              <a:t> or Greek </a:t>
            </a:r>
            <a:r>
              <a:rPr lang="en-US" i="1" dirty="0"/>
              <a:t>genos, </a:t>
            </a:r>
            <a:r>
              <a:rPr lang="en-US" dirty="0"/>
              <a:t>etc.).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8D0FD71-5DB9-3940-AE0F-CDAFE6B62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4180" y="6206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ADDE-24C8-5548-AC63-49BB66EA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6367D-1441-4947-A26F-3B1F38B51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i" dirty="0"/>
              <a:t>चन्द्रमा मनसो जातश्चक्षोः सूर्यो अजायत | </a:t>
            </a:r>
            <a:endParaRPr lang="en-US" dirty="0"/>
          </a:p>
          <a:p>
            <a:r>
              <a:rPr lang="en-US" dirty="0" err="1"/>
              <a:t>candrámA</a:t>
            </a:r>
            <a:r>
              <a:rPr lang="en-US" dirty="0"/>
              <a:t> </a:t>
            </a:r>
            <a:r>
              <a:rPr lang="en-US" dirty="0" err="1"/>
              <a:t>mánaso</a:t>
            </a:r>
            <a:r>
              <a:rPr lang="en-US" dirty="0"/>
              <a:t> </a:t>
            </a:r>
            <a:r>
              <a:rPr lang="en-US" dirty="0" err="1"/>
              <a:t>jAtáS</a:t>
            </a:r>
            <a:r>
              <a:rPr lang="en-US" dirty="0"/>
              <a:t> </a:t>
            </a:r>
            <a:r>
              <a:rPr lang="en-US" dirty="0" err="1"/>
              <a:t>cákSoH</a:t>
            </a:r>
            <a:r>
              <a:rPr lang="en-US" dirty="0"/>
              <a:t> </a:t>
            </a:r>
            <a:r>
              <a:rPr lang="en-US" dirty="0" err="1"/>
              <a:t>sÚryo</a:t>
            </a:r>
            <a:r>
              <a:rPr lang="en-US" dirty="0"/>
              <a:t> </a:t>
            </a:r>
            <a:r>
              <a:rPr lang="en-US" dirty="0" err="1"/>
              <a:t>ajAyata</a:t>
            </a:r>
            <a:endParaRPr lang="en-US" dirty="0"/>
          </a:p>
          <a:p>
            <a:r>
              <a:rPr lang="en-US" dirty="0"/>
              <a:t>the moon from his mind begotten from his eyes the sun was begotten</a:t>
            </a:r>
          </a:p>
          <a:p>
            <a:pPr lvl="1"/>
            <a:r>
              <a:rPr lang="hi" dirty="0"/>
              <a:t>चन्द्रमा </a:t>
            </a:r>
            <a:r>
              <a:rPr lang="en-US" i="1" dirty="0" err="1"/>
              <a:t>candrama</a:t>
            </a:r>
            <a:r>
              <a:rPr lang="en-US" i="1" dirty="0"/>
              <a:t> "</a:t>
            </a:r>
            <a:r>
              <a:rPr lang="en-US" dirty="0"/>
              <a:t>moon"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surely related to the noun and adjective  </a:t>
            </a:r>
            <a:r>
              <a:rPr lang="hi" dirty="0"/>
              <a:t>चन्द्र </a:t>
            </a:r>
            <a:r>
              <a:rPr lang="en-US" i="1" dirty="0" err="1"/>
              <a:t>candra</a:t>
            </a:r>
            <a:r>
              <a:rPr lang="en-US" i="1" dirty="0"/>
              <a:t> </a:t>
            </a:r>
            <a:r>
              <a:rPr lang="en-US" dirty="0"/>
              <a:t>meaning "moon" and "shiny"</a:t>
            </a:r>
            <a:br>
              <a:rPr lang="en-US" dirty="0"/>
            </a:br>
            <a:r>
              <a:rPr lang="en-US" dirty="0"/>
              <a:t>	</a:t>
            </a:r>
          </a:p>
          <a:p>
            <a:pPr lvl="2"/>
            <a:r>
              <a:rPr lang="en-US" dirty="0"/>
              <a:t>"From Proto-Indo-Aryan *(s)</a:t>
            </a:r>
            <a:r>
              <a:rPr lang="en-US" dirty="0" err="1"/>
              <a:t>ćandrás</a:t>
            </a:r>
            <a:r>
              <a:rPr lang="en-US" dirty="0"/>
              <a:t>, from Proto-Indo-Iranian *(s)</a:t>
            </a:r>
            <a:r>
              <a:rPr lang="en-US" dirty="0" err="1"/>
              <a:t>čandrás</a:t>
            </a:r>
            <a:r>
              <a:rPr lang="en-US" dirty="0"/>
              <a:t>, from Proto-Indo-European *(s)</a:t>
            </a:r>
            <a:r>
              <a:rPr lang="en-US" dirty="0" err="1"/>
              <a:t>kand</a:t>
            </a:r>
            <a:r>
              <a:rPr lang="en-US" dirty="0"/>
              <a:t>-. Doublet of </a:t>
            </a:r>
            <a:r>
              <a:rPr lang="hi" dirty="0"/>
              <a:t>श्चन्द्र (</a:t>
            </a:r>
            <a:r>
              <a:rPr lang="en-US" dirty="0" err="1"/>
              <a:t>ścandrá</a:t>
            </a:r>
            <a:r>
              <a:rPr lang="en-US" dirty="0"/>
              <a:t>, “shining, radiant”). Cognate with Ancient Greek </a:t>
            </a:r>
            <a:r>
              <a:rPr lang="el-GR" dirty="0" err="1"/>
              <a:t>κάνδαρος</a:t>
            </a:r>
            <a:r>
              <a:rPr lang="el-GR" dirty="0"/>
              <a:t> (</a:t>
            </a:r>
            <a:r>
              <a:rPr lang="en-US" dirty="0" err="1"/>
              <a:t>kándaros</a:t>
            </a:r>
            <a:r>
              <a:rPr lang="en-US" dirty="0"/>
              <a:t>, “charcoal”), Latin </a:t>
            </a:r>
            <a:r>
              <a:rPr lang="en-US" dirty="0" err="1"/>
              <a:t>candeō</a:t>
            </a:r>
            <a:r>
              <a:rPr lang="en-US" dirty="0"/>
              <a:t>, Old Armenian </a:t>
            </a:r>
            <a:r>
              <a:rPr lang="hy-AM" dirty="0"/>
              <a:t>խանդ (</a:t>
            </a:r>
            <a:r>
              <a:rPr lang="en-US" dirty="0" err="1"/>
              <a:t>xand</a:t>
            </a:r>
            <a:r>
              <a:rPr lang="en-US" dirty="0"/>
              <a:t>).</a:t>
            </a:r>
          </a:p>
          <a:p>
            <a:pPr lvl="2"/>
            <a:r>
              <a:rPr lang="en-US" dirty="0"/>
              <a:t>with many </a:t>
            </a:r>
            <a:r>
              <a:rPr lang="en-US" dirty="0" err="1"/>
              <a:t>ENglish</a:t>
            </a:r>
            <a:r>
              <a:rPr lang="en-US" dirty="0"/>
              <a:t> cognates: incandescent, candid, etc.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मनसो </a:t>
            </a:r>
            <a:r>
              <a:rPr lang="en-US" i="1" dirty="0" err="1"/>
              <a:t>manaso</a:t>
            </a:r>
            <a:r>
              <a:rPr lang="en-US" i="1" dirty="0"/>
              <a:t> </a:t>
            </a:r>
            <a:r>
              <a:rPr lang="en-US" dirty="0"/>
              <a:t>ablative of "mind"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"From Proto-Indo-Aryan *</a:t>
            </a:r>
            <a:r>
              <a:rPr lang="en-US" dirty="0" err="1"/>
              <a:t>mánas</a:t>
            </a:r>
            <a:r>
              <a:rPr lang="en-US" dirty="0"/>
              <a:t>, from Proto-Indo-Iranian *</a:t>
            </a:r>
            <a:r>
              <a:rPr lang="en-US" dirty="0" err="1"/>
              <a:t>mánas</a:t>
            </a:r>
            <a:r>
              <a:rPr lang="en-US" dirty="0"/>
              <a:t>, from Proto-Indo-European *</a:t>
            </a:r>
            <a:r>
              <a:rPr lang="en-US" dirty="0" err="1"/>
              <a:t>ménos</a:t>
            </a:r>
            <a:r>
              <a:rPr lang="en-US" dirty="0"/>
              <a:t>, from *men- (“to think”). Cognate with </a:t>
            </a:r>
            <a:r>
              <a:rPr lang="en-US" dirty="0" err="1"/>
              <a:t>Avestan</a:t>
            </a:r>
            <a:r>
              <a:rPr lang="en-US" dirty="0"/>
              <a:t>‎‎ (</a:t>
            </a:r>
            <a:r>
              <a:rPr lang="en-US" dirty="0" err="1"/>
              <a:t>manah</a:t>
            </a:r>
            <a:r>
              <a:rPr lang="en-US" dirty="0"/>
              <a:t>‎), Ancient Greek </a:t>
            </a:r>
            <a:r>
              <a:rPr lang="el-GR" dirty="0"/>
              <a:t>μένος (</a:t>
            </a:r>
            <a:r>
              <a:rPr lang="en-US" dirty="0" err="1"/>
              <a:t>ménos</a:t>
            </a:r>
            <a:r>
              <a:rPr lang="en-US" dirty="0"/>
              <a:t>), Latin </a:t>
            </a:r>
            <a:r>
              <a:rPr lang="en-US" dirty="0" err="1"/>
              <a:t>mēns</a:t>
            </a:r>
            <a:r>
              <a:rPr lang="en-US" dirty="0"/>
              <a:t>."</a:t>
            </a:r>
          </a:p>
          <a:p>
            <a:pPr lvl="2"/>
            <a:r>
              <a:rPr lang="en-US" dirty="0"/>
              <a:t>English cognate: mental, mind.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जातश्चक्षोः </a:t>
            </a:r>
            <a:r>
              <a:rPr lang="en-US" i="1" dirty="0" err="1"/>
              <a:t>jatashchaksho</a:t>
            </a:r>
            <a:r>
              <a:rPr lang="en-US" i="1" dirty="0"/>
              <a:t> </a:t>
            </a:r>
            <a:r>
              <a:rPr lang="en-US" dirty="0"/>
              <a:t>printed as one work, but it's made up of </a:t>
            </a:r>
            <a:r>
              <a:rPr lang="hi" dirty="0"/>
              <a:t>जातः </a:t>
            </a:r>
            <a:r>
              <a:rPr lang="en-US" i="1" dirty="0" err="1"/>
              <a:t>jatah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hi" dirty="0"/>
              <a:t>चक्षो </a:t>
            </a:r>
            <a:r>
              <a:rPr lang="en-US" i="1" dirty="0" err="1"/>
              <a:t>chaksho</a:t>
            </a:r>
            <a:r>
              <a:rPr lang="en-US" i="1" dirty="0"/>
              <a:t> </a:t>
            </a:r>
            <a:r>
              <a:rPr lang="en-US" dirty="0"/>
              <a:t>(traditionally </a:t>
            </a:r>
            <a:r>
              <a:rPr lang="en-US" i="1" dirty="0" err="1"/>
              <a:t>caksoh</a:t>
            </a:r>
            <a:r>
              <a:rPr lang="en-US" dirty="0"/>
              <a:t> with a solid dot under the s and the h).</a:t>
            </a:r>
          </a:p>
          <a:p>
            <a:pPr lvl="2"/>
            <a:r>
              <a:rPr lang="hi" dirty="0"/>
              <a:t>जातः </a:t>
            </a:r>
            <a:r>
              <a:rPr lang="en-US" i="1" dirty="0" err="1"/>
              <a:t>jatah</a:t>
            </a:r>
            <a:r>
              <a:rPr lang="en-US" i="1" dirty="0"/>
              <a:t> </a:t>
            </a:r>
            <a:r>
              <a:rPr lang="en-US" dirty="0"/>
              <a:t>"begotten"</a:t>
            </a:r>
            <a:br>
              <a:rPr lang="en-US" i="1" dirty="0"/>
            </a:br>
            <a:endParaRPr lang="en-US" dirty="0"/>
          </a:p>
          <a:p>
            <a:pPr lvl="3"/>
            <a:r>
              <a:rPr lang="en-US" i="1" dirty="0"/>
              <a:t>"</a:t>
            </a:r>
            <a:r>
              <a:rPr lang="en-US" dirty="0"/>
              <a:t>From Proto-Indo-Aryan *</a:t>
            </a:r>
            <a:r>
              <a:rPr lang="en-US" dirty="0" err="1"/>
              <a:t>źaHtás</a:t>
            </a:r>
            <a:r>
              <a:rPr lang="en-US" dirty="0"/>
              <a:t>, from Proto-Indo-Iranian *ȷ́</a:t>
            </a:r>
            <a:r>
              <a:rPr lang="en-US" dirty="0" err="1"/>
              <a:t>aHtás</a:t>
            </a:r>
            <a:r>
              <a:rPr lang="en-US" dirty="0"/>
              <a:t>, from Proto-Indo-European *</a:t>
            </a:r>
            <a:r>
              <a:rPr lang="en-US" dirty="0" err="1"/>
              <a:t>ǵn̥h₁tós</a:t>
            </a:r>
            <a:r>
              <a:rPr lang="en-US" dirty="0"/>
              <a:t> (“begotten, produced”). Cognate with </a:t>
            </a:r>
            <a:r>
              <a:rPr lang="en-US" dirty="0" err="1"/>
              <a:t>Avestan</a:t>
            </a:r>
            <a:r>
              <a:rPr lang="en-US" dirty="0"/>
              <a:t> ‎ (</a:t>
            </a:r>
            <a:r>
              <a:rPr lang="en-US" dirty="0" err="1"/>
              <a:t>zāta</a:t>
            </a:r>
            <a:r>
              <a:rPr lang="en-US" dirty="0"/>
              <a:t>), Latin </a:t>
            </a:r>
            <a:r>
              <a:rPr lang="en-US" dirty="0" err="1"/>
              <a:t>gnatus</a:t>
            </a:r>
            <a:r>
              <a:rPr lang="en-US" dirty="0"/>
              <a:t>, </a:t>
            </a:r>
            <a:r>
              <a:rPr lang="en-US" dirty="0" err="1"/>
              <a:t>natus</a:t>
            </a:r>
            <a:r>
              <a:rPr lang="en-US" dirty="0"/>
              <a:t>, Old English -</a:t>
            </a:r>
            <a:r>
              <a:rPr lang="en-US" dirty="0" err="1"/>
              <a:t>cund</a:t>
            </a:r>
            <a:r>
              <a:rPr lang="en-US" dirty="0"/>
              <a:t>.</a:t>
            </a:r>
            <a:r>
              <a:rPr lang="en-US" i="1" dirty="0"/>
              <a:t>"</a:t>
            </a:r>
            <a:endParaRPr lang="en-US" dirty="0"/>
          </a:p>
          <a:p>
            <a:pPr lvl="3"/>
            <a:r>
              <a:rPr lang="en-US" dirty="0"/>
              <a:t>English cognate: </a:t>
            </a:r>
            <a:r>
              <a:rPr lang="en-US" i="1" dirty="0"/>
              <a:t>native, nation, innate, cognate.</a:t>
            </a:r>
            <a:br>
              <a:rPr lang="en-US" i="1" dirty="0"/>
            </a:br>
            <a:endParaRPr lang="en-US" dirty="0"/>
          </a:p>
          <a:p>
            <a:pPr lvl="2"/>
            <a:r>
              <a:rPr lang="hi" dirty="0"/>
              <a:t>चक्षो </a:t>
            </a:r>
            <a:r>
              <a:rPr lang="en-US" i="1" dirty="0" err="1"/>
              <a:t>chaksho</a:t>
            </a:r>
            <a:r>
              <a:rPr lang="en-US" i="1" dirty="0"/>
              <a:t> </a:t>
            </a:r>
            <a:r>
              <a:rPr lang="en-US" dirty="0"/>
              <a:t>a dual nominative </a:t>
            </a:r>
            <a:br>
              <a:rPr lang="en-US" dirty="0"/>
            </a:br>
            <a:endParaRPr lang="en-US" dirty="0"/>
          </a:p>
          <a:p>
            <a:pPr lvl="3"/>
            <a:r>
              <a:rPr lang="en-US" dirty="0"/>
              <a:t>"From Proto-Indo-Aryan *</a:t>
            </a:r>
            <a:r>
              <a:rPr lang="en-US" dirty="0" err="1"/>
              <a:t>ćákṣuṣ</a:t>
            </a:r>
            <a:r>
              <a:rPr lang="en-US" dirty="0"/>
              <a:t>, from Proto-Indo-Iranian *</a:t>
            </a:r>
            <a:r>
              <a:rPr lang="en-US" dirty="0" err="1"/>
              <a:t>čákšuš</a:t>
            </a:r>
            <a:r>
              <a:rPr lang="en-US" dirty="0"/>
              <a:t> (“eye”), from Proto-Indo-European *</a:t>
            </a:r>
            <a:r>
              <a:rPr lang="en-US" dirty="0" err="1"/>
              <a:t>kʷékʷḱus</a:t>
            </a:r>
            <a:r>
              <a:rPr lang="en-US" dirty="0"/>
              <a:t>, from *</a:t>
            </a:r>
            <a:r>
              <a:rPr lang="en-US" dirty="0" err="1"/>
              <a:t>kʷeḱ</a:t>
            </a:r>
            <a:r>
              <a:rPr lang="en-US" dirty="0"/>
              <a:t>- (“to see, look”). Cognate with Persian </a:t>
            </a:r>
            <a:r>
              <a:rPr lang="ar" dirty="0"/>
              <a:t>چشم‎ (</a:t>
            </a:r>
            <a:r>
              <a:rPr lang="en-US" dirty="0" err="1"/>
              <a:t>čašm</a:t>
            </a:r>
            <a:r>
              <a:rPr lang="en-US" dirty="0"/>
              <a:t>, “eye”) and Greek </a:t>
            </a:r>
            <a:r>
              <a:rPr lang="el-GR" dirty="0" err="1"/>
              <a:t>τέκμᾰρ</a:t>
            </a:r>
            <a:r>
              <a:rPr lang="el-GR" dirty="0"/>
              <a:t> (</a:t>
            </a:r>
            <a:r>
              <a:rPr lang="en-US" dirty="0" err="1"/>
              <a:t>tékmar</a:t>
            </a:r>
            <a:r>
              <a:rPr lang="en-US" dirty="0"/>
              <a:t>) 'goal, token'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सूर्यो </a:t>
            </a:r>
            <a:r>
              <a:rPr lang="en-US" i="1" dirty="0" err="1"/>
              <a:t>suryo</a:t>
            </a:r>
            <a:endParaRPr lang="en-US" dirty="0"/>
          </a:p>
          <a:p>
            <a:pPr lvl="2"/>
            <a:r>
              <a:rPr lang="en-US" i="1" dirty="0"/>
              <a:t>"</a:t>
            </a:r>
            <a:r>
              <a:rPr lang="en-US" dirty="0"/>
              <a:t>Variety of </a:t>
            </a:r>
            <a:r>
              <a:rPr lang="hi" dirty="0"/>
              <a:t>सूर (</a:t>
            </a:r>
            <a:r>
              <a:rPr lang="en-US" dirty="0" err="1"/>
              <a:t>sū́ra</a:t>
            </a:r>
            <a:r>
              <a:rPr lang="en-US" dirty="0"/>
              <a:t>, “the sun”), from </a:t>
            </a:r>
            <a:r>
              <a:rPr lang="hi" dirty="0"/>
              <a:t>स्वर् (</a:t>
            </a:r>
            <a:r>
              <a:rPr lang="en-US" dirty="0" err="1"/>
              <a:t>svár</a:t>
            </a:r>
            <a:r>
              <a:rPr lang="en-US" dirty="0"/>
              <a:t>, “the sun, sunshine”), from Proto-Indo-Aryan *</a:t>
            </a:r>
            <a:r>
              <a:rPr lang="en-US" dirty="0" err="1"/>
              <a:t>súHar</a:t>
            </a:r>
            <a:r>
              <a:rPr lang="en-US" dirty="0"/>
              <a:t>, from Proto-Indo-Iranian *</a:t>
            </a:r>
            <a:r>
              <a:rPr lang="en-US" dirty="0" err="1"/>
              <a:t>súHar</a:t>
            </a:r>
            <a:r>
              <a:rPr lang="en-US" dirty="0"/>
              <a:t>, from Proto-Indo-European *</a:t>
            </a:r>
            <a:r>
              <a:rPr lang="en-US" dirty="0" err="1"/>
              <a:t>sóh₂wl</a:t>
            </a:r>
            <a:r>
              <a:rPr lang="en-US" dirty="0"/>
              <a:t>̥, whence also Ancient Greek </a:t>
            </a:r>
            <a:r>
              <a:rPr lang="el-GR" dirty="0" err="1"/>
              <a:t>ἥλιος</a:t>
            </a:r>
            <a:r>
              <a:rPr lang="el-GR" dirty="0"/>
              <a:t> (</a:t>
            </a:r>
            <a:r>
              <a:rPr lang="en-US" dirty="0" err="1"/>
              <a:t>hḗlios</a:t>
            </a:r>
            <a:r>
              <a:rPr lang="en-US" dirty="0"/>
              <a:t>), Latin </a:t>
            </a:r>
            <a:r>
              <a:rPr lang="en-US" dirty="0" err="1"/>
              <a:t>sōl</a:t>
            </a:r>
            <a:r>
              <a:rPr lang="en-US" dirty="0"/>
              <a:t> and Persian </a:t>
            </a:r>
            <a:r>
              <a:rPr lang="ar" dirty="0"/>
              <a:t>خور‎ (</a:t>
            </a:r>
            <a:r>
              <a:rPr lang="en-US" dirty="0" err="1"/>
              <a:t>khur</a:t>
            </a:r>
            <a:r>
              <a:rPr lang="en-US" dirty="0"/>
              <a:t>)."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अजायत </a:t>
            </a:r>
            <a:r>
              <a:rPr lang="en-US" i="1" dirty="0" err="1"/>
              <a:t>ajayata</a:t>
            </a:r>
            <a:r>
              <a:rPr lang="en-US" i="1" dirty="0"/>
              <a:t> </a:t>
            </a:r>
            <a:r>
              <a:rPr lang="en-US" dirty="0"/>
              <a:t>see previous line.</a:t>
            </a:r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63919A-042E-6743-921D-20488362E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981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F326-20A9-2E4F-9D79-45D3BBA4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A8CB2-B79C-D545-8605-17220A58C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i" dirty="0"/>
              <a:t>मुखादिन्द्रश्चाग्निश्च पराणाद वायुरजायत || </a:t>
            </a:r>
            <a:endParaRPr lang="en-US" dirty="0"/>
          </a:p>
          <a:p>
            <a:r>
              <a:rPr lang="en-US" dirty="0" err="1"/>
              <a:t>múkhAd</a:t>
            </a:r>
            <a:r>
              <a:rPr lang="en-US" dirty="0"/>
              <a:t> </a:t>
            </a:r>
            <a:r>
              <a:rPr lang="en-US" dirty="0" err="1"/>
              <a:t>índraS</a:t>
            </a:r>
            <a:r>
              <a:rPr lang="en-US" dirty="0"/>
              <a:t> ca </a:t>
            </a:r>
            <a:r>
              <a:rPr lang="en-US" dirty="0" err="1"/>
              <a:t>agníS</a:t>
            </a:r>
            <a:r>
              <a:rPr lang="en-US" dirty="0"/>
              <a:t> ca </a:t>
            </a:r>
            <a:r>
              <a:rPr lang="en-US" dirty="0" err="1"/>
              <a:t>prANÁd</a:t>
            </a:r>
            <a:r>
              <a:rPr lang="en-US" dirty="0"/>
              <a:t> </a:t>
            </a:r>
            <a:r>
              <a:rPr lang="en-US" dirty="0" err="1"/>
              <a:t>vAyúr</a:t>
            </a:r>
            <a:r>
              <a:rPr lang="en-US" dirty="0"/>
              <a:t> </a:t>
            </a:r>
            <a:r>
              <a:rPr lang="en-US" dirty="0" err="1"/>
              <a:t>ajAyata</a:t>
            </a:r>
            <a:r>
              <a:rPr lang="en-US" dirty="0"/>
              <a:t> </a:t>
            </a:r>
          </a:p>
          <a:p>
            <a:pPr lvl="1"/>
            <a:r>
              <a:rPr lang="hi" dirty="0"/>
              <a:t>मुखाद </a:t>
            </a:r>
            <a:r>
              <a:rPr lang="en-US" i="1" dirty="0" err="1"/>
              <a:t>mukad</a:t>
            </a:r>
            <a:r>
              <a:rPr lang="en-US" i="1" dirty="0"/>
              <a:t>  </a:t>
            </a:r>
            <a:r>
              <a:rPr lang="en-US" dirty="0"/>
              <a:t>"mouth, face"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इन्द्रश्च = इन्द्रश् + च </a:t>
            </a:r>
            <a:r>
              <a:rPr lang="en-US" i="1" dirty="0" err="1"/>
              <a:t>Indras</a:t>
            </a:r>
            <a:r>
              <a:rPr lang="en-US" i="1" dirty="0"/>
              <a:t> -cha </a:t>
            </a:r>
            <a:r>
              <a:rPr lang="en-US" dirty="0"/>
              <a:t>"and Indra": Indra is a god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"From Proto-Indo-Aryan *</a:t>
            </a:r>
            <a:r>
              <a:rPr lang="en-US" dirty="0" err="1"/>
              <a:t>Índras</a:t>
            </a:r>
            <a:r>
              <a:rPr lang="en-US" dirty="0"/>
              <a:t>, from Proto-Indo-Iranian *</a:t>
            </a:r>
            <a:r>
              <a:rPr lang="en-US" dirty="0" err="1"/>
              <a:t>Índras</a:t>
            </a:r>
            <a:r>
              <a:rPr lang="en-US" dirty="0"/>
              <a:t>, possibly from the BMAC substrate. Cognate with </a:t>
            </a:r>
            <a:r>
              <a:rPr lang="en-US" dirty="0" err="1"/>
              <a:t>Avestan</a:t>
            </a:r>
            <a:r>
              <a:rPr lang="en-US" dirty="0"/>
              <a:t> ‎ (</a:t>
            </a:r>
            <a:r>
              <a:rPr lang="en-US" dirty="0" err="1"/>
              <a:t>Iṇdra</a:t>
            </a:r>
            <a:r>
              <a:rPr lang="en-US" dirty="0"/>
              <a:t>, “name of a </a:t>
            </a:r>
            <a:r>
              <a:rPr lang="en-US" dirty="0" err="1"/>
              <a:t>daeva</a:t>
            </a:r>
            <a:r>
              <a:rPr lang="en-US" dirty="0"/>
              <a:t>”)."</a:t>
            </a:r>
          </a:p>
          <a:p>
            <a:pPr lvl="2"/>
            <a:r>
              <a:rPr lang="en-US" i="1" dirty="0"/>
              <a:t>-cha</a:t>
            </a:r>
            <a:r>
              <a:rPr lang="en-US" dirty="0"/>
              <a:t> means "and" but it is added to the end of a non-initial word: for instance, to say 'frogs and mice' in Sanskrit (or Latin), you would say 'frogs mice-cha' (in Latin you would say '</a:t>
            </a:r>
            <a:r>
              <a:rPr lang="en-US" dirty="0" err="1"/>
              <a:t>ranae</a:t>
            </a:r>
            <a:r>
              <a:rPr lang="en-US" dirty="0"/>
              <a:t> </a:t>
            </a:r>
            <a:r>
              <a:rPr lang="en-US" dirty="0" err="1"/>
              <a:t>mures</a:t>
            </a:r>
            <a:r>
              <a:rPr lang="en-US" u="sng" dirty="0" err="1"/>
              <a:t>que</a:t>
            </a:r>
            <a:r>
              <a:rPr lang="en-US" dirty="0"/>
              <a:t>': the -que means "and" and is cognate with Sanskrit </a:t>
            </a:r>
            <a:r>
              <a:rPr lang="en-US" i="1" dirty="0"/>
              <a:t>-cha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अग्निश्च = अग्निश् + च </a:t>
            </a:r>
            <a:r>
              <a:rPr lang="en-US" i="1" dirty="0" err="1"/>
              <a:t>Agnis</a:t>
            </a:r>
            <a:r>
              <a:rPr lang="en-US" i="1" dirty="0"/>
              <a:t> cha </a:t>
            </a:r>
            <a:r>
              <a:rPr lang="en-US" dirty="0"/>
              <a:t>"and Agni": Agni is another god.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पराणाद </a:t>
            </a:r>
            <a:r>
              <a:rPr lang="en-US" i="1" dirty="0" err="1"/>
              <a:t>paranad</a:t>
            </a:r>
            <a:endParaRPr lang="en-US" dirty="0"/>
          </a:p>
          <a:p>
            <a:pPr lvl="2"/>
            <a:r>
              <a:rPr lang="en-US" dirty="0"/>
              <a:t>"From </a:t>
            </a:r>
            <a:r>
              <a:rPr lang="hi" dirty="0"/>
              <a:t>प्र- (</a:t>
            </a:r>
            <a:r>
              <a:rPr lang="en-US" dirty="0" err="1"/>
              <a:t>pra</a:t>
            </a:r>
            <a:r>
              <a:rPr lang="en-US" dirty="0"/>
              <a:t>-) + </a:t>
            </a:r>
            <a:r>
              <a:rPr lang="hi" dirty="0"/>
              <a:t>अन् (</a:t>
            </a:r>
            <a:r>
              <a:rPr lang="en-US" dirty="0"/>
              <a:t>an), the latter from Proto-Indo-European *</a:t>
            </a:r>
            <a:r>
              <a:rPr lang="en-US" dirty="0" err="1"/>
              <a:t>h₂enh</a:t>
            </a:r>
            <a:r>
              <a:rPr lang="en-US" dirty="0"/>
              <a:t>₁- (“to breathe”)."</a:t>
            </a:r>
          </a:p>
          <a:p>
            <a:pPr lvl="2"/>
            <a:r>
              <a:rPr lang="en-US" dirty="0"/>
              <a:t>cognate with Latin </a:t>
            </a:r>
            <a:r>
              <a:rPr lang="en-US" i="1" dirty="0"/>
              <a:t>animus</a:t>
            </a:r>
            <a:r>
              <a:rPr lang="en-US" dirty="0"/>
              <a:t> and </a:t>
            </a:r>
            <a:r>
              <a:rPr lang="en-US" i="1" dirty="0"/>
              <a:t>halo, </a:t>
            </a:r>
            <a:r>
              <a:rPr lang="en-US" dirty="0"/>
              <a:t>whence English </a:t>
            </a:r>
            <a:r>
              <a:rPr lang="en-US" i="1" dirty="0"/>
              <a:t>animus</a:t>
            </a:r>
            <a:r>
              <a:rPr lang="en-US" dirty="0"/>
              <a:t> and </a:t>
            </a:r>
            <a:r>
              <a:rPr lang="en-US" i="1" dirty="0"/>
              <a:t>inhale.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वायुर </a:t>
            </a:r>
            <a:r>
              <a:rPr lang="en-US" i="1" dirty="0" err="1"/>
              <a:t>vayur</a:t>
            </a:r>
            <a:endParaRPr lang="en-US" dirty="0"/>
          </a:p>
          <a:p>
            <a:pPr lvl="2"/>
            <a:r>
              <a:rPr lang="en-US" i="1" dirty="0"/>
              <a:t>"</a:t>
            </a:r>
            <a:r>
              <a:rPr lang="en-US" dirty="0"/>
              <a:t>From Sanskrit </a:t>
            </a:r>
            <a:r>
              <a:rPr lang="hi" dirty="0"/>
              <a:t>वायु (</a:t>
            </a:r>
            <a:r>
              <a:rPr lang="en-US" dirty="0" err="1"/>
              <a:t>vāyú</a:t>
            </a:r>
            <a:r>
              <a:rPr lang="en-US" dirty="0"/>
              <a:t>) 'wind, air, breath', from Proto-Indo-Iranian *</a:t>
            </a:r>
            <a:r>
              <a:rPr lang="en-US" dirty="0" err="1"/>
              <a:t>HwaHyúš</a:t>
            </a:r>
            <a:r>
              <a:rPr lang="en-US" dirty="0"/>
              <a:t>, from Proto-Indo-European *</a:t>
            </a:r>
            <a:r>
              <a:rPr lang="en-US" dirty="0" err="1"/>
              <a:t>h₂weh₁yu</a:t>
            </a:r>
            <a:r>
              <a:rPr lang="en-US" dirty="0"/>
              <a:t>- (“wind, air”), ultimately from *</a:t>
            </a:r>
            <a:r>
              <a:rPr lang="en-US" dirty="0" err="1"/>
              <a:t>h₂weh</a:t>
            </a:r>
            <a:r>
              <a:rPr lang="en-US" dirty="0"/>
              <a:t>₁- (“to blow”)."</a:t>
            </a:r>
            <a:br>
              <a:rPr lang="en-US" dirty="0"/>
            </a:br>
            <a:endParaRPr lang="en-US" dirty="0"/>
          </a:p>
          <a:p>
            <a:pPr lvl="1"/>
            <a:r>
              <a:rPr lang="hi" dirty="0"/>
              <a:t>अजायत </a:t>
            </a:r>
            <a:r>
              <a:rPr lang="en-US" i="1" dirty="0" err="1"/>
              <a:t>ajayata</a:t>
            </a:r>
            <a:r>
              <a:rPr lang="en-US" dirty="0"/>
              <a:t> see previous line</a:t>
            </a:r>
          </a:p>
          <a:p>
            <a:endParaRPr lang="en-US" dirty="0"/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B2F5828-18F4-6C40-8BCD-572B6FB30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6457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2123</Words>
  <Application>Microsoft Macintosh PowerPoint</Application>
  <PresentationFormat>Widescreen</PresentationFormat>
  <Paragraphs>92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Vedic Text Sample</vt:lpstr>
      <vt:lpstr>first line</vt:lpstr>
      <vt:lpstr>second line </vt:lpstr>
      <vt:lpstr>third line </vt:lpstr>
      <vt:lpstr>fourth line </vt:lpstr>
      <vt:lpstr>fifth line </vt:lpstr>
      <vt:lpstr>6th line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Vedic Text Sample</dc:title>
  <dc:creator>Microsoft Office User</dc:creator>
  <cp:lastModifiedBy>Microsoft Office User</cp:lastModifiedBy>
  <cp:revision>6</cp:revision>
  <dcterms:created xsi:type="dcterms:W3CDTF">2020-04-03T16:57:17Z</dcterms:created>
  <dcterms:modified xsi:type="dcterms:W3CDTF">2020-04-06T17:23:19Z</dcterms:modified>
</cp:coreProperties>
</file>