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57" r:id="rId4"/>
    <p:sldId id="258" r:id="rId5"/>
    <p:sldId id="262" r:id="rId6"/>
    <p:sldId id="259" r:id="rId7"/>
    <p:sldId id="261"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22"/>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106E7-8159-BF49-A4E0-17D10E0F0A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ED08EB-6CD4-5542-9FE5-1655CA9D25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9D5070-A599-D246-BF2F-0C8356B3150C}"/>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5" name="Footer Placeholder 4">
            <a:extLst>
              <a:ext uri="{FF2B5EF4-FFF2-40B4-BE49-F238E27FC236}">
                <a16:creationId xmlns:a16="http://schemas.microsoft.com/office/drawing/2014/main" id="{C819333B-C315-3A45-9010-5D3A283B1C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82313B-A1C6-2B4F-A9D1-F725A2722372}"/>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232369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CB7E8-C946-A747-B20C-3F6757E158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AB0394-1FA8-EF4F-A25E-3E2584CBE4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BF0E45-1AED-814D-B960-A002CFA23E26}"/>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5" name="Footer Placeholder 4">
            <a:extLst>
              <a:ext uri="{FF2B5EF4-FFF2-40B4-BE49-F238E27FC236}">
                <a16:creationId xmlns:a16="http://schemas.microsoft.com/office/drawing/2014/main" id="{94E593D4-A114-E740-A5B5-C0E5ED37D9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140FB9-EBEC-E945-9BA1-85C0715F7686}"/>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478982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8F1EA5-6612-764A-A151-95A5B70784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FA94E3-723B-3646-B8A2-26D36E49CB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249FEC-07DB-9040-B80B-5F0780147360}"/>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5" name="Footer Placeholder 4">
            <a:extLst>
              <a:ext uri="{FF2B5EF4-FFF2-40B4-BE49-F238E27FC236}">
                <a16:creationId xmlns:a16="http://schemas.microsoft.com/office/drawing/2014/main" id="{37647037-8FFA-3F4F-9656-220113F4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68367E-952B-3E41-ABE3-B3EB462DFB74}"/>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2897162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CA31-898A-3B4F-82C5-179902C931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305E1D-E27B-EA42-8CDB-CD5178B97B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0D9190-2A6F-5843-AC09-113F11CACEF8}"/>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5" name="Footer Placeholder 4">
            <a:extLst>
              <a:ext uri="{FF2B5EF4-FFF2-40B4-BE49-F238E27FC236}">
                <a16:creationId xmlns:a16="http://schemas.microsoft.com/office/drawing/2014/main" id="{E272376E-6033-6344-91DC-DC77E4DF7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B1E715-4001-A947-9433-067559103B11}"/>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2261531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78901-0698-334B-BF6E-BDF8DEB266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93BA8-7745-5249-8F04-315E9CEDF0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CC3D0B-9A39-F64F-AA0A-8E2D7D95385C}"/>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5" name="Footer Placeholder 4">
            <a:extLst>
              <a:ext uri="{FF2B5EF4-FFF2-40B4-BE49-F238E27FC236}">
                <a16:creationId xmlns:a16="http://schemas.microsoft.com/office/drawing/2014/main" id="{76C759C9-C8D4-3640-AFF2-1A49708BCB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618191-5B63-F941-A29B-0C088842B0B8}"/>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2209526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D84A5-0B48-9D4E-8770-16768E4C90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F924DE-82FC-7C44-9E1E-68FC1E3D6D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9BD5C5-7E56-3747-8962-D22F41F5B1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DA2C62-5B3A-6948-9B9D-F6DCB4BA6D9E}"/>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6" name="Footer Placeholder 5">
            <a:extLst>
              <a:ext uri="{FF2B5EF4-FFF2-40B4-BE49-F238E27FC236}">
                <a16:creationId xmlns:a16="http://schemas.microsoft.com/office/drawing/2014/main" id="{D5F503FE-5B23-C24B-AC1D-280FDFA5C0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E0F64F-230C-FC4A-A19F-53A582EAEE63}"/>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95070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59924-8632-EC48-B527-0B7A55ECCB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57C750-8392-1E4A-9620-37B2683BB7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F6156C-D7A2-D94A-92AF-2CF947A12B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E0AA24-96E7-2C4B-9D04-58401AD46F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D5DDFC-6F56-7C45-AB53-34AD5C3581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18DA28-4430-4344-8969-D9E1A2C1CD80}"/>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8" name="Footer Placeholder 7">
            <a:extLst>
              <a:ext uri="{FF2B5EF4-FFF2-40B4-BE49-F238E27FC236}">
                <a16:creationId xmlns:a16="http://schemas.microsoft.com/office/drawing/2014/main" id="{F197B7F4-A7AB-1E43-AA83-D214158BD7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ECE1F5-38C8-B34D-8204-2B792F16CB87}"/>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3501671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21FF1-A89C-9043-B2CC-B51F6A4301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855FE0-1CAA-F94D-849B-C842D4ED0C4F}"/>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4" name="Footer Placeholder 3">
            <a:extLst>
              <a:ext uri="{FF2B5EF4-FFF2-40B4-BE49-F238E27FC236}">
                <a16:creationId xmlns:a16="http://schemas.microsoft.com/office/drawing/2014/main" id="{A06B7452-A6D2-B747-956D-8568DF5CFB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DBC1C7-5A22-8442-8BFC-3F007C425D47}"/>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612385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F05A3E-0C87-0441-A5FD-4052BF0B55A1}"/>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3" name="Footer Placeholder 2">
            <a:extLst>
              <a:ext uri="{FF2B5EF4-FFF2-40B4-BE49-F238E27FC236}">
                <a16:creationId xmlns:a16="http://schemas.microsoft.com/office/drawing/2014/main" id="{7038790F-91B2-2849-9A04-67CEDCC54A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790F45-9469-354E-92DA-3A63B17412CC}"/>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369915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9BAA7-438C-024F-9093-7A7247889D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BB0E5D-98ED-DF45-ABA5-B154DE1919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0CD7AD-4995-C545-B722-123201A49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F4437C-3F39-1A4F-A4AA-77E645BFC49D}"/>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6" name="Footer Placeholder 5">
            <a:extLst>
              <a:ext uri="{FF2B5EF4-FFF2-40B4-BE49-F238E27FC236}">
                <a16:creationId xmlns:a16="http://schemas.microsoft.com/office/drawing/2014/main" id="{1E4D1E72-87B4-DF41-BA08-E997351F13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88EFDE-8DFF-554A-A2E1-794D1FE114FD}"/>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2138961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391A-C313-6F40-B8D2-50ACFD2F52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660415-3D49-7D48-BC6A-A5063C6CD0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E51F0A-A54A-0F4D-A6EE-8F3F718020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84AC37-B881-E741-8035-6BE22D6F29B1}"/>
              </a:ext>
            </a:extLst>
          </p:cNvPr>
          <p:cNvSpPr>
            <a:spLocks noGrp="1"/>
          </p:cNvSpPr>
          <p:nvPr>
            <p:ph type="dt" sz="half" idx="10"/>
          </p:nvPr>
        </p:nvSpPr>
        <p:spPr/>
        <p:txBody>
          <a:bodyPr/>
          <a:lstStyle/>
          <a:p>
            <a:fld id="{BA290FC8-CF83-D94C-994D-65F613D3542E}" type="datetimeFigureOut">
              <a:rPr lang="en-US" smtClean="0"/>
              <a:t>3/26/20</a:t>
            </a:fld>
            <a:endParaRPr lang="en-US"/>
          </a:p>
        </p:txBody>
      </p:sp>
      <p:sp>
        <p:nvSpPr>
          <p:cNvPr id="6" name="Footer Placeholder 5">
            <a:extLst>
              <a:ext uri="{FF2B5EF4-FFF2-40B4-BE49-F238E27FC236}">
                <a16:creationId xmlns:a16="http://schemas.microsoft.com/office/drawing/2014/main" id="{16BFAAC4-D2CE-DD47-AD13-6BF3CD92F8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B2BB0F-3C5F-844E-B630-504C18155A94}"/>
              </a:ext>
            </a:extLst>
          </p:cNvPr>
          <p:cNvSpPr>
            <a:spLocks noGrp="1"/>
          </p:cNvSpPr>
          <p:nvPr>
            <p:ph type="sldNum" sz="quarter" idx="12"/>
          </p:nvPr>
        </p:nvSpPr>
        <p:spPr/>
        <p:txBody>
          <a:bodyPr/>
          <a:lstStyle/>
          <a:p>
            <a:fld id="{3C85B2C8-A431-C444-BC26-9262603B15BE}" type="slidenum">
              <a:rPr lang="en-US" smtClean="0"/>
              <a:t>‹#›</a:t>
            </a:fld>
            <a:endParaRPr lang="en-US"/>
          </a:p>
        </p:txBody>
      </p:sp>
    </p:spTree>
    <p:extLst>
      <p:ext uri="{BB962C8B-B14F-4D97-AF65-F5344CB8AC3E}">
        <p14:creationId xmlns:p14="http://schemas.microsoft.com/office/powerpoint/2010/main" val="3834579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97190A-5186-CF45-9C3A-5E88EA6E51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58F635-EE2A-3343-87EF-134A6676F5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39C61-0471-D347-8AB8-1949E2BB8E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90FC8-CF83-D94C-994D-65F613D3542E}" type="datetimeFigureOut">
              <a:rPr lang="en-US" smtClean="0"/>
              <a:t>3/26/20</a:t>
            </a:fld>
            <a:endParaRPr lang="en-US"/>
          </a:p>
        </p:txBody>
      </p:sp>
      <p:sp>
        <p:nvSpPr>
          <p:cNvPr id="5" name="Footer Placeholder 4">
            <a:extLst>
              <a:ext uri="{FF2B5EF4-FFF2-40B4-BE49-F238E27FC236}">
                <a16:creationId xmlns:a16="http://schemas.microsoft.com/office/drawing/2014/main" id="{4CC47EAB-3E59-614B-B29B-51B4A20D04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722A3B-0B05-7349-864E-99E74E5753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5B2C8-A431-C444-BC26-9262603B15BE}" type="slidenum">
              <a:rPr lang="en-US" smtClean="0"/>
              <a:t>‹#›</a:t>
            </a:fld>
            <a:endParaRPr lang="en-US"/>
          </a:p>
        </p:txBody>
      </p:sp>
    </p:spTree>
    <p:extLst>
      <p:ext uri="{BB962C8B-B14F-4D97-AF65-F5344CB8AC3E}">
        <p14:creationId xmlns:p14="http://schemas.microsoft.com/office/powerpoint/2010/main" val="1584496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8E8A7-27AF-6546-87C1-1D025D17007C}"/>
              </a:ext>
            </a:extLst>
          </p:cNvPr>
          <p:cNvSpPr>
            <a:spLocks noGrp="1"/>
          </p:cNvSpPr>
          <p:nvPr>
            <p:ph type="ctrTitle"/>
          </p:nvPr>
        </p:nvSpPr>
        <p:spPr/>
        <p:txBody>
          <a:bodyPr/>
          <a:lstStyle/>
          <a:p>
            <a:r>
              <a:rPr lang="en-US" dirty="0"/>
              <a:t>Devanagari</a:t>
            </a:r>
          </a:p>
        </p:txBody>
      </p:sp>
      <p:sp>
        <p:nvSpPr>
          <p:cNvPr id="3" name="Subtitle 2">
            <a:extLst>
              <a:ext uri="{FF2B5EF4-FFF2-40B4-BE49-F238E27FC236}">
                <a16:creationId xmlns:a16="http://schemas.microsoft.com/office/drawing/2014/main" id="{FC0F88FE-742F-C542-BA01-67064670A6DC}"/>
              </a:ext>
            </a:extLst>
          </p:cNvPr>
          <p:cNvSpPr>
            <a:spLocks noGrp="1"/>
          </p:cNvSpPr>
          <p:nvPr>
            <p:ph type="subTitle" idx="1"/>
          </p:nvPr>
        </p:nvSpPr>
        <p:spPr/>
        <p:txBody>
          <a:bodyPr/>
          <a:lstStyle/>
          <a:p>
            <a:r>
              <a:rPr lang="en-US" dirty="0"/>
              <a:t>Sanskrit writing</a:t>
            </a:r>
          </a:p>
        </p:txBody>
      </p:sp>
    </p:spTree>
    <p:extLst>
      <p:ext uri="{BB962C8B-B14F-4D97-AF65-F5344CB8AC3E}">
        <p14:creationId xmlns:p14="http://schemas.microsoft.com/office/powerpoint/2010/main" val="2656589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BD49-B0D8-AA47-B1AC-8BC367EACE86}"/>
              </a:ext>
            </a:extLst>
          </p:cNvPr>
          <p:cNvSpPr>
            <a:spLocks noGrp="1"/>
          </p:cNvSpPr>
          <p:nvPr>
            <p:ph type="title"/>
          </p:nvPr>
        </p:nvSpPr>
        <p:spPr/>
        <p:txBody>
          <a:bodyPr/>
          <a:lstStyle/>
          <a:p>
            <a:r>
              <a:rPr lang="en-US" dirty="0"/>
              <a:t>Why?</a:t>
            </a:r>
          </a:p>
        </p:txBody>
      </p:sp>
      <p:sp>
        <p:nvSpPr>
          <p:cNvPr id="3" name="Content Placeholder 2">
            <a:extLst>
              <a:ext uri="{FF2B5EF4-FFF2-40B4-BE49-F238E27FC236}">
                <a16:creationId xmlns:a16="http://schemas.microsoft.com/office/drawing/2014/main" id="{CBA7C54A-D9AF-574F-B2F8-F43BE25BA525}"/>
              </a:ext>
            </a:extLst>
          </p:cNvPr>
          <p:cNvSpPr>
            <a:spLocks noGrp="1"/>
          </p:cNvSpPr>
          <p:nvPr>
            <p:ph idx="1"/>
          </p:nvPr>
        </p:nvSpPr>
        <p:spPr/>
        <p:txBody>
          <a:bodyPr/>
          <a:lstStyle/>
          <a:p>
            <a:r>
              <a:rPr lang="en-US" dirty="0"/>
              <a:t>Andrea was lamenting that we aren’t doing or even seeing any Devanagari, the writing system for most Indic languages.</a:t>
            </a:r>
          </a:p>
          <a:p>
            <a:r>
              <a:rPr lang="en-US" dirty="0"/>
              <a:t>So, since Colton and I are trying to learn it, and Andrea has got some under her belt, I made up a little </a:t>
            </a:r>
            <a:r>
              <a:rPr lang="en-US" dirty="0" err="1"/>
              <a:t>powerpoint</a:t>
            </a:r>
            <a:r>
              <a:rPr lang="en-US" dirty="0"/>
              <a:t> about it.</a:t>
            </a:r>
          </a:p>
          <a:p>
            <a:r>
              <a:rPr lang="en-US" dirty="0"/>
              <a:t>It’s not really anything compared even to the Wikipedia article about Devanagari, but maybe </a:t>
            </a:r>
            <a:r>
              <a:rPr lang="en-US"/>
              <a:t>you’ll enjoy it. </a:t>
            </a:r>
            <a:endParaRPr lang="en-US" dirty="0"/>
          </a:p>
        </p:txBody>
      </p:sp>
    </p:spTree>
    <p:extLst>
      <p:ext uri="{BB962C8B-B14F-4D97-AF65-F5344CB8AC3E}">
        <p14:creationId xmlns:p14="http://schemas.microsoft.com/office/powerpoint/2010/main" val="3332285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1D93A-8728-E144-A5F8-51D8F6645259}"/>
              </a:ext>
            </a:extLst>
          </p:cNvPr>
          <p:cNvSpPr>
            <a:spLocks noGrp="1"/>
          </p:cNvSpPr>
          <p:nvPr>
            <p:ph type="title"/>
          </p:nvPr>
        </p:nvSpPr>
        <p:spPr/>
        <p:txBody>
          <a:bodyPr/>
          <a:lstStyle/>
          <a:p>
            <a:r>
              <a:rPr lang="en-US" dirty="0"/>
              <a:t>Some facts</a:t>
            </a:r>
          </a:p>
        </p:txBody>
      </p:sp>
      <p:sp>
        <p:nvSpPr>
          <p:cNvPr id="3" name="Content Placeholder 2">
            <a:extLst>
              <a:ext uri="{FF2B5EF4-FFF2-40B4-BE49-F238E27FC236}">
                <a16:creationId xmlns:a16="http://schemas.microsoft.com/office/drawing/2014/main" id="{9110C1ED-3192-5A40-B7AE-2F169FE27394}"/>
              </a:ext>
            </a:extLst>
          </p:cNvPr>
          <p:cNvSpPr>
            <a:spLocks noGrp="1"/>
          </p:cNvSpPr>
          <p:nvPr>
            <p:ph idx="1"/>
          </p:nvPr>
        </p:nvSpPr>
        <p:spPr/>
        <p:txBody>
          <a:bodyPr/>
          <a:lstStyle/>
          <a:p>
            <a:r>
              <a:rPr lang="en-US" dirty="0"/>
              <a:t>The name of the writing system used for Sanskrit is Devanagari</a:t>
            </a:r>
          </a:p>
          <a:p>
            <a:r>
              <a:rPr lang="en-US" dirty="0"/>
              <a:t>It’s beautiful. </a:t>
            </a:r>
          </a:p>
          <a:p>
            <a:r>
              <a:rPr lang="en-US" dirty="0"/>
              <a:t>The name comes from "deva" </a:t>
            </a:r>
            <a:r>
              <a:rPr lang="hi" dirty="0"/>
              <a:t>देव</a:t>
            </a:r>
            <a:r>
              <a:rPr lang="en-US" dirty="0"/>
              <a:t> (‘divine’) and "</a:t>
            </a:r>
            <a:r>
              <a:rPr lang="en-US" dirty="0" err="1"/>
              <a:t>nāgarī</a:t>
            </a:r>
            <a:r>
              <a:rPr lang="en-US" dirty="0"/>
              <a:t>" </a:t>
            </a:r>
            <a:r>
              <a:rPr lang="hi" dirty="0"/>
              <a:t>नागरी</a:t>
            </a:r>
            <a:r>
              <a:rPr lang="en-US" dirty="0"/>
              <a:t> (‘city’).</a:t>
            </a:r>
          </a:p>
          <a:p>
            <a:r>
              <a:rPr lang="en-US" dirty="0"/>
              <a:t>Devanagari is an ‘abugida’, which means that all the consonant symbols automatically have a default vowel attached to them: it’s usually written as an a in English (the sound that occurs in e.g. dharma </a:t>
            </a:r>
            <a:r>
              <a:rPr lang="hi" dirty="0"/>
              <a:t>धर्म</a:t>
            </a:r>
            <a:r>
              <a:rPr lang="en-US" dirty="0"/>
              <a:t> or karma </a:t>
            </a:r>
            <a:r>
              <a:rPr lang="hi" dirty="0"/>
              <a:t>कर्म</a:t>
            </a:r>
            <a:r>
              <a:rPr lang="en-US" dirty="0"/>
              <a:t>).</a:t>
            </a:r>
          </a:p>
          <a:p>
            <a:r>
              <a:rPr lang="en-US" dirty="0"/>
              <a:t>But sometimes, another vowel is needed, in which case there is a symbol for that vowel.</a:t>
            </a:r>
          </a:p>
          <a:p>
            <a:endParaRPr lang="en-US" dirty="0"/>
          </a:p>
        </p:txBody>
      </p:sp>
    </p:spTree>
    <p:extLst>
      <p:ext uri="{BB962C8B-B14F-4D97-AF65-F5344CB8AC3E}">
        <p14:creationId xmlns:p14="http://schemas.microsoft.com/office/powerpoint/2010/main" val="1003304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64910-3C1F-E843-A61E-DC0A11EFC1F6}"/>
              </a:ext>
            </a:extLst>
          </p:cNvPr>
          <p:cNvSpPr>
            <a:spLocks noGrp="1"/>
          </p:cNvSpPr>
          <p:nvPr>
            <p:ph type="title"/>
          </p:nvPr>
        </p:nvSpPr>
        <p:spPr/>
        <p:txBody>
          <a:bodyPr/>
          <a:lstStyle/>
          <a:p>
            <a:r>
              <a:rPr lang="en-US" dirty="0"/>
              <a:t>The order of the letters</a:t>
            </a:r>
          </a:p>
        </p:txBody>
      </p:sp>
      <p:sp>
        <p:nvSpPr>
          <p:cNvPr id="3" name="Content Placeholder 2">
            <a:extLst>
              <a:ext uri="{FF2B5EF4-FFF2-40B4-BE49-F238E27FC236}">
                <a16:creationId xmlns:a16="http://schemas.microsoft.com/office/drawing/2014/main" id="{DCBF0E24-C2F6-FE4C-BFD5-95E925AC1C02}"/>
              </a:ext>
            </a:extLst>
          </p:cNvPr>
          <p:cNvSpPr>
            <a:spLocks noGrp="1"/>
          </p:cNvSpPr>
          <p:nvPr>
            <p:ph idx="1"/>
          </p:nvPr>
        </p:nvSpPr>
        <p:spPr/>
        <p:txBody>
          <a:bodyPr>
            <a:normAutofit fontScale="85000" lnSpcReduction="20000"/>
          </a:bodyPr>
          <a:lstStyle/>
          <a:p>
            <a:r>
              <a:rPr lang="en-US" dirty="0"/>
              <a:t>One of the coolest things about Devanagari is that the consonants are all put into a predictable order, from back of the mouth to the front (top of chart to bottom), and from voiceless to voiceless aspirates to voiced to voiced aspirates (left to right on chart). </a:t>
            </a:r>
          </a:p>
          <a:p>
            <a:pPr lvl="1"/>
            <a:r>
              <a:rPr lang="en-US" dirty="0"/>
              <a:t>Starting with the back of the mouth, first come the gutturals</a:t>
            </a:r>
          </a:p>
          <a:p>
            <a:pPr lvl="2"/>
            <a:r>
              <a:rPr lang="hi-IN" dirty="0"/>
              <a:t>क</a:t>
            </a:r>
            <a:r>
              <a:rPr lang="en-US" dirty="0"/>
              <a:t> ka</a:t>
            </a:r>
            <a:r>
              <a:rPr lang="hi-IN" dirty="0"/>
              <a:t>, ख</a:t>
            </a:r>
            <a:r>
              <a:rPr lang="en-US" dirty="0"/>
              <a:t> kha</a:t>
            </a:r>
            <a:r>
              <a:rPr lang="hi-IN" dirty="0"/>
              <a:t>, ग</a:t>
            </a:r>
            <a:r>
              <a:rPr lang="en-US" dirty="0"/>
              <a:t> </a:t>
            </a:r>
            <a:r>
              <a:rPr lang="en-US" dirty="0" err="1"/>
              <a:t>ga</a:t>
            </a:r>
            <a:r>
              <a:rPr lang="hi-IN" dirty="0"/>
              <a:t>, घ</a:t>
            </a:r>
            <a:r>
              <a:rPr lang="en-US" dirty="0"/>
              <a:t> </a:t>
            </a:r>
            <a:r>
              <a:rPr lang="en-US" dirty="0" err="1"/>
              <a:t>gha</a:t>
            </a:r>
            <a:r>
              <a:rPr lang="hi-IN" dirty="0"/>
              <a:t>, ङ</a:t>
            </a:r>
            <a:r>
              <a:rPr lang="en-US" dirty="0"/>
              <a:t> </a:t>
            </a:r>
            <a:r>
              <a:rPr lang="en-US" dirty="0" err="1"/>
              <a:t>nga</a:t>
            </a:r>
            <a:r>
              <a:rPr lang="hi-IN" dirty="0"/>
              <a:t>, ह</a:t>
            </a:r>
            <a:r>
              <a:rPr lang="en-US" dirty="0"/>
              <a:t> ha</a:t>
            </a:r>
          </a:p>
          <a:p>
            <a:pPr lvl="1"/>
            <a:r>
              <a:rPr lang="en-US" dirty="0"/>
              <a:t>Then move forward in the mouth to the palatals</a:t>
            </a:r>
            <a:endParaRPr lang="hi-IN" dirty="0"/>
          </a:p>
          <a:p>
            <a:pPr lvl="2"/>
            <a:r>
              <a:rPr lang="hi-IN" dirty="0"/>
              <a:t>च </a:t>
            </a:r>
            <a:r>
              <a:rPr lang="en-US" dirty="0"/>
              <a:t>ca (as in chat), </a:t>
            </a:r>
            <a:r>
              <a:rPr lang="hi-IN" dirty="0"/>
              <a:t>छ </a:t>
            </a:r>
            <a:r>
              <a:rPr lang="en-US" dirty="0"/>
              <a:t>cha, </a:t>
            </a:r>
            <a:r>
              <a:rPr lang="hi-IN" dirty="0"/>
              <a:t>ज </a:t>
            </a:r>
            <a:r>
              <a:rPr lang="en-US" dirty="0"/>
              <a:t>ja, </a:t>
            </a:r>
            <a:r>
              <a:rPr lang="hi-IN" dirty="0"/>
              <a:t>झ </a:t>
            </a:r>
            <a:r>
              <a:rPr lang="en-US" dirty="0" err="1"/>
              <a:t>jha</a:t>
            </a:r>
            <a:r>
              <a:rPr lang="en-US" dirty="0"/>
              <a:t>, </a:t>
            </a:r>
            <a:r>
              <a:rPr lang="hi-IN" dirty="0"/>
              <a:t>ञ </a:t>
            </a:r>
            <a:r>
              <a:rPr lang="en-US" dirty="0" err="1"/>
              <a:t>nya</a:t>
            </a:r>
            <a:r>
              <a:rPr lang="en-US" dirty="0"/>
              <a:t>, </a:t>
            </a:r>
            <a:r>
              <a:rPr lang="hi-IN" dirty="0"/>
              <a:t>य </a:t>
            </a:r>
            <a:r>
              <a:rPr lang="en-US" dirty="0" err="1"/>
              <a:t>ya</a:t>
            </a:r>
            <a:r>
              <a:rPr lang="en-US" dirty="0"/>
              <a:t>, </a:t>
            </a:r>
            <a:r>
              <a:rPr lang="hi-IN" dirty="0"/>
              <a:t>श </a:t>
            </a:r>
            <a:r>
              <a:rPr lang="en-US" dirty="0" err="1"/>
              <a:t>sha</a:t>
            </a:r>
            <a:r>
              <a:rPr lang="en-US" dirty="0"/>
              <a:t> (as in “shush”)</a:t>
            </a:r>
          </a:p>
          <a:p>
            <a:pPr lvl="1"/>
            <a:r>
              <a:rPr lang="en-US" dirty="0"/>
              <a:t>Then move forward to the retroflex (aka cerebral or cacuminal: front of roof of mouth))</a:t>
            </a:r>
          </a:p>
          <a:p>
            <a:pPr lvl="2"/>
            <a:r>
              <a:rPr lang="hi-IN" dirty="0"/>
              <a:t>ट </a:t>
            </a:r>
            <a:r>
              <a:rPr lang="en-US" dirty="0" err="1"/>
              <a:t>ṭa</a:t>
            </a:r>
            <a:r>
              <a:rPr lang="en-US" dirty="0"/>
              <a:t>, </a:t>
            </a:r>
            <a:r>
              <a:rPr lang="en-US" dirty="0" err="1"/>
              <a:t>ठ</a:t>
            </a:r>
            <a:r>
              <a:rPr lang="en-US" dirty="0"/>
              <a:t> </a:t>
            </a:r>
            <a:r>
              <a:rPr lang="en-US" dirty="0" err="1"/>
              <a:t>ṭha</a:t>
            </a:r>
            <a:r>
              <a:rPr lang="en-US" dirty="0"/>
              <a:t>, </a:t>
            </a:r>
            <a:r>
              <a:rPr lang="hi-IN" dirty="0"/>
              <a:t>ड </a:t>
            </a:r>
            <a:r>
              <a:rPr lang="en-US" dirty="0" err="1"/>
              <a:t>ḍa</a:t>
            </a:r>
            <a:r>
              <a:rPr lang="en-US" dirty="0"/>
              <a:t>, </a:t>
            </a:r>
            <a:r>
              <a:rPr lang="en-US" dirty="0" err="1"/>
              <a:t>ढ</a:t>
            </a:r>
            <a:r>
              <a:rPr lang="en-US" dirty="0"/>
              <a:t> </a:t>
            </a:r>
            <a:r>
              <a:rPr lang="en-US" dirty="0" err="1"/>
              <a:t>ḍha</a:t>
            </a:r>
            <a:r>
              <a:rPr lang="en-US" dirty="0"/>
              <a:t>, </a:t>
            </a:r>
            <a:r>
              <a:rPr lang="hi-IN" dirty="0"/>
              <a:t>ण </a:t>
            </a:r>
            <a:r>
              <a:rPr lang="en-US" dirty="0" err="1"/>
              <a:t>ṇa</a:t>
            </a:r>
            <a:r>
              <a:rPr lang="en-US" dirty="0"/>
              <a:t>, </a:t>
            </a:r>
            <a:r>
              <a:rPr lang="hi-IN" dirty="0"/>
              <a:t>र </a:t>
            </a:r>
            <a:r>
              <a:rPr lang="en-US" dirty="0"/>
              <a:t>ra, </a:t>
            </a:r>
            <a:r>
              <a:rPr lang="hi-IN" dirty="0"/>
              <a:t>ष </a:t>
            </a:r>
            <a:r>
              <a:rPr lang="en-US" dirty="0" err="1"/>
              <a:t>ṣa</a:t>
            </a:r>
            <a:r>
              <a:rPr lang="en-US" dirty="0"/>
              <a:t> (as in “sheesh”</a:t>
            </a:r>
          </a:p>
          <a:p>
            <a:pPr lvl="2"/>
            <a:r>
              <a:rPr lang="en-US" dirty="0"/>
              <a:t>say “ditty” and then pull your tongue back about ½ inch from that position and almost touch it to the roof of your mouth and say “ditty” like that and you are pronouncing retroflex consonants, approximately.</a:t>
            </a:r>
          </a:p>
          <a:p>
            <a:pPr lvl="1"/>
            <a:r>
              <a:rPr lang="en-US" dirty="0"/>
              <a:t>Then forward to the dentals</a:t>
            </a:r>
          </a:p>
          <a:p>
            <a:pPr lvl="2"/>
            <a:r>
              <a:rPr lang="hi-IN" dirty="0"/>
              <a:t>त </a:t>
            </a:r>
            <a:r>
              <a:rPr lang="en-US" dirty="0"/>
              <a:t>ta, </a:t>
            </a:r>
            <a:r>
              <a:rPr lang="hi-IN" dirty="0"/>
              <a:t>थ </a:t>
            </a:r>
            <a:r>
              <a:rPr lang="en-US" dirty="0" err="1"/>
              <a:t>tha</a:t>
            </a:r>
            <a:r>
              <a:rPr lang="en-US" dirty="0"/>
              <a:t>, </a:t>
            </a:r>
            <a:r>
              <a:rPr lang="hi-IN" dirty="0"/>
              <a:t>द </a:t>
            </a:r>
            <a:r>
              <a:rPr lang="en-US" dirty="0"/>
              <a:t>da, </a:t>
            </a:r>
            <a:r>
              <a:rPr lang="hi-IN" dirty="0"/>
              <a:t>ध</a:t>
            </a:r>
            <a:r>
              <a:rPr lang="en-US" dirty="0" err="1"/>
              <a:t>dha</a:t>
            </a:r>
            <a:r>
              <a:rPr lang="en-US" dirty="0"/>
              <a:t>, </a:t>
            </a:r>
            <a:r>
              <a:rPr lang="hi-IN" dirty="0"/>
              <a:t>न </a:t>
            </a:r>
            <a:r>
              <a:rPr lang="en-US" dirty="0" err="1"/>
              <a:t>na</a:t>
            </a:r>
            <a:r>
              <a:rPr lang="en-US" dirty="0"/>
              <a:t>, </a:t>
            </a:r>
            <a:r>
              <a:rPr lang="hi-IN" dirty="0"/>
              <a:t>ल </a:t>
            </a:r>
            <a:r>
              <a:rPr lang="en-US" dirty="0"/>
              <a:t>la, </a:t>
            </a:r>
            <a:r>
              <a:rPr lang="hi-IN" dirty="0"/>
              <a:t>स </a:t>
            </a:r>
            <a:r>
              <a:rPr lang="en-US" dirty="0" err="1"/>
              <a:t>sa</a:t>
            </a:r>
            <a:endParaRPr lang="en-US" dirty="0"/>
          </a:p>
          <a:p>
            <a:pPr lvl="1"/>
            <a:r>
              <a:rPr lang="en-US" dirty="0"/>
              <a:t>Then forward to the labials</a:t>
            </a:r>
          </a:p>
          <a:p>
            <a:pPr lvl="2"/>
            <a:r>
              <a:rPr lang="hi-IN" dirty="0"/>
              <a:t>प </a:t>
            </a:r>
            <a:r>
              <a:rPr lang="en-US" dirty="0"/>
              <a:t>pa, </a:t>
            </a:r>
            <a:r>
              <a:rPr lang="hi-IN" dirty="0"/>
              <a:t>फ </a:t>
            </a:r>
            <a:r>
              <a:rPr lang="en-US" dirty="0" err="1"/>
              <a:t>pha</a:t>
            </a:r>
            <a:r>
              <a:rPr lang="en-US" dirty="0"/>
              <a:t>, </a:t>
            </a:r>
            <a:r>
              <a:rPr lang="hi-IN" dirty="0"/>
              <a:t>ब </a:t>
            </a:r>
            <a:r>
              <a:rPr lang="en-US" dirty="0" err="1"/>
              <a:t>ba</a:t>
            </a:r>
            <a:r>
              <a:rPr lang="en-US" dirty="0"/>
              <a:t>, </a:t>
            </a:r>
            <a:r>
              <a:rPr lang="hi-IN" dirty="0"/>
              <a:t>भ </a:t>
            </a:r>
            <a:r>
              <a:rPr lang="en-US" dirty="0" err="1"/>
              <a:t>bha</a:t>
            </a:r>
            <a:r>
              <a:rPr lang="en-US" dirty="0"/>
              <a:t>, </a:t>
            </a:r>
            <a:r>
              <a:rPr lang="hi-IN" dirty="0"/>
              <a:t>म </a:t>
            </a:r>
            <a:r>
              <a:rPr lang="en-US" dirty="0"/>
              <a:t>ma, </a:t>
            </a:r>
            <a:r>
              <a:rPr lang="hi-IN" dirty="0"/>
              <a:t>व </a:t>
            </a:r>
            <a:r>
              <a:rPr lang="en-US" dirty="0" err="1"/>
              <a:t>va</a:t>
            </a:r>
            <a:endParaRPr lang="en-US" dirty="0"/>
          </a:p>
        </p:txBody>
      </p:sp>
    </p:spTree>
    <p:extLst>
      <p:ext uri="{BB962C8B-B14F-4D97-AF65-F5344CB8AC3E}">
        <p14:creationId xmlns:p14="http://schemas.microsoft.com/office/powerpoint/2010/main" val="1306545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D491A-B139-0948-9683-6D413C016F8A}"/>
              </a:ext>
            </a:extLst>
          </p:cNvPr>
          <p:cNvSpPr>
            <a:spLocks noGrp="1"/>
          </p:cNvSpPr>
          <p:nvPr>
            <p:ph type="title"/>
          </p:nvPr>
        </p:nvSpPr>
        <p:spPr/>
        <p:txBody>
          <a:bodyPr/>
          <a:lstStyle/>
          <a:p>
            <a:r>
              <a:rPr lang="en-US" dirty="0"/>
              <a:t>Phonemes	</a:t>
            </a:r>
          </a:p>
        </p:txBody>
      </p:sp>
      <p:sp>
        <p:nvSpPr>
          <p:cNvPr id="3" name="Content Placeholder 2">
            <a:extLst>
              <a:ext uri="{FF2B5EF4-FFF2-40B4-BE49-F238E27FC236}">
                <a16:creationId xmlns:a16="http://schemas.microsoft.com/office/drawing/2014/main" id="{E7BCDB74-1363-9A4D-A038-394DE3E90EAA}"/>
              </a:ext>
            </a:extLst>
          </p:cNvPr>
          <p:cNvSpPr>
            <a:spLocks noGrp="1"/>
          </p:cNvSpPr>
          <p:nvPr>
            <p:ph idx="1"/>
          </p:nvPr>
        </p:nvSpPr>
        <p:spPr/>
        <p:txBody>
          <a:bodyPr/>
          <a:lstStyle/>
          <a:p>
            <a:r>
              <a:rPr lang="en-US" dirty="0"/>
              <a:t>So you can see that in Devanagari, there are a lot of aspirates that make for separate phonemes where English has very few.</a:t>
            </a:r>
          </a:p>
          <a:p>
            <a:r>
              <a:rPr lang="en-US" dirty="0"/>
              <a:t>Also, note that there are two </a:t>
            </a:r>
            <a:r>
              <a:rPr lang="en-US" dirty="0" err="1"/>
              <a:t>sh’s</a:t>
            </a:r>
            <a:r>
              <a:rPr lang="en-US" dirty="0"/>
              <a:t>: the one made when you say “shush” and the one in “sheesh”: you can feel how you change your mouth to make the different ones. You may think it’s just the vowel that does that, but it’s actually not so simple: those are two different phonemes in Sanskrit.</a:t>
            </a:r>
          </a:p>
          <a:p>
            <a:r>
              <a:rPr lang="en-US" dirty="0"/>
              <a:t>The </a:t>
            </a:r>
            <a:r>
              <a:rPr lang="en-US" dirty="0" err="1"/>
              <a:t>retroflexes</a:t>
            </a:r>
            <a:r>
              <a:rPr lang="en-US" dirty="0"/>
              <a:t>? I’m sure we use them in English, but they’re not phonemes for us, so we haven’t got brains built to easily recognize and sort them out.</a:t>
            </a:r>
          </a:p>
        </p:txBody>
      </p:sp>
    </p:spTree>
    <p:extLst>
      <p:ext uri="{BB962C8B-B14F-4D97-AF65-F5344CB8AC3E}">
        <p14:creationId xmlns:p14="http://schemas.microsoft.com/office/powerpoint/2010/main" val="2618046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778A9-6748-754E-8457-B387E4A1381B}"/>
              </a:ext>
            </a:extLst>
          </p:cNvPr>
          <p:cNvSpPr>
            <a:spLocks noGrp="1"/>
          </p:cNvSpPr>
          <p:nvPr>
            <p:ph type="title"/>
          </p:nvPr>
        </p:nvSpPr>
        <p:spPr/>
        <p:txBody>
          <a:bodyPr/>
          <a:lstStyle/>
          <a:p>
            <a:r>
              <a:rPr lang="en-US" dirty="0"/>
              <a:t>Vowels</a:t>
            </a:r>
          </a:p>
        </p:txBody>
      </p:sp>
      <p:sp>
        <p:nvSpPr>
          <p:cNvPr id="3" name="Content Placeholder 2">
            <a:extLst>
              <a:ext uri="{FF2B5EF4-FFF2-40B4-BE49-F238E27FC236}">
                <a16:creationId xmlns:a16="http://schemas.microsoft.com/office/drawing/2014/main" id="{EEB0CEA6-D685-934B-B531-4DA8E8503547}"/>
              </a:ext>
            </a:extLst>
          </p:cNvPr>
          <p:cNvSpPr>
            <a:spLocks noGrp="1"/>
          </p:cNvSpPr>
          <p:nvPr>
            <p:ph idx="1"/>
          </p:nvPr>
        </p:nvSpPr>
        <p:spPr/>
        <p:txBody>
          <a:bodyPr>
            <a:normAutofit fontScale="70000" lnSpcReduction="20000"/>
          </a:bodyPr>
          <a:lstStyle/>
          <a:p>
            <a:r>
              <a:rPr lang="en-US" dirty="0"/>
              <a:t>Yeah, with the vowels, things start to get loopy to my mind, because of my prejudices, but I can’t see it as systematic. There are always at least two ways to write any given vowel, and some are even more complex.</a:t>
            </a:r>
          </a:p>
          <a:p>
            <a:r>
              <a:rPr lang="en-US" dirty="0"/>
              <a:t>For example, the short and long </a:t>
            </a:r>
            <a:r>
              <a:rPr lang="en-US" dirty="0" err="1"/>
              <a:t>i</a:t>
            </a:r>
            <a:r>
              <a:rPr lang="en-US" dirty="0"/>
              <a:t>:</a:t>
            </a:r>
          </a:p>
          <a:p>
            <a:pPr lvl="1"/>
            <a:r>
              <a:rPr lang="en-US" dirty="0"/>
              <a:t>If you want to write /</a:t>
            </a:r>
            <a:r>
              <a:rPr lang="en-US" dirty="0" err="1"/>
              <a:t>bindi</a:t>
            </a:r>
            <a:r>
              <a:rPr lang="en-US" dirty="0"/>
              <a:t>/ the word for that little mark between the eyes that a lot of Hindus have, you write </a:t>
            </a:r>
          </a:p>
          <a:p>
            <a:pPr lvl="2"/>
            <a:r>
              <a:rPr lang="en-US" dirty="0" err="1"/>
              <a:t>बिंदी</a:t>
            </a:r>
            <a:endParaRPr lang="en-US" dirty="0"/>
          </a:p>
          <a:p>
            <a:pPr lvl="1"/>
            <a:r>
              <a:rPr lang="en-US" dirty="0"/>
              <a:t>Look at that closely: the order of the letters is short i, b, m (the dot), d, long </a:t>
            </a:r>
            <a:r>
              <a:rPr lang="en-US" dirty="0" err="1"/>
              <a:t>i</a:t>
            </a:r>
            <a:r>
              <a:rPr lang="en-US" dirty="0"/>
              <a:t>.</a:t>
            </a:r>
          </a:p>
          <a:p>
            <a:pPr lvl="1"/>
            <a:r>
              <a:rPr lang="en-US" dirty="0"/>
              <a:t>So a short </a:t>
            </a:r>
            <a:r>
              <a:rPr lang="en-US" dirty="0" err="1"/>
              <a:t>i</a:t>
            </a:r>
            <a:r>
              <a:rPr lang="en-US" dirty="0"/>
              <a:t> precedes the letter it is pronounced after. That would be fine if all the short vowels are done that way, but no, they are not. That’s the only letter that is put before the letter it is pronounced after. </a:t>
            </a:r>
          </a:p>
          <a:p>
            <a:pPr lvl="1"/>
            <a:r>
              <a:rPr lang="en-US" dirty="0"/>
              <a:t>Now, if you want to write an </a:t>
            </a:r>
            <a:r>
              <a:rPr lang="en-US" dirty="0" err="1"/>
              <a:t>i</a:t>
            </a:r>
            <a:r>
              <a:rPr lang="en-US" dirty="0"/>
              <a:t> on its own, or at the start of a word, you have to use </a:t>
            </a:r>
            <a:r>
              <a:rPr lang="hi-IN" dirty="0"/>
              <a:t>इ</a:t>
            </a:r>
            <a:r>
              <a:rPr lang="en-US" dirty="0"/>
              <a:t>, which looks nothing like </a:t>
            </a:r>
            <a:r>
              <a:rPr lang="hi-IN" dirty="0"/>
              <a:t>बि</a:t>
            </a:r>
            <a:r>
              <a:rPr lang="en-US" dirty="0"/>
              <a:t> /bi/ that first letter that is the short </a:t>
            </a:r>
            <a:r>
              <a:rPr lang="en-US" dirty="0" err="1"/>
              <a:t>i</a:t>
            </a:r>
            <a:r>
              <a:rPr lang="en-US" dirty="0"/>
              <a:t>.</a:t>
            </a:r>
          </a:p>
          <a:p>
            <a:pPr lvl="1"/>
            <a:r>
              <a:rPr lang="en-US" dirty="0"/>
              <a:t>Back to the n in </a:t>
            </a:r>
            <a:r>
              <a:rPr lang="en-US" i="1" dirty="0" err="1"/>
              <a:t>bindi</a:t>
            </a:r>
            <a:r>
              <a:rPr lang="en-US" dirty="0"/>
              <a:t>: it is written as a dot above the line, but there is a letter for it, so it could have been written with a letter hanging down below the line. So there are two ways to write it. The same goes for /h/. Lots of little idiosyncrasies.</a:t>
            </a:r>
          </a:p>
          <a:p>
            <a:r>
              <a:rPr lang="en-US" dirty="0"/>
              <a:t>It doesn’t get any better from there. </a:t>
            </a:r>
          </a:p>
          <a:p>
            <a:r>
              <a:rPr lang="en-US" dirty="0"/>
              <a:t>In any case, I hope you will agree that if one were to judge it in terms of how it looks, Devanagari is quite beautiful, just as Chinese ideograms are. </a:t>
            </a:r>
          </a:p>
          <a:p>
            <a:pPr lvl="1"/>
            <a:endParaRPr lang="en-US" dirty="0"/>
          </a:p>
        </p:txBody>
      </p:sp>
    </p:spTree>
    <p:extLst>
      <p:ext uri="{BB962C8B-B14F-4D97-AF65-F5344CB8AC3E}">
        <p14:creationId xmlns:p14="http://schemas.microsoft.com/office/powerpoint/2010/main" val="2376955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BAA18-2794-994D-B5DE-EB9811C7C053}"/>
              </a:ext>
            </a:extLst>
          </p:cNvPr>
          <p:cNvSpPr>
            <a:spLocks noGrp="1"/>
          </p:cNvSpPr>
          <p:nvPr>
            <p:ph type="title"/>
          </p:nvPr>
        </p:nvSpPr>
        <p:spPr/>
        <p:txBody>
          <a:bodyPr/>
          <a:lstStyle/>
          <a:p>
            <a:r>
              <a:rPr lang="en-US" dirty="0"/>
              <a:t>If you want more	</a:t>
            </a:r>
          </a:p>
        </p:txBody>
      </p:sp>
      <p:sp>
        <p:nvSpPr>
          <p:cNvPr id="3" name="Content Placeholder 2">
            <a:extLst>
              <a:ext uri="{FF2B5EF4-FFF2-40B4-BE49-F238E27FC236}">
                <a16:creationId xmlns:a16="http://schemas.microsoft.com/office/drawing/2014/main" id="{5FEF4A4C-9569-924B-8E42-7D2AE8B01246}"/>
              </a:ext>
            </a:extLst>
          </p:cNvPr>
          <p:cNvSpPr>
            <a:spLocks noGrp="1"/>
          </p:cNvSpPr>
          <p:nvPr>
            <p:ph idx="1"/>
          </p:nvPr>
        </p:nvSpPr>
        <p:spPr/>
        <p:txBody>
          <a:bodyPr/>
          <a:lstStyle/>
          <a:p>
            <a:r>
              <a:rPr lang="en-US" dirty="0"/>
              <a:t>As always, Wikipedia is a good source for this kind of basic, just-the-facts matter. </a:t>
            </a:r>
          </a:p>
          <a:p>
            <a:r>
              <a:rPr lang="en-US" dirty="0"/>
              <a:t>If you want to write your name, or an approximation thereof, in Sanskrit, ask Andrea, or Colton, or me, and we can send it to you, or go to Wikipedia and see how you fare.</a:t>
            </a:r>
          </a:p>
        </p:txBody>
      </p:sp>
    </p:spTree>
    <p:extLst>
      <p:ext uri="{BB962C8B-B14F-4D97-AF65-F5344CB8AC3E}">
        <p14:creationId xmlns:p14="http://schemas.microsoft.com/office/powerpoint/2010/main" val="4259860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35ADD-D97F-F740-9713-1D6D02E71C2B}"/>
              </a:ext>
            </a:extLst>
          </p:cNvPr>
          <p:cNvSpPr>
            <a:spLocks noGrp="1"/>
          </p:cNvSpPr>
          <p:nvPr>
            <p:ph type="title"/>
          </p:nvPr>
        </p:nvSpPr>
        <p:spPr/>
        <p:txBody>
          <a:bodyPr/>
          <a:lstStyle/>
          <a:p>
            <a:r>
              <a:rPr lang="en-US" dirty="0"/>
              <a:t>Interesting dinner table conversation	</a:t>
            </a:r>
          </a:p>
        </p:txBody>
      </p:sp>
      <p:sp>
        <p:nvSpPr>
          <p:cNvPr id="3" name="Content Placeholder 2">
            <a:extLst>
              <a:ext uri="{FF2B5EF4-FFF2-40B4-BE49-F238E27FC236}">
                <a16:creationId xmlns:a16="http://schemas.microsoft.com/office/drawing/2014/main" id="{B083CB83-7AEA-634C-BA55-9E9C45D130D1}"/>
              </a:ext>
            </a:extLst>
          </p:cNvPr>
          <p:cNvSpPr>
            <a:spLocks noGrp="1"/>
          </p:cNvSpPr>
          <p:nvPr>
            <p:ph idx="1"/>
          </p:nvPr>
        </p:nvSpPr>
        <p:spPr/>
        <p:txBody>
          <a:bodyPr>
            <a:normAutofit fontScale="77500" lnSpcReduction="20000"/>
          </a:bodyPr>
          <a:lstStyle/>
          <a:p>
            <a:r>
              <a:rPr lang="en-US" dirty="0"/>
              <a:t>I’ve tried to explain the sounds of Sanskrit to my family, as I try to learn those sounds.</a:t>
            </a:r>
          </a:p>
          <a:p>
            <a:r>
              <a:rPr lang="en-US" dirty="0"/>
              <a:t>First off, I know for a fact that I cannot pronounce many of them accurately.</a:t>
            </a:r>
          </a:p>
          <a:p>
            <a:r>
              <a:rPr lang="en-US" dirty="0"/>
              <a:t>So I explained to them that in Sanskrit, da, </a:t>
            </a:r>
            <a:r>
              <a:rPr lang="en-US" dirty="0" err="1"/>
              <a:t>dha</a:t>
            </a:r>
            <a:r>
              <a:rPr lang="en-US" dirty="0"/>
              <a:t>, </a:t>
            </a:r>
            <a:r>
              <a:rPr lang="en-US" dirty="0" err="1"/>
              <a:t>ḍa</a:t>
            </a:r>
            <a:r>
              <a:rPr lang="en-US" dirty="0"/>
              <a:t>, and </a:t>
            </a:r>
            <a:r>
              <a:rPr lang="en-US" dirty="0" err="1"/>
              <a:t>ḍha</a:t>
            </a:r>
            <a:r>
              <a:rPr lang="en-US" dirty="0"/>
              <a:t> are four completely different sounds, but they are all closest to one single English phoneme, /d/, and that’s what they all sound like when I try to pronounce them. So English speakers are really at a disadvantage in terms of producing and distinguishing Sanskrit sounds.</a:t>
            </a:r>
          </a:p>
          <a:p>
            <a:r>
              <a:rPr lang="en-US" dirty="0"/>
              <a:t>Now it’s a running joke in my family that papa thinks there’s a difference between duh, duh, duh, and duh, DUH! Which is built upon a previous family joke: I used to make fun of my father (a naturalized US citizen from France) for saying “duh” instead of “the,” so I’d say “Pass duh, duh, duh peas, please” or things like that to get his goat a little. I suppose all of that is minorly insensitive, but you can’t hear the affection, interest, and humor behind it all.</a:t>
            </a:r>
          </a:p>
          <a:p>
            <a:r>
              <a:rPr lang="en-US" dirty="0"/>
              <a:t>It’s just another way of saying that maybe as non-native PIE speakers, we shouldn’t worry about how to pronounce the laryngeals. Just leave it looking like math and revel in the phonemic diversity.</a:t>
            </a:r>
          </a:p>
        </p:txBody>
      </p:sp>
    </p:spTree>
    <p:extLst>
      <p:ext uri="{BB962C8B-B14F-4D97-AF65-F5344CB8AC3E}">
        <p14:creationId xmlns:p14="http://schemas.microsoft.com/office/powerpoint/2010/main" val="1853484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1184</Words>
  <Application>Microsoft Macintosh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Devanagari</vt:lpstr>
      <vt:lpstr>Why?</vt:lpstr>
      <vt:lpstr>Some facts</vt:lpstr>
      <vt:lpstr>The order of the letters</vt:lpstr>
      <vt:lpstr>Phonemes </vt:lpstr>
      <vt:lpstr>Vowels</vt:lpstr>
      <vt:lpstr>If you want more </vt:lpstr>
      <vt:lpstr>Interesting dinner table conversation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Devanagari</dc:title>
  <dc:creator>Microsoft Office User</dc:creator>
  <cp:lastModifiedBy>Microsoft Office User</cp:lastModifiedBy>
  <cp:revision>8</cp:revision>
  <dcterms:created xsi:type="dcterms:W3CDTF">2020-03-26T15:38:44Z</dcterms:created>
  <dcterms:modified xsi:type="dcterms:W3CDTF">2020-03-26T17:16:34Z</dcterms:modified>
</cp:coreProperties>
</file>