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/>
    <p:restoredTop sz="94722"/>
  </p:normalViewPr>
  <p:slideViewPr>
    <p:cSldViewPr snapToGrid="0" snapToObjects="1">
      <p:cViewPr varScale="1">
        <p:scale>
          <a:sx n="107" d="100"/>
          <a:sy n="107" d="100"/>
        </p:scale>
        <p:origin x="1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BF6CF-57CD-2C4F-A770-C489ACEF4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A6A4E-3DFE-0F4A-8617-96D2DD935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47D19-10A8-394E-BAF8-4F5C19B2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FA5B4-068A-8F43-9151-4D3EEEC4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360B4-EB97-2840-AA73-E4DD8FD9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5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6280-81CE-B146-9798-23FFE237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89674-65A5-1842-8E74-332946FE2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05AD3-4AF5-4647-86FF-F5AFDE4F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1C5EF-ABAD-CE48-94F2-0375D018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E0E1C-BA2A-E447-AAE9-00AE70C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7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7FF77-F216-234F-A736-E1B66D063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FC033-9751-5247-A275-02E5F55B3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751EB-1917-6747-8DBD-C4EE6C67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9AC8E-40CD-E948-9015-FB580EB2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C20F-FB68-8A48-ACCD-AD1701D4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3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8E1DF-B384-7B43-BD6B-0F8CD753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21A5-6B91-604A-8ADA-15C0D334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7D69D-472A-444E-ACD9-618C24C9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281B-9667-804A-B560-E8F32357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B7057-127E-034B-8E24-D7F6F326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C9F1-E512-1E4D-BB94-1F11B4A42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D5916-762D-904A-B754-70E2F442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61E6A-2664-7A4C-B6C1-814D6AA5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3A604-2747-1641-9E9F-2C04B583A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7A9A6-53E5-F14C-8D4E-AC423721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7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3200-4EAD-2A49-91F3-6FF6F0E8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5E97A-01C2-054A-857B-9F548E118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A0A1B-AF08-C449-B7B5-79F422DF0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D04ED-553A-994C-B7F9-8F44E428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D3919-AE7B-A74C-91A0-E6D0AD57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C059F-B33F-BE4F-8DD4-5B9F9781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8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C5BC-47F7-6944-A0EB-45549322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CEAD5-9A3D-F94A-80EB-EF0CB9D5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F748D-7244-944E-8778-206C9813F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109B4-F010-DD43-90AE-5EF4B212E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73FDA-3DA4-7F49-8A62-C974C9A6B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70C2E-F883-3C44-8CB8-AC50ACEC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BFD219-C84D-604E-9529-E1A6B889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14FB77-8595-294D-A2D7-26B64AD5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B00B3-564F-FA44-BF82-58EF99E8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26E4E-F543-304E-AF8B-61E932E6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251E6-399E-6645-946A-DFBCAABE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4CFC5-3AE0-274F-8FCC-23DD8B4E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5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B8B96-B683-A046-9E2A-0A1F6DC3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162BC-B310-EB40-8BE7-5CCB884A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67522-DCC0-B044-97D3-E6E65D39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1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AD08-197B-B74C-A243-9889782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A690-B9C8-6544-A270-9CC09C3F0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DAE50-750B-6B48-88A8-C754AC02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DC7E8-72AE-C24E-99C9-4C118E5E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55A4C-6B38-C043-B963-DFBC52EF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EB0D5-E42B-1749-AC59-1DC2BF21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01C1-3932-E44E-9535-F29F895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FE9B48-C047-104C-80D6-E8D1A81D9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9DCA6-7080-BD49-9579-A5FA52AF4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0D877-3F21-0D40-A06B-78517683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6BA56-B5D4-B74E-8A3D-072C415C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11DD9-7378-9D4A-A10E-96A75787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5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9D463-5A81-554B-A366-F4A53E0E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E8FD-B2CA-F54E-ABBB-F3F8F444F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5D29-C480-9B46-9798-1848BD394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35D67-0E32-6847-AE09-744C594A95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F1A06-8F7C-1D47-BD49-C17F26AF9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EEC4E-C583-434D-8E1A-0EE2EBB5D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8374E-6D6B-8241-95EF-B556010ED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tionary.org/wiki/reid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tionary.org/wiki/wroth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en.wiktionary.org/wiki/wra%C3%BE" TargetMode="External"/><Relationship Id="rId5" Type="http://schemas.openxmlformats.org/officeDocument/2006/relationships/hyperlink" Target="https://en.wiktionary.org/wiki/Reconstruction:Proto-Germanic/wrai%C3%BEaz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en.wikipedia.org/wiki/Proto-Germanic_language" TargetMode="External"/><Relationship Id="rId9" Type="http://schemas.openxmlformats.org/officeDocument/2006/relationships/hyperlink" Target="https://en.wiktionary.org/wiki/rei%C3%B0r#Old_Nors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hyperlink" Target="https://en.wiktionary.org/wiki/Reconstruction:Proto-Indo-European/d%CA%B0ewh%E2%82%82-" TargetMode="External"/><Relationship Id="rId4" Type="http://schemas.openxmlformats.org/officeDocument/2006/relationships/hyperlink" Target="https://en.wikipedia.org/wiki/Proto-Indo-European_languag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tionary.org/wiki/Reconstruction:Proto-Germanic/er%C3%BE%C5%8D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en.wikipedia.org/wiki/Proto-Germanic_language" TargetMode="External"/><Relationship Id="rId5" Type="http://schemas.openxmlformats.org/officeDocument/2006/relationships/hyperlink" Target="https://en.wiktionary.org/wiki/j%C7%ABr%C3%B0#Old_Norse" TargetMode="External"/><Relationship Id="rId4" Type="http://schemas.openxmlformats.org/officeDocument/2006/relationships/hyperlink" Target="https://en.wikipedia.org/wiki/Old_Nor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0FAC-668F-F241-88A6-0F614B0770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Old Norse Text: the Lay of </a:t>
            </a:r>
            <a:r>
              <a:rPr lang="en-US" dirty="0" err="1"/>
              <a:t>Thrym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9CA69-FEC5-0B45-BB8F-800D90CE8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take a look: Fortson 15.108</a:t>
            </a:r>
          </a:p>
        </p:txBody>
      </p:sp>
    </p:spTree>
    <p:extLst>
      <p:ext uri="{BB962C8B-B14F-4D97-AF65-F5344CB8AC3E}">
        <p14:creationId xmlns:p14="http://schemas.microsoft.com/office/powerpoint/2010/main" val="228216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876F-4A76-2446-901C-7322E0B1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6" y="440675"/>
            <a:ext cx="10847024" cy="88136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4C116-003B-3348-9E73-C8CEF6358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Vreiðr</a:t>
            </a:r>
            <a:r>
              <a:rPr lang="en-US" dirty="0"/>
              <a:t> var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Vingþórr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vaknaði</a:t>
            </a:r>
            <a:endParaRPr lang="en-US" dirty="0"/>
          </a:p>
          <a:p>
            <a:r>
              <a:rPr lang="en-US" dirty="0"/>
              <a:t>ok </a:t>
            </a:r>
            <a:r>
              <a:rPr lang="en-US" dirty="0" err="1"/>
              <a:t>síns</a:t>
            </a:r>
            <a:r>
              <a:rPr lang="en-US" dirty="0"/>
              <a:t> </a:t>
            </a:r>
            <a:r>
              <a:rPr lang="en-US" dirty="0" err="1"/>
              <a:t>hamars</a:t>
            </a:r>
            <a:r>
              <a:rPr lang="en-US" dirty="0"/>
              <a:t> of </a:t>
            </a:r>
            <a:r>
              <a:rPr lang="en-US" dirty="0" err="1"/>
              <a:t>saknaði</a:t>
            </a:r>
            <a:r>
              <a:rPr lang="en-US" dirty="0"/>
              <a:t>,</a:t>
            </a:r>
          </a:p>
          <a:p>
            <a:r>
              <a:rPr lang="en-US" dirty="0" err="1"/>
              <a:t>skegg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at </a:t>
            </a:r>
            <a:r>
              <a:rPr lang="en-US" dirty="0" err="1"/>
              <a:t>hrista</a:t>
            </a:r>
            <a:r>
              <a:rPr lang="en-US" dirty="0"/>
              <a:t>, </a:t>
            </a:r>
            <a:r>
              <a:rPr lang="en-US" dirty="0" err="1"/>
              <a:t>skör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at </a:t>
            </a:r>
            <a:r>
              <a:rPr lang="en-US" dirty="0" err="1"/>
              <a:t>dýja</a:t>
            </a:r>
            <a:r>
              <a:rPr lang="en-US" dirty="0"/>
              <a:t>,</a:t>
            </a:r>
          </a:p>
          <a:p>
            <a:r>
              <a:rPr lang="en-US" dirty="0" err="1"/>
              <a:t>réð</a:t>
            </a:r>
            <a:r>
              <a:rPr lang="en-US" dirty="0"/>
              <a:t> </a:t>
            </a:r>
            <a:r>
              <a:rPr lang="en-US" dirty="0" err="1"/>
              <a:t>Jarðar</a:t>
            </a:r>
            <a:r>
              <a:rPr lang="en-US" dirty="0"/>
              <a:t> burr um at </a:t>
            </a:r>
            <a:r>
              <a:rPr lang="en-US" dirty="0" err="1"/>
              <a:t>þreifask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Ok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þat</a:t>
            </a:r>
            <a:r>
              <a:rPr lang="en-US" dirty="0"/>
              <a:t> </a:t>
            </a:r>
            <a:r>
              <a:rPr lang="en-US" dirty="0" err="1"/>
              <a:t>orða</a:t>
            </a:r>
            <a:r>
              <a:rPr lang="en-US" dirty="0"/>
              <a:t> </a:t>
            </a:r>
            <a:r>
              <a:rPr lang="en-US" dirty="0" err="1"/>
              <a:t>alls</a:t>
            </a:r>
            <a:r>
              <a:rPr lang="en-US" dirty="0"/>
              <a:t> </a:t>
            </a:r>
            <a:r>
              <a:rPr lang="en-US" dirty="0" err="1"/>
              <a:t>fyrst</a:t>
            </a:r>
            <a:r>
              <a:rPr lang="en-US" dirty="0"/>
              <a:t> of </a:t>
            </a:r>
            <a:r>
              <a:rPr lang="en-US" dirty="0" err="1"/>
              <a:t>kvað</a:t>
            </a:r>
            <a:r>
              <a:rPr lang="en-US" dirty="0"/>
              <a:t>:</a:t>
            </a:r>
          </a:p>
          <a:p>
            <a:r>
              <a:rPr lang="en-US" dirty="0"/>
              <a:t>"</a:t>
            </a:r>
            <a:r>
              <a:rPr lang="en-US" dirty="0" err="1"/>
              <a:t>Heyrðu</a:t>
            </a:r>
            <a:r>
              <a:rPr lang="en-US" dirty="0"/>
              <a:t> </a:t>
            </a:r>
            <a:r>
              <a:rPr lang="en-US" dirty="0" err="1"/>
              <a:t>nú</a:t>
            </a:r>
            <a:r>
              <a:rPr lang="en-US" dirty="0"/>
              <a:t>, Loki, </a:t>
            </a:r>
            <a:r>
              <a:rPr lang="en-US" dirty="0" err="1"/>
              <a:t>hvat</a:t>
            </a:r>
            <a:r>
              <a:rPr lang="en-US" dirty="0"/>
              <a:t> 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nú</a:t>
            </a:r>
            <a:r>
              <a:rPr lang="en-US" dirty="0"/>
              <a:t> </a:t>
            </a:r>
            <a:r>
              <a:rPr lang="en-US" dirty="0" err="1"/>
              <a:t>mæli</a:t>
            </a:r>
            <a:endParaRPr lang="en-US" dirty="0"/>
          </a:p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eigi</a:t>
            </a:r>
            <a:r>
              <a:rPr lang="en-US" dirty="0"/>
              <a:t> </a:t>
            </a:r>
            <a:r>
              <a:rPr lang="en-US" dirty="0" err="1"/>
              <a:t>veit</a:t>
            </a:r>
            <a:r>
              <a:rPr lang="en-US" dirty="0"/>
              <a:t> </a:t>
            </a:r>
            <a:r>
              <a:rPr lang="en-US" dirty="0" err="1"/>
              <a:t>jarðar</a:t>
            </a:r>
            <a:r>
              <a:rPr lang="en-US" dirty="0"/>
              <a:t> </a:t>
            </a:r>
            <a:r>
              <a:rPr lang="en-US" dirty="0" err="1"/>
              <a:t>hvergi</a:t>
            </a:r>
            <a:endParaRPr lang="en-US" dirty="0"/>
          </a:p>
          <a:p>
            <a:r>
              <a:rPr lang="en-US" dirty="0"/>
              <a:t>né </a:t>
            </a:r>
            <a:r>
              <a:rPr lang="en-US" dirty="0" err="1"/>
              <a:t>upphimins</a:t>
            </a:r>
            <a:r>
              <a:rPr lang="en-US" dirty="0"/>
              <a:t>:</a:t>
            </a:r>
          </a:p>
          <a:p>
            <a:r>
              <a:rPr lang="en-US" dirty="0" err="1"/>
              <a:t>áss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stolinn</a:t>
            </a:r>
            <a:r>
              <a:rPr lang="en-US" dirty="0"/>
              <a:t> </a:t>
            </a:r>
            <a:r>
              <a:rPr lang="en-US" dirty="0" err="1"/>
              <a:t>hamri</a:t>
            </a:r>
            <a:r>
              <a:rPr lang="en-US" dirty="0"/>
              <a:t>!"</a:t>
            </a: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1BDE95D-FC96-7140-B842-844F6684B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C093-1C42-3D4C-B3C0-8FAF09B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Vreiðr</a:t>
            </a:r>
            <a:r>
              <a:rPr lang="en-US" dirty="0"/>
              <a:t> var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Vingþórr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vaknaði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72DFB-12D5-E149-892F-39CB32E0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Vreiðr</a:t>
            </a:r>
            <a:r>
              <a:rPr lang="en-US" dirty="0"/>
              <a:t> : From </a:t>
            </a:r>
            <a:r>
              <a:rPr lang="en-US" dirty="0">
                <a:hlinkClick r:id="rId4" tooltip="w:Proto-Germanic language"/>
              </a:rPr>
              <a:t>Proto-Germanic</a:t>
            </a:r>
            <a:r>
              <a:rPr lang="en-US" dirty="0"/>
              <a:t> </a:t>
            </a:r>
            <a:r>
              <a:rPr lang="en-US" i="1" dirty="0">
                <a:hlinkClick r:id="rId5" tooltip="Reconstruction:Proto-Germanic/wraiþaz"/>
              </a:rPr>
              <a:t>*wraiþaz</a:t>
            </a:r>
            <a:r>
              <a:rPr lang="en-US" dirty="0"/>
              <a:t>, whence also Old English </a:t>
            </a:r>
            <a:r>
              <a:rPr lang="en-US" i="1" dirty="0">
                <a:hlinkClick r:id="rId6" tooltip="wraþ"/>
              </a:rPr>
              <a:t>wrāþ</a:t>
            </a:r>
            <a:r>
              <a:rPr lang="en-US" dirty="0"/>
              <a:t> ( &gt; English </a:t>
            </a:r>
            <a:r>
              <a:rPr lang="en-US" i="1" dirty="0">
                <a:hlinkClick r:id="rId7" tooltip="wroth"/>
              </a:rPr>
              <a:t>wroth</a:t>
            </a:r>
            <a:r>
              <a:rPr lang="en-US" dirty="0"/>
              <a:t>), Old High German </a:t>
            </a:r>
            <a:r>
              <a:rPr lang="en-US" i="1" dirty="0">
                <a:hlinkClick r:id="rId8" tooltip="reid"/>
              </a:rPr>
              <a:t>reid</a:t>
            </a:r>
            <a:r>
              <a:rPr lang="en-US" dirty="0"/>
              <a:t>. In Old West Norse there was a tendency to drop the initial v, yielding the variant </a:t>
            </a:r>
            <a:r>
              <a:rPr lang="en-US" i="1" dirty="0">
                <a:hlinkClick r:id="rId9" tooltip="reiðr"/>
              </a:rPr>
              <a:t>reiðr</a:t>
            </a:r>
            <a:r>
              <a:rPr lang="en-US" dirty="0"/>
              <a:t>.</a:t>
            </a:r>
          </a:p>
          <a:p>
            <a:r>
              <a:rPr lang="en-US" dirty="0"/>
              <a:t>Var: cognate with English ‘was’ and </a:t>
            </a:r>
            <a:r>
              <a:rPr lang="en-US" dirty="0" err="1"/>
              <a:t>german</a:t>
            </a:r>
            <a:r>
              <a:rPr lang="en-US" dirty="0"/>
              <a:t> </a:t>
            </a:r>
            <a:r>
              <a:rPr lang="en-US" i="1" dirty="0"/>
              <a:t>war</a:t>
            </a:r>
            <a:endParaRPr lang="en-US" dirty="0"/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152588D-4980-6241-A51B-E110F95C1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873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0E92-E85A-D74F-9DF6-6C792425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 </a:t>
            </a:r>
            <a:r>
              <a:rPr lang="en-US" dirty="0" err="1"/>
              <a:t>síns</a:t>
            </a:r>
            <a:r>
              <a:rPr lang="en-US" dirty="0"/>
              <a:t> </a:t>
            </a:r>
            <a:r>
              <a:rPr lang="en-US" dirty="0" err="1"/>
              <a:t>hamars</a:t>
            </a:r>
            <a:r>
              <a:rPr lang="en-US" dirty="0"/>
              <a:t> of </a:t>
            </a:r>
            <a:r>
              <a:rPr lang="en-US" dirty="0" err="1"/>
              <a:t>saknaði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8D98-FDF5-5244-BB86-0A88F780D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 = German </a:t>
            </a:r>
            <a:r>
              <a:rPr lang="en-US" i="1" dirty="0" err="1"/>
              <a:t>auch</a:t>
            </a:r>
            <a:r>
              <a:rPr lang="en-US" i="1" dirty="0"/>
              <a:t> </a:t>
            </a:r>
            <a:r>
              <a:rPr lang="en-US" dirty="0"/>
              <a:t>or Danish </a:t>
            </a:r>
            <a:r>
              <a:rPr lang="en-US" i="1" dirty="0" err="1"/>
              <a:t>og</a:t>
            </a:r>
            <a:r>
              <a:rPr lang="en-US" dirty="0"/>
              <a:t> : ”and”</a:t>
            </a:r>
          </a:p>
          <a:p>
            <a:pPr lvl="1"/>
            <a:r>
              <a:rPr lang="en-US" dirty="0"/>
              <a:t>Cognate with OE </a:t>
            </a:r>
            <a:r>
              <a:rPr lang="en-US" i="1" dirty="0"/>
              <a:t>eke</a:t>
            </a:r>
            <a:r>
              <a:rPr lang="en-US" dirty="0"/>
              <a:t> as in ‘nickname’ &lt; an eke name “and also name”</a:t>
            </a:r>
          </a:p>
          <a:p>
            <a:pPr lvl="1"/>
            <a:r>
              <a:rPr lang="en-US" dirty="0"/>
              <a:t>People </a:t>
            </a:r>
            <a:r>
              <a:rPr lang="en-US" dirty="0" err="1"/>
              <a:t>misanalyzed</a:t>
            </a:r>
            <a:r>
              <a:rPr lang="en-US" dirty="0"/>
              <a:t> it not as an eke name but as a </a:t>
            </a:r>
            <a:r>
              <a:rPr lang="en-US" dirty="0" err="1"/>
              <a:t>nekenmae</a:t>
            </a:r>
            <a:r>
              <a:rPr lang="en-US" dirty="0"/>
              <a:t>: happened a lot: opposite happened too, which is where we get ‘adder’ for the snake, which used to be a </a:t>
            </a:r>
            <a:r>
              <a:rPr lang="en-US" dirty="0" err="1"/>
              <a:t>nadder</a:t>
            </a:r>
            <a:r>
              <a:rPr lang="en-US" dirty="0"/>
              <a:t>.</a:t>
            </a:r>
          </a:p>
          <a:p>
            <a:r>
              <a:rPr lang="en-US" dirty="0" err="1"/>
              <a:t>Síns</a:t>
            </a:r>
            <a:r>
              <a:rPr lang="en-US" dirty="0"/>
              <a:t> </a:t>
            </a:r>
            <a:r>
              <a:rPr lang="en-US" dirty="0" err="1"/>
              <a:t>hamars</a:t>
            </a:r>
            <a:r>
              <a:rPr lang="en-US" dirty="0"/>
              <a:t>: genitive of “his hammer”: German </a:t>
            </a:r>
            <a:r>
              <a:rPr lang="en-US" i="1" dirty="0"/>
              <a:t>sein</a:t>
            </a:r>
            <a:r>
              <a:rPr lang="en-US" dirty="0"/>
              <a:t> is the same as </a:t>
            </a:r>
            <a:r>
              <a:rPr lang="en-US" i="1" dirty="0" err="1"/>
              <a:t>síns</a:t>
            </a:r>
            <a:endParaRPr lang="en-US" i="1" dirty="0"/>
          </a:p>
          <a:p>
            <a:r>
              <a:rPr lang="en-US" dirty="0" err="1"/>
              <a:t>Saknaði</a:t>
            </a:r>
            <a:r>
              <a:rPr lang="en-US" dirty="0"/>
              <a:t> ‘noticed’, which takes a genitive (hence hammer is in the genitive)</a:t>
            </a:r>
            <a:endParaRPr lang="en-US" i="1" dirty="0"/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847F21-39ED-C446-97CB-0879E407D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5945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C3FD-3FA0-594D-8BD7-C4F8F374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skegg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at </a:t>
            </a:r>
            <a:r>
              <a:rPr lang="en-US" dirty="0" err="1"/>
              <a:t>hrista</a:t>
            </a:r>
            <a:r>
              <a:rPr lang="en-US" dirty="0"/>
              <a:t>, </a:t>
            </a:r>
            <a:r>
              <a:rPr lang="en-US" dirty="0" err="1"/>
              <a:t>skör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at </a:t>
            </a:r>
            <a:r>
              <a:rPr lang="en-US" dirty="0" err="1"/>
              <a:t>dýja</a:t>
            </a:r>
            <a:r>
              <a:rPr lang="en-US" dirty="0"/>
              <a:t>,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C0B4F-6289-9B40-AA7F-8A651880A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Skegg</a:t>
            </a:r>
            <a:r>
              <a:rPr lang="en-US" dirty="0"/>
              <a:t> ‘beard’: remember in the chapter how Fortson said that </a:t>
            </a:r>
            <a:r>
              <a:rPr lang="en-US" dirty="0" err="1"/>
              <a:t>sk</a:t>
            </a:r>
            <a:r>
              <a:rPr lang="en-US" dirty="0"/>
              <a:t>- is kept in English words borrowed from Old Norse but Old English words from the same PIE roots changed the PIE *</a:t>
            </a:r>
            <a:r>
              <a:rPr lang="en-US" dirty="0" err="1"/>
              <a:t>sk</a:t>
            </a:r>
            <a:r>
              <a:rPr lang="en-US" dirty="0"/>
              <a:t>- to English /</a:t>
            </a:r>
            <a:r>
              <a:rPr lang="en-US" dirty="0" err="1"/>
              <a:t>sh</a:t>
            </a:r>
            <a:r>
              <a:rPr lang="en-US" dirty="0"/>
              <a:t>/? Here we have Old Norse </a:t>
            </a:r>
            <a:r>
              <a:rPr lang="en-US" dirty="0" err="1"/>
              <a:t>skegg</a:t>
            </a:r>
            <a:r>
              <a:rPr lang="en-US" dirty="0"/>
              <a:t> and English shake are from the same PIE root.</a:t>
            </a:r>
          </a:p>
          <a:p>
            <a:r>
              <a:rPr lang="en-US" dirty="0"/>
              <a:t>But here’s the weird thing: skeg means ‘beard’ and Old Norse </a:t>
            </a:r>
            <a:r>
              <a:rPr lang="en-US" dirty="0" err="1"/>
              <a:t>hrista</a:t>
            </a:r>
            <a:r>
              <a:rPr lang="en-US" dirty="0"/>
              <a:t> is the word that means “shake” here: nice coincidence.</a:t>
            </a:r>
          </a:p>
          <a:p>
            <a:r>
              <a:rPr lang="en-US" dirty="0"/>
              <a:t>Nam here is from that verb we saw in the exercises: </a:t>
            </a:r>
            <a:r>
              <a:rPr lang="en-US" dirty="0" err="1"/>
              <a:t>niman</a:t>
            </a:r>
            <a:r>
              <a:rPr lang="en-US" dirty="0"/>
              <a:t>. Here it is like “begin” in “begin to shake.”</a:t>
            </a:r>
          </a:p>
          <a:p>
            <a:r>
              <a:rPr lang="en-US" dirty="0"/>
              <a:t>At is Old Norse for “to” as in “to shake”</a:t>
            </a:r>
          </a:p>
          <a:p>
            <a:r>
              <a:rPr lang="en-US" dirty="0"/>
              <a:t>Another Old Norse word for ’shake’ is </a:t>
            </a:r>
            <a:r>
              <a:rPr lang="en-US" dirty="0" err="1"/>
              <a:t>dýja</a:t>
            </a:r>
            <a:r>
              <a:rPr lang="en-US" dirty="0"/>
              <a:t>, from </a:t>
            </a:r>
            <a:r>
              <a:rPr lang="en-US" dirty="0">
                <a:hlinkClick r:id="rId4" tooltip="w:Proto-Indo-European language"/>
              </a:rPr>
              <a:t>Proto-Indo-European</a:t>
            </a:r>
            <a:r>
              <a:rPr lang="en-US" dirty="0"/>
              <a:t> </a:t>
            </a:r>
            <a:r>
              <a:rPr lang="en-US" i="1" dirty="0">
                <a:hlinkClick r:id="rId5" tooltip="Reconstruction:Proto-Indo-European/dʰewh₂-"/>
              </a:rPr>
              <a:t>*dʰewh₂-</a:t>
            </a:r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67AD40-C708-F748-B414-FB02528B8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0262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473AE-3F6E-DE44-AEEC-4436B336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réð</a:t>
            </a:r>
            <a:r>
              <a:rPr lang="en-US" dirty="0"/>
              <a:t> </a:t>
            </a:r>
            <a:r>
              <a:rPr lang="en-US" dirty="0" err="1"/>
              <a:t>Jarðar</a:t>
            </a:r>
            <a:r>
              <a:rPr lang="en-US" dirty="0"/>
              <a:t> burr um at </a:t>
            </a:r>
            <a:r>
              <a:rPr lang="en-US" dirty="0" err="1"/>
              <a:t>þreifask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7B991-3DF2-894B-8494-8D89C2391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Réð</a:t>
            </a:r>
            <a:r>
              <a:rPr lang="en-US" dirty="0"/>
              <a:t> ‘decided’ “set out to” or “did” cognate with German </a:t>
            </a:r>
            <a:r>
              <a:rPr lang="en-US" i="1" dirty="0"/>
              <a:t>rat</a:t>
            </a:r>
            <a:r>
              <a:rPr lang="en-US" dirty="0"/>
              <a:t> “council”</a:t>
            </a:r>
          </a:p>
          <a:p>
            <a:r>
              <a:rPr lang="en-US" dirty="0" err="1"/>
              <a:t>Jarðar</a:t>
            </a:r>
            <a:r>
              <a:rPr lang="en-US" dirty="0"/>
              <a:t>: a form of </a:t>
            </a:r>
            <a:r>
              <a:rPr lang="en-US" dirty="0">
                <a:hlinkClick r:id="rId4" tooltip="w:Old Norse"/>
              </a:rPr>
              <a:t>Old Norse</a:t>
            </a:r>
            <a:r>
              <a:rPr lang="en-US" dirty="0"/>
              <a:t> </a:t>
            </a:r>
            <a:r>
              <a:rPr lang="en-US" i="1" dirty="0">
                <a:hlinkClick r:id="rId5" tooltip="jǫrð"/>
              </a:rPr>
              <a:t>jǫrð</a:t>
            </a:r>
            <a:r>
              <a:rPr lang="en-US" dirty="0"/>
              <a:t>, from </a:t>
            </a:r>
            <a:r>
              <a:rPr lang="en-US" dirty="0">
                <a:hlinkClick r:id="rId6" tooltip="w:Proto-Germanic language"/>
              </a:rPr>
              <a:t>Proto-Germanic</a:t>
            </a:r>
            <a:r>
              <a:rPr lang="en-US" dirty="0"/>
              <a:t> </a:t>
            </a:r>
            <a:r>
              <a:rPr lang="en-US" i="1" dirty="0">
                <a:hlinkClick r:id="rId7" tooltip="Reconstruction:Proto-Germanic/erþō"/>
              </a:rPr>
              <a:t>*erþō</a:t>
            </a:r>
            <a:r>
              <a:rPr lang="en-US" dirty="0"/>
              <a:t>.</a:t>
            </a:r>
          </a:p>
          <a:p>
            <a:r>
              <a:rPr lang="en-US" dirty="0"/>
              <a:t>At: another “to” as in “to feel”</a:t>
            </a:r>
          </a:p>
          <a:p>
            <a:r>
              <a:rPr lang="en-US" dirty="0"/>
              <a:t>Um </a:t>
            </a:r>
            <a:r>
              <a:rPr lang="en-US" dirty="0" err="1"/>
              <a:t>Þreifask</a:t>
            </a:r>
            <a:r>
              <a:rPr lang="en-US" dirty="0"/>
              <a:t> “feel around himself”: um seems to be cognate with German </a:t>
            </a:r>
            <a:r>
              <a:rPr lang="en-US" i="1" dirty="0"/>
              <a:t>um</a:t>
            </a:r>
            <a:r>
              <a:rPr lang="en-US" dirty="0"/>
              <a:t> “around”, while </a:t>
            </a:r>
            <a:r>
              <a:rPr lang="en-US" dirty="0" err="1"/>
              <a:t>Þreifa</a:t>
            </a:r>
            <a:r>
              <a:rPr lang="en-US" dirty="0"/>
              <a:t> is an infinitive (the ending –a) cognate with English “thrive”: the –</a:t>
            </a:r>
            <a:r>
              <a:rPr lang="en-US" dirty="0" err="1"/>
              <a:t>sk</a:t>
            </a:r>
            <a:r>
              <a:rPr lang="en-US" dirty="0"/>
              <a:t> is that reflexive ending “himself” mentioned at 15.101</a:t>
            </a:r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22DDE8-B144-214E-9C38-2C33195B4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55035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ABF3-4A8D-F44D-9663-5591EF75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þat</a:t>
            </a:r>
            <a:r>
              <a:rPr lang="en-US" dirty="0"/>
              <a:t> </a:t>
            </a:r>
            <a:r>
              <a:rPr lang="en-US" dirty="0" err="1"/>
              <a:t>orða</a:t>
            </a:r>
            <a:r>
              <a:rPr lang="en-US" dirty="0"/>
              <a:t> </a:t>
            </a:r>
            <a:r>
              <a:rPr lang="en-US" dirty="0" err="1"/>
              <a:t>alls</a:t>
            </a:r>
            <a:r>
              <a:rPr lang="en-US" dirty="0"/>
              <a:t> </a:t>
            </a:r>
            <a:r>
              <a:rPr lang="en-US" dirty="0" err="1"/>
              <a:t>fyrst</a:t>
            </a:r>
            <a:r>
              <a:rPr lang="en-US" dirty="0"/>
              <a:t> of </a:t>
            </a:r>
            <a:r>
              <a:rPr lang="en-US" dirty="0" err="1"/>
              <a:t>kvað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ED6A4-7D56-954F-AEA6-BC78065FF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Kvað</a:t>
            </a:r>
            <a:r>
              <a:rPr lang="en-US" dirty="0"/>
              <a:t> is cognate with “</a:t>
            </a:r>
            <a:r>
              <a:rPr lang="en-US" dirty="0" err="1"/>
              <a:t>quoth</a:t>
            </a:r>
            <a:r>
              <a:rPr lang="en-US" dirty="0"/>
              <a:t>” and “be</a:t>
            </a:r>
            <a:r>
              <a:rPr lang="en-US" u="sng" dirty="0"/>
              <a:t>quest</a:t>
            </a:r>
            <a:r>
              <a:rPr lang="en-US" dirty="0"/>
              <a:t>” and “be</a:t>
            </a:r>
            <a:r>
              <a:rPr lang="en-US" u="sng" dirty="0"/>
              <a:t>queath</a:t>
            </a:r>
            <a:r>
              <a:rPr lang="en-US" dirty="0"/>
              <a:t>”</a:t>
            </a:r>
          </a:p>
          <a:p>
            <a:r>
              <a:rPr lang="en-US" dirty="0" err="1"/>
              <a:t>Orða</a:t>
            </a:r>
            <a:r>
              <a:rPr lang="en-US" dirty="0"/>
              <a:t>: Fortson told us that word-initial w dropped out in Old Norse before rounded vowels at 15.98, so this is </a:t>
            </a:r>
            <a:r>
              <a:rPr lang="en-US" dirty="0" err="1"/>
              <a:t>w+orða</a:t>
            </a:r>
            <a:r>
              <a:rPr lang="en-US" dirty="0"/>
              <a:t>, cognate with English “word”</a:t>
            </a: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03438E1-D887-3847-BC6E-379B3BAE8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6579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903D-2164-C94D-A092-B9F0FAC1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5951"/>
          </a:xfrm>
        </p:spPr>
        <p:txBody>
          <a:bodyPr>
            <a:normAutofit/>
          </a:bodyPr>
          <a:lstStyle/>
          <a:p>
            <a:r>
              <a:rPr lang="en-US" dirty="0"/>
              <a:t>"</a:t>
            </a:r>
            <a:r>
              <a:rPr lang="en-US" dirty="0" err="1"/>
              <a:t>Heyrðu</a:t>
            </a:r>
            <a:r>
              <a:rPr lang="en-US" dirty="0"/>
              <a:t> </a:t>
            </a:r>
            <a:r>
              <a:rPr lang="en-US" dirty="0" err="1"/>
              <a:t>nú</a:t>
            </a:r>
            <a:r>
              <a:rPr lang="en-US" dirty="0"/>
              <a:t>, Loki, </a:t>
            </a:r>
            <a:r>
              <a:rPr lang="en-US" dirty="0" err="1"/>
              <a:t>hvat</a:t>
            </a:r>
            <a:r>
              <a:rPr lang="en-US" dirty="0"/>
              <a:t> 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nú</a:t>
            </a:r>
            <a:r>
              <a:rPr lang="en-US" dirty="0"/>
              <a:t> </a:t>
            </a:r>
            <a:r>
              <a:rPr lang="en-US" dirty="0" err="1"/>
              <a:t>mæli</a:t>
            </a:r>
            <a:br>
              <a:rPr lang="en-US" dirty="0"/>
            </a:b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eigi</a:t>
            </a:r>
            <a:r>
              <a:rPr lang="en-US" dirty="0"/>
              <a:t> </a:t>
            </a:r>
            <a:r>
              <a:rPr lang="en-US" dirty="0" err="1"/>
              <a:t>veit</a:t>
            </a:r>
            <a:r>
              <a:rPr lang="en-US" dirty="0"/>
              <a:t> </a:t>
            </a:r>
            <a:r>
              <a:rPr lang="en-US" dirty="0" err="1"/>
              <a:t>jarðar</a:t>
            </a:r>
            <a:r>
              <a:rPr lang="en-US" dirty="0"/>
              <a:t> </a:t>
            </a:r>
            <a:r>
              <a:rPr lang="en-US" dirty="0" err="1"/>
              <a:t>hvergi</a:t>
            </a:r>
            <a:br>
              <a:rPr lang="en-US" dirty="0"/>
            </a:br>
            <a:r>
              <a:rPr lang="en-US" dirty="0"/>
              <a:t>né </a:t>
            </a:r>
            <a:r>
              <a:rPr lang="en-US" dirty="0" err="1"/>
              <a:t>upphimins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áss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stolinn</a:t>
            </a:r>
            <a:r>
              <a:rPr lang="en-US" dirty="0"/>
              <a:t> </a:t>
            </a:r>
            <a:r>
              <a:rPr lang="en-US" dirty="0" err="1"/>
              <a:t>hamri</a:t>
            </a:r>
            <a:r>
              <a:rPr lang="en-US" dirty="0"/>
              <a:t>!"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C3835-EA24-764C-8200-2F4106995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5559"/>
            <a:ext cx="10515600" cy="25614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079CF0-0C43-FF44-874A-9369866CD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0" y="373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578</Words>
  <Application>Microsoft Macintosh PowerPoint</Application>
  <PresentationFormat>Widescreen</PresentationFormat>
  <Paragraphs>37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Old Norse Text: the Lay of Thrym</vt:lpstr>
      <vt:lpstr> </vt:lpstr>
      <vt:lpstr>Vreiðr var þá Vingþórr er hann vaknaði </vt:lpstr>
      <vt:lpstr>ok síns hamars of saknaði</vt:lpstr>
      <vt:lpstr>skegg nam at hrista, skör nam at dýja,</vt:lpstr>
      <vt:lpstr>réð Jarðar burr um at þreifask</vt:lpstr>
      <vt:lpstr>Ok hann þat orða alls fyrst of kvað</vt:lpstr>
      <vt:lpstr>"Heyrðu nú, Loki, hvat ek nú mæli er eigi veit jarðar hvergi né upphimins: áss er stolinn hamri!"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Norse Text: the Lay of Thrym</dc:title>
  <dc:creator>Microsoft Office User</dc:creator>
  <cp:lastModifiedBy>Microsoft Office User</cp:lastModifiedBy>
  <cp:revision>7</cp:revision>
  <dcterms:created xsi:type="dcterms:W3CDTF">2020-03-24T20:11:03Z</dcterms:created>
  <dcterms:modified xsi:type="dcterms:W3CDTF">2020-03-24T22:06:40Z</dcterms:modified>
</cp:coreProperties>
</file>