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22"/>
  </p:normalViewPr>
  <p:slideViewPr>
    <p:cSldViewPr snapToGrid="0" snapToObjects="1">
      <p:cViewPr varScale="1">
        <p:scale>
          <a:sx n="116" d="100"/>
          <a:sy n="116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7A05D-7936-5542-8F00-5E0CBE6846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FA87C8-1571-D743-8F2B-A644826E8A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77CF8-74E1-0342-B2A1-2D96ED84D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C334-D2FD-4B4B-ADE8-975DD6A83D9C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B80DE-602F-F747-B07B-B2E72A8D6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B2776-622F-5D4C-9069-E46BF9DBE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97DD-9EF2-4844-9310-340B4D49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78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8DDCE-F3E5-A14C-8B53-E0D212EE0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8743D2-53E6-E94F-B5B4-BDA4B0220C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DCA71-43C7-734C-B74F-EC657B5E8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C334-D2FD-4B4B-ADE8-975DD6A83D9C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D3BFE-E1EA-914A-9F9D-AFFE4DA40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76D3E-B64E-EF42-9596-929EC58A3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97DD-9EF2-4844-9310-340B4D49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21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24E103-3C27-2643-B546-DEFFCCA88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827B42-661F-6447-8390-64031E8F7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D4EEA-B48C-1349-9248-2E65E4059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C334-D2FD-4B4B-ADE8-975DD6A83D9C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EE289-D6DB-2147-8A41-6E270672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5100B5-860A-DA47-A248-9077BBA37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97DD-9EF2-4844-9310-340B4D49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8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C7CC8-90F1-C549-AA69-A52C08F30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B78BD-10DD-144A-AF77-32F21076A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DFB3E-22B1-DC4F-A72C-AED7D4C0D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C334-D2FD-4B4B-ADE8-975DD6A83D9C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E056D-4FE8-F745-BBA1-D33D7FD5A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1EF97-BE35-BF48-95D0-23DCD9163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97DD-9EF2-4844-9310-340B4D49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20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3B39C-97FA-1C4E-BF9E-F04634410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D95584-9A1C-6E4C-93FD-DE16A6A95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7C45E-EAAD-E14F-AA0A-A7198D6A1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C334-D2FD-4B4B-ADE8-975DD6A83D9C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E9A63-C784-CB47-A07E-237342EE6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FA55E-F0E9-6741-9BE4-2FD9231F7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97DD-9EF2-4844-9310-340B4D49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9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0082F-1DBC-1144-A84D-B8090B100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B2A2B-D197-F14A-B0F4-B036FFA90D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3F2159-04C2-4D4D-B788-B6D1586A7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2E8405-DBD4-9944-86DE-B8CDDECCC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C334-D2FD-4B4B-ADE8-975DD6A83D9C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6CBFD9-1B0E-914A-A90C-D868AA53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1DB5E7-F16D-CC42-AFF2-E9837497B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97DD-9EF2-4844-9310-340B4D49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250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9D13B-C212-5842-AFF0-A58899901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F37437-09B3-F346-918B-94DC172DD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7552F1-A942-8445-A78B-F8B06BC526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47ADB5-C0C9-2A4A-BFDE-AB07E2D31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2E0840-DA1D-A743-9A75-E74F5E74A1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6A8332-4A50-7D45-8E8F-7FD550052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C334-D2FD-4B4B-ADE8-975DD6A83D9C}" type="datetimeFigureOut">
              <a:rPr lang="en-US" smtClean="0"/>
              <a:t>3/18/20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830375-E8B6-3D4E-87A7-F3AD78E25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0F6ACA-3D03-AA49-A011-C8B19B250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97DD-9EF2-4844-9310-340B4D49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1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B08E1-15F9-6A4C-9A77-F315BFC81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7CBD1B-3981-A244-9257-560188236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C334-D2FD-4B4B-ADE8-975DD6A83D9C}" type="datetimeFigureOut">
              <a:rPr lang="en-US" smtClean="0"/>
              <a:t>3/18/20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3A2395-0060-0941-BA74-2A90AFA10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477A7C-34D3-D941-8E13-5CBA5539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97DD-9EF2-4844-9310-340B4D49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2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4A4DD1-291B-4647-BD8F-DBE63654A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C334-D2FD-4B4B-ADE8-975DD6A83D9C}" type="datetimeFigureOut">
              <a:rPr lang="en-US" smtClean="0"/>
              <a:t>3/18/20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AD9CC0-D5CC-7B49-AAB3-E251963A4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7BA976-9AA7-FA43-9973-C0D4F765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97DD-9EF2-4844-9310-340B4D49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0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EE17B-B849-8043-8CE2-A12C3BFAB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75CBD-F3CC-8740-8A01-B2C109773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6B64E3-351B-C84E-BE5F-6EA9C240EB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0F6909-29A6-0E45-A060-F9CAF7AB9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C334-D2FD-4B4B-ADE8-975DD6A83D9C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0B9E3-11B7-B24E-9073-A964844C9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54278-4A2B-9B4B-9E63-A3E63457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97DD-9EF2-4844-9310-340B4D49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90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66309-326A-874C-BF5A-65D7353AB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33C6D3-DCA1-374B-9E94-1A6C3051A4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88C71-5F36-864B-B67C-1F6DEC3AD9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87E82B-2A23-F34D-A4E7-5AD1FEE1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C334-D2FD-4B4B-ADE8-975DD6A83D9C}" type="datetimeFigureOut">
              <a:rPr lang="en-US" smtClean="0"/>
              <a:t>3/18/20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59ECF4-19AD-5F45-9B3D-5AB0E32E3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B55E43-6F37-5142-B963-B3851A0DF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97DD-9EF2-4844-9310-340B4D49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78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965807-083E-164C-B5AD-E5DCA42BC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6C4C6-BC8E-F840-8711-2C924A701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1B4FC-D746-F947-AFF1-084F58EA0D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DC334-D2FD-4B4B-ADE8-975DD6A83D9C}" type="datetimeFigureOut">
              <a:rPr lang="en-US" smtClean="0"/>
              <a:t>3/18/20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43982-2DEF-9D48-8E81-1222F9D0C5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1D933-83F3-F647-9AFA-0351AB7342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997DD-9EF2-4844-9310-340B4D490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1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B4681-D53B-B743-9802-C1A6265A6A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Midterms Returned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2DF371-A04B-0F42-9522-1C49BCF594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Repechage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2915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6C10D-FBC4-6F46-82FE-C738CA05C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D2894-3B39-744D-B7B1-69123E880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have two grades on the midterm:</a:t>
            </a:r>
          </a:p>
          <a:p>
            <a:pPr lvl="1"/>
            <a:r>
              <a:rPr lang="en-US" dirty="0"/>
              <a:t>A midterm grade out of 100.</a:t>
            </a:r>
          </a:p>
          <a:p>
            <a:pPr lvl="1"/>
            <a:r>
              <a:rPr lang="en-US" dirty="0"/>
              <a:t>Your average quiz grade so far.</a:t>
            </a:r>
          </a:p>
          <a:p>
            <a:pPr lvl="2"/>
            <a:r>
              <a:rPr lang="en-US" dirty="0"/>
              <a:t>This average includes missed quizzes: I will be dropping one for the final grade, which will help.</a:t>
            </a:r>
          </a:p>
          <a:p>
            <a:pPr lvl="2"/>
            <a:r>
              <a:rPr lang="en-US" dirty="0"/>
              <a:t>This average does not include the pay-to-play aspect: if you have not handed in quiz questions every day, your quiz grade will be capped and could be lowered.</a:t>
            </a:r>
          </a:p>
          <a:p>
            <a:pPr lvl="1"/>
            <a:r>
              <a:rPr lang="en-US" dirty="0"/>
              <a:t>I have not counted up the daily comments: they can help your grade too.</a:t>
            </a:r>
          </a:p>
          <a:p>
            <a:pPr lvl="1"/>
            <a:r>
              <a:rPr lang="en-US" dirty="0"/>
              <a:t>Your quiz grade average at the end of the semester is worth 20% of your grade.</a:t>
            </a:r>
          </a:p>
          <a:p>
            <a:pPr lvl="1"/>
            <a:r>
              <a:rPr lang="en-US" dirty="0"/>
              <a:t>Your midterm is worth 20% of your grade. </a:t>
            </a:r>
          </a:p>
          <a:p>
            <a:pPr lvl="1"/>
            <a:r>
              <a:rPr lang="en-US" dirty="0"/>
              <a:t>So average the two, and that’s the grade you are getting now.</a:t>
            </a:r>
          </a:p>
        </p:txBody>
      </p:sp>
    </p:spTree>
    <p:extLst>
      <p:ext uri="{BB962C8B-B14F-4D97-AF65-F5344CB8AC3E}">
        <p14:creationId xmlns:p14="http://schemas.microsoft.com/office/powerpoint/2010/main" val="314859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64FAA-A4D9-404C-AA0F-585015A88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Repechage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58403-7EE9-DD45-8F68-ED92D5A74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‘</a:t>
            </a:r>
            <a:r>
              <a:rPr lang="en-US" dirty="0" err="1"/>
              <a:t>Repechage</a:t>
            </a:r>
            <a:r>
              <a:rPr lang="en-US" dirty="0"/>
              <a:t>’ is French for “second chance”</a:t>
            </a:r>
          </a:p>
          <a:p>
            <a:r>
              <a:rPr lang="en-US" dirty="0"/>
              <a:t>I have a formula for it:</a:t>
            </a:r>
          </a:p>
          <a:p>
            <a:pPr lvl="1"/>
            <a:r>
              <a:rPr lang="en-US" dirty="0"/>
              <a:t>If you missed 25% on the midterm, for every point you correct, you earn back ½ point. (25 X 2 = 50% = half the points)</a:t>
            </a:r>
          </a:p>
          <a:p>
            <a:pPr lvl="1"/>
            <a:r>
              <a:rPr lang="en-US" dirty="0"/>
              <a:t>If you missed 10% on the </a:t>
            </a:r>
            <a:r>
              <a:rPr lang="en-US" dirty="0" err="1"/>
              <a:t>midtern</a:t>
            </a:r>
            <a:r>
              <a:rPr lang="en-US" dirty="0"/>
              <a:t>, for every point you correct, you earn back 1/5 point (10 X 2 =20% = 1/5 the points)</a:t>
            </a:r>
          </a:p>
          <a:p>
            <a:pPr lvl="1"/>
            <a:r>
              <a:rPr lang="en-US" dirty="0"/>
              <a:t>If you missed 100% on the exam (you got nothing at all right), for every point you correct, you earn back 2 points on the midterm (100 X 2 = 200% = twice the points).</a:t>
            </a:r>
          </a:p>
          <a:p>
            <a:pPr lvl="1"/>
            <a:r>
              <a:rPr lang="en-US" dirty="0"/>
              <a:t>You might be thinking you’d be better off with a 0% now. But no one got below 50% (actually,  no one was near that), so no one will be making hay off of this.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Online Media 3" descr="Recorded Sound">
            <a:hlinkClick r:id="" action="ppaction://media"/>
            <a:extLst>
              <a:ext uri="{FF2B5EF4-FFF2-40B4-BE49-F238E27FC236}">
                <a16:creationId xmlns:a16="http://schemas.microsoft.com/office/drawing/2014/main" id="{A4D18B2D-9870-6C4E-97F0-C50D2B916DD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574362" y="621506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6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75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1DEAC-16AF-D549-8BE5-D9E154948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formula: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CD602-CFDF-2D40-A99B-3A5E979DA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grade = two times % missed on exam times points successfully corrected + old grade.</a:t>
            </a:r>
          </a:p>
          <a:p>
            <a:r>
              <a:rPr lang="en-US" dirty="0"/>
              <a:t>So, if you missed 10%, and you successfully correct every missed point, you get back 2 X .10 X 10 + 90 = 92</a:t>
            </a:r>
          </a:p>
          <a:p>
            <a:r>
              <a:rPr lang="en-US" dirty="0"/>
              <a:t>If you missed 30% and successfully correct every missed point,  you get back 2 X .3 X 30 + 70 = 88</a:t>
            </a:r>
          </a:p>
          <a:p>
            <a:r>
              <a:rPr lang="en-US" dirty="0"/>
              <a:t>It’s always better to have gotten it right in the first place than to need the </a:t>
            </a:r>
            <a:r>
              <a:rPr lang="en-US" dirty="0" err="1"/>
              <a:t>repechage</a:t>
            </a:r>
            <a:r>
              <a:rPr lang="en-US" dirty="0"/>
              <a:t>, but it’s also always better to correct it and get the </a:t>
            </a:r>
            <a:r>
              <a:rPr lang="en-US" dirty="0" err="1"/>
              <a:t>repechage</a:t>
            </a:r>
            <a:r>
              <a:rPr lang="en-US" dirty="0"/>
              <a:t>.</a:t>
            </a:r>
          </a:p>
          <a:p>
            <a:r>
              <a:rPr lang="en-US" sz="1300" dirty="0"/>
              <a:t>Fine print: if I made some sort of stupid mistake above, I reserve the right to correct it, so that it works the way it is designed (see last bullet point).</a:t>
            </a:r>
          </a:p>
        </p:txBody>
      </p:sp>
    </p:spTree>
    <p:extLst>
      <p:ext uri="{BB962C8B-B14F-4D97-AF65-F5344CB8AC3E}">
        <p14:creationId xmlns:p14="http://schemas.microsoft.com/office/powerpoint/2010/main" val="1381845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F54BA-06C4-754C-B4FF-D11948063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upshot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A94FF-679F-4742-94C7-F7AFE4628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got an A, it’s not worth correcting, really, at least grade-wise.</a:t>
            </a:r>
          </a:p>
          <a:p>
            <a:r>
              <a:rPr lang="en-US" dirty="0"/>
              <a:t>If you got a C or a D, it’s worth correcting.</a:t>
            </a:r>
          </a:p>
          <a:p>
            <a:r>
              <a:rPr lang="en-US" dirty="0"/>
              <a:t>So correct your exam, or don’t, up to you: submit, via email, to me, all the correct answers, and you will get some points back. </a:t>
            </a:r>
          </a:p>
          <a:p>
            <a:r>
              <a:rPr lang="en-US" dirty="0"/>
              <a:t>Meanwhile, by correcting, you will be learning. </a:t>
            </a:r>
          </a:p>
          <a:p>
            <a:r>
              <a:rPr lang="en-US" dirty="0"/>
              <a:t>Everyone gets more: more learning, better grades. It’s a win-win.</a:t>
            </a:r>
          </a:p>
          <a:p>
            <a:r>
              <a:rPr lang="en-US" dirty="0"/>
              <a:t>Corrections due Thursday the 26</a:t>
            </a:r>
            <a:r>
              <a:rPr lang="en-US" baseline="30000" dirty="0"/>
              <a:t>th</a:t>
            </a:r>
            <a:r>
              <a:rPr lang="en-US" dirty="0"/>
              <a:t> of March.</a:t>
            </a:r>
          </a:p>
        </p:txBody>
      </p:sp>
    </p:spTree>
    <p:extLst>
      <p:ext uri="{BB962C8B-B14F-4D97-AF65-F5344CB8AC3E}">
        <p14:creationId xmlns:p14="http://schemas.microsoft.com/office/powerpoint/2010/main" val="2604234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540</Words>
  <Application>Microsoft Macintosh PowerPoint</Application>
  <PresentationFormat>Widescreen</PresentationFormat>
  <Paragraphs>32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Midterms Returned</vt:lpstr>
      <vt:lpstr>Midterms </vt:lpstr>
      <vt:lpstr>Repechage</vt:lpstr>
      <vt:lpstr>The formula:</vt:lpstr>
      <vt:lpstr>The upshot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Midterms Returned</dc:title>
  <dc:creator>Microsoft Office User</dc:creator>
  <cp:lastModifiedBy>Microsoft Office User</cp:lastModifiedBy>
  <cp:revision>6</cp:revision>
  <dcterms:created xsi:type="dcterms:W3CDTF">2020-03-18T16:57:20Z</dcterms:created>
  <dcterms:modified xsi:type="dcterms:W3CDTF">2020-03-18T18:08:41Z</dcterms:modified>
</cp:coreProperties>
</file>