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3214"/>
  </p:normalViewPr>
  <p:slideViewPr>
    <p:cSldViewPr snapToGrid="0" snapToObjects="1">
      <p:cViewPr varScale="1">
        <p:scale>
          <a:sx n="78" d="100"/>
          <a:sy n="78" d="100"/>
        </p:scale>
        <p:origin x="1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F25F54-0E33-754E-9D7D-07B9D2133B6E}" type="datetimeFigureOut">
              <a:rPr lang="en-US" smtClean="0"/>
              <a:t>4/16/20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3B83FB-F1D0-124A-A9C7-F5B412869FA1}" type="slidenum">
              <a:rPr lang="en-US" smtClean="0"/>
              <a:t>‹#›</a:t>
            </a:fld>
            <a:endParaRPr lang="en-US"/>
          </a:p>
        </p:txBody>
      </p:sp>
    </p:spTree>
    <p:extLst>
      <p:ext uri="{BB962C8B-B14F-4D97-AF65-F5344CB8AC3E}">
        <p14:creationId xmlns:p14="http://schemas.microsoft.com/office/powerpoint/2010/main" val="374390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hope you can’t see these notes ;)</a:t>
            </a:r>
          </a:p>
        </p:txBody>
      </p:sp>
      <p:sp>
        <p:nvSpPr>
          <p:cNvPr id="4" name="Slide Number Placeholder 3"/>
          <p:cNvSpPr>
            <a:spLocks noGrp="1"/>
          </p:cNvSpPr>
          <p:nvPr>
            <p:ph type="sldNum" sz="quarter" idx="5"/>
          </p:nvPr>
        </p:nvSpPr>
        <p:spPr/>
        <p:txBody>
          <a:bodyPr/>
          <a:lstStyle/>
          <a:p>
            <a:fld id="{323B83FB-F1D0-124A-A9C7-F5B412869FA1}" type="slidenum">
              <a:rPr lang="en-US" smtClean="0"/>
              <a:t>1</a:t>
            </a:fld>
            <a:endParaRPr lang="en-US"/>
          </a:p>
        </p:txBody>
      </p:sp>
    </p:spTree>
    <p:extLst>
      <p:ext uri="{BB962C8B-B14F-4D97-AF65-F5344CB8AC3E}">
        <p14:creationId xmlns:p14="http://schemas.microsoft.com/office/powerpoint/2010/main" val="2425643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Iranian has been spoken from Armenia and Mesopotamia in the north, to the Persian Gulf in the south all the way into Turkestan in the east and Iran, Afghanistan and Tajikistan (still have Iranian as an official language)</a:t>
            </a:r>
          </a:p>
        </p:txBody>
      </p:sp>
      <p:sp>
        <p:nvSpPr>
          <p:cNvPr id="4" name="Slide Number Placeholder 3"/>
          <p:cNvSpPr>
            <a:spLocks noGrp="1"/>
          </p:cNvSpPr>
          <p:nvPr>
            <p:ph type="sldNum" sz="quarter" idx="5"/>
          </p:nvPr>
        </p:nvSpPr>
        <p:spPr/>
        <p:txBody>
          <a:bodyPr/>
          <a:lstStyle/>
          <a:p>
            <a:fld id="{323B83FB-F1D0-124A-A9C7-F5B412869FA1}" type="slidenum">
              <a:rPr lang="en-US" smtClean="0"/>
              <a:t>2</a:t>
            </a:fld>
            <a:endParaRPr lang="en-US"/>
          </a:p>
        </p:txBody>
      </p:sp>
    </p:spTree>
    <p:extLst>
      <p:ext uri="{BB962C8B-B14F-4D97-AF65-F5344CB8AC3E}">
        <p14:creationId xmlns:p14="http://schemas.microsoft.com/office/powerpoint/2010/main" val="3407294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Batholomae’s</a:t>
            </a:r>
            <a:r>
              <a:rPr lang="en-US" dirty="0"/>
              <a:t> Law- </a:t>
            </a:r>
            <a:r>
              <a:rPr lang="en-US" sz="1200" b="0" i="0" u="none" strike="noStrike" kern="1200" dirty="0">
                <a:solidFill>
                  <a:schemeClr val="tx1"/>
                </a:solidFill>
                <a:effectLst/>
                <a:latin typeface="+mn-lt"/>
                <a:ea typeface="+mn-ea"/>
                <a:cs typeface="+mn-cs"/>
              </a:rPr>
              <a:t>cluster of two or more </a:t>
            </a:r>
            <a:r>
              <a:rPr lang="en-US" sz="1200" b="0" i="0" u="none" strike="noStrike" kern="1200" dirty="0" err="1">
                <a:solidFill>
                  <a:schemeClr val="tx1"/>
                </a:solidFill>
                <a:effectLst/>
                <a:latin typeface="+mn-lt"/>
                <a:ea typeface="+mn-ea"/>
                <a:cs typeface="+mn-cs"/>
              </a:rPr>
              <a:t>obstruents</a:t>
            </a:r>
            <a:r>
              <a:rPr lang="en-US" sz="1200" b="0" i="0" u="none" strike="noStrike" kern="1200" dirty="0">
                <a:solidFill>
                  <a:schemeClr val="tx1"/>
                </a:solidFill>
                <a:effectLst/>
                <a:latin typeface="+mn-lt"/>
                <a:ea typeface="+mn-ea"/>
                <a:cs typeface="+mn-cs"/>
              </a:rPr>
              <a:t> (stops or the sibilant *s), any one of which is a voiced aspirated stop anywhere in the sequence, the whole cluster becomes voiced and aspirated.</a:t>
            </a:r>
          </a:p>
          <a:p>
            <a:r>
              <a:rPr lang="en-US" dirty="0" err="1"/>
              <a:t>Layrngeal</a:t>
            </a:r>
            <a:r>
              <a:rPr lang="en-US" dirty="0"/>
              <a:t> Hiatus -The presence of a </a:t>
            </a:r>
            <a:r>
              <a:rPr lang="en-US" sz="1200" b="0" i="0" u="none" strike="noStrike" kern="1200" dirty="0">
                <a:solidFill>
                  <a:schemeClr val="tx1"/>
                </a:solidFill>
                <a:effectLst/>
                <a:latin typeface="+mn-lt"/>
                <a:ea typeface="+mn-ea"/>
                <a:cs typeface="+mn-cs"/>
              </a:rPr>
              <a:t>remnant of a laryngeal, probably a glottal stop, was still present between vowel</a:t>
            </a:r>
            <a:endParaRPr lang="en-US" dirty="0"/>
          </a:p>
        </p:txBody>
      </p:sp>
      <p:sp>
        <p:nvSpPr>
          <p:cNvPr id="4" name="Slide Number Placeholder 3"/>
          <p:cNvSpPr>
            <a:spLocks noGrp="1"/>
          </p:cNvSpPr>
          <p:nvPr>
            <p:ph type="sldNum" sz="quarter" idx="5"/>
          </p:nvPr>
        </p:nvSpPr>
        <p:spPr/>
        <p:txBody>
          <a:bodyPr/>
          <a:lstStyle/>
          <a:p>
            <a:fld id="{323B83FB-F1D0-124A-A9C7-F5B412869FA1}" type="slidenum">
              <a:rPr lang="en-US" smtClean="0"/>
              <a:t>3</a:t>
            </a:fld>
            <a:endParaRPr lang="en-US"/>
          </a:p>
        </p:txBody>
      </p:sp>
    </p:spTree>
    <p:extLst>
      <p:ext uri="{BB962C8B-B14F-4D97-AF65-F5344CB8AC3E}">
        <p14:creationId xmlns:p14="http://schemas.microsoft.com/office/powerpoint/2010/main" val="2133366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Old </a:t>
            </a:r>
            <a:r>
              <a:rPr lang="en-US" dirty="0" err="1"/>
              <a:t>Avestan</a:t>
            </a:r>
            <a:r>
              <a:rPr lang="en-US" dirty="0"/>
              <a:t> has 3 personal pronouns (my, yours, ones), Young </a:t>
            </a:r>
            <a:r>
              <a:rPr lang="en-US" dirty="0" err="1"/>
              <a:t>Avestan</a:t>
            </a:r>
            <a:r>
              <a:rPr lang="en-US" dirty="0"/>
              <a:t> has only one Old </a:t>
            </a:r>
            <a:r>
              <a:rPr lang="en-US" dirty="0" err="1"/>
              <a:t>Avestan</a:t>
            </a:r>
            <a:r>
              <a:rPr lang="en-US" dirty="0"/>
              <a:t> and Young </a:t>
            </a:r>
            <a:r>
              <a:rPr lang="en-US" dirty="0" err="1"/>
              <a:t>Avestan</a:t>
            </a:r>
            <a:r>
              <a:rPr lang="en-US" dirty="0"/>
              <a:t> have different first sing </a:t>
            </a:r>
            <a:r>
              <a:rPr lang="en-US" dirty="0" err="1"/>
              <a:t>pres</a:t>
            </a:r>
            <a:r>
              <a:rPr lang="en-US" dirty="0"/>
              <a:t> indicative of thematic verbs.</a:t>
            </a:r>
          </a:p>
          <a:p>
            <a:r>
              <a:rPr lang="en-US" dirty="0"/>
              <a:t>Proterokinetic- </a:t>
            </a:r>
            <a:r>
              <a:rPr lang="en-US" sz="1200" b="0" i="0" u="none" strike="noStrike" kern="1200" dirty="0">
                <a:solidFill>
                  <a:schemeClr val="tx1"/>
                </a:solidFill>
                <a:effectLst/>
                <a:latin typeface="+mn-lt"/>
                <a:ea typeface="+mn-ea"/>
                <a:cs typeface="+mn-cs"/>
              </a:rPr>
              <a:t>Having an accent that tends to shift rightward when weakened</a:t>
            </a:r>
          </a:p>
          <a:p>
            <a:r>
              <a:rPr lang="en-US" sz="1200" b="0" i="0" u="none" strike="noStrike" kern="1200" dirty="0">
                <a:solidFill>
                  <a:schemeClr val="tx1"/>
                </a:solidFill>
                <a:effectLst/>
                <a:latin typeface="+mn-lt"/>
                <a:ea typeface="+mn-ea"/>
                <a:cs typeface="+mn-cs"/>
              </a:rPr>
              <a:t>Old Persian has a different relative pronoun compared to other Indo-Iranian languages, and that relative pronoun became a particle, for which remains exist in modern Persian</a:t>
            </a:r>
          </a:p>
          <a:p>
            <a:r>
              <a:rPr lang="en-US" dirty="0"/>
              <a:t>Although </a:t>
            </a:r>
            <a:r>
              <a:rPr lang="en-US" dirty="0" err="1"/>
              <a:t>Aortist</a:t>
            </a:r>
            <a:r>
              <a:rPr lang="en-US" dirty="0"/>
              <a:t> and Imperfect merged in OP, this is claimed to be the </a:t>
            </a:r>
            <a:r>
              <a:rPr lang="en-US" dirty="0" err="1"/>
              <a:t>orgins</a:t>
            </a:r>
            <a:r>
              <a:rPr lang="en-US" dirty="0"/>
              <a:t> of the paraphrastic perfect , a feature of modern Persian, where the past passive participle is used with the agent in the genitive case.</a:t>
            </a:r>
          </a:p>
        </p:txBody>
      </p:sp>
      <p:sp>
        <p:nvSpPr>
          <p:cNvPr id="4" name="Slide Number Placeholder 3"/>
          <p:cNvSpPr>
            <a:spLocks noGrp="1"/>
          </p:cNvSpPr>
          <p:nvPr>
            <p:ph type="sldNum" sz="quarter" idx="5"/>
          </p:nvPr>
        </p:nvSpPr>
        <p:spPr/>
        <p:txBody>
          <a:bodyPr/>
          <a:lstStyle/>
          <a:p>
            <a:fld id="{323B83FB-F1D0-124A-A9C7-F5B412869FA1}" type="slidenum">
              <a:rPr lang="en-US" smtClean="0"/>
              <a:t>4</a:t>
            </a:fld>
            <a:endParaRPr lang="en-US"/>
          </a:p>
        </p:txBody>
      </p:sp>
    </p:spTree>
    <p:extLst>
      <p:ext uri="{BB962C8B-B14F-4D97-AF65-F5344CB8AC3E}">
        <p14:creationId xmlns:p14="http://schemas.microsoft.com/office/powerpoint/2010/main" val="3585335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Study of </a:t>
            </a:r>
            <a:r>
              <a:rPr lang="en-US" dirty="0" err="1"/>
              <a:t>Avestan</a:t>
            </a:r>
            <a:r>
              <a:rPr lang="en-US" dirty="0"/>
              <a:t> has been challenging for sometime now because the quality of transmission was quite poor. The earliest edition of manuscripts are thought to be nearly 2 </a:t>
            </a:r>
            <a:r>
              <a:rPr lang="en-US" dirty="0" err="1"/>
              <a:t>millenia</a:t>
            </a:r>
            <a:r>
              <a:rPr lang="en-US" dirty="0"/>
              <a:t> old. But even though the collection is so old, the language of the texts was already dead by this time. Other than this old edition, the earliest preserved </a:t>
            </a:r>
            <a:r>
              <a:rPr lang="en-US" dirty="0" err="1"/>
              <a:t>Avestan</a:t>
            </a:r>
            <a:r>
              <a:rPr lang="en-US" dirty="0"/>
              <a:t> manuscript is not even a millennium old, so there seems to be a great potential for errors to make their way into the text through transmission, in addition to modernizations and modifications that have been added through so many years of transmission, which obscures our look into this language. Scholars suggest that because of </a:t>
            </a:r>
            <a:r>
              <a:rPr lang="en-US" i="1" dirty="0" err="1"/>
              <a:t>diaskeuasts</a:t>
            </a:r>
            <a:r>
              <a:rPr lang="en-US" i="1" dirty="0"/>
              <a:t> </a:t>
            </a:r>
            <a:r>
              <a:rPr lang="en-US" i="0" dirty="0"/>
              <a:t>who made edits to the original liturgical texts, and likely spoke young </a:t>
            </a:r>
            <a:r>
              <a:rPr lang="en-US" i="0" dirty="0" err="1"/>
              <a:t>Avestan</a:t>
            </a:r>
            <a:r>
              <a:rPr lang="en-US" i="0" dirty="0"/>
              <a:t> have left scholars to untangle the young </a:t>
            </a:r>
            <a:r>
              <a:rPr lang="en-US" i="0" dirty="0" err="1"/>
              <a:t>Avestan</a:t>
            </a:r>
            <a:r>
              <a:rPr lang="en-US" i="0" dirty="0"/>
              <a:t> from the old </a:t>
            </a:r>
            <a:r>
              <a:rPr lang="en-US" i="0" dirty="0" err="1"/>
              <a:t>Avestan</a:t>
            </a:r>
            <a:r>
              <a:rPr lang="en-US" i="0" dirty="0"/>
              <a:t>. Their alphabet was precise for the time, but did not provide as much detail as scholars could use. Their alphabet also uses dots to clarify word </a:t>
            </a:r>
            <a:r>
              <a:rPr lang="en-US" i="0" dirty="0" err="1"/>
              <a:t>boundries</a:t>
            </a:r>
            <a:r>
              <a:rPr lang="en-US" i="0" dirty="0"/>
              <a:t>.</a:t>
            </a:r>
            <a:endParaRPr lang="en-US" dirty="0"/>
          </a:p>
        </p:txBody>
      </p:sp>
      <p:sp>
        <p:nvSpPr>
          <p:cNvPr id="4" name="Slide Number Placeholder 3"/>
          <p:cNvSpPr>
            <a:spLocks noGrp="1"/>
          </p:cNvSpPr>
          <p:nvPr>
            <p:ph type="sldNum" sz="quarter" idx="5"/>
          </p:nvPr>
        </p:nvSpPr>
        <p:spPr/>
        <p:txBody>
          <a:bodyPr/>
          <a:lstStyle/>
          <a:p>
            <a:fld id="{323B83FB-F1D0-124A-A9C7-F5B412869FA1}" type="slidenum">
              <a:rPr lang="en-US" smtClean="0"/>
              <a:t>5</a:t>
            </a:fld>
            <a:endParaRPr lang="en-US"/>
          </a:p>
        </p:txBody>
      </p:sp>
    </p:spTree>
    <p:extLst>
      <p:ext uri="{BB962C8B-B14F-4D97-AF65-F5344CB8AC3E}">
        <p14:creationId xmlns:p14="http://schemas.microsoft.com/office/powerpoint/2010/main" val="658848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authentic originals, the texts were not copies, and written by native speakers</a:t>
            </a:r>
          </a:p>
          <a:p>
            <a:r>
              <a:rPr lang="en-US" dirty="0" err="1"/>
              <a:t>Archaemenid</a:t>
            </a:r>
            <a:r>
              <a:rPr lang="en-US" dirty="0"/>
              <a:t> dynasty lasted for around 200 years, and over that time, the language had undergone major changes, like </a:t>
            </a:r>
            <a:r>
              <a:rPr lang="en-US" dirty="0" err="1"/>
              <a:t>monophthongization</a:t>
            </a:r>
            <a:r>
              <a:rPr lang="en-US" dirty="0"/>
              <a:t> of diphthongs and erosion of final syllables (which also compromised the case system). Old </a:t>
            </a:r>
            <a:r>
              <a:rPr lang="en-US" dirty="0" err="1"/>
              <a:t>Avestan</a:t>
            </a:r>
            <a:r>
              <a:rPr lang="en-US" dirty="0"/>
              <a:t> is much older than old Persian . Old Persian was deciphered by German school teacher Georg Friedrich </a:t>
            </a:r>
            <a:r>
              <a:rPr lang="en-US" dirty="0" err="1"/>
              <a:t>Grotefend</a:t>
            </a:r>
            <a:r>
              <a:rPr lang="en-US" dirty="0"/>
              <a:t> </a:t>
            </a:r>
            <a:r>
              <a:rPr lang="en-US"/>
              <a:t>and was the </a:t>
            </a:r>
            <a:r>
              <a:rPr lang="en-US" dirty="0"/>
              <a:t>first cuneiform script to be deciphered, which paved the way to decipher Mesopotamian cuneiform. Since there were no VC signs, a ‘dummy’ vowel was often used. Vowel lengthening was indicated through the repetition of a vowel. There was no written h so there may or may not have been laryngeals</a:t>
            </a:r>
          </a:p>
        </p:txBody>
      </p:sp>
      <p:sp>
        <p:nvSpPr>
          <p:cNvPr id="4" name="Slide Number Placeholder 3"/>
          <p:cNvSpPr>
            <a:spLocks noGrp="1"/>
          </p:cNvSpPr>
          <p:nvPr>
            <p:ph type="sldNum" sz="quarter" idx="5"/>
          </p:nvPr>
        </p:nvSpPr>
        <p:spPr/>
        <p:txBody>
          <a:bodyPr/>
          <a:lstStyle/>
          <a:p>
            <a:fld id="{323B83FB-F1D0-124A-A9C7-F5B412869FA1}" type="slidenum">
              <a:rPr lang="en-US" smtClean="0"/>
              <a:t>6</a:t>
            </a:fld>
            <a:endParaRPr lang="en-US"/>
          </a:p>
        </p:txBody>
      </p:sp>
    </p:spTree>
    <p:extLst>
      <p:ext uri="{BB962C8B-B14F-4D97-AF65-F5344CB8AC3E}">
        <p14:creationId xmlns:p14="http://schemas.microsoft.com/office/powerpoint/2010/main" val="2640459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includes </a:t>
            </a:r>
            <a:r>
              <a:rPr lang="en-US" dirty="0" err="1"/>
              <a:t>monophthongization</a:t>
            </a:r>
            <a:r>
              <a:rPr lang="en-US" dirty="0"/>
              <a:t> of *</a:t>
            </a:r>
            <a:r>
              <a:rPr lang="en-US" dirty="0" err="1"/>
              <a:t>ai</a:t>
            </a:r>
            <a:r>
              <a:rPr lang="en-US" dirty="0"/>
              <a:t> and *au to </a:t>
            </a:r>
            <a:r>
              <a:rPr lang="en-US" dirty="0" err="1"/>
              <a:t>ē</a:t>
            </a:r>
            <a:r>
              <a:rPr lang="en-US" dirty="0"/>
              <a:t> and </a:t>
            </a:r>
            <a:r>
              <a:rPr lang="en-US" dirty="0" err="1"/>
              <a:t>ō</a:t>
            </a:r>
            <a:r>
              <a:rPr lang="en-US" dirty="0"/>
              <a:t>, the loss of many tenses, and the reduction the case system of nouns</a:t>
            </a:r>
          </a:p>
          <a:p>
            <a:r>
              <a:rPr lang="en-US" dirty="0"/>
              <a:t>East and West are not necessarily strictly geographical. Until  the 20th century, only middle Persian was known. Middle Iranian script, like Aramaic, does not have signs for short vowels, and had ambiguous signs for long vowels, which makes phonetics and phonology quite difficult. The best glimpse of middle Persian (using few loan words) can be found in the Manichean Middle Persian </a:t>
            </a:r>
            <a:r>
              <a:rPr lang="en-US" dirty="0" err="1"/>
              <a:t>texs</a:t>
            </a:r>
            <a:r>
              <a:rPr lang="en-US" dirty="0"/>
              <a:t> (written in the Syriac form of the Aramaic script. The East had a similar loss in verb tenses to the West. Middle Persian is sometimes called Pahlavi. Pahlavi itself is quite important to the study of OI, especially the book of Pahlavi, which despite corruptions in the earliest found manuscripts, uses historicized language form oral tradition, even though </a:t>
            </a:r>
            <a:r>
              <a:rPr lang="en-US" dirty="0" err="1"/>
              <a:t>fortson</a:t>
            </a:r>
            <a:r>
              <a:rPr lang="en-US" dirty="0"/>
              <a:t> considers the book of Pahlavi to be notoriously difficult and confusing.</a:t>
            </a:r>
          </a:p>
          <a:p>
            <a:endParaRPr lang="en-US" dirty="0"/>
          </a:p>
        </p:txBody>
      </p:sp>
      <p:sp>
        <p:nvSpPr>
          <p:cNvPr id="4" name="Slide Number Placeholder 3"/>
          <p:cNvSpPr>
            <a:spLocks noGrp="1"/>
          </p:cNvSpPr>
          <p:nvPr>
            <p:ph type="sldNum" sz="quarter" idx="5"/>
          </p:nvPr>
        </p:nvSpPr>
        <p:spPr/>
        <p:txBody>
          <a:bodyPr/>
          <a:lstStyle/>
          <a:p>
            <a:fld id="{323B83FB-F1D0-124A-A9C7-F5B412869FA1}" type="slidenum">
              <a:rPr lang="en-US" smtClean="0"/>
              <a:t>7</a:t>
            </a:fld>
            <a:endParaRPr lang="en-US"/>
          </a:p>
        </p:txBody>
      </p:sp>
    </p:spTree>
    <p:extLst>
      <p:ext uri="{BB962C8B-B14F-4D97-AF65-F5344CB8AC3E}">
        <p14:creationId xmlns:p14="http://schemas.microsoft.com/office/powerpoint/2010/main" val="1706637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An oblique or objective case is a nominal case that is used when a noun phrase is the object of either a verb or a preposition.</a:t>
            </a:r>
          </a:p>
          <a:p>
            <a:r>
              <a:rPr lang="en-US" dirty="0"/>
              <a:t>split ergativity came from when a similar form was used in OI to use past participles instead of finite past-tense  verbs to express actions in past time. </a:t>
            </a:r>
          </a:p>
          <a:p>
            <a:r>
              <a:rPr lang="en-US" dirty="0" err="1"/>
              <a:t>Wahki</a:t>
            </a:r>
            <a:r>
              <a:rPr lang="en-US" dirty="0"/>
              <a:t> is spoken in modern china and has features preserved that predate even </a:t>
            </a:r>
            <a:r>
              <a:rPr lang="en-US" dirty="0" err="1"/>
              <a:t>Avestan</a:t>
            </a:r>
            <a:r>
              <a:rPr lang="en-US" dirty="0"/>
              <a:t>.</a:t>
            </a:r>
          </a:p>
        </p:txBody>
      </p:sp>
      <p:sp>
        <p:nvSpPr>
          <p:cNvPr id="4" name="Slide Number Placeholder 3"/>
          <p:cNvSpPr>
            <a:spLocks noGrp="1"/>
          </p:cNvSpPr>
          <p:nvPr>
            <p:ph type="sldNum" sz="quarter" idx="5"/>
          </p:nvPr>
        </p:nvSpPr>
        <p:spPr/>
        <p:txBody>
          <a:bodyPr/>
          <a:lstStyle/>
          <a:p>
            <a:fld id="{323B83FB-F1D0-124A-A9C7-F5B412869FA1}" type="slidenum">
              <a:rPr lang="en-US" smtClean="0"/>
              <a:t>8</a:t>
            </a:fld>
            <a:endParaRPr lang="en-US"/>
          </a:p>
        </p:txBody>
      </p:sp>
    </p:spTree>
    <p:extLst>
      <p:ext uri="{BB962C8B-B14F-4D97-AF65-F5344CB8AC3E}">
        <p14:creationId xmlns:p14="http://schemas.microsoft.com/office/powerpoint/2010/main" val="2252212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1132-A880-2A4A-A4F8-892D9678AA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BD9648-3293-F048-B93E-C20EEB684E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74F608-9722-8445-9D46-F613EC1E2BB8}"/>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36257413-A654-754A-9D41-5B65B3C4A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0433D-1C86-C14B-B849-F13DAB37B612}"/>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4198054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9DAF-EDB3-0546-AFCE-52A72A7CC0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1D534-6942-504C-9175-F41806E0D7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02264E-23E0-FD45-AFB7-99E30785A67B}"/>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86B0E915-506D-A945-9C41-23E17CFB42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3858A-5CFE-FB40-8C90-F6321F9E5435}"/>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80225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B2251A-1AE5-AA48-AD27-2FAAEFFF85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F35CFF-6306-CA4C-B067-668F5E5A06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C18F3-9397-0E48-930A-6CDA24FAA8A2}"/>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939559E2-C3AB-3748-96D1-47867B8FB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C37F8D-24D7-FC49-83F4-EB7283CE2A56}"/>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36926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1DA26-91C0-1944-9C81-96C99C8EA3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51C49-EB29-6641-B238-9EBE0685B9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9852F-F196-734E-BAA9-4A25B0EBCDA5}"/>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28ACF7D1-8F8A-244C-A410-1E8557A62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B7690-AB16-B343-A083-669E32919F3B}"/>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101570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550E-FAB4-7243-A3A0-0B786FA288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1819C8-3034-504D-BF67-F40B0574A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E2A1A9-E48E-784E-AAFF-439C1E807A8C}"/>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4C3F7110-0EFC-CA4B-AD51-8E667CD80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FCAE4-64B4-F94F-AFB0-64153C67E284}"/>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2109945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1C84-F4C4-D546-A540-791AF6C6E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45A010-F093-B642-99C6-A10576CAD75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E70467-B189-9547-BA40-73E95D713DD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FF3503-B510-1A44-BEFE-278E1EA4D593}"/>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6" name="Footer Placeholder 5">
            <a:extLst>
              <a:ext uri="{FF2B5EF4-FFF2-40B4-BE49-F238E27FC236}">
                <a16:creationId xmlns:a16="http://schemas.microsoft.com/office/drawing/2014/main" id="{13C4EA3C-5337-3742-A4D2-E62C15A022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A3E65-CBEC-B84D-A0AD-9B14CB2B24CA}"/>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2046405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9BC8C-F66C-CE4E-B50F-B85C908163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60E38B-426F-D841-8D30-A0BE82749F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12B17D-81EB-AE46-A765-56168A490B8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4F2156-BA44-F640-B66A-B85B3FB359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76BB62B-CFE4-6646-BC99-0F3716BCE4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9081BB-4AC4-A24A-B79B-1B430940BE98}"/>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8" name="Footer Placeholder 7">
            <a:extLst>
              <a:ext uri="{FF2B5EF4-FFF2-40B4-BE49-F238E27FC236}">
                <a16:creationId xmlns:a16="http://schemas.microsoft.com/office/drawing/2014/main" id="{6A7C2BF5-CEFD-604F-9DFC-F137E5722D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6D5ADC-D634-834E-BCDE-A0F088C86BB9}"/>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211904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0428-324A-1547-B78B-5367025C0A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DBE865-5FD7-C44F-84B8-908F5F6A34ED}"/>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4" name="Footer Placeholder 3">
            <a:extLst>
              <a:ext uri="{FF2B5EF4-FFF2-40B4-BE49-F238E27FC236}">
                <a16:creationId xmlns:a16="http://schemas.microsoft.com/office/drawing/2014/main" id="{4F172E8D-F0DB-F44F-9771-4409EA40DF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919756-E5C7-CB4A-A117-7AD1DED43769}"/>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36710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A0E650-6FB7-0C46-9856-ED616AC113E5}"/>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3" name="Footer Placeholder 2">
            <a:extLst>
              <a:ext uri="{FF2B5EF4-FFF2-40B4-BE49-F238E27FC236}">
                <a16:creationId xmlns:a16="http://schemas.microsoft.com/office/drawing/2014/main" id="{EB05907F-5733-A64B-BAE3-ACABB636CC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C1C7A5-8316-384F-A607-B41373A17061}"/>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3953453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2331-A5E5-CF4A-9B77-96114D6FF0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1F1B28-78EF-2846-B1BC-F82A2CC539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923265-19B1-4A46-B00B-504B168D3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243602-9013-604D-BFCE-2A738DCA7C21}"/>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6" name="Footer Placeholder 5">
            <a:extLst>
              <a:ext uri="{FF2B5EF4-FFF2-40B4-BE49-F238E27FC236}">
                <a16:creationId xmlns:a16="http://schemas.microsoft.com/office/drawing/2014/main" id="{565424CD-6E54-A84A-98E5-E6232C4767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F6349B-B1AC-744B-926E-94C30BBE4550}"/>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1637477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11F7-D9C9-944F-A06F-55C23D1CAC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3A5261-FDCB-8342-87BF-934232E75B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D0F78D-90AE-0544-BAE0-E78A92770A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4A247B-DB91-F245-89C6-843B1AF793D0}"/>
              </a:ext>
            </a:extLst>
          </p:cNvPr>
          <p:cNvSpPr>
            <a:spLocks noGrp="1"/>
          </p:cNvSpPr>
          <p:nvPr>
            <p:ph type="dt" sz="half" idx="10"/>
          </p:nvPr>
        </p:nvSpPr>
        <p:spPr/>
        <p:txBody>
          <a:bodyPr/>
          <a:lstStyle/>
          <a:p>
            <a:fld id="{6CC48078-B1B0-3E4A-8B3C-CC67DFCD9A57}" type="datetimeFigureOut">
              <a:rPr lang="en-US" smtClean="0"/>
              <a:t>4/16/20</a:t>
            </a:fld>
            <a:endParaRPr lang="en-US"/>
          </a:p>
        </p:txBody>
      </p:sp>
      <p:sp>
        <p:nvSpPr>
          <p:cNvPr id="6" name="Footer Placeholder 5">
            <a:extLst>
              <a:ext uri="{FF2B5EF4-FFF2-40B4-BE49-F238E27FC236}">
                <a16:creationId xmlns:a16="http://schemas.microsoft.com/office/drawing/2014/main" id="{ECB861DA-0263-FB4D-90C6-23D925111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EDF5F9-854F-044B-9574-D193D4010D9E}"/>
              </a:ext>
            </a:extLst>
          </p:cNvPr>
          <p:cNvSpPr>
            <a:spLocks noGrp="1"/>
          </p:cNvSpPr>
          <p:nvPr>
            <p:ph type="sldNum" sz="quarter" idx="12"/>
          </p:nvPr>
        </p:nvSpPr>
        <p:spPr/>
        <p:txBody>
          <a:bodyPr/>
          <a:lstStyle/>
          <a:p>
            <a:fld id="{C5B8EB09-ED3E-5045-8918-1DFCDF5E6D9A}" type="slidenum">
              <a:rPr lang="en-US" smtClean="0"/>
              <a:t>‹#›</a:t>
            </a:fld>
            <a:endParaRPr lang="en-US"/>
          </a:p>
        </p:txBody>
      </p:sp>
    </p:spTree>
    <p:extLst>
      <p:ext uri="{BB962C8B-B14F-4D97-AF65-F5344CB8AC3E}">
        <p14:creationId xmlns:p14="http://schemas.microsoft.com/office/powerpoint/2010/main" val="273344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EFCB7C-C30A-594F-96A8-4B960C97A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0A3933-773A-9E41-9742-E4C17FE7DD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0941F-79B0-804D-9A02-32581C57C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48078-B1B0-3E4A-8B3C-CC67DFCD9A57}" type="datetimeFigureOut">
              <a:rPr lang="en-US" smtClean="0"/>
              <a:t>4/16/20</a:t>
            </a:fld>
            <a:endParaRPr lang="en-US"/>
          </a:p>
        </p:txBody>
      </p:sp>
      <p:sp>
        <p:nvSpPr>
          <p:cNvPr id="5" name="Footer Placeholder 4">
            <a:extLst>
              <a:ext uri="{FF2B5EF4-FFF2-40B4-BE49-F238E27FC236}">
                <a16:creationId xmlns:a16="http://schemas.microsoft.com/office/drawing/2014/main" id="{DF7DBBC1-E07A-5A45-9BD0-B358A7834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23BC51-D2E7-A94A-AE3B-FDDDBC3A12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8EB09-ED3E-5045-8918-1DFCDF5E6D9A}" type="slidenum">
              <a:rPr lang="en-US" smtClean="0"/>
              <a:t>‹#›</a:t>
            </a:fld>
            <a:endParaRPr lang="en-US"/>
          </a:p>
        </p:txBody>
      </p:sp>
    </p:spTree>
    <p:extLst>
      <p:ext uri="{BB962C8B-B14F-4D97-AF65-F5344CB8AC3E}">
        <p14:creationId xmlns:p14="http://schemas.microsoft.com/office/powerpoint/2010/main" val="2425325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8C8C-E868-F34D-8289-081285FCB12F}"/>
              </a:ext>
            </a:extLst>
          </p:cNvPr>
          <p:cNvSpPr>
            <a:spLocks noGrp="1"/>
          </p:cNvSpPr>
          <p:nvPr>
            <p:ph type="ctrTitle"/>
          </p:nvPr>
        </p:nvSpPr>
        <p:spPr/>
        <p:txBody>
          <a:bodyPr/>
          <a:lstStyle/>
          <a:p>
            <a:r>
              <a:rPr lang="en-US" dirty="0"/>
              <a:t>A presentation of Indo-Iranian II: Iranian</a:t>
            </a:r>
          </a:p>
        </p:txBody>
      </p:sp>
      <p:sp>
        <p:nvSpPr>
          <p:cNvPr id="3" name="Subtitle 2">
            <a:extLst>
              <a:ext uri="{FF2B5EF4-FFF2-40B4-BE49-F238E27FC236}">
                <a16:creationId xmlns:a16="http://schemas.microsoft.com/office/drawing/2014/main" id="{D1290C85-D8A5-0442-B1E3-7743E80BE15C}"/>
              </a:ext>
            </a:extLst>
          </p:cNvPr>
          <p:cNvSpPr>
            <a:spLocks noGrp="1"/>
          </p:cNvSpPr>
          <p:nvPr>
            <p:ph type="subTitle" idx="1"/>
          </p:nvPr>
        </p:nvSpPr>
        <p:spPr>
          <a:xfrm>
            <a:off x="1524000" y="4073526"/>
            <a:ext cx="9144000" cy="1655762"/>
          </a:xfrm>
        </p:spPr>
        <p:txBody>
          <a:bodyPr/>
          <a:lstStyle/>
          <a:p>
            <a:r>
              <a:rPr lang="en-US" dirty="0"/>
              <a:t>Based on Fortson</a:t>
            </a:r>
          </a:p>
          <a:p>
            <a:r>
              <a:rPr lang="en-US" dirty="0"/>
              <a:t>By Michael Dunham</a:t>
            </a:r>
          </a:p>
        </p:txBody>
      </p:sp>
    </p:spTree>
    <p:extLst>
      <p:ext uri="{BB962C8B-B14F-4D97-AF65-F5344CB8AC3E}">
        <p14:creationId xmlns:p14="http://schemas.microsoft.com/office/powerpoint/2010/main" val="16283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BFA0-5567-A44A-9A27-C98A53514F8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B2BCB63-0C2F-1749-A1DE-3D52A16F20B3}"/>
              </a:ext>
            </a:extLst>
          </p:cNvPr>
          <p:cNvSpPr>
            <a:spLocks noGrp="1"/>
          </p:cNvSpPr>
          <p:nvPr>
            <p:ph idx="1"/>
          </p:nvPr>
        </p:nvSpPr>
        <p:spPr/>
        <p:txBody>
          <a:bodyPr/>
          <a:lstStyle/>
          <a:p>
            <a:r>
              <a:rPr lang="en-US" dirty="0"/>
              <a:t>Iranian languages have been spoken in southwest and central Asia</a:t>
            </a:r>
          </a:p>
          <a:p>
            <a:r>
              <a:rPr lang="en-US" dirty="0"/>
              <a:t>Divided into 3 subbranches: Old (until c. 400 BC) , Middle (until c. 400 BC – c. AD 900) and Modern Iranian</a:t>
            </a:r>
          </a:p>
          <a:p>
            <a:r>
              <a:rPr lang="en-US" dirty="0"/>
              <a:t>Dialect are divided into East and West Iranian, or Southwest, Central, and Northeast Iranian</a:t>
            </a:r>
          </a:p>
          <a:p>
            <a:r>
              <a:rPr lang="en-US" dirty="0"/>
              <a:t>Discovery of several Middle Iranian languages and strides in </a:t>
            </a:r>
            <a:r>
              <a:rPr lang="en-US" dirty="0" err="1"/>
              <a:t>Avestan</a:t>
            </a:r>
            <a:r>
              <a:rPr lang="en-US" dirty="0"/>
              <a:t> studies has put Iranian linguistics on equal footing with Indic </a:t>
            </a:r>
          </a:p>
          <a:p>
            <a:endParaRPr lang="en-US" dirty="0"/>
          </a:p>
          <a:p>
            <a:pPr marL="0" indent="0">
              <a:buNone/>
            </a:pPr>
            <a:r>
              <a:rPr lang="en-US" dirty="0"/>
              <a:t> </a:t>
            </a:r>
          </a:p>
        </p:txBody>
      </p:sp>
    </p:spTree>
    <p:extLst>
      <p:ext uri="{BB962C8B-B14F-4D97-AF65-F5344CB8AC3E}">
        <p14:creationId xmlns:p14="http://schemas.microsoft.com/office/powerpoint/2010/main" val="353419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318BC-DD21-D447-83F0-F3443409808C}"/>
              </a:ext>
            </a:extLst>
          </p:cNvPr>
          <p:cNvSpPr>
            <a:spLocks noGrp="1"/>
          </p:cNvSpPr>
          <p:nvPr>
            <p:ph type="title"/>
          </p:nvPr>
        </p:nvSpPr>
        <p:spPr/>
        <p:txBody>
          <a:bodyPr/>
          <a:lstStyle/>
          <a:p>
            <a:r>
              <a:rPr lang="en-US" dirty="0"/>
              <a:t>Phonology: How Iranian is different from Indic</a:t>
            </a:r>
          </a:p>
        </p:txBody>
      </p:sp>
      <p:sp>
        <p:nvSpPr>
          <p:cNvPr id="3" name="Content Placeholder 2">
            <a:extLst>
              <a:ext uri="{FF2B5EF4-FFF2-40B4-BE49-F238E27FC236}">
                <a16:creationId xmlns:a16="http://schemas.microsoft.com/office/drawing/2014/main" id="{27198663-85F4-2041-A997-0033D5C838CB}"/>
              </a:ext>
            </a:extLst>
          </p:cNvPr>
          <p:cNvSpPr>
            <a:spLocks noGrp="1"/>
          </p:cNvSpPr>
          <p:nvPr>
            <p:ph idx="1"/>
          </p:nvPr>
        </p:nvSpPr>
        <p:spPr/>
        <p:txBody>
          <a:bodyPr>
            <a:normAutofit fontScale="70000" lnSpcReduction="20000"/>
          </a:bodyPr>
          <a:lstStyle/>
          <a:p>
            <a:r>
              <a:rPr lang="en-US" dirty="0" err="1"/>
              <a:t>Deaspiration</a:t>
            </a:r>
            <a:r>
              <a:rPr lang="en-US" dirty="0"/>
              <a:t> of voiced aspirates- voiced aspirates lost their aspiration and became voiced stops</a:t>
            </a:r>
          </a:p>
          <a:p>
            <a:r>
              <a:rPr lang="en-US" dirty="0" err="1"/>
              <a:t>Spirantization</a:t>
            </a:r>
            <a:r>
              <a:rPr lang="en-US" dirty="0"/>
              <a:t> of voiceless stops – *p, *t, *k became [</a:t>
            </a:r>
            <a:r>
              <a:rPr lang="el-GR" dirty="0"/>
              <a:t>θ</a:t>
            </a:r>
            <a:r>
              <a:rPr lang="en-US" dirty="0"/>
              <a:t>] and [x] before non-syllabic consonants and (mostly in young </a:t>
            </a:r>
            <a:r>
              <a:rPr lang="en-US" dirty="0" err="1"/>
              <a:t>Avestan</a:t>
            </a:r>
            <a:r>
              <a:rPr lang="en-US" dirty="0"/>
              <a:t>) *b, *d, *g became * </a:t>
            </a:r>
            <a:r>
              <a:rPr lang="el-GR" dirty="0"/>
              <a:t>β</a:t>
            </a:r>
            <a:r>
              <a:rPr lang="en-US" dirty="0"/>
              <a:t>, * </a:t>
            </a:r>
            <a:r>
              <a:rPr lang="el-GR" dirty="0"/>
              <a:t>δ</a:t>
            </a:r>
            <a:r>
              <a:rPr lang="en-US" dirty="0"/>
              <a:t>, *</a:t>
            </a:r>
            <a:r>
              <a:rPr lang="el-GR" dirty="0"/>
              <a:t> γ</a:t>
            </a:r>
            <a:r>
              <a:rPr lang="en-US" dirty="0"/>
              <a:t> respectively word internally and before voiced consonants</a:t>
            </a:r>
          </a:p>
          <a:p>
            <a:r>
              <a:rPr lang="en-US" dirty="0"/>
              <a:t>Development of the palatals- Indo-Iranian palatals *</a:t>
            </a:r>
            <a:r>
              <a:rPr lang="en-US" dirty="0" err="1"/>
              <a:t>ć</a:t>
            </a:r>
            <a:r>
              <a:rPr lang="en-US" dirty="0"/>
              <a:t> and *j (h) became s and z in </a:t>
            </a:r>
            <a:r>
              <a:rPr lang="en-US" dirty="0" err="1"/>
              <a:t>Avestan</a:t>
            </a:r>
            <a:r>
              <a:rPr lang="en-US" dirty="0"/>
              <a:t> and Median and </a:t>
            </a:r>
            <a:r>
              <a:rPr lang="el-GR" dirty="0"/>
              <a:t>θ</a:t>
            </a:r>
            <a:r>
              <a:rPr lang="en-US" dirty="0"/>
              <a:t> and d in Old Persian </a:t>
            </a:r>
          </a:p>
          <a:p>
            <a:r>
              <a:rPr lang="en-US" dirty="0"/>
              <a:t>Weakening of *s to h-*s becomes h before </a:t>
            </a:r>
            <a:r>
              <a:rPr lang="en-US" dirty="0" err="1"/>
              <a:t>resonants</a:t>
            </a:r>
            <a:r>
              <a:rPr lang="en-US" dirty="0"/>
              <a:t> and vowels, and in some varieties (like </a:t>
            </a:r>
            <a:r>
              <a:rPr lang="en-US" dirty="0" err="1"/>
              <a:t>Avestan</a:t>
            </a:r>
            <a:r>
              <a:rPr lang="en-US" dirty="0"/>
              <a:t>) an *h placed before *a is pronounced *</a:t>
            </a:r>
            <a:r>
              <a:rPr lang="en-US" dirty="0" err="1"/>
              <a:t>ŋh</a:t>
            </a:r>
            <a:endParaRPr lang="en-US" dirty="0"/>
          </a:p>
          <a:p>
            <a:r>
              <a:rPr lang="en-US" dirty="0"/>
              <a:t>Dental-plus-dental clusters and </a:t>
            </a:r>
            <a:r>
              <a:rPr lang="en-US" dirty="0" err="1"/>
              <a:t>Batholomae’s</a:t>
            </a:r>
            <a:r>
              <a:rPr lang="en-US" dirty="0"/>
              <a:t> Law- in dental-plus-dental clusters, the initial dental is omitted and </a:t>
            </a:r>
            <a:r>
              <a:rPr lang="en-US" dirty="0" err="1"/>
              <a:t>Batholomae’s</a:t>
            </a:r>
            <a:r>
              <a:rPr lang="en-US" dirty="0"/>
              <a:t> Law is preserved</a:t>
            </a:r>
          </a:p>
          <a:p>
            <a:r>
              <a:rPr lang="en-US" dirty="0" err="1"/>
              <a:t>Layrngeals</a:t>
            </a:r>
            <a:r>
              <a:rPr lang="en-US" dirty="0"/>
              <a:t>- Vocalized </a:t>
            </a:r>
            <a:r>
              <a:rPr lang="en-US" dirty="0" err="1"/>
              <a:t>layrngeals</a:t>
            </a:r>
            <a:r>
              <a:rPr lang="en-US" dirty="0"/>
              <a:t> were lost word-medially. Non-vocalized </a:t>
            </a:r>
            <a:r>
              <a:rPr lang="en-US" dirty="0" err="1"/>
              <a:t>layrngeals</a:t>
            </a:r>
            <a:r>
              <a:rPr lang="en-US" dirty="0"/>
              <a:t> left traces in *h</a:t>
            </a:r>
            <a:r>
              <a:rPr lang="en-US" baseline="-25000" dirty="0"/>
              <a:t>2 </a:t>
            </a:r>
            <a:r>
              <a:rPr lang="en-US" dirty="0"/>
              <a:t>aspirated a preceding voiceless stop and in old </a:t>
            </a:r>
            <a:r>
              <a:rPr lang="en-US" dirty="0" err="1"/>
              <a:t>Avestan</a:t>
            </a:r>
            <a:r>
              <a:rPr lang="en-US" dirty="0"/>
              <a:t>, which maintained laryngeal hiatus</a:t>
            </a:r>
          </a:p>
          <a:p>
            <a:r>
              <a:rPr lang="en-US" dirty="0"/>
              <a:t>Preservation of diphthongs- Unlike Sanskrit, Iranian preserved the Indo-Iranian diphthongs *</a:t>
            </a:r>
            <a:r>
              <a:rPr lang="en-US" dirty="0" err="1"/>
              <a:t>ai</a:t>
            </a:r>
            <a:r>
              <a:rPr lang="en-US" dirty="0"/>
              <a:t> and *au</a:t>
            </a:r>
          </a:p>
          <a:p>
            <a:r>
              <a:rPr lang="en-US" dirty="0"/>
              <a:t>In Old Persian, the cluster *</a:t>
            </a:r>
            <a:r>
              <a:rPr lang="en-US" dirty="0" err="1"/>
              <a:t>tr</a:t>
            </a:r>
            <a:r>
              <a:rPr lang="en-US" dirty="0"/>
              <a:t> became </a:t>
            </a:r>
            <a:r>
              <a:rPr lang="en-US" dirty="0" err="1"/>
              <a:t>ç</a:t>
            </a:r>
            <a:endParaRPr lang="en-US" dirty="0"/>
          </a:p>
        </p:txBody>
      </p:sp>
    </p:spTree>
    <p:extLst>
      <p:ext uri="{BB962C8B-B14F-4D97-AF65-F5344CB8AC3E}">
        <p14:creationId xmlns:p14="http://schemas.microsoft.com/office/powerpoint/2010/main" val="134183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C602-BDB7-C044-BC26-32EBA9F60CED}"/>
              </a:ext>
            </a:extLst>
          </p:cNvPr>
          <p:cNvSpPr>
            <a:spLocks noGrp="1"/>
          </p:cNvSpPr>
          <p:nvPr>
            <p:ph type="title"/>
          </p:nvPr>
        </p:nvSpPr>
        <p:spPr/>
        <p:txBody>
          <a:bodyPr/>
          <a:lstStyle/>
          <a:p>
            <a:r>
              <a:rPr lang="en-US" dirty="0"/>
              <a:t>Morphology</a:t>
            </a:r>
          </a:p>
        </p:txBody>
      </p:sp>
      <p:sp>
        <p:nvSpPr>
          <p:cNvPr id="3" name="Content Placeholder 2">
            <a:extLst>
              <a:ext uri="{FF2B5EF4-FFF2-40B4-BE49-F238E27FC236}">
                <a16:creationId xmlns:a16="http://schemas.microsoft.com/office/drawing/2014/main" id="{9F469C72-650D-F34C-98BB-A83AEDA427BD}"/>
              </a:ext>
            </a:extLst>
          </p:cNvPr>
          <p:cNvSpPr>
            <a:spLocks noGrp="1"/>
          </p:cNvSpPr>
          <p:nvPr>
            <p:ph idx="1"/>
          </p:nvPr>
        </p:nvSpPr>
        <p:spPr/>
        <p:txBody>
          <a:bodyPr/>
          <a:lstStyle/>
          <a:p>
            <a:r>
              <a:rPr lang="en-US" dirty="0"/>
              <a:t>Due to a lack of material, not all the inflectional endings of </a:t>
            </a:r>
            <a:r>
              <a:rPr lang="en-US" dirty="0" err="1"/>
              <a:t>Avestan</a:t>
            </a:r>
            <a:r>
              <a:rPr lang="en-US" dirty="0"/>
              <a:t> have been confirmed, though Fortson claims a morphological system that is very similar to Sanskrit</a:t>
            </a:r>
          </a:p>
          <a:p>
            <a:r>
              <a:rPr lang="en-US" dirty="0" err="1"/>
              <a:t>Avestan</a:t>
            </a:r>
            <a:r>
              <a:rPr lang="en-US" dirty="0"/>
              <a:t> preserves traces of proterokinetic stems (lost in Indic) in r/n stems (Old </a:t>
            </a:r>
            <a:r>
              <a:rPr lang="en-US" dirty="0" err="1"/>
              <a:t>Avestan</a:t>
            </a:r>
            <a:r>
              <a:rPr lang="en-US" dirty="0"/>
              <a:t> also preserves u-stems)</a:t>
            </a:r>
          </a:p>
          <a:p>
            <a:r>
              <a:rPr lang="en-US" dirty="0"/>
              <a:t>In Old Persian, the Dative was replaced by the Genitive case and the ablative mostly merged with the instrumental and the locative and lost distinction between </a:t>
            </a:r>
            <a:r>
              <a:rPr lang="en-US" dirty="0" err="1"/>
              <a:t>Aortist</a:t>
            </a:r>
            <a:r>
              <a:rPr lang="en-US" dirty="0"/>
              <a:t> and Imperfect.</a:t>
            </a:r>
          </a:p>
          <a:p>
            <a:endParaRPr lang="en-US" dirty="0"/>
          </a:p>
          <a:p>
            <a:endParaRPr lang="en-US" dirty="0"/>
          </a:p>
        </p:txBody>
      </p:sp>
    </p:spTree>
    <p:extLst>
      <p:ext uri="{BB962C8B-B14F-4D97-AF65-F5344CB8AC3E}">
        <p14:creationId xmlns:p14="http://schemas.microsoft.com/office/powerpoint/2010/main" val="99325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683EB-624B-D34F-BEF0-BF5E8FFECB69}"/>
              </a:ext>
            </a:extLst>
          </p:cNvPr>
          <p:cNvSpPr>
            <a:spLocks noGrp="1"/>
          </p:cNvSpPr>
          <p:nvPr>
            <p:ph type="title"/>
          </p:nvPr>
        </p:nvSpPr>
        <p:spPr/>
        <p:txBody>
          <a:bodyPr/>
          <a:lstStyle/>
          <a:p>
            <a:r>
              <a:rPr lang="en-US" dirty="0" err="1"/>
              <a:t>Avestan</a:t>
            </a:r>
            <a:r>
              <a:rPr lang="en-US" dirty="0"/>
              <a:t> </a:t>
            </a:r>
          </a:p>
        </p:txBody>
      </p:sp>
      <p:sp>
        <p:nvSpPr>
          <p:cNvPr id="3" name="Content Placeholder 2">
            <a:extLst>
              <a:ext uri="{FF2B5EF4-FFF2-40B4-BE49-F238E27FC236}">
                <a16:creationId xmlns:a16="http://schemas.microsoft.com/office/drawing/2014/main" id="{D7FA3CC9-EE66-2E45-9F91-AE76104B0E63}"/>
              </a:ext>
            </a:extLst>
          </p:cNvPr>
          <p:cNvSpPr>
            <a:spLocks noGrp="1"/>
          </p:cNvSpPr>
          <p:nvPr>
            <p:ph idx="1"/>
          </p:nvPr>
        </p:nvSpPr>
        <p:spPr/>
        <p:txBody>
          <a:bodyPr/>
          <a:lstStyle/>
          <a:p>
            <a:r>
              <a:rPr lang="en-US" dirty="0"/>
              <a:t>Language of Zoroastrian religion, is considered East Iranian</a:t>
            </a:r>
          </a:p>
          <a:p>
            <a:r>
              <a:rPr lang="en-US" dirty="0"/>
              <a:t>The ‘</a:t>
            </a:r>
            <a:r>
              <a:rPr lang="en-US" dirty="0" err="1"/>
              <a:t>Avesta</a:t>
            </a:r>
            <a:r>
              <a:rPr lang="en-US" dirty="0"/>
              <a:t>’ consists of the following sacred texts: the Yasna (</a:t>
            </a:r>
            <a:r>
              <a:rPr lang="en-US" dirty="0" err="1"/>
              <a:t>literagy</a:t>
            </a:r>
            <a:r>
              <a:rPr lang="en-US" dirty="0"/>
              <a:t>), the </a:t>
            </a:r>
            <a:r>
              <a:rPr lang="en-US" dirty="0" err="1"/>
              <a:t>Yašts</a:t>
            </a:r>
            <a:r>
              <a:rPr lang="en-US" dirty="0"/>
              <a:t> (sacred poems), the Vendidad (sacred legal text), the </a:t>
            </a:r>
            <a:r>
              <a:rPr lang="en-US" dirty="0" err="1"/>
              <a:t>Khorde</a:t>
            </a:r>
            <a:r>
              <a:rPr lang="en-US" dirty="0"/>
              <a:t> </a:t>
            </a:r>
            <a:r>
              <a:rPr lang="en-US" dirty="0" err="1"/>
              <a:t>Avesta</a:t>
            </a:r>
            <a:r>
              <a:rPr lang="en-US" dirty="0"/>
              <a:t> (short prayers), the </a:t>
            </a:r>
            <a:r>
              <a:rPr lang="en-US" dirty="0" err="1"/>
              <a:t>Nīrangestān</a:t>
            </a:r>
            <a:r>
              <a:rPr lang="en-US" dirty="0"/>
              <a:t> (ritual rules) among others </a:t>
            </a:r>
          </a:p>
          <a:p>
            <a:r>
              <a:rPr lang="en-US" dirty="0"/>
              <a:t>Some of the oldest texts, like the Yasna, were in Old/ </a:t>
            </a:r>
            <a:r>
              <a:rPr lang="en-US" dirty="0" err="1"/>
              <a:t>Gathic</a:t>
            </a:r>
            <a:r>
              <a:rPr lang="en-US" dirty="0"/>
              <a:t> </a:t>
            </a:r>
            <a:r>
              <a:rPr lang="en-US" dirty="0" err="1"/>
              <a:t>Avestan</a:t>
            </a:r>
            <a:r>
              <a:rPr lang="en-US" dirty="0"/>
              <a:t>, which is grammatically comparable to the Sanskrit of the Rig Veda</a:t>
            </a:r>
          </a:p>
          <a:p>
            <a:r>
              <a:rPr lang="en-US" dirty="0"/>
              <a:t>The later </a:t>
            </a:r>
            <a:r>
              <a:rPr lang="en-US" dirty="0" err="1"/>
              <a:t>Avestan</a:t>
            </a:r>
            <a:r>
              <a:rPr lang="en-US" dirty="0"/>
              <a:t> texts were written in young </a:t>
            </a:r>
            <a:r>
              <a:rPr lang="en-US" dirty="0" err="1"/>
              <a:t>Avestan</a:t>
            </a:r>
            <a:r>
              <a:rPr lang="en-US" dirty="0"/>
              <a:t>, which was several centuries younger than </a:t>
            </a:r>
            <a:r>
              <a:rPr lang="en-US" dirty="0" err="1"/>
              <a:t>Gathic</a:t>
            </a:r>
            <a:r>
              <a:rPr lang="en-US" dirty="0"/>
              <a:t> </a:t>
            </a:r>
            <a:r>
              <a:rPr lang="en-US" dirty="0" err="1"/>
              <a:t>Avestan</a:t>
            </a:r>
            <a:r>
              <a:rPr lang="en-US" dirty="0"/>
              <a:t> and it is not a direct descendant of it ( like Classical Sanskrit is not a direct descendant of Vedic Sanskrit).</a:t>
            </a:r>
          </a:p>
          <a:p>
            <a:endParaRPr lang="en-US" dirty="0"/>
          </a:p>
        </p:txBody>
      </p:sp>
    </p:spTree>
    <p:extLst>
      <p:ext uri="{BB962C8B-B14F-4D97-AF65-F5344CB8AC3E}">
        <p14:creationId xmlns:p14="http://schemas.microsoft.com/office/powerpoint/2010/main" val="892721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43890-5F80-194E-BFE6-45CF834D0E45}"/>
              </a:ext>
            </a:extLst>
          </p:cNvPr>
          <p:cNvSpPr>
            <a:spLocks noGrp="1"/>
          </p:cNvSpPr>
          <p:nvPr>
            <p:ph type="title"/>
          </p:nvPr>
        </p:nvSpPr>
        <p:spPr/>
        <p:txBody>
          <a:bodyPr/>
          <a:lstStyle/>
          <a:p>
            <a:r>
              <a:rPr lang="en-US" dirty="0"/>
              <a:t>Old Persian</a:t>
            </a:r>
          </a:p>
        </p:txBody>
      </p:sp>
      <p:sp>
        <p:nvSpPr>
          <p:cNvPr id="3" name="Content Placeholder 2">
            <a:extLst>
              <a:ext uri="{FF2B5EF4-FFF2-40B4-BE49-F238E27FC236}">
                <a16:creationId xmlns:a16="http://schemas.microsoft.com/office/drawing/2014/main" id="{48FE27AB-C78C-1245-A9CC-B63B29C2F2D1}"/>
              </a:ext>
            </a:extLst>
          </p:cNvPr>
          <p:cNvSpPr>
            <a:spLocks noGrp="1"/>
          </p:cNvSpPr>
          <p:nvPr>
            <p:ph idx="1"/>
          </p:nvPr>
        </p:nvSpPr>
        <p:spPr/>
        <p:txBody>
          <a:bodyPr/>
          <a:lstStyle/>
          <a:p>
            <a:r>
              <a:rPr lang="en-US" dirty="0"/>
              <a:t>Language of the royal inscriptions of the Achaemenid dynasty of the ancient Persian Empire</a:t>
            </a:r>
          </a:p>
          <a:p>
            <a:r>
              <a:rPr lang="en-US" dirty="0"/>
              <a:t>Taken from the only preserved Old Iranian texts that are authentic originals, which came from present-day western Iran </a:t>
            </a:r>
          </a:p>
          <a:p>
            <a:r>
              <a:rPr lang="en-US" dirty="0"/>
              <a:t>Spoken around the same time as late Young </a:t>
            </a:r>
            <a:r>
              <a:rPr lang="en-US" dirty="0" err="1"/>
              <a:t>Avestan</a:t>
            </a:r>
            <a:r>
              <a:rPr lang="en-US" dirty="0"/>
              <a:t> </a:t>
            </a:r>
          </a:p>
          <a:p>
            <a:r>
              <a:rPr lang="en-US" dirty="0"/>
              <a:t>Has loan words from Median, which is how we know about Median</a:t>
            </a:r>
          </a:p>
          <a:p>
            <a:r>
              <a:rPr lang="en-US" dirty="0"/>
              <a:t>Written in a cuneiform script with syllabic symbols (for V and CV only)</a:t>
            </a:r>
          </a:p>
          <a:p>
            <a:r>
              <a:rPr lang="en-US" dirty="0"/>
              <a:t>No information on placement or nature of stress is available</a:t>
            </a:r>
          </a:p>
        </p:txBody>
      </p:sp>
    </p:spTree>
    <p:extLst>
      <p:ext uri="{BB962C8B-B14F-4D97-AF65-F5344CB8AC3E}">
        <p14:creationId xmlns:p14="http://schemas.microsoft.com/office/powerpoint/2010/main" val="25652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93AE1-C61D-2C4F-8C96-18976568B5B3}"/>
              </a:ext>
            </a:extLst>
          </p:cNvPr>
          <p:cNvSpPr>
            <a:spLocks noGrp="1"/>
          </p:cNvSpPr>
          <p:nvPr>
            <p:ph type="title"/>
          </p:nvPr>
        </p:nvSpPr>
        <p:spPr/>
        <p:txBody>
          <a:bodyPr/>
          <a:lstStyle/>
          <a:p>
            <a:r>
              <a:rPr lang="en-US" dirty="0"/>
              <a:t>Middle Iranian</a:t>
            </a:r>
          </a:p>
        </p:txBody>
      </p:sp>
      <p:sp>
        <p:nvSpPr>
          <p:cNvPr id="3" name="Content Placeholder 2">
            <a:extLst>
              <a:ext uri="{FF2B5EF4-FFF2-40B4-BE49-F238E27FC236}">
                <a16:creationId xmlns:a16="http://schemas.microsoft.com/office/drawing/2014/main" id="{7C3C509A-DC7C-0544-B1A0-0B418623B0ED}"/>
              </a:ext>
            </a:extLst>
          </p:cNvPr>
          <p:cNvSpPr>
            <a:spLocks noGrp="1"/>
          </p:cNvSpPr>
          <p:nvPr>
            <p:ph idx="1"/>
          </p:nvPr>
        </p:nvSpPr>
        <p:spPr/>
        <p:txBody>
          <a:bodyPr>
            <a:normAutofit fontScale="92500"/>
          </a:bodyPr>
          <a:lstStyle/>
          <a:p>
            <a:r>
              <a:rPr lang="en-US" dirty="0"/>
              <a:t>Refers collectively to the stages of Iranian that share morphological and phonological developments  between Old and Modern Iranian</a:t>
            </a:r>
          </a:p>
          <a:p>
            <a:r>
              <a:rPr lang="en-US" dirty="0"/>
              <a:t>Broadly distinguished between East and West </a:t>
            </a:r>
          </a:p>
          <a:p>
            <a:r>
              <a:rPr lang="en-US" dirty="0"/>
              <a:t>West put stress on penultimate and antepenultimate syllables and final syllables were dropped. Nominal inflectional was reduced to 2 cases and the verbal system lost future, perfect, and aorist tenses</a:t>
            </a:r>
          </a:p>
          <a:p>
            <a:r>
              <a:rPr lang="en-US" dirty="0"/>
              <a:t>East, aside from the verbal system, was more conservative: generally preserved final vocalic endings and the case system in nouns</a:t>
            </a:r>
          </a:p>
          <a:p>
            <a:r>
              <a:rPr lang="en-US" dirty="0"/>
              <a:t>During this time the greatest geographical distribution of Iranian took place</a:t>
            </a:r>
          </a:p>
          <a:p>
            <a:r>
              <a:rPr lang="en-US" dirty="0"/>
              <a:t>Most Middle Iranian script was derived from the Aramaic alphabet</a:t>
            </a:r>
          </a:p>
          <a:p>
            <a:pPr marL="0" indent="0">
              <a:buNone/>
            </a:pPr>
            <a:endParaRPr lang="en-US" dirty="0"/>
          </a:p>
        </p:txBody>
      </p:sp>
    </p:spTree>
    <p:extLst>
      <p:ext uri="{BB962C8B-B14F-4D97-AF65-F5344CB8AC3E}">
        <p14:creationId xmlns:p14="http://schemas.microsoft.com/office/powerpoint/2010/main" val="100857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CFC72-AA2F-DF45-A6BC-8318B973EE25}"/>
              </a:ext>
            </a:extLst>
          </p:cNvPr>
          <p:cNvSpPr>
            <a:spLocks noGrp="1"/>
          </p:cNvSpPr>
          <p:nvPr>
            <p:ph type="title"/>
          </p:nvPr>
        </p:nvSpPr>
        <p:spPr/>
        <p:txBody>
          <a:bodyPr/>
          <a:lstStyle/>
          <a:p>
            <a:r>
              <a:rPr lang="en-US" dirty="0"/>
              <a:t>Modern Iranian: How does it relate?</a:t>
            </a:r>
          </a:p>
        </p:txBody>
      </p:sp>
      <p:sp>
        <p:nvSpPr>
          <p:cNvPr id="3" name="Content Placeholder 2">
            <a:extLst>
              <a:ext uri="{FF2B5EF4-FFF2-40B4-BE49-F238E27FC236}">
                <a16:creationId xmlns:a16="http://schemas.microsoft.com/office/drawing/2014/main" id="{A45ED669-6F22-8041-BEFE-09FE59D5E923}"/>
              </a:ext>
            </a:extLst>
          </p:cNvPr>
          <p:cNvSpPr>
            <a:spLocks noGrp="1"/>
          </p:cNvSpPr>
          <p:nvPr>
            <p:ph idx="1"/>
          </p:nvPr>
        </p:nvSpPr>
        <p:spPr/>
        <p:txBody>
          <a:bodyPr/>
          <a:lstStyle/>
          <a:p>
            <a:endParaRPr lang="en-US" dirty="0"/>
          </a:p>
          <a:p>
            <a:r>
              <a:rPr lang="en-US" dirty="0"/>
              <a:t>Modern Iranian languages are spoken in wide area around central Asia from the Caucuses to Xinjiang </a:t>
            </a:r>
          </a:p>
          <a:p>
            <a:r>
              <a:rPr lang="en-US" dirty="0"/>
              <a:t>From an Old Iranian stylistic feature came a feature of modern Iranian called ‘split ergativity’ in which the noun is in an oblique case to a past tense verb and the object is in nominative</a:t>
            </a:r>
          </a:p>
          <a:p>
            <a:r>
              <a:rPr lang="en-US" dirty="0"/>
              <a:t>Modern West Iranian languages: Farsi, Tajiki, Kurdish, Balochi</a:t>
            </a:r>
          </a:p>
          <a:p>
            <a:r>
              <a:rPr lang="en-US" dirty="0"/>
              <a:t>Modern East Iranian languages: Pashto, Ossetic, </a:t>
            </a:r>
            <a:r>
              <a:rPr lang="en-US" dirty="0" err="1"/>
              <a:t>Yaghnobi</a:t>
            </a:r>
            <a:r>
              <a:rPr lang="en-US" dirty="0"/>
              <a:t>, </a:t>
            </a:r>
            <a:r>
              <a:rPr lang="en-US" dirty="0" err="1"/>
              <a:t>Wahki</a:t>
            </a:r>
            <a:endParaRPr lang="en-US" dirty="0"/>
          </a:p>
        </p:txBody>
      </p:sp>
    </p:spTree>
    <p:extLst>
      <p:ext uri="{BB962C8B-B14F-4D97-AF65-F5344CB8AC3E}">
        <p14:creationId xmlns:p14="http://schemas.microsoft.com/office/powerpoint/2010/main" val="3114436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A80CE-09D0-B24A-99F3-DE1001BF4172}"/>
              </a:ext>
            </a:extLst>
          </p:cNvPr>
          <p:cNvSpPr>
            <a:spLocks noGrp="1"/>
          </p:cNvSpPr>
          <p:nvPr>
            <p:ph type="title"/>
          </p:nvPr>
        </p:nvSpPr>
        <p:spPr/>
        <p:txBody>
          <a:bodyPr/>
          <a:lstStyle/>
          <a:p>
            <a:r>
              <a:rPr lang="en-US" dirty="0"/>
              <a:t>The End </a:t>
            </a:r>
          </a:p>
        </p:txBody>
      </p:sp>
      <p:sp>
        <p:nvSpPr>
          <p:cNvPr id="3" name="Content Placeholder 2">
            <a:extLst>
              <a:ext uri="{FF2B5EF4-FFF2-40B4-BE49-F238E27FC236}">
                <a16:creationId xmlns:a16="http://schemas.microsoft.com/office/drawing/2014/main" id="{DC3EC960-3A11-724A-A346-AD96E7758D2D}"/>
              </a:ext>
            </a:extLst>
          </p:cNvPr>
          <p:cNvSpPr>
            <a:spLocks noGrp="1"/>
          </p:cNvSpPr>
          <p:nvPr>
            <p:ph idx="1"/>
          </p:nvPr>
        </p:nvSpPr>
        <p:spPr/>
        <p:txBody>
          <a:bodyPr/>
          <a:lstStyle/>
          <a:p>
            <a:r>
              <a:rPr lang="en-US" dirty="0"/>
              <a:t>Thank you for your attention!</a:t>
            </a:r>
          </a:p>
          <a:p>
            <a:r>
              <a:rPr lang="en-US" dirty="0"/>
              <a:t>I hoped you learned a thing or two</a:t>
            </a:r>
          </a:p>
          <a:p>
            <a:r>
              <a:rPr lang="en-US" dirty="0"/>
              <a:t>Let me know if you have any questions</a:t>
            </a:r>
          </a:p>
        </p:txBody>
      </p:sp>
    </p:spTree>
    <p:extLst>
      <p:ext uri="{BB962C8B-B14F-4D97-AF65-F5344CB8AC3E}">
        <p14:creationId xmlns:p14="http://schemas.microsoft.com/office/powerpoint/2010/main" val="2363948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1600</Words>
  <Application>Microsoft Macintosh PowerPoint</Application>
  <PresentationFormat>Widescreen</PresentationFormat>
  <Paragraphs>76</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 presentation of Indo-Iranian II: Iranian</vt:lpstr>
      <vt:lpstr>Introduction</vt:lpstr>
      <vt:lpstr>Phonology: How Iranian is different from Indic</vt:lpstr>
      <vt:lpstr>Morphology</vt:lpstr>
      <vt:lpstr>Avestan </vt:lpstr>
      <vt:lpstr>Old Persian</vt:lpstr>
      <vt:lpstr>Middle Iranian</vt:lpstr>
      <vt:lpstr>Modern Iranian: How does it relate?</vt:lpstr>
      <vt:lpstr>The End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of Indo-Iranian II: Iranian</dc:title>
  <dc:creator>michael.dunham97@gmail.com</dc:creator>
  <cp:lastModifiedBy>michael.dunham97@gmail.com</cp:lastModifiedBy>
  <cp:revision>30</cp:revision>
  <dcterms:created xsi:type="dcterms:W3CDTF">2020-04-16T16:49:20Z</dcterms:created>
  <dcterms:modified xsi:type="dcterms:W3CDTF">2020-04-16T23:00:12Z</dcterms:modified>
</cp:coreProperties>
</file>