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1" r:id="rId1"/>
  </p:sldMasterIdLst>
  <p:sldIdLst>
    <p:sldId id="256" r:id="rId2"/>
    <p:sldId id="257" r:id="rId3"/>
    <p:sldId id="258" r:id="rId4"/>
    <p:sldId id="264" r:id="rId5"/>
    <p:sldId id="263" r:id="rId6"/>
    <p:sldId id="265" r:id="rId7"/>
    <p:sldId id="266" r:id="rId8"/>
    <p:sldId id="262" r:id="rId9"/>
    <p:sldId id="267" r:id="rId10"/>
    <p:sldId id="259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210"/>
    <p:restoredTop sz="94690"/>
  </p:normalViewPr>
  <p:slideViewPr>
    <p:cSldViewPr snapToGrid="0" snapToObjects="1">
      <p:cViewPr>
        <p:scale>
          <a:sx n="79" d="100"/>
          <a:sy n="79" d="100"/>
        </p:scale>
        <p:origin x="46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FC78A703-F3C7-DA40-8F89-F9B9BA0A3303}" type="datetimeFigureOut">
              <a:rPr lang="en-US" smtClean="0"/>
              <a:t>4/30/20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360AE04-5C0E-534D-8FAD-0B214C2A46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Umbrian &amp; the </a:t>
            </a:r>
            <a:r>
              <a:rPr lang="en-US" dirty="0" smtClean="0"/>
              <a:t>Iguvine</a:t>
            </a:r>
            <a:r>
              <a:rPr lang="en-US" dirty="0" smtClean="0"/>
              <a:t> Tablets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Annie </a:t>
            </a:r>
            <a:r>
              <a:rPr lang="en-US" dirty="0" smtClean="0"/>
              <a:t>Mehigan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95" y="-253218"/>
            <a:ext cx="9692640" cy="1325562"/>
          </a:xfrm>
        </p:spPr>
        <p:txBody>
          <a:bodyPr/>
          <a:lstStyle/>
          <a:p>
            <a:r>
              <a:rPr lang="en-US" dirty="0" smtClean="0"/>
              <a:t>Umbrian Phonology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89" y="1360732"/>
            <a:ext cx="10504346" cy="54972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Though sharing many similarities with Latin, Umbrian underwent a series of phonological reductions that make it the furthest diverged from Latin than all other Italic dialects. </a:t>
            </a:r>
          </a:p>
          <a:p>
            <a:r>
              <a:rPr lang="en-US" dirty="0" smtClean="0"/>
              <a:t>/d/: </a:t>
            </a:r>
            <a:r>
              <a:rPr lang="en-US" dirty="0" smtClean="0"/>
              <a:t>spirantized</a:t>
            </a:r>
            <a:r>
              <a:rPr lang="en-US" dirty="0" smtClean="0"/>
              <a:t> to voiced fricative sound between vowels and sometimes before consonants. This sound was written as </a:t>
            </a:r>
            <a:r>
              <a:rPr lang="en-US" i="1" dirty="0" smtClean="0"/>
              <a:t>rs</a:t>
            </a:r>
            <a:r>
              <a:rPr lang="en-US" dirty="0" smtClean="0"/>
              <a:t> in the Latin alphabet and </a:t>
            </a:r>
            <a:r>
              <a:rPr lang="en-US" dirty="0"/>
              <a:t>r</a:t>
            </a:r>
            <a:r>
              <a:rPr lang="en-US" dirty="0" smtClean="0"/>
              <a:t>̌ in the Umbrian alphabet </a:t>
            </a:r>
          </a:p>
          <a:p>
            <a:pPr lvl="1"/>
            <a:r>
              <a:rPr lang="en-US" i="1" dirty="0" smtClean="0"/>
              <a:t>Dirsa</a:t>
            </a:r>
            <a:r>
              <a:rPr lang="en-US" i="1" dirty="0" smtClean="0"/>
              <a:t> </a:t>
            </a:r>
            <a:r>
              <a:rPr lang="en-US" dirty="0" smtClean="0"/>
              <a:t>(Latin orthography) /</a:t>
            </a:r>
            <a:r>
              <a:rPr lang="en-US" i="1" dirty="0" smtClean="0"/>
              <a:t> </a:t>
            </a:r>
            <a:r>
              <a:rPr lang="en-US" i="1" dirty="0" smtClean="0"/>
              <a:t>te</a:t>
            </a:r>
            <a:r>
              <a:rPr lang="en-US" dirty="0"/>
              <a:t>r</a:t>
            </a:r>
            <a:r>
              <a:rPr lang="en-US" dirty="0" smtClean="0"/>
              <a:t>̌a</a:t>
            </a:r>
            <a:r>
              <a:rPr lang="en-US" dirty="0" smtClean="0"/>
              <a:t> (Umbrian orthography) ‘he should give’ from *</a:t>
            </a:r>
            <a:r>
              <a:rPr lang="en-US" i="1" dirty="0" smtClean="0"/>
              <a:t>did</a:t>
            </a:r>
            <a:r>
              <a:rPr lang="en-US" dirty="0"/>
              <a:t>a</a:t>
            </a:r>
            <a:r>
              <a:rPr lang="en-US" dirty="0" smtClean="0"/>
              <a:t>̄t</a:t>
            </a:r>
            <a:r>
              <a:rPr lang="en-US" dirty="0" smtClean="0"/>
              <a:t> </a:t>
            </a:r>
            <a:endParaRPr lang="en-US" i="1" dirty="0" smtClean="0"/>
          </a:p>
          <a:p>
            <a:r>
              <a:rPr lang="en-US" i="1" dirty="0" smtClean="0"/>
              <a:t>/</a:t>
            </a:r>
            <a:r>
              <a:rPr lang="en-US" dirty="0" smtClean="0"/>
              <a:t>s/: </a:t>
            </a:r>
            <a:r>
              <a:rPr lang="en-US" dirty="0" err="1" smtClean="0"/>
              <a:t>roticized</a:t>
            </a:r>
            <a:r>
              <a:rPr lang="en-US" dirty="0" smtClean="0"/>
              <a:t> </a:t>
            </a:r>
            <a:r>
              <a:rPr lang="en-US" dirty="0" smtClean="0"/>
              <a:t>between vowels (same with Latin), as well as at the end of words </a:t>
            </a:r>
          </a:p>
          <a:p>
            <a:pPr lvl="1"/>
            <a:r>
              <a:rPr lang="en-US" i="1" dirty="0" smtClean="0"/>
              <a:t>Erom</a:t>
            </a:r>
            <a:r>
              <a:rPr lang="en-US" i="1" dirty="0" smtClean="0"/>
              <a:t> </a:t>
            </a:r>
            <a:r>
              <a:rPr lang="en-US" dirty="0" smtClean="0"/>
              <a:t>‘to be’ from *</a:t>
            </a:r>
            <a:r>
              <a:rPr lang="en-US" i="1" dirty="0" smtClean="0"/>
              <a:t>esom</a:t>
            </a:r>
            <a:endParaRPr lang="en-US" i="1" dirty="0" smtClean="0"/>
          </a:p>
          <a:p>
            <a:pPr lvl="1"/>
            <a:r>
              <a:rPr lang="en-US" i="1" dirty="0" smtClean="0"/>
              <a:t>Preueres</a:t>
            </a:r>
            <a:r>
              <a:rPr lang="en-US" i="1" dirty="0" smtClean="0"/>
              <a:t> </a:t>
            </a:r>
            <a:r>
              <a:rPr lang="en-US" i="1" dirty="0" smtClean="0"/>
              <a:t>treplanes</a:t>
            </a:r>
            <a:r>
              <a:rPr lang="en-US" i="1" dirty="0" smtClean="0"/>
              <a:t> </a:t>
            </a:r>
            <a:r>
              <a:rPr lang="en-US" dirty="0" smtClean="0"/>
              <a:t>‘before the </a:t>
            </a:r>
            <a:r>
              <a:rPr lang="en-US" dirty="0" smtClean="0"/>
              <a:t>trebulan</a:t>
            </a:r>
            <a:r>
              <a:rPr lang="en-US" dirty="0" smtClean="0"/>
              <a:t> gate’</a:t>
            </a:r>
          </a:p>
          <a:p>
            <a:r>
              <a:rPr lang="en-US" dirty="0" smtClean="0"/>
              <a:t>/k/: palatalized before front vowels to a sound that was written as </a:t>
            </a:r>
            <a:r>
              <a:rPr lang="en-US" dirty="0" smtClean="0"/>
              <a:t>ç</a:t>
            </a:r>
            <a:r>
              <a:rPr lang="en-US" dirty="0" smtClean="0"/>
              <a:t> in the Umbrian alphabet, and s̀ in the Latin alphabet </a:t>
            </a:r>
          </a:p>
          <a:p>
            <a:pPr lvl="1"/>
            <a:r>
              <a:rPr lang="en-US" i="1" dirty="0" smtClean="0"/>
              <a:t>Fa</a:t>
            </a:r>
            <a:r>
              <a:rPr lang="en-US" dirty="0" smtClean="0"/>
              <a:t>ç</a:t>
            </a:r>
            <a:r>
              <a:rPr lang="en-US" i="1" dirty="0" smtClean="0"/>
              <a:t>ia</a:t>
            </a:r>
            <a:r>
              <a:rPr lang="en-US" i="1" dirty="0" smtClean="0"/>
              <a:t> </a:t>
            </a:r>
            <a:r>
              <a:rPr lang="en-US" dirty="0" smtClean="0"/>
              <a:t>‘let him make’ from *</a:t>
            </a:r>
            <a:r>
              <a:rPr lang="en-US" dirty="0" smtClean="0"/>
              <a:t>fak-</a:t>
            </a:r>
            <a:r>
              <a:rPr lang="en-US" dirty="0"/>
              <a:t>i̯ɑ</a:t>
            </a:r>
            <a:r>
              <a:rPr lang="en-US" dirty="0" smtClean="0"/>
              <a:t>̄d</a:t>
            </a:r>
            <a:r>
              <a:rPr lang="en-US" dirty="0" smtClean="0"/>
              <a:t> </a:t>
            </a:r>
          </a:p>
          <a:p>
            <a:pPr lvl="1"/>
            <a:r>
              <a:rPr lang="en-US" i="1" dirty="0" smtClean="0"/>
              <a:t>s̀ihitu</a:t>
            </a:r>
            <a:r>
              <a:rPr lang="en-US" i="1" dirty="0" smtClean="0"/>
              <a:t> </a:t>
            </a:r>
            <a:r>
              <a:rPr lang="en-US" dirty="0" smtClean="0"/>
              <a:t>‘girded’ from *kink-to- </a:t>
            </a:r>
          </a:p>
          <a:p>
            <a:r>
              <a:rPr lang="en-US" dirty="0" smtClean="0"/>
              <a:t>When </a:t>
            </a:r>
            <a:r>
              <a:rPr lang="en-US" dirty="0"/>
              <a:t>the sequence </a:t>
            </a:r>
            <a:r>
              <a:rPr lang="en-US" i="1" dirty="0"/>
              <a:t>-</a:t>
            </a:r>
            <a:r>
              <a:rPr lang="en-US" i="1" dirty="0"/>
              <a:t>nss</a:t>
            </a:r>
            <a:r>
              <a:rPr lang="en-US" i="1" dirty="0"/>
              <a:t>- </a:t>
            </a:r>
            <a:r>
              <a:rPr lang="en-US" dirty="0"/>
              <a:t>occurred word-internally, it changed to </a:t>
            </a:r>
            <a:r>
              <a:rPr lang="en-US" i="1" dirty="0"/>
              <a:t>f. </a:t>
            </a:r>
          </a:p>
          <a:p>
            <a:pPr lvl="1"/>
            <a:r>
              <a:rPr lang="en-US" i="1" dirty="0"/>
              <a:t>Spefa</a:t>
            </a:r>
            <a:r>
              <a:rPr lang="en-US" i="1" dirty="0"/>
              <a:t> </a:t>
            </a:r>
            <a:r>
              <a:rPr lang="en-US" dirty="0"/>
              <a:t>, past participle ‘sprinkled, scattered’, from *</a:t>
            </a:r>
            <a:r>
              <a:rPr lang="en-US" i="1" dirty="0"/>
              <a:t>spenss</a:t>
            </a:r>
            <a:r>
              <a:rPr lang="en-US" dirty="0"/>
              <a:t>a</a:t>
            </a:r>
            <a:r>
              <a:rPr lang="en-US" dirty="0"/>
              <a:t>̄ </a:t>
            </a:r>
          </a:p>
          <a:p>
            <a:r>
              <a:rPr lang="en-US" dirty="0"/>
              <a:t>The similar sequence, </a:t>
            </a:r>
            <a:r>
              <a:rPr lang="en-US" i="1" dirty="0"/>
              <a:t>-ns-, </a:t>
            </a:r>
            <a:r>
              <a:rPr lang="en-US" dirty="0"/>
              <a:t>changed differently- it turned to </a:t>
            </a:r>
            <a:r>
              <a:rPr lang="en-US" i="1" dirty="0"/>
              <a:t>–</a:t>
            </a:r>
            <a:r>
              <a:rPr lang="en-US" i="1" dirty="0"/>
              <a:t>nts</a:t>
            </a:r>
            <a:r>
              <a:rPr lang="en-US" i="1" dirty="0"/>
              <a:t>-, </a:t>
            </a:r>
            <a:r>
              <a:rPr lang="en-US" dirty="0"/>
              <a:t>written </a:t>
            </a:r>
            <a:r>
              <a:rPr lang="en-US" i="1" dirty="0"/>
              <a:t>nz</a:t>
            </a:r>
            <a:r>
              <a:rPr lang="en-US" i="1" dirty="0"/>
              <a:t> </a:t>
            </a:r>
            <a:r>
              <a:rPr lang="en-US" dirty="0"/>
              <a:t>in Umbrian and </a:t>
            </a:r>
            <a:r>
              <a:rPr lang="en-US" i="1" dirty="0"/>
              <a:t>ns </a:t>
            </a:r>
            <a:r>
              <a:rPr lang="en-US" dirty="0"/>
              <a:t>in the Latin alphabet </a:t>
            </a:r>
          </a:p>
          <a:p>
            <a:pPr lvl="1"/>
            <a:r>
              <a:rPr lang="en-US" i="1" dirty="0"/>
              <a:t>Anzeriatu</a:t>
            </a:r>
            <a:r>
              <a:rPr lang="en-US" i="1" dirty="0"/>
              <a:t> / </a:t>
            </a:r>
            <a:r>
              <a:rPr lang="en-US" i="1" dirty="0"/>
              <a:t>anseriato</a:t>
            </a:r>
            <a:r>
              <a:rPr lang="en-US" i="1" dirty="0"/>
              <a:t> </a:t>
            </a:r>
            <a:r>
              <a:rPr lang="en-US" dirty="0"/>
              <a:t>‘to observe’, from *an-</a:t>
            </a:r>
            <a:r>
              <a:rPr lang="en-US" dirty="0"/>
              <a:t>seria</a:t>
            </a:r>
            <a:r>
              <a:rPr lang="en-US" dirty="0"/>
              <a:t>̄-tum </a:t>
            </a:r>
          </a:p>
          <a:p>
            <a:pPr lvl="1"/>
            <a:r>
              <a:rPr lang="en-US" i="1" dirty="0"/>
              <a:t>Uze</a:t>
            </a:r>
            <a:r>
              <a:rPr lang="en-US" i="1" dirty="0"/>
              <a:t> / </a:t>
            </a:r>
            <a:r>
              <a:rPr lang="en-US" i="1" dirty="0"/>
              <a:t>onse</a:t>
            </a:r>
            <a:r>
              <a:rPr lang="en-US" i="1" dirty="0"/>
              <a:t> </a:t>
            </a:r>
            <a:r>
              <a:rPr lang="en-US" dirty="0"/>
              <a:t>‘on the shoulder’ from *</a:t>
            </a:r>
            <a:r>
              <a:rPr lang="en-US" dirty="0"/>
              <a:t>omse</a:t>
            </a:r>
            <a:r>
              <a:rPr lang="en-US" dirty="0"/>
              <a:t> &lt; *</a:t>
            </a:r>
            <a:r>
              <a:rPr lang="en-US" dirty="0"/>
              <a:t>omesei</a:t>
            </a:r>
            <a:r>
              <a:rPr lang="en-US" dirty="0"/>
              <a:t> (compare with Latin </a:t>
            </a:r>
            <a:r>
              <a:rPr lang="en-US" i="1" dirty="0"/>
              <a:t>umerus</a:t>
            </a:r>
            <a:r>
              <a:rPr lang="en-US" i="1" dirty="0"/>
              <a:t> </a:t>
            </a:r>
            <a:r>
              <a:rPr lang="en-US" dirty="0"/>
              <a:t>‘shoulder’)</a:t>
            </a:r>
          </a:p>
          <a:p>
            <a:pPr lvl="1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946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060" y="-196947"/>
            <a:ext cx="9692640" cy="1325562"/>
          </a:xfrm>
        </p:spPr>
        <p:txBody>
          <a:bodyPr/>
          <a:lstStyle/>
          <a:p>
            <a:r>
              <a:rPr lang="en-US" dirty="0" smtClean="0"/>
              <a:t>Phonology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89" y="1448972"/>
            <a:ext cx="9547743" cy="4914045"/>
          </a:xfrm>
        </p:spPr>
        <p:txBody>
          <a:bodyPr/>
          <a:lstStyle/>
          <a:p>
            <a:r>
              <a:rPr lang="en-US" dirty="0" smtClean="0"/>
              <a:t>Umbrian experienced many consonant cluster simplifications, which really set it apart from Latin </a:t>
            </a:r>
          </a:p>
          <a:p>
            <a:pPr lvl="1"/>
            <a:r>
              <a:rPr lang="en-US" i="1" dirty="0" smtClean="0"/>
              <a:t>Ape </a:t>
            </a:r>
            <a:r>
              <a:rPr lang="en-US" dirty="0" smtClean="0"/>
              <a:t>‘when’ from *</a:t>
            </a:r>
            <a:r>
              <a:rPr lang="en-US" dirty="0" smtClean="0"/>
              <a:t>atpe</a:t>
            </a:r>
            <a:r>
              <a:rPr lang="en-US" dirty="0" smtClean="0"/>
              <a:t> &lt; *</a:t>
            </a:r>
            <a:r>
              <a:rPr lang="en-US" dirty="0" smtClean="0"/>
              <a:t>atk</a:t>
            </a:r>
            <a:r>
              <a:rPr lang="en-US" baseline="30000" dirty="0" smtClean="0"/>
              <a:t>w</a:t>
            </a:r>
            <a:r>
              <a:rPr lang="en-US" baseline="30000" dirty="0" smtClean="0"/>
              <a:t> </a:t>
            </a:r>
            <a:r>
              <a:rPr lang="en-US" dirty="0" smtClean="0"/>
              <a:t>e (compare with Latin </a:t>
            </a:r>
            <a:r>
              <a:rPr lang="en-US" i="1" dirty="0" smtClean="0"/>
              <a:t>atque</a:t>
            </a:r>
            <a:r>
              <a:rPr lang="en-US" i="1" dirty="0" smtClean="0"/>
              <a:t>) </a:t>
            </a:r>
          </a:p>
          <a:p>
            <a:pPr lvl="1"/>
            <a:r>
              <a:rPr lang="en-US" i="1" dirty="0" smtClean="0"/>
              <a:t>Une</a:t>
            </a:r>
            <a:r>
              <a:rPr lang="en-US" i="1" dirty="0" smtClean="0"/>
              <a:t> </a:t>
            </a:r>
            <a:r>
              <a:rPr lang="en-US" dirty="0" smtClean="0"/>
              <a:t>‘water’ </a:t>
            </a:r>
            <a:r>
              <a:rPr lang="en-US" dirty="0" smtClean="0"/>
              <a:t>alblative</a:t>
            </a:r>
            <a:r>
              <a:rPr lang="en-US" dirty="0" smtClean="0"/>
              <a:t> from *</a:t>
            </a:r>
            <a:r>
              <a:rPr lang="en-US" dirty="0" smtClean="0"/>
              <a:t>udni</a:t>
            </a:r>
            <a:r>
              <a:rPr lang="en-US" dirty="0" smtClean="0"/>
              <a:t> </a:t>
            </a:r>
          </a:p>
          <a:p>
            <a:pPr lvl="1"/>
            <a:r>
              <a:rPr lang="en-US" i="1" dirty="0" smtClean="0"/>
              <a:t>Testru</a:t>
            </a:r>
            <a:r>
              <a:rPr lang="en-US" i="1" dirty="0" smtClean="0"/>
              <a:t> ‘</a:t>
            </a:r>
            <a:r>
              <a:rPr lang="en-US" dirty="0" smtClean="0"/>
              <a:t>to the right’ from *</a:t>
            </a:r>
            <a:r>
              <a:rPr lang="en-US" dirty="0" smtClean="0"/>
              <a:t>dekstero</a:t>
            </a:r>
            <a:r>
              <a:rPr lang="en-US" dirty="0" smtClean="0"/>
              <a:t> (compare with Latin </a:t>
            </a:r>
            <a:r>
              <a:rPr lang="en-US" i="1" dirty="0" smtClean="0"/>
              <a:t>dexter</a:t>
            </a:r>
            <a:r>
              <a:rPr lang="en-US" i="1" dirty="0" smtClean="0"/>
              <a:t>)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Vocalic changes: </a:t>
            </a:r>
          </a:p>
          <a:p>
            <a:pPr lvl="1"/>
            <a:r>
              <a:rPr lang="en-US" dirty="0" smtClean="0"/>
              <a:t>Compared to Oscan, which maintained diphthongs, Umbrian </a:t>
            </a:r>
            <a:r>
              <a:rPr lang="en-US" dirty="0" smtClean="0"/>
              <a:t>monophthonged</a:t>
            </a:r>
            <a:r>
              <a:rPr lang="en-US" dirty="0" smtClean="0"/>
              <a:t> these sounds </a:t>
            </a:r>
          </a:p>
          <a:p>
            <a:pPr lvl="2"/>
            <a:r>
              <a:rPr lang="en-US" i="1" dirty="0" smtClean="0"/>
              <a:t>Ocrer</a:t>
            </a:r>
            <a:r>
              <a:rPr lang="en-US" i="1" dirty="0" smtClean="0"/>
              <a:t> </a:t>
            </a:r>
            <a:r>
              <a:rPr lang="en-US" dirty="0" smtClean="0"/>
              <a:t>‘of the mount’ from *</a:t>
            </a:r>
            <a:r>
              <a:rPr lang="en-US" dirty="0" smtClean="0"/>
              <a:t>ocreis</a:t>
            </a:r>
            <a:r>
              <a:rPr lang="en-US" dirty="0" smtClean="0"/>
              <a:t> </a:t>
            </a:r>
          </a:p>
          <a:p>
            <a:pPr lvl="2"/>
            <a:r>
              <a:rPr lang="en-US" i="1" dirty="0" smtClean="0"/>
              <a:t>Preplohotatu</a:t>
            </a:r>
            <a:r>
              <a:rPr lang="en-US" i="1" dirty="0" smtClean="0"/>
              <a:t> ‘</a:t>
            </a:r>
            <a:r>
              <a:rPr lang="en-US" dirty="0" smtClean="0"/>
              <a:t>let him trample’ from *</a:t>
            </a:r>
            <a:r>
              <a:rPr lang="en-US" dirty="0" smtClean="0"/>
              <a:t>prai-plaut</a:t>
            </a:r>
            <a:r>
              <a:rPr lang="en-US" dirty="0"/>
              <a:t>ɑ̄tōd</a:t>
            </a:r>
            <a:endParaRPr lang="en-US" i="1" dirty="0" smtClean="0"/>
          </a:p>
          <a:p>
            <a:pPr lvl="1"/>
            <a:r>
              <a:rPr lang="en-US" dirty="0" smtClean="0"/>
              <a:t>Short vowels in many interior syllables were deleted in Umbrian, especially when occurring before single consonants </a:t>
            </a:r>
          </a:p>
          <a:p>
            <a:pPr lvl="2"/>
            <a:r>
              <a:rPr lang="en-US" i="1" dirty="0" smtClean="0"/>
              <a:t>Actud</a:t>
            </a:r>
            <a:r>
              <a:rPr lang="en-US" i="1" dirty="0" smtClean="0"/>
              <a:t> </a:t>
            </a:r>
            <a:r>
              <a:rPr lang="en-US" dirty="0" smtClean="0"/>
              <a:t>‘let him do’ from *</a:t>
            </a:r>
            <a:r>
              <a:rPr lang="en-US" dirty="0" smtClean="0"/>
              <a:t>aget</a:t>
            </a:r>
            <a:r>
              <a:rPr lang="en-US" dirty="0"/>
              <a:t>o</a:t>
            </a:r>
            <a:r>
              <a:rPr lang="en-US" dirty="0" smtClean="0"/>
              <a:t>̄d</a:t>
            </a:r>
            <a:r>
              <a:rPr lang="en-US" dirty="0" smtClean="0"/>
              <a:t>, compare with Latin </a:t>
            </a:r>
            <a:r>
              <a:rPr lang="en-US" i="1" dirty="0" smtClean="0"/>
              <a:t>agit</a:t>
            </a:r>
            <a:r>
              <a:rPr lang="en-US" dirty="0"/>
              <a:t>o</a:t>
            </a:r>
            <a:r>
              <a:rPr lang="en-US" dirty="0" smtClean="0"/>
              <a:t>̄</a:t>
            </a:r>
          </a:p>
          <a:p>
            <a:pPr lvl="2"/>
            <a:endParaRPr lang="en-US" i="1" dirty="0"/>
          </a:p>
          <a:p>
            <a:pPr lvl="1"/>
            <a:endParaRPr lang="en-US" i="1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18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Umbrian Language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7693" y="1732161"/>
            <a:ext cx="6205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Part </a:t>
            </a:r>
            <a:r>
              <a:rPr lang="en-US" sz="2000" dirty="0"/>
              <a:t>of the </a:t>
            </a:r>
            <a:r>
              <a:rPr lang="en-US" sz="2000" dirty="0"/>
              <a:t>Sabellic</a:t>
            </a:r>
            <a:r>
              <a:rPr lang="en-US" sz="2000" dirty="0"/>
              <a:t> (aka Osco-Umbrian) division of the Italic language family, along with Oscan and South </a:t>
            </a:r>
            <a:r>
              <a:rPr lang="en-US" sz="2000" dirty="0"/>
              <a:t>Picene</a:t>
            </a:r>
            <a:r>
              <a:rPr lang="en-US" sz="2000" dirty="0"/>
              <a:t>. </a:t>
            </a:r>
            <a:endParaRPr lang="en-US" sz="2000" dirty="0" smtClean="0"/>
          </a:p>
          <a:p>
            <a:pPr marL="285750" lvl="0" indent="-285750">
              <a:buFont typeface="Arial" charset="0"/>
              <a:buChar char="•"/>
            </a:pPr>
            <a:r>
              <a:rPr lang="en-US" sz="2000" dirty="0"/>
              <a:t>Almost everything we know of the Umbrian language comes from the 7 </a:t>
            </a:r>
            <a:r>
              <a:rPr lang="en-US" sz="2000" dirty="0"/>
              <a:t>Iguvine</a:t>
            </a:r>
            <a:r>
              <a:rPr lang="en-US" sz="2000" dirty="0"/>
              <a:t> Tables, discovered by a farmer in 1444 in the Umbrian town of </a:t>
            </a:r>
            <a:r>
              <a:rPr lang="en-US" sz="2000" dirty="0"/>
              <a:t>Gubbio</a:t>
            </a:r>
            <a:r>
              <a:rPr lang="en-US" sz="2000" dirty="0"/>
              <a:t> (called </a:t>
            </a:r>
            <a:r>
              <a:rPr lang="en-US" sz="2000" dirty="0" smtClean="0"/>
              <a:t>Iguvium</a:t>
            </a:r>
            <a:r>
              <a:rPr lang="en-US" sz="2000" dirty="0" smtClean="0"/>
              <a:t> in </a:t>
            </a:r>
            <a:r>
              <a:rPr lang="en-US" sz="2000" dirty="0" smtClean="0"/>
              <a:t>medieval </a:t>
            </a:r>
            <a:r>
              <a:rPr lang="en-US" sz="2000" dirty="0" smtClean="0"/>
              <a:t>times)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2000" dirty="0" smtClean="0"/>
              <a:t>Other </a:t>
            </a:r>
            <a:r>
              <a:rPr lang="en-US" sz="2000" dirty="0"/>
              <a:t>than the </a:t>
            </a:r>
            <a:r>
              <a:rPr lang="en-US" sz="2000" dirty="0" smtClean="0"/>
              <a:t>tablets</a:t>
            </a:r>
            <a:r>
              <a:rPr lang="en-US" sz="2000" dirty="0"/>
              <a:t>, the only evidence we have of Umbrian is a few dozen scattered inscriptions (found in </a:t>
            </a:r>
            <a:r>
              <a:rPr lang="en-US" sz="2000" dirty="0" smtClean="0"/>
              <a:t>nearby </a:t>
            </a:r>
            <a:r>
              <a:rPr lang="en-US" sz="2000" dirty="0" smtClean="0"/>
              <a:t>Todi</a:t>
            </a:r>
            <a:r>
              <a:rPr lang="en-US" sz="2000" dirty="0"/>
              <a:t>, Assisi, and Spoleto) dating from the 6</a:t>
            </a:r>
            <a:r>
              <a:rPr lang="en-US" sz="2000" baseline="30000" dirty="0"/>
              <a:t>th</a:t>
            </a:r>
            <a:r>
              <a:rPr lang="en-US" sz="2000" dirty="0"/>
              <a:t>-1</a:t>
            </a:r>
            <a:r>
              <a:rPr lang="en-US" sz="2000" baseline="30000" dirty="0"/>
              <a:t>st</a:t>
            </a:r>
            <a:r>
              <a:rPr lang="en-US" sz="2000" dirty="0"/>
              <a:t> centuries B.C.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610" y="2625352"/>
            <a:ext cx="4669390" cy="31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6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Iguvine</a:t>
            </a:r>
            <a:r>
              <a:rPr lang="en-US" dirty="0" smtClean="0"/>
              <a:t> Tablets: An </a:t>
            </a:r>
            <a:r>
              <a:rPr lang="en-US" dirty="0"/>
              <a:t>O</a:t>
            </a:r>
            <a:r>
              <a:rPr lang="en-US" dirty="0" smtClean="0"/>
              <a:t>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828800"/>
            <a:ext cx="5653909" cy="472674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Consist of 7 bronze tablets discovered in </a:t>
            </a:r>
            <a:r>
              <a:rPr lang="en-US" dirty="0" smtClean="0"/>
              <a:t>Gubbio</a:t>
            </a:r>
            <a:r>
              <a:rPr lang="en-US" dirty="0" smtClean="0"/>
              <a:t>, Italy. </a:t>
            </a:r>
          </a:p>
          <a:p>
            <a:pPr lvl="0"/>
            <a:r>
              <a:rPr lang="en-US" dirty="0"/>
              <a:t>The </a:t>
            </a:r>
            <a:r>
              <a:rPr lang="en-US" dirty="0"/>
              <a:t>Iguvine</a:t>
            </a:r>
            <a:r>
              <a:rPr lang="en-US" dirty="0"/>
              <a:t> Tables make up the longest text in any non-Latin language of Italy, containing around 4,000 words </a:t>
            </a:r>
            <a:endParaRPr lang="en-US" dirty="0" smtClean="0"/>
          </a:p>
          <a:p>
            <a:r>
              <a:rPr lang="en-US" dirty="0" smtClean="0"/>
              <a:t>Some speculate there also existed 2 additional tablets, but these have never been found. </a:t>
            </a:r>
          </a:p>
          <a:p>
            <a:r>
              <a:rPr lang="en-US" dirty="0" smtClean="0"/>
              <a:t>The older tablets date back to the 3</a:t>
            </a:r>
            <a:r>
              <a:rPr lang="en-US" baseline="30000" dirty="0" smtClean="0"/>
              <a:t>rd</a:t>
            </a:r>
            <a:r>
              <a:rPr lang="en-US" dirty="0" smtClean="0"/>
              <a:t> century BC, and were written in the native Umbrian alphabet. The newer tablets date back to the 1</a:t>
            </a:r>
            <a:r>
              <a:rPr lang="en-US" baseline="30000" dirty="0" smtClean="0"/>
              <a:t>st</a:t>
            </a:r>
            <a:r>
              <a:rPr lang="en-US" dirty="0" smtClean="0"/>
              <a:t> century BC and are written using the Latin alphabet. </a:t>
            </a:r>
          </a:p>
          <a:p>
            <a:r>
              <a:rPr lang="en-US" dirty="0" smtClean="0"/>
              <a:t>The Umbrian alphabet was derived from the Etruscan alphabet, an ancient society living in Central Italy from around 650-100 BC. It is written right to left. </a:t>
            </a:r>
          </a:p>
          <a:p>
            <a:r>
              <a:rPr lang="en-US" dirty="0" smtClean="0"/>
              <a:t>Contains a set of ceremonial instructions for the </a:t>
            </a:r>
            <a:r>
              <a:rPr lang="en-US" dirty="0" smtClean="0"/>
              <a:t>Atiedian</a:t>
            </a:r>
            <a:r>
              <a:rPr lang="en-US" dirty="0" smtClean="0"/>
              <a:t> Brethren, a class of priests whom we would not know much about were it not for the discovery and translation of the </a:t>
            </a:r>
            <a:r>
              <a:rPr lang="en-US" dirty="0" smtClean="0"/>
              <a:t>iguvine</a:t>
            </a:r>
            <a:r>
              <a:rPr lang="en-US" dirty="0" smtClean="0"/>
              <a:t> tablets.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033" y="1828799"/>
            <a:ext cx="4470401" cy="29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6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Translating the Tablets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Bernardino </a:t>
            </a:r>
            <a:r>
              <a:rPr lang="en-US" dirty="0" smtClean="0"/>
              <a:t>Baldi</a:t>
            </a:r>
            <a:r>
              <a:rPr lang="en-US" dirty="0" smtClean="0"/>
              <a:t> was first to attempt to translate the </a:t>
            </a:r>
            <a:r>
              <a:rPr lang="en-US" dirty="0" smtClean="0"/>
              <a:t>Iguvine</a:t>
            </a:r>
            <a:r>
              <a:rPr lang="en-US" dirty="0" smtClean="0"/>
              <a:t> Tablets in the early 1600s, but met little success </a:t>
            </a:r>
          </a:p>
          <a:p>
            <a:r>
              <a:rPr lang="en-US" dirty="0" smtClean="0"/>
              <a:t>Also around this time, </a:t>
            </a:r>
            <a:r>
              <a:rPr lang="en-US" dirty="0" smtClean="0"/>
              <a:t>Adriaan</a:t>
            </a:r>
            <a:r>
              <a:rPr lang="en-US" dirty="0" smtClean="0"/>
              <a:t> van </a:t>
            </a:r>
            <a:r>
              <a:rPr lang="en-US" dirty="0" smtClean="0"/>
              <a:t>Schrieck</a:t>
            </a:r>
            <a:r>
              <a:rPr lang="en-US" dirty="0" smtClean="0"/>
              <a:t> attempted to translate the tablets, thinking they were written in an ancient form of Low German.</a:t>
            </a:r>
          </a:p>
          <a:p>
            <a:r>
              <a:rPr lang="en-US" dirty="0" smtClean="0"/>
              <a:t>Karl </a:t>
            </a:r>
            <a:r>
              <a:rPr lang="en-US" dirty="0" smtClean="0"/>
              <a:t>Otfried</a:t>
            </a:r>
            <a:r>
              <a:rPr lang="en-US" dirty="0" smtClean="0"/>
              <a:t> Muller offered a great amount of insight in his realization that the tablets were written in a different language than Etruscan, despite being written in the Etruscan alphabet. 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Iguvine</a:t>
            </a:r>
            <a:r>
              <a:rPr lang="en-US" dirty="0" smtClean="0"/>
              <a:t> Tablets were first officially translated </a:t>
            </a:r>
            <a:r>
              <a:rPr lang="en-US" dirty="0"/>
              <a:t>into Latin by Francis Newman in 1863, and then into English by James Poultney in 1959. </a:t>
            </a:r>
            <a:endParaRPr lang="en-US" dirty="0" smtClean="0"/>
          </a:p>
          <a:p>
            <a:r>
              <a:rPr lang="en-US" dirty="0" smtClean="0"/>
              <a:t>Though the meaning of the inscriptions is generally understood, there are still many lexical items that have yet to be translated.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55" y="406400"/>
            <a:ext cx="6311277" cy="5191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17" y="3002167"/>
            <a:ext cx="5534563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 Content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Tablet I: </a:t>
            </a:r>
          </a:p>
          <a:p>
            <a:pPr lvl="1"/>
            <a:r>
              <a:rPr lang="en-US" dirty="0" smtClean="0"/>
              <a:t>6 Triplet sacrifices of oxen, pigs, and lambs to the </a:t>
            </a:r>
            <a:r>
              <a:rPr lang="en-US" dirty="0" smtClean="0"/>
              <a:t>Grabovian</a:t>
            </a:r>
            <a:r>
              <a:rPr lang="en-US" dirty="0" smtClean="0"/>
              <a:t> triad and the minor triad, followed by a libation for the </a:t>
            </a:r>
            <a:r>
              <a:rPr lang="en-US" i="1" dirty="0" smtClean="0"/>
              <a:t>tota</a:t>
            </a:r>
            <a:r>
              <a:rPr lang="en-US" i="1" dirty="0"/>
              <a:t> </a:t>
            </a:r>
            <a:r>
              <a:rPr lang="en-US" dirty="0" smtClean="0"/>
              <a:t> (local community) </a:t>
            </a:r>
          </a:p>
          <a:p>
            <a:pPr lvl="2"/>
            <a:r>
              <a:rPr lang="en-US" dirty="0" smtClean="0"/>
              <a:t>The </a:t>
            </a:r>
            <a:r>
              <a:rPr lang="en-US" i="1" dirty="0" smtClean="0"/>
              <a:t>Grabovii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Grabovian</a:t>
            </a:r>
            <a:r>
              <a:rPr lang="en-US" dirty="0" smtClean="0"/>
              <a:t> triad) is the group of </a:t>
            </a:r>
            <a:r>
              <a:rPr lang="en-US" dirty="0" smtClean="0"/>
              <a:t>deities </a:t>
            </a:r>
            <a:r>
              <a:rPr lang="en-US" dirty="0" smtClean="0"/>
              <a:t>with the highest power- this trio consists of </a:t>
            </a:r>
            <a:r>
              <a:rPr lang="en-US" i="1" dirty="0" smtClean="0"/>
              <a:t>love Pater, </a:t>
            </a:r>
            <a:r>
              <a:rPr lang="en-US" i="1" dirty="0" smtClean="0"/>
              <a:t>Marte</a:t>
            </a:r>
            <a:r>
              <a:rPr lang="en-US" i="1" dirty="0" smtClean="0"/>
              <a:t>, </a:t>
            </a:r>
            <a:r>
              <a:rPr lang="en-US" dirty="0" smtClean="0"/>
              <a:t>and </a:t>
            </a:r>
            <a:r>
              <a:rPr lang="en-US" i="1" dirty="0" smtClean="0"/>
              <a:t>Vofionos</a:t>
            </a:r>
            <a:r>
              <a:rPr lang="en-US" i="1" dirty="0" smtClean="0"/>
              <a:t> </a:t>
            </a:r>
          </a:p>
          <a:p>
            <a:pPr lvl="2"/>
            <a:r>
              <a:rPr lang="en-US" i="1" dirty="0" smtClean="0"/>
              <a:t>Vofionos</a:t>
            </a:r>
            <a:r>
              <a:rPr lang="en-US" i="1" dirty="0" smtClean="0"/>
              <a:t> </a:t>
            </a:r>
            <a:r>
              <a:rPr lang="en-US" dirty="0" smtClean="0"/>
              <a:t>is believed to be the same as the Roman god </a:t>
            </a:r>
            <a:r>
              <a:rPr lang="en-US" i="1" dirty="0" smtClean="0"/>
              <a:t>Quirinus</a:t>
            </a:r>
            <a:r>
              <a:rPr lang="en-US" i="1" dirty="0" smtClean="0"/>
              <a:t> </a:t>
            </a:r>
            <a:r>
              <a:rPr lang="en-US" dirty="0" smtClean="0"/>
              <a:t>(from *</a:t>
            </a:r>
            <a:r>
              <a:rPr lang="en-US" i="1" dirty="0" smtClean="0"/>
              <a:t>leudh</a:t>
            </a:r>
            <a:r>
              <a:rPr lang="en-US" i="1" dirty="0" smtClean="0"/>
              <a:t>- </a:t>
            </a:r>
            <a:r>
              <a:rPr lang="en-US" dirty="0" smtClean="0"/>
              <a:t>people)  </a:t>
            </a:r>
          </a:p>
          <a:p>
            <a:pPr lvl="1"/>
            <a:r>
              <a:rPr lang="en-US" dirty="0" smtClean="0"/>
              <a:t>Mention is then made of the enemies of the </a:t>
            </a:r>
            <a:r>
              <a:rPr lang="en-US" dirty="0" smtClean="0"/>
              <a:t>Iguvium</a:t>
            </a:r>
            <a:r>
              <a:rPr lang="en-US" dirty="0" smtClean="0"/>
              <a:t>, </a:t>
            </a:r>
            <a:r>
              <a:rPr lang="en-US" i="1" dirty="0" smtClean="0"/>
              <a:t>ta</a:t>
            </a:r>
            <a:r>
              <a:rPr lang="en-US" i="1" dirty="0"/>
              <a:t>r</a:t>
            </a:r>
            <a:r>
              <a:rPr lang="en-US" i="1" dirty="0" smtClean="0"/>
              <a:t>̌inate</a:t>
            </a:r>
            <a:r>
              <a:rPr lang="en-US" i="1" dirty="0" smtClean="0"/>
              <a:t>(m) </a:t>
            </a:r>
            <a:r>
              <a:rPr lang="en-US" dirty="0" smtClean="0"/>
              <a:t>(</a:t>
            </a:r>
            <a:r>
              <a:rPr lang="en-US" dirty="0" smtClean="0"/>
              <a:t>Tadinates</a:t>
            </a:r>
            <a:r>
              <a:rPr lang="en-US" dirty="0" smtClean="0"/>
              <a:t>), </a:t>
            </a:r>
            <a:r>
              <a:rPr lang="en-US" i="1" dirty="0" smtClean="0"/>
              <a:t>tursku</a:t>
            </a:r>
            <a:r>
              <a:rPr lang="en-US" i="1" dirty="0" smtClean="0"/>
              <a:t>(m) </a:t>
            </a:r>
            <a:r>
              <a:rPr lang="en-US" dirty="0" smtClean="0"/>
              <a:t>(Etruscans), </a:t>
            </a:r>
            <a:r>
              <a:rPr lang="en-US" i="1" dirty="0" smtClean="0"/>
              <a:t>Naharku</a:t>
            </a:r>
            <a:r>
              <a:rPr lang="en-US" i="1" dirty="0" smtClean="0"/>
              <a:t>(m), </a:t>
            </a:r>
            <a:r>
              <a:rPr lang="en-US" dirty="0" smtClean="0"/>
              <a:t>and </a:t>
            </a:r>
            <a:r>
              <a:rPr lang="en-US" i="1" dirty="0" smtClean="0"/>
              <a:t>iapuzku</a:t>
            </a:r>
            <a:r>
              <a:rPr lang="en-US" i="1" dirty="0" smtClean="0"/>
              <a:t>(m) </a:t>
            </a:r>
          </a:p>
          <a:p>
            <a:pPr lvl="1"/>
            <a:r>
              <a:rPr lang="en-US" dirty="0" smtClean="0"/>
              <a:t>4 more triplet sacrifices follow, and then 3 days later the townspeople are to assemble and 3 cows are sacrificed to</a:t>
            </a:r>
            <a:r>
              <a:rPr lang="en-US" dirty="0"/>
              <a:t> </a:t>
            </a:r>
            <a:r>
              <a:rPr lang="en-US" i="1" dirty="0"/>
              <a:t>Tursa</a:t>
            </a:r>
            <a:r>
              <a:rPr lang="en-US" i="1" dirty="0"/>
              <a:t> </a:t>
            </a:r>
            <a:r>
              <a:rPr lang="en-US" i="1" dirty="0"/>
              <a:t>Iovia</a:t>
            </a:r>
            <a:r>
              <a:rPr lang="en-US" dirty="0"/>
              <a:t> at </a:t>
            </a:r>
            <a:r>
              <a:rPr lang="en-US" i="1" dirty="0" smtClean="0"/>
              <a:t>Acedonia</a:t>
            </a:r>
            <a:endParaRPr lang="en-US" i="1" dirty="0" smtClean="0"/>
          </a:p>
          <a:p>
            <a:r>
              <a:rPr lang="en-US" dirty="0"/>
              <a:t>Tablet </a:t>
            </a:r>
            <a:r>
              <a:rPr lang="en-US" dirty="0" smtClean="0"/>
              <a:t>II: </a:t>
            </a:r>
            <a:endParaRPr lang="en-US" dirty="0"/>
          </a:p>
          <a:p>
            <a:pPr lvl="1"/>
            <a:r>
              <a:rPr lang="en-US" dirty="0" smtClean="0"/>
              <a:t>Animal sacrifices to love </a:t>
            </a:r>
            <a:r>
              <a:rPr lang="en-US" i="1" dirty="0" smtClean="0"/>
              <a:t>Patre</a:t>
            </a:r>
            <a:r>
              <a:rPr lang="en-US" i="1" dirty="0" smtClean="0"/>
              <a:t>, </a:t>
            </a:r>
            <a:r>
              <a:rPr lang="en-US" i="1" dirty="0" smtClean="0"/>
              <a:t>lovio</a:t>
            </a:r>
            <a:r>
              <a:rPr lang="en-US" i="1" dirty="0" smtClean="0"/>
              <a:t>, </a:t>
            </a:r>
            <a:r>
              <a:rPr lang="en-US" dirty="0" smtClean="0"/>
              <a:t>and</a:t>
            </a:r>
            <a:r>
              <a:rPr lang="en-US" i="1" dirty="0" smtClean="0"/>
              <a:t> </a:t>
            </a:r>
            <a:r>
              <a:rPr lang="en-US" i="1" dirty="0" smtClean="0"/>
              <a:t>Marte</a:t>
            </a:r>
            <a:r>
              <a:rPr lang="en-US" i="1" dirty="0" smtClean="0"/>
              <a:t> </a:t>
            </a:r>
          </a:p>
          <a:p>
            <a:pPr lvl="1"/>
            <a:r>
              <a:rPr lang="en-US" dirty="0" smtClean="0"/>
              <a:t>Sacrafice</a:t>
            </a:r>
            <a:r>
              <a:rPr lang="en-US" dirty="0" smtClean="0"/>
              <a:t> and </a:t>
            </a:r>
            <a:r>
              <a:rPr lang="en-US" dirty="0" smtClean="0"/>
              <a:t>petronian</a:t>
            </a:r>
            <a:r>
              <a:rPr lang="en-US" dirty="0" smtClean="0"/>
              <a:t> feast for </a:t>
            </a:r>
            <a:r>
              <a:rPr lang="en-US" i="1" dirty="0" smtClean="0"/>
              <a:t>Hontos</a:t>
            </a:r>
            <a:r>
              <a:rPr lang="en-US" i="1" dirty="0" smtClean="0"/>
              <a:t> </a:t>
            </a:r>
            <a:r>
              <a:rPr lang="en-US" i="1" dirty="0" smtClean="0"/>
              <a:t>Lovios</a:t>
            </a:r>
            <a:r>
              <a:rPr lang="en-US" i="1" dirty="0" smtClean="0"/>
              <a:t> </a:t>
            </a:r>
          </a:p>
          <a:p>
            <a:pPr lvl="1"/>
            <a:r>
              <a:rPr lang="en-US" dirty="0" smtClean="0"/>
              <a:t>Sacrifice and feast of the </a:t>
            </a:r>
            <a:r>
              <a:rPr lang="en-US" dirty="0" smtClean="0"/>
              <a:t>Attidian</a:t>
            </a:r>
            <a:r>
              <a:rPr lang="en-US" dirty="0" smtClean="0"/>
              <a:t> Brotherhood-10 families gathered for an </a:t>
            </a:r>
            <a:r>
              <a:rPr lang="en-US" i="1" dirty="0" smtClean="0"/>
              <a:t>Epulum</a:t>
            </a:r>
            <a:r>
              <a:rPr lang="en-US" i="1" dirty="0" smtClean="0"/>
              <a:t> </a:t>
            </a:r>
            <a:r>
              <a:rPr lang="en-US" dirty="0" smtClean="0"/>
              <a:t>(feast) for </a:t>
            </a:r>
            <a:r>
              <a:rPr lang="en-US" i="1" dirty="0" smtClean="0"/>
              <a:t>Love pater 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 Content (continued)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Tablets III &amp; IV: </a:t>
            </a:r>
          </a:p>
          <a:p>
            <a:pPr lvl="1"/>
            <a:r>
              <a:rPr lang="en-US" dirty="0"/>
              <a:t>An </a:t>
            </a:r>
            <a:r>
              <a:rPr lang="en-US" i="1" dirty="0"/>
              <a:t>ovis</a:t>
            </a:r>
            <a:r>
              <a:rPr lang="en-US" i="1" dirty="0"/>
              <a:t> </a:t>
            </a:r>
            <a:r>
              <a:rPr lang="en-US" dirty="0"/>
              <a:t>(lamb) is sacrificed to </a:t>
            </a:r>
            <a:r>
              <a:rPr lang="en-US" i="1" dirty="0"/>
              <a:t>Puemonos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Vesuna</a:t>
            </a:r>
            <a:r>
              <a:rPr lang="en-US" i="1" dirty="0"/>
              <a:t>, </a:t>
            </a:r>
            <a:r>
              <a:rPr lang="en-US" dirty="0"/>
              <a:t>in hopes for safety for the city under </a:t>
            </a:r>
            <a:r>
              <a:rPr lang="en-US" i="1" dirty="0"/>
              <a:t>love </a:t>
            </a:r>
            <a:r>
              <a:rPr lang="en-US" i="1" dirty="0" smtClean="0"/>
              <a:t>Patre</a:t>
            </a:r>
            <a:endParaRPr lang="en-US" dirty="0" smtClean="0"/>
          </a:p>
          <a:p>
            <a:r>
              <a:rPr lang="en-US" dirty="0" smtClean="0"/>
              <a:t>Tablet V: </a:t>
            </a:r>
          </a:p>
          <a:p>
            <a:pPr lvl="1"/>
            <a:r>
              <a:rPr lang="en-US" dirty="0" smtClean="0"/>
              <a:t>Explains the duties of the </a:t>
            </a:r>
            <a:r>
              <a:rPr lang="en-US" i="1" dirty="0" smtClean="0"/>
              <a:t>arfertur</a:t>
            </a:r>
            <a:r>
              <a:rPr lang="en-US" i="1" dirty="0" smtClean="0"/>
              <a:t>, </a:t>
            </a:r>
            <a:r>
              <a:rPr lang="en-US" dirty="0" smtClean="0"/>
              <a:t>whose role is to select the victims for sacrifice </a:t>
            </a:r>
          </a:p>
          <a:p>
            <a:pPr lvl="1"/>
            <a:r>
              <a:rPr lang="en-US" dirty="0" smtClean="0"/>
              <a:t>After ritual, </a:t>
            </a:r>
            <a:r>
              <a:rPr lang="en-US" i="1" dirty="0" smtClean="0"/>
              <a:t>fratreks</a:t>
            </a:r>
            <a:r>
              <a:rPr lang="en-US" i="1" dirty="0" smtClean="0"/>
              <a:t> </a:t>
            </a:r>
            <a:r>
              <a:rPr lang="en-US" dirty="0" smtClean="0"/>
              <a:t>or the </a:t>
            </a:r>
            <a:r>
              <a:rPr lang="en-US" i="1" dirty="0" smtClean="0"/>
              <a:t>cvestor</a:t>
            </a:r>
            <a:r>
              <a:rPr lang="en-US" i="1" dirty="0" smtClean="0"/>
              <a:t> </a:t>
            </a:r>
            <a:r>
              <a:rPr lang="en-US" dirty="0" smtClean="0"/>
              <a:t>decide if the </a:t>
            </a:r>
            <a:r>
              <a:rPr lang="en-US" i="1" dirty="0" smtClean="0"/>
              <a:t>arfertur</a:t>
            </a:r>
            <a:r>
              <a:rPr lang="en-US" i="1" dirty="0" smtClean="0"/>
              <a:t> </a:t>
            </a:r>
            <a:r>
              <a:rPr lang="en-US" dirty="0" smtClean="0"/>
              <a:t>succeeded in his duties, if not they decide on a penalty. </a:t>
            </a:r>
          </a:p>
          <a:p>
            <a:r>
              <a:rPr lang="en-US" dirty="0" smtClean="0"/>
              <a:t>Tablet VI &amp; VII: </a:t>
            </a:r>
            <a:endParaRPr lang="en-US" dirty="0"/>
          </a:p>
          <a:p>
            <a:pPr lvl="1"/>
            <a:r>
              <a:rPr lang="en-US" dirty="0" smtClean="0"/>
              <a:t>These tablets re-explain the rituals from Tablet I in precise detail </a:t>
            </a:r>
          </a:p>
        </p:txBody>
      </p:sp>
    </p:spTree>
    <p:extLst>
      <p:ext uri="{BB962C8B-B14F-4D97-AF65-F5344CB8AC3E}">
        <p14:creationId xmlns:p14="http://schemas.microsoft.com/office/powerpoint/2010/main" val="136221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0" y="2065867"/>
            <a:ext cx="10451118" cy="3377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2133" y="756269"/>
            <a:ext cx="536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Sample text, from Tablet </a:t>
            </a:r>
            <a:r>
              <a:rPr lang="en-US" sz="2400" dirty="0" smtClean="0"/>
              <a:t>VIa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721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743" y="751114"/>
            <a:ext cx="8975489" cy="5429023"/>
          </a:xfrm>
        </p:spPr>
        <p:txBody>
          <a:bodyPr/>
          <a:lstStyle/>
          <a:p>
            <a:r>
              <a:rPr lang="en-US" i="1" dirty="0" smtClean="0"/>
              <a:t>Dei </a:t>
            </a:r>
            <a:r>
              <a:rPr lang="en-US" i="1" dirty="0" smtClean="0"/>
              <a:t>crabouie</a:t>
            </a:r>
            <a:r>
              <a:rPr lang="en-US" i="1" dirty="0" smtClean="0"/>
              <a:t> ‘</a:t>
            </a:r>
            <a:r>
              <a:rPr lang="en-US" dirty="0" smtClean="0"/>
              <a:t>Jupiter </a:t>
            </a:r>
            <a:r>
              <a:rPr lang="en-US" dirty="0" smtClean="0"/>
              <a:t>Grabovius</a:t>
            </a:r>
            <a:r>
              <a:rPr lang="en-US" dirty="0" smtClean="0"/>
              <a:t>’ (voc. sing) </a:t>
            </a:r>
          </a:p>
          <a:p>
            <a:r>
              <a:rPr lang="en-US" i="1" dirty="0" smtClean="0"/>
              <a:t>Persei</a:t>
            </a:r>
            <a:r>
              <a:rPr lang="en-US" i="1" dirty="0" smtClean="0"/>
              <a:t>/</a:t>
            </a:r>
            <a:r>
              <a:rPr lang="en-US" i="1" dirty="0" smtClean="0"/>
              <a:t>pirsi</a:t>
            </a:r>
            <a:r>
              <a:rPr lang="en-US" i="1" dirty="0" smtClean="0"/>
              <a:t> </a:t>
            </a:r>
            <a:r>
              <a:rPr lang="en-US" dirty="0" smtClean="0"/>
              <a:t>‘if’ from *</a:t>
            </a:r>
            <a:r>
              <a:rPr lang="en-US" dirty="0" smtClean="0"/>
              <a:t>k</a:t>
            </a:r>
            <a:r>
              <a:rPr lang="en-US" baseline="30000" dirty="0" smtClean="0"/>
              <a:t>w</a:t>
            </a:r>
            <a:r>
              <a:rPr lang="en-US" dirty="0" smtClean="0"/>
              <a:t>id</a:t>
            </a:r>
            <a:r>
              <a:rPr lang="en-US" dirty="0" smtClean="0"/>
              <a:t>-id (Latin </a:t>
            </a:r>
            <a:r>
              <a:rPr lang="en-US" i="1" dirty="0" smtClean="0"/>
              <a:t>quid </a:t>
            </a:r>
            <a:r>
              <a:rPr lang="en-US" dirty="0" smtClean="0"/>
              <a:t>what) </a:t>
            </a:r>
          </a:p>
          <a:p>
            <a:r>
              <a:rPr lang="en-US" i="1" dirty="0" smtClean="0"/>
              <a:t>Tuer</a:t>
            </a:r>
            <a:r>
              <a:rPr lang="en-US" i="1" dirty="0" smtClean="0"/>
              <a:t> </a:t>
            </a:r>
            <a:r>
              <a:rPr lang="en-US" i="1" dirty="0" smtClean="0"/>
              <a:t>perscler</a:t>
            </a:r>
            <a:r>
              <a:rPr lang="en-US" i="1" dirty="0" smtClean="0"/>
              <a:t> </a:t>
            </a:r>
            <a:r>
              <a:rPr lang="en-US" dirty="0" smtClean="0"/>
              <a:t>‘of your sacrifice’ (genit. Sing.) </a:t>
            </a:r>
          </a:p>
          <a:p>
            <a:r>
              <a:rPr lang="en-US" i="1" dirty="0" smtClean="0"/>
              <a:t>Frosetomest</a:t>
            </a:r>
            <a:r>
              <a:rPr lang="en-US" i="1" dirty="0" smtClean="0"/>
              <a:t> </a:t>
            </a:r>
            <a:r>
              <a:rPr lang="en-US" dirty="0" smtClean="0"/>
              <a:t>‘has been </a:t>
            </a:r>
            <a:r>
              <a:rPr lang="en-US" dirty="0" smtClean="0"/>
              <a:t>deceived’ </a:t>
            </a:r>
            <a:r>
              <a:rPr lang="en-US" dirty="0" smtClean="0"/>
              <a:t>(compare with Latin </a:t>
            </a:r>
            <a:r>
              <a:rPr lang="en-US" i="1" dirty="0" smtClean="0"/>
              <a:t>fraud-) </a:t>
            </a:r>
          </a:p>
          <a:p>
            <a:r>
              <a:rPr lang="en-US" i="1" dirty="0" smtClean="0"/>
              <a:t>Nome ‘</a:t>
            </a:r>
            <a:r>
              <a:rPr lang="en-US" dirty="0" smtClean="0"/>
              <a:t>name’ (</a:t>
            </a:r>
            <a:r>
              <a:rPr lang="en-US" dirty="0" smtClean="0"/>
              <a:t>accus</a:t>
            </a:r>
            <a:r>
              <a:rPr lang="en-US" dirty="0" smtClean="0"/>
              <a:t>. sing., compare with Latin </a:t>
            </a:r>
            <a:r>
              <a:rPr lang="en-US" i="1" dirty="0" smtClean="0"/>
              <a:t>n</a:t>
            </a:r>
            <a:r>
              <a:rPr lang="en-US" dirty="0"/>
              <a:t>o</a:t>
            </a:r>
            <a:r>
              <a:rPr lang="en-US" dirty="0" smtClean="0"/>
              <a:t>̄</a:t>
            </a:r>
            <a:r>
              <a:rPr lang="en-US" i="1" dirty="0" smtClean="0"/>
              <a:t>men</a:t>
            </a:r>
            <a:r>
              <a:rPr lang="en-US" i="1" dirty="0" smtClean="0"/>
              <a:t>)</a:t>
            </a:r>
          </a:p>
          <a:p>
            <a:r>
              <a:rPr lang="en-US" i="1" dirty="0" smtClean="0"/>
              <a:t>Futu</a:t>
            </a:r>
            <a:r>
              <a:rPr lang="en-US" i="1" dirty="0" smtClean="0"/>
              <a:t> </a:t>
            </a:r>
            <a:r>
              <a:rPr lang="en-US" dirty="0" smtClean="0"/>
              <a:t>‘let there be’ (3</a:t>
            </a:r>
            <a:r>
              <a:rPr lang="en-US" baseline="30000" dirty="0" smtClean="0"/>
              <a:t>rd</a:t>
            </a:r>
            <a:r>
              <a:rPr lang="en-US" dirty="0" smtClean="0"/>
              <a:t> person sing. Imperative form of </a:t>
            </a:r>
            <a:r>
              <a:rPr lang="en-US" i="1" dirty="0" smtClean="0"/>
              <a:t>fu</a:t>
            </a:r>
            <a:r>
              <a:rPr lang="en-US" i="1" dirty="0" smtClean="0"/>
              <a:t> </a:t>
            </a:r>
            <a:r>
              <a:rPr lang="en-US" dirty="0" smtClean="0"/>
              <a:t>‘be’) from PIE *</a:t>
            </a:r>
            <a:r>
              <a:rPr lang="en-US" dirty="0" smtClean="0"/>
              <a:t>bhuH</a:t>
            </a:r>
            <a:endParaRPr lang="en-US" dirty="0" smtClean="0"/>
          </a:p>
          <a:p>
            <a:r>
              <a:rPr lang="en-US" i="1" dirty="0" smtClean="0"/>
              <a:t>Ueiro</a:t>
            </a:r>
            <a:r>
              <a:rPr lang="en-US" i="1" dirty="0" smtClean="0"/>
              <a:t> </a:t>
            </a:r>
            <a:r>
              <a:rPr lang="en-US" i="1" dirty="0" smtClean="0"/>
              <a:t>pequo</a:t>
            </a:r>
            <a:r>
              <a:rPr lang="en-US" i="1" dirty="0" smtClean="0"/>
              <a:t> </a:t>
            </a:r>
            <a:r>
              <a:rPr lang="en-US" dirty="0" smtClean="0"/>
              <a:t>‘men and livestock’ – direct phrase from PIE </a:t>
            </a:r>
          </a:p>
          <a:p>
            <a:r>
              <a:rPr lang="en-US" i="1" dirty="0" smtClean="0"/>
              <a:t>Nerf </a:t>
            </a:r>
            <a:r>
              <a:rPr lang="en-US" dirty="0" smtClean="0"/>
              <a:t>‘magistrates’, accusative pl. from *h</a:t>
            </a:r>
            <a:r>
              <a:rPr lang="en-US" baseline="-25000" dirty="0" smtClean="0"/>
              <a:t>2</a:t>
            </a:r>
            <a:r>
              <a:rPr lang="en-US" dirty="0" smtClean="0"/>
              <a:t>ner ‘man, hero’ </a:t>
            </a:r>
            <a:endParaRPr lang="en-US" i="1" dirty="0" smtClean="0"/>
          </a:p>
          <a:p>
            <a:endParaRPr lang="en-US" dirty="0" smtClean="0"/>
          </a:p>
          <a:p>
            <a:endParaRPr lang="en-US" i="1" dirty="0" smtClean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550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14884</TotalTime>
  <Words>1103</Words>
  <Application>Microsoft Macintosh PowerPoint</Application>
  <PresentationFormat>Widescreen</PresentationFormat>
  <Paragraphs>76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Century Schoolbook</vt:lpstr>
      <vt:lpstr>Wingdings 2</vt:lpstr>
      <vt:lpstr>Arial</vt:lpstr>
      <vt:lpstr>View</vt:lpstr>
      <vt:lpstr>Umbrian &amp; the Iguvine Tablets </vt:lpstr>
      <vt:lpstr>The Umbrian Language </vt:lpstr>
      <vt:lpstr>The Iguvine Tablets: An Overview </vt:lpstr>
      <vt:lpstr>Translating the Tablets </vt:lpstr>
      <vt:lpstr>PowerPoint Presentation</vt:lpstr>
      <vt:lpstr>Tablet Content </vt:lpstr>
      <vt:lpstr>Tablet Content (continued) </vt:lpstr>
      <vt:lpstr>PowerPoint Presentation</vt:lpstr>
      <vt:lpstr>PowerPoint Presentation</vt:lpstr>
      <vt:lpstr>Umbrian Phonology </vt:lpstr>
      <vt:lpstr>Phonology continued…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Umbrian &amp; the Iguvine Tablets </dc:title>
  <dc:creator>annie.mehigan@gmail.com</dc:creator>
  <cp:lastModifiedBy>annie.mehigan@gmail.com</cp:lastModifiedBy>
  <cp:revision>28</cp:revision>
  <dcterms:created xsi:type="dcterms:W3CDTF">2020-04-10T21:38:14Z</dcterms:created>
  <dcterms:modified xsi:type="dcterms:W3CDTF">2020-04-30T17:18:30Z</dcterms:modified>
</cp:coreProperties>
</file>