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7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10"/>
    <p:restoredTop sz="94722"/>
  </p:normalViewPr>
  <p:slideViewPr>
    <p:cSldViewPr snapToGrid="0" snapToObjects="1">
      <p:cViewPr varScale="1">
        <p:scale>
          <a:sx n="114" d="100"/>
          <a:sy n="114" d="100"/>
        </p:scale>
        <p:origin x="184" y="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9E52D-FB17-BD4B-8465-1D900E0C5A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A096B3-CC14-1043-B831-8E36F6F4FC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5E48F-1B79-5B45-9859-D6954A324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4F4F9-80CD-A343-B85E-D3D729849DE3}" type="datetimeFigureOut">
              <a:rPr lang="en-US" smtClean="0"/>
              <a:t>3/16/20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1595C6-E951-CD4C-BC4D-AE2DB1B99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9DEA34-478E-3041-9B70-A78A6259D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8B148-406A-C741-84AB-57B8BE208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496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95393-C5C1-B448-923C-B7F97609E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FFE780-9E72-F543-8F2E-DD278FFDC1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E1BB0A-7262-A94F-8CA4-608BF6E3A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4F4F9-80CD-A343-B85E-D3D729849DE3}" type="datetimeFigureOut">
              <a:rPr lang="en-US" smtClean="0"/>
              <a:t>3/16/20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9FFB7C-8360-7A49-86FF-BD8A2ED60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FAF9F6-9906-E24A-ACB8-5A106CAE1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8B148-406A-C741-84AB-57B8BE208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347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05313E-DF1C-574A-AA05-0A54AF96B1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00A83D-897F-E046-9B70-F2A8C10FAC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B96A1D-E50F-7241-A02D-C8FAFA66B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4F4F9-80CD-A343-B85E-D3D729849DE3}" type="datetimeFigureOut">
              <a:rPr lang="en-US" smtClean="0"/>
              <a:t>3/16/20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60753F-937E-B449-BE60-FCD2FADA7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4E1A3F-F99C-634E-B604-BA49EFC9C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8B148-406A-C741-84AB-57B8BE208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46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BA63C-6D33-824B-9359-425D9483D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388EE-B732-E841-B8AB-BBE5B8CDEE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967F8-47FE-034B-B7F4-FB2CD955C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4F4F9-80CD-A343-B85E-D3D729849DE3}" type="datetimeFigureOut">
              <a:rPr lang="en-US" smtClean="0"/>
              <a:t>3/16/20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25B65-88AE-7245-A723-B2CFAE7CA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715008-1281-8A4A-9346-B8D694720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8B148-406A-C741-84AB-57B8BE208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489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F672D-3F31-4C4A-9C4A-B2EE2618B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7B1A40-80E6-2546-B22C-F53D2A9038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74F8DD-F216-8444-B348-20051F7F2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4F4F9-80CD-A343-B85E-D3D729849DE3}" type="datetimeFigureOut">
              <a:rPr lang="en-US" smtClean="0"/>
              <a:t>3/16/20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972568-3FC0-4841-A4C5-35F801EA8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8CCCBC-6616-D743-B4EC-F658638E9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8B148-406A-C741-84AB-57B8BE208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44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45696-9F24-804E-B8AA-DD759C048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D9B75E-B36D-1648-A7B0-84EE679222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9B28AB-34BE-4A4C-A829-0B8B9150D9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936186-94B0-134E-A1B9-0B746C03E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4F4F9-80CD-A343-B85E-D3D729849DE3}" type="datetimeFigureOut">
              <a:rPr lang="en-US" smtClean="0"/>
              <a:t>3/16/20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28B3A8-1760-504C-83DE-140FE887B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6AF3E7-C50C-6349-B91A-B7BA34D36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8B148-406A-C741-84AB-57B8BE208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436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7A3D5-5AAB-FF48-9796-628657C96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E0C7ED-A4E0-DE4D-A88A-4E0EFF75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93A8D4-233C-5145-8CB6-605CB3EF4A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EF81AE-77F7-F341-B45C-33D00CA2BE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379331-3ECD-C349-A773-660CD56883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CC6B95-B96B-3D42-BC45-68D24554B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4F4F9-80CD-A343-B85E-D3D729849DE3}" type="datetimeFigureOut">
              <a:rPr lang="en-US" smtClean="0"/>
              <a:t>3/16/20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369BB5-073D-F341-A2C3-45D6577FF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242B91-3BE7-1D49-9CB6-215004B81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8B148-406A-C741-84AB-57B8BE208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422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EDE4C-53E4-894A-88EA-7D5D98FD9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3117EA-5516-0B40-9642-AEF5097D6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4F4F9-80CD-A343-B85E-D3D729849DE3}" type="datetimeFigureOut">
              <a:rPr lang="en-US" smtClean="0"/>
              <a:t>3/16/20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EE5B2C-4AFB-2D4E-AFBE-2EE26B57C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DA2019-15C8-F347-AB23-7E481F102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8B148-406A-C741-84AB-57B8BE208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047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ABE63C-431E-AC4E-9ACA-57A5C7D5A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4F4F9-80CD-A343-B85E-D3D729849DE3}" type="datetimeFigureOut">
              <a:rPr lang="en-US" smtClean="0"/>
              <a:t>3/16/20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EA22B5-F0AB-984F-844B-56D070295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D396E2-AEC6-AA4C-B524-7074F341B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8B148-406A-C741-84AB-57B8BE208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097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1286F-E481-EA4B-AD32-FD2B50593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3B5239-E1A2-AA42-AA3A-AF572BFBC8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97012F-8387-644D-9282-720E3925F4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43CE44-BD47-CA47-9144-95EE25355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4F4F9-80CD-A343-B85E-D3D729849DE3}" type="datetimeFigureOut">
              <a:rPr lang="en-US" smtClean="0"/>
              <a:t>3/16/20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6AF4D1-5831-E546-A82E-8CE773B92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D77D20-CFC7-1B4E-A591-D8CF72FC3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8B148-406A-C741-84AB-57B8BE208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720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40F85-1A5E-224D-BF84-AB434E2FA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1B143C-AD50-1F45-B31E-05812F698F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AC3E05-2374-A34F-8C64-BC88D38C5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C1D981-634F-054D-BE09-B78257B6D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4F4F9-80CD-A343-B85E-D3D729849DE3}" type="datetimeFigureOut">
              <a:rPr lang="en-US" smtClean="0"/>
              <a:t>3/16/20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55C2E5-C51F-2C49-BD8F-B87BA3DFF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E33199-8850-5849-99F7-6422B2E23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8B148-406A-C741-84AB-57B8BE208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648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7A09A5-DF5B-E943-8AA3-2F3320378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FD195D-4A57-3C49-B921-4A3D04A51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48C98D-6FDC-9545-A053-15FC5CAB60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4F4F9-80CD-A343-B85E-D3D729849DE3}" type="datetimeFigureOut">
              <a:rPr lang="en-US" smtClean="0"/>
              <a:t>3/16/20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DE4025-C590-8847-A68F-95C8010224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F60C8-D1AD-1049-97AF-0F30674315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A8B148-406A-C741-84AB-57B8BE208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391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Golden_Horns_of_Gallehus" TargetMode="External"/><Relationship Id="rId3" Type="http://schemas.microsoft.com/office/2007/relationships/media" Target="../media/media2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5" Type="http://schemas.microsoft.com/office/2007/relationships/media" Target="../media/media3.m4a"/><Relationship Id="rId4" Type="http://schemas.openxmlformats.org/officeDocument/2006/relationships/audio" Target="../media/media2.m4a"/><Relationship Id="rId9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BC1FF-655F-C34E-8F48-A26F268CCA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Horn of </a:t>
            </a:r>
            <a:r>
              <a:rPr lang="en-US" dirty="0" err="1"/>
              <a:t>Gallehus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5AB3B4-6351-634A-A2D1-1946B9A93CB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 Runic Inscription in Germanic</a:t>
            </a:r>
          </a:p>
        </p:txBody>
      </p:sp>
    </p:spTree>
    <p:extLst>
      <p:ext uri="{BB962C8B-B14F-4D97-AF65-F5344CB8AC3E}">
        <p14:creationId xmlns:p14="http://schemas.microsoft.com/office/powerpoint/2010/main" val="184413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AC1B0-4E0F-F54C-900B-DF7B79028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Have you read Fortson 15.39?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6BB321-1558-CC49-86DA-65D6848148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not, do so now.</a:t>
            </a:r>
          </a:p>
          <a:p>
            <a:r>
              <a:rPr lang="en-US" dirty="0"/>
              <a:t>At the very least, have Fortson opened so you can follow along.</a:t>
            </a:r>
          </a:p>
        </p:txBody>
      </p:sp>
    </p:spTree>
    <p:extLst>
      <p:ext uri="{BB962C8B-B14F-4D97-AF65-F5344CB8AC3E}">
        <p14:creationId xmlns:p14="http://schemas.microsoft.com/office/powerpoint/2010/main" val="27330043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A44AF-DA5B-7A42-B17E-18EF61609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Gallehus</a:t>
            </a:r>
            <a:r>
              <a:rPr lang="en-US" dirty="0"/>
              <a:t> Horn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6C6E69-F248-F743-A6EE-B55B0F983B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drawing in Fortson is from the 18</a:t>
            </a:r>
            <a:r>
              <a:rPr lang="en-US" baseline="30000" dirty="0"/>
              <a:t>th</a:t>
            </a:r>
            <a:r>
              <a:rPr lang="en-US" dirty="0"/>
              <a:t> century (the horn was stolen and melted down, so this is all we have of it).</a:t>
            </a:r>
          </a:p>
          <a:p>
            <a:r>
              <a:rPr lang="en-US" dirty="0"/>
              <a:t>But there are other such horns: see the Wikipedia entry on the </a:t>
            </a:r>
            <a:r>
              <a:rPr lang="en-US" dirty="0">
                <a:hlinkClick r:id="rId8"/>
              </a:rPr>
              <a:t>horns of Gallehus</a:t>
            </a:r>
            <a:r>
              <a:rPr lang="en-US" dirty="0"/>
              <a:t>.</a:t>
            </a:r>
          </a:p>
          <a:p>
            <a:r>
              <a:rPr lang="en-US" dirty="0"/>
              <a:t>Runic alphabet called “Futhark”</a:t>
            </a:r>
          </a:p>
          <a:p>
            <a:r>
              <a:rPr lang="en-US" dirty="0"/>
              <a:t>Inscription preserves features later changed: the final /z/ in the first two words here.</a:t>
            </a:r>
          </a:p>
          <a:p>
            <a:endParaRPr lang="en-US" dirty="0"/>
          </a:p>
        </p:txBody>
      </p:sp>
      <p:pic>
        <p:nvPicPr>
          <p:cNvPr id="4" name="Online Media 3" descr="Horn of Gallehus">
            <a:hlinkClick r:id="" action="ppaction://media"/>
            <a:extLst>
              <a:ext uri="{FF2B5EF4-FFF2-40B4-BE49-F238E27FC236}">
                <a16:creationId xmlns:a16="http://schemas.microsoft.com/office/drawing/2014/main" id="{B87BC6E0-9631-7C46-8C56-BFB396653A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51100" y="2922368"/>
            <a:ext cx="812800" cy="812800"/>
          </a:xfrm>
          <a:prstGeom prst="rect">
            <a:avLst/>
          </a:prstGeom>
        </p:spPr>
      </p:pic>
      <p:pic>
        <p:nvPicPr>
          <p:cNvPr id="5" name="Online Media 4" descr="Runes">
            <a:hlinkClick r:id="" action="ppaction://media"/>
            <a:extLst>
              <a:ext uri="{FF2B5EF4-FFF2-40B4-BE49-F238E27FC236}">
                <a16:creationId xmlns:a16="http://schemas.microsoft.com/office/drawing/2014/main" id="{98A19C4F-041B-7345-A529-9C4BF10850F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89600" y="3421117"/>
            <a:ext cx="812800" cy="812800"/>
          </a:xfrm>
          <a:prstGeom prst="rect">
            <a:avLst/>
          </a:prstGeom>
        </p:spPr>
      </p:pic>
      <p:pic>
        <p:nvPicPr>
          <p:cNvPr id="6" name="Online Media 5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DFD040A3-2B28-7B41-A67A-C69DA82A71A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95917" y="66332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94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8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02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41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6E245-EA17-C54D-8F38-EEB47DC37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Grimms</a:t>
            </a:r>
            <a:r>
              <a:rPr lang="en-US" dirty="0"/>
              <a:t> Law and the Horn of </a:t>
            </a:r>
            <a:r>
              <a:rPr lang="en-US" dirty="0" err="1"/>
              <a:t>Gallehus</a:t>
            </a:r>
            <a:r>
              <a:rPr lang="en-US" dirty="0"/>
              <a:t> Inscription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4202F-3024-AB42-B65F-9294390C31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First, open Fortson to that table in 15.6 that shows Grimm I, Grimm II, and Grimm III</a:t>
            </a:r>
          </a:p>
          <a:p>
            <a:r>
              <a:rPr lang="en-US" dirty="0" err="1"/>
              <a:t>Hlewagastiz</a:t>
            </a:r>
            <a:r>
              <a:rPr lang="en-US" dirty="0"/>
              <a:t> (</a:t>
            </a:r>
            <a:r>
              <a:rPr lang="en-US" dirty="0" err="1"/>
              <a:t>ᛖᚲᚺᛚᛖᚹᚨᚷᚨᛊᛏᛁᛉ</a:t>
            </a:r>
            <a:r>
              <a:rPr lang="en-US" dirty="0"/>
              <a:t>) = </a:t>
            </a:r>
            <a:r>
              <a:rPr lang="en-US" dirty="0" err="1"/>
              <a:t>hlewa</a:t>
            </a:r>
            <a:r>
              <a:rPr lang="en-US" dirty="0"/>
              <a:t>- (famous) + </a:t>
            </a:r>
            <a:r>
              <a:rPr lang="en-US" dirty="0" err="1"/>
              <a:t>gastiz</a:t>
            </a:r>
            <a:r>
              <a:rPr lang="en-US" dirty="0"/>
              <a:t> (guest)</a:t>
            </a:r>
            <a:endParaRPr lang="el-GR" dirty="0"/>
          </a:p>
          <a:p>
            <a:pPr lvl="1"/>
            <a:r>
              <a:rPr lang="en-US" dirty="0" err="1"/>
              <a:t>Hlewa</a:t>
            </a:r>
            <a:r>
              <a:rPr lang="en-US" dirty="0"/>
              <a:t>- &lt; PIE *</a:t>
            </a:r>
            <a:r>
              <a:rPr lang="en-US" dirty="0" err="1"/>
              <a:t>ḱléwos</a:t>
            </a:r>
            <a:endParaRPr lang="en-US" dirty="0"/>
          </a:p>
          <a:p>
            <a:pPr lvl="1"/>
            <a:r>
              <a:rPr lang="en-US" dirty="0" err="1"/>
              <a:t>gastiz</a:t>
            </a:r>
            <a:r>
              <a:rPr lang="en-US" dirty="0"/>
              <a:t> &lt;  PIE *</a:t>
            </a:r>
            <a:r>
              <a:rPr lang="en-US" dirty="0" err="1"/>
              <a:t>gʰóstis</a:t>
            </a:r>
            <a:endParaRPr lang="en-US" dirty="0"/>
          </a:p>
          <a:p>
            <a:r>
              <a:rPr lang="en-US" dirty="0" err="1"/>
              <a:t>Horna</a:t>
            </a:r>
            <a:r>
              <a:rPr lang="en-US" dirty="0"/>
              <a:t> (</a:t>
            </a:r>
            <a:r>
              <a:rPr lang="en-US" b="1" dirty="0" err="1"/>
              <a:t>ᚺᛟᚱᚾᚨ</a:t>
            </a:r>
            <a:r>
              <a:rPr lang="en-US" b="1" dirty="0"/>
              <a:t>) </a:t>
            </a:r>
            <a:r>
              <a:rPr lang="en-US" dirty="0"/>
              <a:t>&lt; Proto-German *</a:t>
            </a:r>
            <a:r>
              <a:rPr lang="en-US" dirty="0" err="1"/>
              <a:t>hurną</a:t>
            </a:r>
            <a:r>
              <a:rPr lang="en-US" dirty="0"/>
              <a:t> &lt; Proto-Indo-European *</a:t>
            </a:r>
            <a:r>
              <a:rPr lang="en-US" dirty="0" err="1"/>
              <a:t>ḱer</a:t>
            </a:r>
            <a:r>
              <a:rPr lang="en-US" dirty="0"/>
              <a:t>-</a:t>
            </a:r>
          </a:p>
          <a:p>
            <a:r>
              <a:rPr lang="en-US" dirty="0" err="1"/>
              <a:t>Tawido</a:t>
            </a:r>
            <a:r>
              <a:rPr lang="en-US" dirty="0"/>
              <a:t> (</a:t>
            </a:r>
            <a:r>
              <a:rPr lang="en-US" b="1" dirty="0" err="1"/>
              <a:t>ᛏᚨᚹᛁᛞᛟ</a:t>
            </a:r>
            <a:r>
              <a:rPr lang="en-US" dirty="0"/>
              <a:t>) “I made” &lt; Proto-German *</a:t>
            </a:r>
            <a:r>
              <a:rPr lang="en-US" dirty="0" err="1"/>
              <a:t>tawjaną</a:t>
            </a:r>
            <a:r>
              <a:rPr lang="en-US" dirty="0"/>
              <a:t> &lt; PIE *</a:t>
            </a:r>
            <a:r>
              <a:rPr lang="en-US" dirty="0" err="1"/>
              <a:t>dewh</a:t>
            </a:r>
            <a:r>
              <a:rPr lang="en-US" dirty="0"/>
              <a:t>₂-</a:t>
            </a:r>
          </a:p>
        </p:txBody>
      </p:sp>
      <p:pic>
        <p:nvPicPr>
          <p:cNvPr id="5" name="Online Media 4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D4100511-7582-FE47-95BB-AF78055A70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70146" y="877888"/>
            <a:ext cx="812800" cy="812800"/>
          </a:xfrm>
          <a:prstGeom prst="rect">
            <a:avLst/>
          </a:prstGeom>
        </p:spPr>
      </p:pic>
      <p:pic>
        <p:nvPicPr>
          <p:cNvPr id="6" name="Online Media 5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83822930-FEFA-F54D-B908-DAEECE87122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40625" y="51301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590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2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22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190</Words>
  <Application>Microsoft Macintosh PowerPoint</Application>
  <PresentationFormat>Widescreen</PresentationFormat>
  <Paragraphs>17</Paragraphs>
  <Slides>4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The Horn of Gallehus</vt:lpstr>
      <vt:lpstr>Have you read Fortson 15.39? </vt:lpstr>
      <vt:lpstr>The Gallehus Horn</vt:lpstr>
      <vt:lpstr>Grimms Law and the Horn of Gallehus Inscription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Horn of Gallehus</dc:title>
  <dc:creator>Microsoft Office User</dc:creator>
  <cp:lastModifiedBy>Microsoft Office User</cp:lastModifiedBy>
  <cp:revision>5</cp:revision>
  <dcterms:created xsi:type="dcterms:W3CDTF">2020-03-16T20:19:21Z</dcterms:created>
  <dcterms:modified xsi:type="dcterms:W3CDTF">2020-03-16T21:08:55Z</dcterms:modified>
</cp:coreProperties>
</file>