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layfair Display"/>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fb51ac3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fb51ac3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fb51ac37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fb51ac37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fb51ac37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fb51ac37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f9a82e28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f9a82e28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7f9a82e2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f9a82e2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f9a82e28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f9a82e28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f9a82e28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f9a82e28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f9a82e28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f9a82e28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34c36862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34c36862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34c36862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34c36862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36e9bb3d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36e9bb3d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f9a82e28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f9a82e28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s://upload.wikimedia.org/wikipedia/commons/7/70/Pl-m%C4%85%C5%BC.ogg" TargetMode="External"/><Relationship Id="rId5" Type="http://schemas.openxmlformats.org/officeDocument/2006/relationships/hyperlink" Target="https://upload.wikimedia.org/wikipedia/commons/8/88/Pl-mog%C4%99.og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en.wiktionary.org/wiki/Reconstruction:Proto-Indo-European/b%CA%B0r%C3%A9h%E2%82%82t%C4%93r" TargetMode="External"/><Relationship Id="rId4" Type="http://schemas.openxmlformats.org/officeDocument/2006/relationships/hyperlink" Target="https://en.wiktionary.org/wiki/Reconstruction:Proto-Balto-Slavic/br%C4%81%CC%81%CB%80t%C4%9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2943175" y="1627200"/>
            <a:ext cx="3272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Polish language and PIE</a:t>
            </a:r>
            <a:endParaRPr/>
          </a:p>
          <a:p>
            <a:pPr indent="0" lvl="0" marL="0" rtl="0" algn="ctr">
              <a:spcBef>
                <a:spcPts val="0"/>
              </a:spcBef>
              <a:spcAft>
                <a:spcPts val="0"/>
              </a:spcAft>
              <a:buNone/>
            </a:pPr>
            <a:r>
              <a:rPr lang="en" sz="1800"/>
              <a:t>Diacritics, Palatalizations, et cetera.</a:t>
            </a:r>
            <a:endParaRPr sz="1800"/>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Annaliese Holden</a:t>
            </a:r>
            <a:endParaRPr/>
          </a:p>
          <a:p>
            <a:pPr indent="0" lvl="0" marL="0" rtl="0" algn="ctr">
              <a:spcBef>
                <a:spcPts val="0"/>
              </a:spcBef>
              <a:spcAft>
                <a:spcPts val="0"/>
              </a:spcAft>
              <a:buNone/>
            </a:pPr>
            <a:r>
              <a:rPr lang="en"/>
              <a:t>CLAS196A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Exercises!</a:t>
            </a:r>
            <a:endParaRPr/>
          </a:p>
        </p:txBody>
      </p:sp>
      <p:sp>
        <p:nvSpPr>
          <p:cNvPr id="123" name="Google Shape;12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Based off the information about the palatalized consonants and nasalized vowels, what became of the following PIE letters?</a:t>
            </a:r>
            <a:endParaRPr/>
          </a:p>
          <a:p>
            <a:pPr indent="-342900" lvl="0" marL="457200" rtl="0" algn="l">
              <a:spcBef>
                <a:spcPts val="0"/>
              </a:spcBef>
              <a:spcAft>
                <a:spcPts val="0"/>
              </a:spcAft>
              <a:buSzPts val="1800"/>
              <a:buAutoNum type="alphaLcPeriod"/>
            </a:pPr>
            <a:r>
              <a:rPr lang="en"/>
              <a:t>Velarized L          b.  Nasalized ‘o’          c. *g before an *i or a front vowel</a:t>
            </a:r>
            <a:endParaRPr/>
          </a:p>
          <a:p>
            <a:pPr indent="0" lvl="0" marL="57150" rtl="0" algn="l">
              <a:spcBef>
                <a:spcPts val="1600"/>
              </a:spcBef>
              <a:spcAft>
                <a:spcPts val="0"/>
              </a:spcAft>
              <a:buNone/>
            </a:pPr>
            <a:r>
              <a:rPr lang="en"/>
              <a:t>2. 	Based off of the information of the PIE roots to Polish slides, and what happened to laryngeals in the descent from PIE, as well as the collapse of velars and labiovelars; </a:t>
            </a:r>
            <a:endParaRPr/>
          </a:p>
          <a:p>
            <a:pPr indent="-342900" lvl="0" marL="457200" rtl="0" algn="l">
              <a:spcBef>
                <a:spcPts val="1600"/>
              </a:spcBef>
              <a:spcAft>
                <a:spcPts val="0"/>
              </a:spcAft>
              <a:buSzPts val="1800"/>
              <a:buChar char="●"/>
            </a:pPr>
            <a:r>
              <a:rPr lang="en"/>
              <a:t>What do you think the outcome of </a:t>
            </a:r>
            <a:r>
              <a:rPr b="1" lang="en"/>
              <a:t>*h</a:t>
            </a:r>
            <a:r>
              <a:rPr b="1" baseline="-25000" lang="en"/>
              <a:t>3</a:t>
            </a:r>
            <a:r>
              <a:rPr b="1" lang="en"/>
              <a:t>ók</a:t>
            </a:r>
            <a:r>
              <a:rPr b="1" baseline="30000" lang="en"/>
              <a:t>w</a:t>
            </a:r>
            <a:r>
              <a:rPr b="1" lang="en"/>
              <a:t>s</a:t>
            </a:r>
            <a:r>
              <a:rPr lang="en"/>
              <a:t> </a:t>
            </a:r>
            <a:r>
              <a:rPr i="1" lang="en"/>
              <a:t>‘eye’ </a:t>
            </a:r>
            <a:r>
              <a:rPr lang="en"/>
              <a:t>is in Polish?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Exercise answers!</a:t>
            </a:r>
            <a:endParaRPr/>
          </a:p>
        </p:txBody>
      </p:sp>
      <p:sp>
        <p:nvSpPr>
          <p:cNvPr id="129" name="Google Shape;129;p23"/>
          <p:cNvSpPr txBox="1"/>
          <p:nvPr>
            <p:ph idx="1" type="body"/>
          </p:nvPr>
        </p:nvSpPr>
        <p:spPr>
          <a:xfrm>
            <a:off x="311700" y="1152475"/>
            <a:ext cx="8520600" cy="3648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 </a:t>
            </a:r>
            <a:endParaRPr/>
          </a:p>
          <a:p>
            <a:pPr indent="-342900" lvl="0" marL="457200" rtl="0" algn="l">
              <a:spcBef>
                <a:spcPts val="0"/>
              </a:spcBef>
              <a:spcAft>
                <a:spcPts val="0"/>
              </a:spcAft>
              <a:buSzPts val="1800"/>
              <a:buAutoNum type="alphaLcPeriod"/>
            </a:pPr>
            <a:r>
              <a:rPr lang="en"/>
              <a:t>Velarized L became </a:t>
            </a:r>
            <a:r>
              <a:rPr lang="en"/>
              <a:t>Ł, or L with stroke</a:t>
            </a:r>
            <a:endParaRPr/>
          </a:p>
          <a:p>
            <a:pPr indent="-342900" lvl="0" marL="457200" rtl="0" algn="l">
              <a:spcBef>
                <a:spcPts val="0"/>
              </a:spcBef>
              <a:spcAft>
                <a:spcPts val="0"/>
              </a:spcAft>
              <a:buSzPts val="1800"/>
              <a:buAutoNum type="alphaLcPeriod"/>
            </a:pPr>
            <a:r>
              <a:rPr lang="en"/>
              <a:t>Nasalized ‘o’ became </a:t>
            </a:r>
            <a:r>
              <a:rPr lang="en">
                <a:highlight>
                  <a:schemeClr val="lt1"/>
                </a:highlight>
              </a:rPr>
              <a:t>ą, or a with ogonek</a:t>
            </a:r>
            <a:endParaRPr>
              <a:highlight>
                <a:schemeClr val="lt1"/>
              </a:highlight>
            </a:endParaRPr>
          </a:p>
          <a:p>
            <a:pPr indent="-342900" lvl="0" marL="457200" rtl="0" algn="l">
              <a:spcBef>
                <a:spcPts val="0"/>
              </a:spcBef>
              <a:spcAft>
                <a:spcPts val="0"/>
              </a:spcAft>
              <a:buSzPts val="1800"/>
              <a:buAutoNum type="alphaLcPeriod"/>
            </a:pPr>
            <a:r>
              <a:rPr lang="en">
                <a:highlight>
                  <a:schemeClr val="lt1"/>
                </a:highlight>
              </a:rPr>
              <a:t>*g before *i or a front vowel became </a:t>
            </a:r>
            <a:r>
              <a:rPr lang="en"/>
              <a:t>ź or ż (First Palatalization!)</a:t>
            </a:r>
            <a:endParaRPr/>
          </a:p>
          <a:p>
            <a:pPr indent="0" lvl="0" marL="0" rtl="0" algn="l">
              <a:spcBef>
                <a:spcPts val="1600"/>
              </a:spcBef>
              <a:spcAft>
                <a:spcPts val="0"/>
              </a:spcAft>
              <a:buNone/>
            </a:pPr>
            <a:r>
              <a:rPr lang="en"/>
              <a:t>2.  The outcome of </a:t>
            </a:r>
            <a:r>
              <a:rPr b="1" lang="en"/>
              <a:t>*h</a:t>
            </a:r>
            <a:r>
              <a:rPr b="1" baseline="-25000" lang="en"/>
              <a:t>3</a:t>
            </a:r>
            <a:r>
              <a:rPr b="1" lang="en"/>
              <a:t>ók</a:t>
            </a:r>
            <a:r>
              <a:rPr b="1" baseline="30000" lang="en"/>
              <a:t>w</a:t>
            </a:r>
            <a:r>
              <a:rPr b="1" lang="en"/>
              <a:t>s</a:t>
            </a:r>
            <a:r>
              <a:rPr lang="en"/>
              <a:t> </a:t>
            </a:r>
            <a:r>
              <a:rPr i="1" lang="en"/>
              <a:t>‘eye’ </a:t>
            </a:r>
            <a:r>
              <a:rPr lang="en"/>
              <a:t>in Polish is ‘oko’. (Also would accept ‘okos’)</a:t>
            </a:r>
            <a:endParaRPr/>
          </a:p>
          <a:p>
            <a:pPr indent="-342900" lvl="0" marL="457200" rtl="0" algn="l">
              <a:spcBef>
                <a:spcPts val="1600"/>
              </a:spcBef>
              <a:spcAft>
                <a:spcPts val="0"/>
              </a:spcAft>
              <a:buSzPts val="1800"/>
              <a:buChar char="●"/>
            </a:pPr>
            <a:r>
              <a:rPr lang="en"/>
              <a:t>Remember that laryngeals disappear, and because *h</a:t>
            </a:r>
            <a:r>
              <a:rPr baseline="-25000" lang="en"/>
              <a:t>3</a:t>
            </a:r>
            <a:r>
              <a:rPr lang="en"/>
              <a:t> </a:t>
            </a:r>
            <a:r>
              <a:rPr lang="en" u="sng"/>
              <a:t>precedes</a:t>
            </a:r>
            <a:r>
              <a:rPr lang="en"/>
              <a:t> the vowel, does not color to *a, leaving </a:t>
            </a:r>
            <a:r>
              <a:rPr b="1" lang="en"/>
              <a:t>*ok</a:t>
            </a:r>
            <a:r>
              <a:rPr b="1" baseline="30000" lang="en"/>
              <a:t>w</a:t>
            </a:r>
            <a:r>
              <a:rPr b="1" lang="en"/>
              <a:t>os</a:t>
            </a:r>
            <a:r>
              <a:rPr lang="en"/>
              <a:t>. </a:t>
            </a:r>
            <a:endParaRPr/>
          </a:p>
          <a:p>
            <a:pPr indent="-342900" lvl="0" marL="457200" rtl="0" algn="l">
              <a:spcBef>
                <a:spcPts val="0"/>
              </a:spcBef>
              <a:spcAft>
                <a:spcPts val="0"/>
              </a:spcAft>
              <a:buSzPts val="1800"/>
              <a:buChar char="●"/>
            </a:pPr>
            <a:r>
              <a:rPr lang="en"/>
              <a:t>The labiovelar </a:t>
            </a:r>
            <a:r>
              <a:rPr i="1" lang="en"/>
              <a:t>k</a:t>
            </a:r>
            <a:r>
              <a:rPr baseline="30000" i="1" lang="en"/>
              <a:t>w</a:t>
            </a:r>
            <a:r>
              <a:rPr lang="en"/>
              <a:t> collapses into </a:t>
            </a:r>
            <a:r>
              <a:rPr i="1" lang="en"/>
              <a:t>k</a:t>
            </a:r>
            <a:r>
              <a:rPr lang="en"/>
              <a:t>, leaving </a:t>
            </a:r>
            <a:r>
              <a:rPr b="1" lang="en"/>
              <a:t>*okos.</a:t>
            </a:r>
            <a:r>
              <a:rPr lang="en"/>
              <a:t> </a:t>
            </a:r>
            <a:endParaRPr/>
          </a:p>
          <a:p>
            <a:pPr indent="-342900" lvl="0" marL="457200" rtl="0" algn="l">
              <a:spcBef>
                <a:spcPts val="0"/>
              </a:spcBef>
              <a:spcAft>
                <a:spcPts val="0"/>
              </a:spcAft>
              <a:buSzPts val="1800"/>
              <a:buChar char="●"/>
            </a:pPr>
            <a:r>
              <a:rPr lang="en"/>
              <a:t>I have no explanation for the dropped *s, however, one can clearly ascertain that the two roots are related from the steps taken above.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490250" y="526350"/>
            <a:ext cx="68913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Questions? Comments?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400"/>
              <a:t>Anyone feel confident enough to try and pronounce some Polish words? :)</a:t>
            </a:r>
            <a:endParaRPr sz="1400"/>
          </a:p>
          <a:p>
            <a:pPr indent="0" lvl="0" marL="0" rtl="0" algn="l">
              <a:spcBef>
                <a:spcPts val="0"/>
              </a:spcBef>
              <a:spcAft>
                <a:spcPts val="0"/>
              </a:spcAft>
              <a:buNone/>
            </a:pPr>
            <a:r>
              <a:t/>
            </a:r>
            <a:endParaRPr sz="1400"/>
          </a:p>
        </p:txBody>
      </p:sp>
      <p:pic>
        <p:nvPicPr>
          <p:cNvPr id="135" name="Google Shape;135;p24"/>
          <p:cNvPicPr preferRelativeResize="0"/>
          <p:nvPr/>
        </p:nvPicPr>
        <p:blipFill>
          <a:blip r:embed="rId3">
            <a:alphaModFix/>
          </a:blip>
          <a:stretch>
            <a:fillRect/>
          </a:stretch>
        </p:blipFill>
        <p:spPr>
          <a:xfrm>
            <a:off x="3950400" y="3397874"/>
            <a:ext cx="1947575" cy="16048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Citations </a:t>
            </a:r>
            <a:endParaRPr/>
          </a:p>
        </p:txBody>
      </p:sp>
      <p:sp>
        <p:nvSpPr>
          <p:cNvPr id="141" name="Google Shape;141;p25"/>
          <p:cNvSpPr txBox="1"/>
          <p:nvPr>
            <p:ph idx="1" type="body"/>
          </p:nvPr>
        </p:nvSpPr>
        <p:spPr>
          <a:xfrm>
            <a:off x="224650" y="1030050"/>
            <a:ext cx="3910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a:p>
            <a:pPr indent="0" lvl="0" marL="0" rtl="0" algn="l">
              <a:lnSpc>
                <a:spcPct val="100000"/>
              </a:lnSpc>
              <a:spcBef>
                <a:spcPts val="1600"/>
              </a:spcBef>
              <a:spcAft>
                <a:spcPts val="0"/>
              </a:spcAft>
              <a:buNone/>
            </a:pPr>
            <a:r>
              <a:rPr lang="en" sz="800">
                <a:solidFill>
                  <a:srgbClr val="333333"/>
                </a:solidFill>
                <a:highlight>
                  <a:srgbClr val="FFFFFF"/>
                </a:highlight>
                <a:latin typeface="Times New Roman"/>
                <a:ea typeface="Times New Roman"/>
                <a:cs typeface="Times New Roman"/>
                <a:sym typeface="Times New Roman"/>
              </a:rPr>
              <a:t>“Ą.” </a:t>
            </a:r>
            <a:r>
              <a:rPr i="1" lang="en" sz="800">
                <a:solidFill>
                  <a:srgbClr val="333333"/>
                </a:solidFill>
                <a:latin typeface="Times New Roman"/>
                <a:ea typeface="Times New Roman"/>
                <a:cs typeface="Times New Roman"/>
                <a:sym typeface="Times New Roman"/>
              </a:rPr>
              <a:t>Wikipedia</a:t>
            </a:r>
            <a:r>
              <a:rPr lang="en" sz="800">
                <a:solidFill>
                  <a:srgbClr val="333333"/>
                </a:solidFill>
                <a:highlight>
                  <a:srgbClr val="FFFFFF"/>
                </a:highlight>
                <a:latin typeface="Times New Roman"/>
                <a:ea typeface="Times New Roman"/>
                <a:cs typeface="Times New Roman"/>
                <a:sym typeface="Times New Roman"/>
              </a:rPr>
              <a:t>, Wikimedia Foundation, 20 Mar. 2020, en.wikipedia.org/wiki/Ą.</a:t>
            </a:r>
            <a:endParaRPr sz="800">
              <a:solidFill>
                <a:srgbClr val="333333"/>
              </a:solidFill>
              <a:highlight>
                <a:srgbClr val="FFFFFF"/>
              </a:highlight>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800">
                <a:solidFill>
                  <a:srgbClr val="333333"/>
                </a:solidFill>
                <a:highlight>
                  <a:srgbClr val="FFFFFF"/>
                </a:highlight>
                <a:latin typeface="Times New Roman"/>
                <a:ea typeface="Times New Roman"/>
                <a:cs typeface="Times New Roman"/>
                <a:sym typeface="Times New Roman"/>
              </a:rPr>
              <a:t>“Ę.” </a:t>
            </a:r>
            <a:r>
              <a:rPr i="1" lang="en" sz="800">
                <a:solidFill>
                  <a:srgbClr val="333333"/>
                </a:solidFill>
                <a:latin typeface="Times New Roman"/>
                <a:ea typeface="Times New Roman"/>
                <a:cs typeface="Times New Roman"/>
                <a:sym typeface="Times New Roman"/>
              </a:rPr>
              <a:t>Wikipedia</a:t>
            </a:r>
            <a:r>
              <a:rPr lang="en" sz="800">
                <a:solidFill>
                  <a:srgbClr val="333333"/>
                </a:solidFill>
                <a:highlight>
                  <a:srgbClr val="FFFFFF"/>
                </a:highlight>
                <a:latin typeface="Times New Roman"/>
                <a:ea typeface="Times New Roman"/>
                <a:cs typeface="Times New Roman"/>
                <a:sym typeface="Times New Roman"/>
              </a:rPr>
              <a:t>, Wikimedia Foundation, 17 Feb. 2020, en.wikipedia.org/wiki/Ę.</a:t>
            </a:r>
            <a:endParaRPr sz="800">
              <a:solidFill>
                <a:srgbClr val="333333"/>
              </a:solidFill>
              <a:highlight>
                <a:srgbClr val="FFFFFF"/>
              </a:highlight>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800">
                <a:solidFill>
                  <a:srgbClr val="333333"/>
                </a:solidFill>
                <a:highlight>
                  <a:srgbClr val="FFFFFF"/>
                </a:highlight>
                <a:latin typeface="Times New Roman"/>
                <a:ea typeface="Times New Roman"/>
                <a:cs typeface="Times New Roman"/>
                <a:sym typeface="Times New Roman"/>
              </a:rPr>
              <a:t>Fortson, Benjamin W. </a:t>
            </a:r>
            <a:r>
              <a:rPr i="1" lang="en" sz="800">
                <a:solidFill>
                  <a:srgbClr val="333333"/>
                </a:solidFill>
                <a:latin typeface="Times New Roman"/>
                <a:ea typeface="Times New Roman"/>
                <a:cs typeface="Times New Roman"/>
                <a:sym typeface="Times New Roman"/>
              </a:rPr>
              <a:t>Indo-European Language and Culture: an Introduction</a:t>
            </a:r>
            <a:r>
              <a:rPr lang="en" sz="800">
                <a:solidFill>
                  <a:srgbClr val="333333"/>
                </a:solidFill>
                <a:highlight>
                  <a:srgbClr val="FFFFFF"/>
                </a:highlight>
                <a:latin typeface="Times New Roman"/>
                <a:ea typeface="Times New Roman"/>
                <a:cs typeface="Times New Roman"/>
                <a:sym typeface="Times New Roman"/>
              </a:rPr>
              <a:t>. 2nd ed., Wiley-Blackwell, 2010.                                                                                                        </a:t>
            </a:r>
            <a:endParaRPr i="1" sz="800">
              <a:solidFill>
                <a:srgbClr val="333333"/>
              </a:solidFill>
              <a:highlight>
                <a:srgbClr val="FFFFFF"/>
              </a:highlight>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800">
                <a:solidFill>
                  <a:srgbClr val="333333"/>
                </a:solidFill>
                <a:highlight>
                  <a:srgbClr val="FFFFFF"/>
                </a:highlight>
                <a:latin typeface="Times New Roman"/>
                <a:ea typeface="Times New Roman"/>
                <a:cs typeface="Times New Roman"/>
                <a:sym typeface="Times New Roman"/>
              </a:rPr>
              <a:t>“Ł.” </a:t>
            </a:r>
            <a:r>
              <a:rPr i="1" lang="en" sz="800">
                <a:solidFill>
                  <a:srgbClr val="333333"/>
                </a:solidFill>
                <a:highlight>
                  <a:srgbClr val="FFFFFF"/>
                </a:highlight>
                <a:latin typeface="Times New Roman"/>
                <a:ea typeface="Times New Roman"/>
                <a:cs typeface="Times New Roman"/>
                <a:sym typeface="Times New Roman"/>
              </a:rPr>
              <a:t>Wikipedia</a:t>
            </a:r>
            <a:r>
              <a:rPr lang="en" sz="800">
                <a:solidFill>
                  <a:srgbClr val="333333"/>
                </a:solidFill>
                <a:highlight>
                  <a:srgbClr val="FFFFFF"/>
                </a:highlight>
                <a:latin typeface="Times New Roman"/>
                <a:ea typeface="Times New Roman"/>
                <a:cs typeface="Times New Roman"/>
                <a:sym typeface="Times New Roman"/>
              </a:rPr>
              <a:t>, Wikimedia Foundation, 20 Jan. 2020, en.wikipedia.org/wiki/Ł.</a:t>
            </a:r>
            <a:endParaRPr sz="800">
              <a:solidFill>
                <a:srgbClr val="333333"/>
              </a:solidFill>
              <a:highlight>
                <a:srgbClr val="FFFFFF"/>
              </a:highlight>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800">
                <a:solidFill>
                  <a:srgbClr val="333333"/>
                </a:solidFill>
                <a:highlight>
                  <a:srgbClr val="FFFFFF"/>
                </a:highlight>
                <a:latin typeface="Times New Roman"/>
                <a:ea typeface="Times New Roman"/>
                <a:cs typeface="Times New Roman"/>
                <a:sym typeface="Times New Roman"/>
              </a:rPr>
              <a:t>“Mały.” </a:t>
            </a:r>
            <a:r>
              <a:rPr i="1" lang="en" sz="800">
                <a:solidFill>
                  <a:srgbClr val="333333"/>
                </a:solidFill>
                <a:highlight>
                  <a:srgbClr val="FFFFFF"/>
                </a:highlight>
                <a:latin typeface="Times New Roman"/>
                <a:ea typeface="Times New Roman"/>
                <a:cs typeface="Times New Roman"/>
                <a:sym typeface="Times New Roman"/>
              </a:rPr>
              <a:t>Wiktionary</a:t>
            </a:r>
            <a:r>
              <a:rPr lang="en" sz="800">
                <a:solidFill>
                  <a:srgbClr val="333333"/>
                </a:solidFill>
                <a:highlight>
                  <a:srgbClr val="FFFFFF"/>
                </a:highlight>
                <a:latin typeface="Times New Roman"/>
                <a:ea typeface="Times New Roman"/>
                <a:cs typeface="Times New Roman"/>
                <a:sym typeface="Times New Roman"/>
              </a:rPr>
              <a:t>, en.wiktionary.org/wiki/mały#Polish.</a:t>
            </a:r>
            <a:endParaRPr sz="800">
              <a:solidFill>
                <a:srgbClr val="333333"/>
              </a:solidFill>
              <a:highlight>
                <a:srgbClr val="FFFFFF"/>
              </a:highlight>
              <a:latin typeface="Times New Roman"/>
              <a:ea typeface="Times New Roman"/>
              <a:cs typeface="Times New Roman"/>
              <a:sym typeface="Times New Roman"/>
            </a:endParaRPr>
          </a:p>
          <a:p>
            <a:pPr indent="0" lvl="0" marL="0" marR="215900" rtl="0" algn="l">
              <a:lnSpc>
                <a:spcPct val="100000"/>
              </a:lnSpc>
              <a:spcBef>
                <a:spcPts val="1600"/>
              </a:spcBef>
              <a:spcAft>
                <a:spcPts val="0"/>
              </a:spcAft>
              <a:buNone/>
            </a:pPr>
            <a:r>
              <a:rPr lang="en" sz="800">
                <a:solidFill>
                  <a:srgbClr val="333333"/>
                </a:solidFill>
                <a:highlight>
                  <a:srgbClr val="FFFFFF"/>
                </a:highlight>
                <a:latin typeface="Times New Roman"/>
                <a:ea typeface="Times New Roman"/>
                <a:cs typeface="Times New Roman"/>
                <a:sym typeface="Times New Roman"/>
              </a:rPr>
              <a:t>“Ogonek.” </a:t>
            </a:r>
            <a:r>
              <a:rPr i="1" lang="en" sz="800">
                <a:solidFill>
                  <a:srgbClr val="333333"/>
                </a:solidFill>
                <a:highlight>
                  <a:srgbClr val="FFFFFF"/>
                </a:highlight>
                <a:latin typeface="Times New Roman"/>
                <a:ea typeface="Times New Roman"/>
                <a:cs typeface="Times New Roman"/>
                <a:sym typeface="Times New Roman"/>
              </a:rPr>
              <a:t>Wikipedia</a:t>
            </a:r>
            <a:r>
              <a:rPr lang="en" sz="800">
                <a:solidFill>
                  <a:srgbClr val="333333"/>
                </a:solidFill>
                <a:highlight>
                  <a:srgbClr val="FFFFFF"/>
                </a:highlight>
                <a:latin typeface="Times New Roman"/>
                <a:ea typeface="Times New Roman"/>
                <a:cs typeface="Times New Roman"/>
                <a:sym typeface="Times New Roman"/>
              </a:rPr>
              <a:t>, Wikimedia Foundation, 22 Feb. 2020, en.wikipedia.org/wiki/Ogonek.</a:t>
            </a:r>
            <a:endParaRPr sz="800">
              <a:solidFill>
                <a:srgbClr val="333333"/>
              </a:solidFill>
              <a:highlight>
                <a:srgbClr val="FFFFFF"/>
              </a:highlight>
              <a:latin typeface="Times New Roman"/>
              <a:ea typeface="Times New Roman"/>
              <a:cs typeface="Times New Roman"/>
              <a:sym typeface="Times New Roman"/>
            </a:endParaRPr>
          </a:p>
          <a:p>
            <a:pPr indent="0" lvl="0" marL="0" marR="215900" rtl="0" algn="l">
              <a:lnSpc>
                <a:spcPct val="100000"/>
              </a:lnSpc>
              <a:spcBef>
                <a:spcPts val="1500"/>
              </a:spcBef>
              <a:spcAft>
                <a:spcPts val="0"/>
              </a:spcAft>
              <a:buNone/>
            </a:pPr>
            <a:r>
              <a:rPr lang="en" sz="800">
                <a:solidFill>
                  <a:srgbClr val="333333"/>
                </a:solidFill>
                <a:highlight>
                  <a:srgbClr val="FFFFFF"/>
                </a:highlight>
                <a:latin typeface="Times New Roman"/>
                <a:ea typeface="Times New Roman"/>
                <a:cs typeface="Times New Roman"/>
                <a:sym typeface="Times New Roman"/>
              </a:rPr>
              <a:t>“Polish Orthography.” </a:t>
            </a:r>
            <a:r>
              <a:rPr i="1" lang="en" sz="800">
                <a:solidFill>
                  <a:srgbClr val="333333"/>
                </a:solidFill>
                <a:highlight>
                  <a:srgbClr val="FFFFFF"/>
                </a:highlight>
                <a:latin typeface="Times New Roman"/>
                <a:ea typeface="Times New Roman"/>
                <a:cs typeface="Times New Roman"/>
                <a:sym typeface="Times New Roman"/>
              </a:rPr>
              <a:t>Wikipedia</a:t>
            </a:r>
            <a:r>
              <a:rPr lang="en" sz="800">
                <a:solidFill>
                  <a:srgbClr val="333333"/>
                </a:solidFill>
                <a:highlight>
                  <a:srgbClr val="FFFFFF"/>
                </a:highlight>
                <a:latin typeface="Times New Roman"/>
                <a:ea typeface="Times New Roman"/>
                <a:cs typeface="Times New Roman"/>
                <a:sym typeface="Times New Roman"/>
              </a:rPr>
              <a:t>, Wikimedia Foundation, 9 Nov. 2019, en.wikipedia.org/wiki/Polish_orthography.</a:t>
            </a:r>
            <a:endParaRPr sz="800">
              <a:solidFill>
                <a:srgbClr val="333333"/>
              </a:solidFill>
              <a:highlight>
                <a:srgbClr val="FFFFFF"/>
              </a:highlight>
              <a:latin typeface="Times New Roman"/>
              <a:ea typeface="Times New Roman"/>
              <a:cs typeface="Times New Roman"/>
              <a:sym typeface="Times New Roman"/>
            </a:endParaRPr>
          </a:p>
          <a:p>
            <a:pPr indent="0" lvl="0" marL="0" marR="215900" rtl="0" algn="l">
              <a:lnSpc>
                <a:spcPct val="100000"/>
              </a:lnSpc>
              <a:spcBef>
                <a:spcPts val="1500"/>
              </a:spcBef>
              <a:spcAft>
                <a:spcPts val="0"/>
              </a:spcAft>
              <a:buNone/>
            </a:pPr>
            <a:r>
              <a:rPr lang="en" sz="800">
                <a:solidFill>
                  <a:srgbClr val="333333"/>
                </a:solidFill>
                <a:highlight>
                  <a:srgbClr val="FFFFFF"/>
                </a:highlight>
                <a:latin typeface="Times New Roman"/>
                <a:ea typeface="Times New Roman"/>
                <a:cs typeface="Times New Roman"/>
                <a:sym typeface="Times New Roman"/>
              </a:rPr>
              <a:t>“Proto-Slavic.” </a:t>
            </a:r>
            <a:r>
              <a:rPr i="1" lang="en" sz="800">
                <a:solidFill>
                  <a:srgbClr val="333333"/>
                </a:solidFill>
                <a:latin typeface="Times New Roman"/>
                <a:ea typeface="Times New Roman"/>
                <a:cs typeface="Times New Roman"/>
                <a:sym typeface="Times New Roman"/>
              </a:rPr>
              <a:t>Wikipedia</a:t>
            </a:r>
            <a:r>
              <a:rPr lang="en" sz="800">
                <a:solidFill>
                  <a:srgbClr val="333333"/>
                </a:solidFill>
                <a:highlight>
                  <a:srgbClr val="FFFFFF"/>
                </a:highlight>
                <a:latin typeface="Times New Roman"/>
                <a:ea typeface="Times New Roman"/>
                <a:cs typeface="Times New Roman"/>
                <a:sym typeface="Times New Roman"/>
              </a:rPr>
              <a:t>, Wikimedia Foundation, 7 Apr. 2020, en.wikipedia.org/wiki/Proto-Slavic.</a:t>
            </a:r>
            <a:endParaRPr sz="800">
              <a:solidFill>
                <a:srgbClr val="333333"/>
              </a:solidFill>
              <a:highlight>
                <a:srgbClr val="FFFFFF"/>
              </a:highlight>
              <a:latin typeface="Times New Roman"/>
              <a:ea typeface="Times New Roman"/>
              <a:cs typeface="Times New Roman"/>
              <a:sym typeface="Times New Roman"/>
            </a:endParaRPr>
          </a:p>
          <a:p>
            <a:pPr indent="0" lvl="0" marL="0" rtl="0" algn="l">
              <a:spcBef>
                <a:spcPts val="1500"/>
              </a:spcBef>
              <a:spcAft>
                <a:spcPts val="1600"/>
              </a:spcAft>
              <a:buNone/>
            </a:pPr>
            <a:r>
              <a:t/>
            </a:r>
            <a:endParaRPr sz="1100">
              <a:solidFill>
                <a:srgbClr val="333333"/>
              </a:solidFill>
              <a:latin typeface="Arial"/>
              <a:ea typeface="Arial"/>
              <a:cs typeface="Arial"/>
              <a:sym typeface="Arial"/>
            </a:endParaRPr>
          </a:p>
        </p:txBody>
      </p:sp>
      <p:sp>
        <p:nvSpPr>
          <p:cNvPr id="142" name="Google Shape;142;p25"/>
          <p:cNvSpPr txBox="1"/>
          <p:nvPr/>
        </p:nvSpPr>
        <p:spPr>
          <a:xfrm>
            <a:off x="4572000" y="1017450"/>
            <a:ext cx="4353600" cy="34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Images: </a:t>
            </a:r>
            <a:endParaRPr sz="1800">
              <a:solidFill>
                <a:schemeClr val="dk2"/>
              </a:solidFill>
              <a:latin typeface="Lato"/>
              <a:ea typeface="Lato"/>
              <a:cs typeface="Lato"/>
              <a:sym typeface="Lato"/>
            </a:endParaRPr>
          </a:p>
          <a:p>
            <a:pPr indent="0" lvl="0" marL="0" rtl="0" algn="l">
              <a:spcBef>
                <a:spcPts val="0"/>
              </a:spcBef>
              <a:spcAft>
                <a:spcPts val="0"/>
              </a:spcAft>
              <a:buNone/>
            </a:pPr>
            <a:r>
              <a:t/>
            </a:r>
            <a:endParaRPr sz="1800">
              <a:solidFill>
                <a:schemeClr val="dk2"/>
              </a:solidFill>
              <a:latin typeface="Lato"/>
              <a:ea typeface="Lato"/>
              <a:cs typeface="Lato"/>
              <a:sym typeface="Lato"/>
            </a:endParaRPr>
          </a:p>
          <a:p>
            <a:pPr indent="0" lvl="0" marL="0" rtl="0" algn="l">
              <a:spcBef>
                <a:spcPts val="0"/>
              </a:spcBef>
              <a:spcAft>
                <a:spcPts val="0"/>
              </a:spcAft>
              <a:buNone/>
            </a:pPr>
            <a:r>
              <a:rPr lang="en" sz="900">
                <a:solidFill>
                  <a:srgbClr val="333333"/>
                </a:solidFill>
                <a:highlight>
                  <a:srgbClr val="FFFFFF"/>
                </a:highlight>
                <a:latin typeface="Times New Roman"/>
                <a:ea typeface="Times New Roman"/>
                <a:cs typeface="Times New Roman"/>
                <a:sym typeface="Times New Roman"/>
              </a:rPr>
              <a:t>“Https://Crazypolishguy.files.wordpress.com/2015/01/Polish-Letters.gif.” </a:t>
            </a:r>
            <a:r>
              <a:rPr i="1" lang="en" sz="900">
                <a:solidFill>
                  <a:srgbClr val="333333"/>
                </a:solidFill>
                <a:latin typeface="Times New Roman"/>
                <a:ea typeface="Times New Roman"/>
                <a:cs typeface="Times New Roman"/>
                <a:sym typeface="Times New Roman"/>
              </a:rPr>
              <a:t>Https://Crazypolishguy.files.wordpress.com/2015/01/Polish-Letters.gif</a:t>
            </a:r>
            <a:r>
              <a:rPr lang="en" sz="900">
                <a:solidFill>
                  <a:srgbClr val="333333"/>
                </a:solidFill>
                <a:highlight>
                  <a:srgbClr val="FFFFFF"/>
                </a:highlight>
                <a:latin typeface="Times New Roman"/>
                <a:ea typeface="Times New Roman"/>
                <a:cs typeface="Times New Roman"/>
                <a:sym typeface="Times New Roman"/>
              </a:rPr>
              <a:t>.</a:t>
            </a:r>
            <a:endParaRPr sz="900">
              <a:solidFill>
                <a:srgbClr val="333333"/>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900">
                <a:solidFill>
                  <a:srgbClr val="333333"/>
                </a:solidFill>
                <a:highlight>
                  <a:srgbClr val="FFFFFF"/>
                </a:highlight>
                <a:latin typeface="Times New Roman"/>
                <a:ea typeface="Times New Roman"/>
                <a:cs typeface="Times New Roman"/>
                <a:sym typeface="Times New Roman"/>
              </a:rPr>
              <a:t>“Https://Upload.wikimedia.org/Wikipedia/Commons/6/67/Slavic_languages.Jpg.” </a:t>
            </a:r>
            <a:r>
              <a:rPr i="1" lang="en" sz="900">
                <a:solidFill>
                  <a:srgbClr val="333333"/>
                </a:solidFill>
                <a:latin typeface="Times New Roman"/>
                <a:ea typeface="Times New Roman"/>
                <a:cs typeface="Times New Roman"/>
                <a:sym typeface="Times New Roman"/>
              </a:rPr>
              <a:t>Https://Upload.wikimedia.org/Wikipedia/Commons/6/67/Slavic_languages.Jpg</a:t>
            </a:r>
            <a:r>
              <a:rPr lang="en" sz="900">
                <a:solidFill>
                  <a:srgbClr val="333333"/>
                </a:solidFill>
                <a:highlight>
                  <a:srgbClr val="FFFFFF"/>
                </a:highlight>
                <a:latin typeface="Times New Roman"/>
                <a:ea typeface="Times New Roman"/>
                <a:cs typeface="Times New Roman"/>
                <a:sym typeface="Times New Roman"/>
              </a:rPr>
              <a:t>, Wikimedia.</a:t>
            </a:r>
            <a:endParaRPr sz="900">
              <a:solidFill>
                <a:srgbClr val="333333"/>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333333"/>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little background</a:t>
            </a:r>
            <a:endParaRPr/>
          </a:p>
        </p:txBody>
      </p:sp>
      <p:sp>
        <p:nvSpPr>
          <p:cNvPr id="66" name="Google Shape;66;p14"/>
          <p:cNvSpPr txBox="1"/>
          <p:nvPr>
            <p:ph idx="1" type="body"/>
          </p:nvPr>
        </p:nvSpPr>
        <p:spPr>
          <a:xfrm>
            <a:off x="311700" y="1152475"/>
            <a:ext cx="4638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Polish is a modern language, in Fortson’s Balto-Slavic chapter, it is identified as West Slavic.</a:t>
            </a:r>
            <a:endParaRPr/>
          </a:p>
          <a:p>
            <a:pPr indent="0" lvl="0" marL="0" rtl="0" algn="l">
              <a:spcBef>
                <a:spcPts val="1600"/>
              </a:spcBef>
              <a:spcAft>
                <a:spcPts val="0"/>
              </a:spcAft>
              <a:buNone/>
            </a:pPr>
            <a:r>
              <a:rPr lang="en"/>
              <a:t>-Of the Slavic languages, Polish is the third-largest spoken language. (</a:t>
            </a:r>
            <a:r>
              <a:rPr i="1" lang="en"/>
              <a:t>Fortson 18.48</a:t>
            </a:r>
            <a:r>
              <a:rPr lang="en"/>
              <a:t>)</a:t>
            </a:r>
            <a:endParaRPr/>
          </a:p>
          <a:p>
            <a:pPr indent="0" lvl="0" marL="0" rtl="0" algn="l">
              <a:spcBef>
                <a:spcPts val="1600"/>
              </a:spcBef>
              <a:spcAft>
                <a:spcPts val="0"/>
              </a:spcAft>
              <a:buNone/>
            </a:pPr>
            <a:r>
              <a:rPr lang="en"/>
              <a:t>-Polish descends from Proto-Balto-Slavic, which is the ‘middleman’ from PIE                            (</a:t>
            </a:r>
            <a:r>
              <a:rPr b="1" lang="en"/>
              <a:t>PIE -&gt; Proto-Balto-Slavic (PBS) -&gt; Polish</a:t>
            </a:r>
            <a:r>
              <a:rPr lang="en"/>
              <a:t>)</a:t>
            </a:r>
            <a:endParaRPr/>
          </a:p>
          <a:p>
            <a:pPr indent="0" lvl="0" marL="0" rtl="0" algn="l">
              <a:spcBef>
                <a:spcPts val="1600"/>
              </a:spcBef>
              <a:spcAft>
                <a:spcPts val="1600"/>
              </a:spcAft>
              <a:buNone/>
            </a:pPr>
            <a:r>
              <a:t/>
            </a:r>
            <a:endParaRPr/>
          </a:p>
        </p:txBody>
      </p:sp>
      <p:pic>
        <p:nvPicPr>
          <p:cNvPr id="67" name="Google Shape;67;p14"/>
          <p:cNvPicPr preferRelativeResize="0"/>
          <p:nvPr/>
        </p:nvPicPr>
        <p:blipFill>
          <a:blip r:embed="rId3">
            <a:alphaModFix/>
          </a:blip>
          <a:stretch>
            <a:fillRect/>
          </a:stretch>
        </p:blipFill>
        <p:spPr>
          <a:xfrm>
            <a:off x="4729775" y="1017450"/>
            <a:ext cx="4102526" cy="3356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1280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Polish alphabet and its differences</a:t>
            </a:r>
            <a:endParaRPr/>
          </a:p>
        </p:txBody>
      </p:sp>
      <p:sp>
        <p:nvSpPr>
          <p:cNvPr id="73" name="Google Shape;73;p15"/>
          <p:cNvSpPr txBox="1"/>
          <p:nvPr>
            <p:ph idx="1" type="body"/>
          </p:nvPr>
        </p:nvSpPr>
        <p:spPr>
          <a:xfrm>
            <a:off x="94025" y="754150"/>
            <a:ext cx="8263800" cy="25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Polish is written in the standard Latin alphabet, with a few exceptions.</a:t>
            </a:r>
            <a:endParaRPr sz="1400"/>
          </a:p>
          <a:p>
            <a:pPr indent="0" lvl="0" marL="0" rtl="0" algn="l">
              <a:spcBef>
                <a:spcPts val="1600"/>
              </a:spcBef>
              <a:spcAft>
                <a:spcPts val="0"/>
              </a:spcAft>
              <a:buNone/>
            </a:pPr>
            <a:r>
              <a:rPr lang="en" sz="1400"/>
              <a:t>The diacritical exceptions are </a:t>
            </a:r>
            <a:r>
              <a:rPr i="1" lang="en" sz="1400">
                <a:highlight>
                  <a:srgbClr val="FFFFFF"/>
                </a:highlight>
              </a:rPr>
              <a:t>ą</a:t>
            </a:r>
            <a:r>
              <a:rPr lang="en" sz="1400">
                <a:highlight>
                  <a:srgbClr val="FFFFFF"/>
                </a:highlight>
              </a:rPr>
              <a:t>, </a:t>
            </a:r>
            <a:r>
              <a:rPr i="1" lang="en" sz="1400">
                <a:highlight>
                  <a:srgbClr val="FFFFFF"/>
                </a:highlight>
              </a:rPr>
              <a:t>ć</a:t>
            </a:r>
            <a:r>
              <a:rPr lang="en" sz="1400">
                <a:highlight>
                  <a:srgbClr val="FFFFFF"/>
                </a:highlight>
              </a:rPr>
              <a:t>, </a:t>
            </a:r>
            <a:r>
              <a:rPr i="1" lang="en" sz="1400">
                <a:highlight>
                  <a:srgbClr val="FFFFFF"/>
                </a:highlight>
              </a:rPr>
              <a:t>ę</a:t>
            </a:r>
            <a:r>
              <a:rPr lang="en" sz="1400">
                <a:highlight>
                  <a:srgbClr val="FFFFFF"/>
                </a:highlight>
              </a:rPr>
              <a:t>, </a:t>
            </a:r>
            <a:r>
              <a:rPr i="1" lang="en" sz="1400">
                <a:highlight>
                  <a:srgbClr val="FFFFFF"/>
                </a:highlight>
              </a:rPr>
              <a:t>ł</a:t>
            </a:r>
            <a:r>
              <a:rPr lang="en" sz="1400">
                <a:highlight>
                  <a:srgbClr val="FFFFFF"/>
                </a:highlight>
              </a:rPr>
              <a:t>, </a:t>
            </a:r>
            <a:r>
              <a:rPr i="1" lang="en" sz="1400">
                <a:highlight>
                  <a:srgbClr val="FFFFFF"/>
                </a:highlight>
              </a:rPr>
              <a:t>ń</a:t>
            </a:r>
            <a:r>
              <a:rPr lang="en" sz="1400">
                <a:highlight>
                  <a:srgbClr val="FFFFFF"/>
                </a:highlight>
              </a:rPr>
              <a:t>, </a:t>
            </a:r>
            <a:r>
              <a:rPr i="1" lang="en" sz="1400">
                <a:highlight>
                  <a:srgbClr val="FFFFFF"/>
                </a:highlight>
              </a:rPr>
              <a:t>ó</a:t>
            </a:r>
            <a:r>
              <a:rPr lang="en" sz="1400">
                <a:highlight>
                  <a:srgbClr val="FFFFFF"/>
                </a:highlight>
              </a:rPr>
              <a:t>, </a:t>
            </a:r>
            <a:r>
              <a:rPr i="1" lang="en" sz="1400">
                <a:highlight>
                  <a:srgbClr val="FFFFFF"/>
                </a:highlight>
              </a:rPr>
              <a:t>ś</a:t>
            </a:r>
            <a:r>
              <a:rPr lang="en" sz="1400">
                <a:highlight>
                  <a:srgbClr val="FFFFFF"/>
                </a:highlight>
              </a:rPr>
              <a:t>, </a:t>
            </a:r>
            <a:r>
              <a:rPr i="1" lang="en" sz="1400">
                <a:highlight>
                  <a:srgbClr val="FFFFFF"/>
                </a:highlight>
              </a:rPr>
              <a:t>ź</a:t>
            </a:r>
            <a:r>
              <a:rPr lang="en" sz="1400">
                <a:highlight>
                  <a:srgbClr val="FFFFFF"/>
                </a:highlight>
              </a:rPr>
              <a:t>, </a:t>
            </a:r>
            <a:r>
              <a:rPr i="1" lang="en" sz="1400">
                <a:highlight>
                  <a:srgbClr val="FFFFFF"/>
                </a:highlight>
              </a:rPr>
              <a:t>ż. </a:t>
            </a:r>
            <a:r>
              <a:rPr lang="en" sz="1400">
                <a:highlight>
                  <a:srgbClr val="FFFFFF"/>
                </a:highlight>
              </a:rPr>
              <a:t>I will explain the diacritics and how they originated in an upcoming slide. </a:t>
            </a:r>
            <a:endParaRPr sz="1400">
              <a:highlight>
                <a:srgbClr val="FFFFFF"/>
              </a:highlight>
            </a:endParaRPr>
          </a:p>
          <a:p>
            <a:pPr indent="0" lvl="0" marL="0" rtl="0" algn="l">
              <a:spcBef>
                <a:spcPts val="1600"/>
              </a:spcBef>
              <a:spcAft>
                <a:spcPts val="0"/>
              </a:spcAft>
              <a:buNone/>
            </a:pPr>
            <a:r>
              <a:rPr lang="en" sz="1400">
                <a:highlight>
                  <a:srgbClr val="FFFFFF"/>
                </a:highlight>
              </a:rPr>
              <a:t>Some of these are nasalized vowels, and some are palatal consonants, both of which the Latin alphabet was not equipped to describe.</a:t>
            </a:r>
            <a:endParaRPr sz="1400">
              <a:highlight>
                <a:srgbClr val="FFFFFF"/>
              </a:highlight>
            </a:endParaRPr>
          </a:p>
          <a:p>
            <a:pPr indent="0" lvl="0" marL="0" rtl="0" algn="l">
              <a:spcBef>
                <a:spcPts val="1600"/>
              </a:spcBef>
              <a:spcAft>
                <a:spcPts val="0"/>
              </a:spcAft>
              <a:buNone/>
            </a:pPr>
            <a:r>
              <a:rPr lang="en" sz="1400">
                <a:highlight>
                  <a:srgbClr val="FFFFFF"/>
                </a:highlight>
              </a:rPr>
              <a:t>The letters q, v, and x are not considered part of the alphabet either, only in words that are borrowed from other languages. </a:t>
            </a:r>
            <a:endParaRPr sz="1400">
              <a:highlight>
                <a:srgbClr val="FFFFFF"/>
              </a:highlight>
            </a:endParaRPr>
          </a:p>
          <a:p>
            <a:pPr indent="0" lvl="0" marL="0" rtl="0" algn="l">
              <a:spcBef>
                <a:spcPts val="1600"/>
              </a:spcBef>
              <a:spcAft>
                <a:spcPts val="0"/>
              </a:spcAft>
              <a:buNone/>
            </a:pPr>
            <a:r>
              <a:rPr lang="en" sz="1200">
                <a:highlight>
                  <a:srgbClr val="FFFFFF"/>
                </a:highlight>
              </a:rPr>
              <a:t>A ‘q’ sound would be made with the consonant pair ‘kw’ (example: </a:t>
            </a:r>
            <a:r>
              <a:rPr b="1" lang="en" sz="1200">
                <a:highlight>
                  <a:srgbClr val="FFFFFF"/>
                </a:highlight>
              </a:rPr>
              <a:t>qu</a:t>
            </a:r>
            <a:r>
              <a:rPr lang="en" sz="1200">
                <a:highlight>
                  <a:srgbClr val="FFFFFF"/>
                </a:highlight>
              </a:rPr>
              <a:t>alification vs. </a:t>
            </a:r>
            <a:r>
              <a:rPr b="1" lang="en" sz="1200">
                <a:highlight>
                  <a:srgbClr val="FFFFFF"/>
                </a:highlight>
              </a:rPr>
              <a:t>kw</a:t>
            </a:r>
            <a:r>
              <a:rPr lang="en" sz="1200">
                <a:highlight>
                  <a:srgbClr val="FFFFFF"/>
                </a:highlight>
              </a:rPr>
              <a:t>alifikacje)</a:t>
            </a:r>
            <a:endParaRPr sz="1200">
              <a:highlight>
                <a:srgbClr val="FFFFFF"/>
              </a:highlight>
            </a:endParaRPr>
          </a:p>
          <a:p>
            <a:pPr indent="0" lvl="0" marL="0" rtl="0" algn="l">
              <a:spcBef>
                <a:spcPts val="1600"/>
              </a:spcBef>
              <a:spcAft>
                <a:spcPts val="0"/>
              </a:spcAft>
              <a:buNone/>
            </a:pPr>
            <a:r>
              <a:rPr lang="en" sz="1200">
                <a:highlight>
                  <a:srgbClr val="FFFFFF"/>
                </a:highlight>
              </a:rPr>
              <a:t>A ‘v’ sound is simply replaced, made by the letter ‘w’ (example: </a:t>
            </a:r>
            <a:r>
              <a:rPr b="1" lang="en" sz="1200">
                <a:highlight>
                  <a:srgbClr val="FFFFFF"/>
                </a:highlight>
              </a:rPr>
              <a:t>W</a:t>
            </a:r>
            <a:r>
              <a:rPr lang="en" sz="1200">
                <a:highlight>
                  <a:srgbClr val="FFFFFF"/>
                </a:highlight>
              </a:rPr>
              <a:t>arsza</a:t>
            </a:r>
            <a:r>
              <a:rPr b="1" lang="en" sz="1200">
                <a:highlight>
                  <a:srgbClr val="FFFFFF"/>
                </a:highlight>
              </a:rPr>
              <a:t>w</a:t>
            </a:r>
            <a:r>
              <a:rPr lang="en" sz="1200">
                <a:highlight>
                  <a:srgbClr val="FFFFFF"/>
                </a:highlight>
              </a:rPr>
              <a:t>a, the capital city)</a:t>
            </a:r>
            <a:endParaRPr sz="1200">
              <a:highlight>
                <a:srgbClr val="FFFFFF"/>
              </a:highlight>
            </a:endParaRPr>
          </a:p>
          <a:p>
            <a:pPr indent="0" lvl="0" marL="0" rtl="0" algn="l">
              <a:spcBef>
                <a:spcPts val="1600"/>
              </a:spcBef>
              <a:spcAft>
                <a:spcPts val="1600"/>
              </a:spcAft>
              <a:buNone/>
            </a:pPr>
            <a:r>
              <a:rPr lang="en" sz="1200">
                <a:highlight>
                  <a:srgbClr val="FFFFFF"/>
                </a:highlight>
              </a:rPr>
              <a:t>A ‘x’ sound is replicated by ‘ks’ [example: te</a:t>
            </a:r>
            <a:r>
              <a:rPr b="1" lang="en" sz="1200">
                <a:highlight>
                  <a:srgbClr val="FFFFFF"/>
                </a:highlight>
              </a:rPr>
              <a:t>ks</a:t>
            </a:r>
            <a:r>
              <a:rPr lang="en" sz="1200">
                <a:highlight>
                  <a:srgbClr val="FFFFFF"/>
                </a:highlight>
              </a:rPr>
              <a:t>t vs. te</a:t>
            </a:r>
            <a:r>
              <a:rPr b="1" lang="en" sz="1200">
                <a:highlight>
                  <a:srgbClr val="FFFFFF"/>
                </a:highlight>
              </a:rPr>
              <a:t>x</a:t>
            </a:r>
            <a:r>
              <a:rPr lang="en" sz="1200">
                <a:highlight>
                  <a:srgbClr val="FFFFFF"/>
                </a:highlight>
              </a:rPr>
              <a:t>t (message)]</a:t>
            </a:r>
            <a:endParaRPr sz="1200">
              <a:highlight>
                <a:srgbClr val="FFFFFF"/>
              </a:highlight>
            </a:endParaRPr>
          </a:p>
        </p:txBody>
      </p:sp>
      <p:pic>
        <p:nvPicPr>
          <p:cNvPr id="74" name="Google Shape;74;p15"/>
          <p:cNvPicPr preferRelativeResize="0"/>
          <p:nvPr/>
        </p:nvPicPr>
        <p:blipFill>
          <a:blip r:embed="rId3">
            <a:alphaModFix/>
          </a:blip>
          <a:stretch>
            <a:fillRect/>
          </a:stretch>
        </p:blipFill>
        <p:spPr>
          <a:xfrm>
            <a:off x="6422325" y="3158951"/>
            <a:ext cx="2721675" cy="1837643"/>
          </a:xfrm>
          <a:prstGeom prst="rect">
            <a:avLst/>
          </a:prstGeom>
          <a:noFill/>
          <a:ln>
            <a:noFill/>
          </a:ln>
        </p:spPr>
      </p:pic>
      <p:sp>
        <p:nvSpPr>
          <p:cNvPr id="75" name="Google Shape;75;p15"/>
          <p:cNvSpPr txBox="1"/>
          <p:nvPr/>
        </p:nvSpPr>
        <p:spPr>
          <a:xfrm>
            <a:off x="4212600" y="3856750"/>
            <a:ext cx="2097000" cy="2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latin typeface="Lato"/>
                <a:ea typeface="Lato"/>
                <a:cs typeface="Lato"/>
                <a:sym typeface="Lato"/>
              </a:rPr>
              <a:t>Pronounced: </a:t>
            </a:r>
            <a:r>
              <a:rPr b="1" lang="en" sz="1100">
                <a:solidFill>
                  <a:schemeClr val="dk2"/>
                </a:solidFill>
                <a:latin typeface="Lato"/>
                <a:ea typeface="Lato"/>
                <a:cs typeface="Lato"/>
                <a:sym typeface="Lato"/>
              </a:rPr>
              <a:t>v</a:t>
            </a:r>
            <a:r>
              <a:rPr lang="en" sz="1100">
                <a:solidFill>
                  <a:schemeClr val="dk2"/>
                </a:solidFill>
                <a:latin typeface="Lato"/>
                <a:ea typeface="Lato"/>
                <a:cs typeface="Lato"/>
                <a:sym typeface="Lato"/>
              </a:rPr>
              <a:t>ar-SHA</a:t>
            </a:r>
            <a:r>
              <a:rPr b="1" lang="en" sz="1100">
                <a:solidFill>
                  <a:schemeClr val="dk2"/>
                </a:solidFill>
                <a:latin typeface="Lato"/>
                <a:ea typeface="Lato"/>
                <a:cs typeface="Lato"/>
                <a:sym typeface="Lato"/>
              </a:rPr>
              <a:t>V</a:t>
            </a:r>
            <a:r>
              <a:rPr lang="en" sz="1100">
                <a:solidFill>
                  <a:schemeClr val="dk2"/>
                </a:solidFill>
                <a:latin typeface="Lato"/>
                <a:ea typeface="Lato"/>
                <a:cs typeface="Lato"/>
                <a:sym typeface="Lato"/>
              </a:rPr>
              <a:t>-ah</a:t>
            </a:r>
            <a:endParaRPr sz="1100">
              <a:solidFill>
                <a:schemeClr val="dk2"/>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‘ogonek’ and nasalized vowels</a:t>
            </a:r>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This diacritical mark literally translates to ‘little tail’ from Polish. </a:t>
            </a:r>
            <a:endParaRPr sz="1200"/>
          </a:p>
          <a:p>
            <a:pPr indent="0" lvl="0" marL="0" rtl="0" algn="l">
              <a:spcBef>
                <a:spcPts val="1600"/>
              </a:spcBef>
              <a:spcAft>
                <a:spcPts val="0"/>
              </a:spcAft>
              <a:buNone/>
            </a:pPr>
            <a:r>
              <a:rPr lang="en" sz="1200"/>
              <a:t>You can see it in the letters </a:t>
            </a:r>
            <a:r>
              <a:rPr i="1" lang="en" sz="1200">
                <a:highlight>
                  <a:srgbClr val="FFFFFF"/>
                </a:highlight>
              </a:rPr>
              <a:t>ą </a:t>
            </a:r>
            <a:r>
              <a:rPr lang="en" sz="1200">
                <a:highlight>
                  <a:srgbClr val="FFFFFF"/>
                </a:highlight>
              </a:rPr>
              <a:t>and </a:t>
            </a:r>
            <a:r>
              <a:rPr i="1" lang="en" sz="1200">
                <a:highlight>
                  <a:srgbClr val="FFFFFF"/>
                </a:highlight>
              </a:rPr>
              <a:t>ę. Ę </a:t>
            </a:r>
            <a:r>
              <a:rPr lang="en" sz="1200">
                <a:highlight>
                  <a:srgbClr val="FFFFFF"/>
                </a:highlight>
              </a:rPr>
              <a:t>is a nasalized ‘e’, while </a:t>
            </a:r>
            <a:r>
              <a:rPr i="1" lang="en" sz="1200">
                <a:highlight>
                  <a:srgbClr val="FFFFFF"/>
                </a:highlight>
              </a:rPr>
              <a:t>ą </a:t>
            </a:r>
            <a:r>
              <a:rPr lang="en" sz="1200">
                <a:highlight>
                  <a:srgbClr val="FFFFFF"/>
                </a:highlight>
              </a:rPr>
              <a:t>is a nasalized ‘o’. </a:t>
            </a:r>
            <a:endParaRPr sz="1200">
              <a:highlight>
                <a:srgbClr val="FFFFFF"/>
              </a:highlight>
            </a:endParaRPr>
          </a:p>
          <a:p>
            <a:pPr indent="-304800" lvl="0" marL="457200" rtl="0" algn="l">
              <a:spcBef>
                <a:spcPts val="1600"/>
              </a:spcBef>
              <a:spcAft>
                <a:spcPts val="0"/>
              </a:spcAft>
              <a:buSzPts val="1200"/>
              <a:buChar char="-"/>
            </a:pPr>
            <a:r>
              <a:rPr i="1" lang="en" sz="1200">
                <a:highlight>
                  <a:srgbClr val="FFFFFF"/>
                </a:highlight>
              </a:rPr>
              <a:t>Ą </a:t>
            </a:r>
            <a:r>
              <a:rPr lang="en" sz="1200">
                <a:highlight>
                  <a:srgbClr val="FFFFFF"/>
                </a:highlight>
              </a:rPr>
              <a:t>is not a nasalized ‘a’ because of a vowel shift, evolved in turn from the merged nasal *</a:t>
            </a:r>
            <a:r>
              <a:rPr i="1" lang="en" sz="1200">
                <a:highlight>
                  <a:srgbClr val="FFFFFF"/>
                </a:highlight>
              </a:rPr>
              <a:t>ę</a:t>
            </a:r>
            <a:r>
              <a:rPr lang="en" sz="1200">
                <a:highlight>
                  <a:srgbClr val="FFFFFF"/>
                </a:highlight>
              </a:rPr>
              <a:t> and *</a:t>
            </a:r>
            <a:r>
              <a:rPr i="1" lang="en" sz="1200">
                <a:highlight>
                  <a:srgbClr val="FFFFFF"/>
                </a:highlight>
              </a:rPr>
              <a:t>ǫ</a:t>
            </a:r>
            <a:r>
              <a:rPr lang="en" sz="1200">
                <a:highlight>
                  <a:srgbClr val="FFFFFF"/>
                </a:highlight>
              </a:rPr>
              <a:t> of Late Proto-Slavic.  </a:t>
            </a:r>
            <a:endParaRPr sz="1200">
              <a:highlight>
                <a:srgbClr val="FFFFFF"/>
              </a:highlight>
            </a:endParaRPr>
          </a:p>
          <a:p>
            <a:pPr indent="-304800" lvl="0" marL="457200" rtl="0" algn="l">
              <a:spcBef>
                <a:spcPts val="1600"/>
              </a:spcBef>
              <a:spcAft>
                <a:spcPts val="0"/>
              </a:spcAft>
              <a:buSzPts val="1200"/>
              <a:buChar char="-"/>
            </a:pPr>
            <a:r>
              <a:rPr lang="en" sz="1200">
                <a:highlight>
                  <a:srgbClr val="FFFFFF"/>
                </a:highlight>
              </a:rPr>
              <a:t>I know what you’re thinking, nasalized vowels? Yes, Polish has these! The nasal usually assimilates with the following consonant.   </a:t>
            </a:r>
            <a:r>
              <a:rPr i="1" lang="en" sz="1200">
                <a:highlight>
                  <a:srgbClr val="FFFFFF"/>
                </a:highlight>
              </a:rPr>
              <a:t>Ą  </a:t>
            </a:r>
            <a:r>
              <a:rPr lang="en" sz="1200">
                <a:highlight>
                  <a:srgbClr val="FFFFFF"/>
                </a:highlight>
              </a:rPr>
              <a:t>is pronounced like r</a:t>
            </a:r>
            <a:r>
              <a:rPr b="1" lang="en" sz="1200" u="sng">
                <a:highlight>
                  <a:srgbClr val="FFFFFF"/>
                </a:highlight>
              </a:rPr>
              <a:t>en</a:t>
            </a:r>
            <a:r>
              <a:rPr lang="en" sz="1200">
                <a:highlight>
                  <a:srgbClr val="FFFFFF"/>
                </a:highlight>
              </a:rPr>
              <a:t>dez-vous, and </a:t>
            </a:r>
            <a:r>
              <a:rPr i="1" lang="en" sz="1200">
                <a:highlight>
                  <a:srgbClr val="FFFFFF"/>
                </a:highlight>
              </a:rPr>
              <a:t>ę </a:t>
            </a:r>
            <a:r>
              <a:rPr lang="en" sz="1200">
                <a:highlight>
                  <a:srgbClr val="FFFFFF"/>
                </a:highlight>
              </a:rPr>
              <a:t>like ‘owh’ (this is the closest I can transliterate a nasal, it ultimately depends on the following letter!)</a:t>
            </a:r>
            <a:endParaRPr sz="1200">
              <a:highlight>
                <a:srgbClr val="FFFFFF"/>
              </a:highlight>
            </a:endParaRPr>
          </a:p>
          <a:p>
            <a:pPr indent="-304800" lvl="0" marL="457200" rtl="0" algn="l">
              <a:spcBef>
                <a:spcPts val="1600"/>
              </a:spcBef>
              <a:spcAft>
                <a:spcPts val="0"/>
              </a:spcAft>
              <a:buSzPts val="1200"/>
              <a:buChar char="-"/>
            </a:pPr>
            <a:r>
              <a:rPr lang="en" sz="1200">
                <a:highlight>
                  <a:srgbClr val="FFFFFF"/>
                </a:highlight>
              </a:rPr>
              <a:t>PIE sequences of  *an ,*in, *en, or *im, *em, *om would become </a:t>
            </a:r>
            <a:r>
              <a:rPr i="1" lang="en" sz="1200">
                <a:highlight>
                  <a:schemeClr val="lt1"/>
                </a:highlight>
              </a:rPr>
              <a:t>ą </a:t>
            </a:r>
            <a:r>
              <a:rPr lang="en" sz="1200">
                <a:highlight>
                  <a:schemeClr val="lt1"/>
                </a:highlight>
              </a:rPr>
              <a:t>and </a:t>
            </a:r>
            <a:r>
              <a:rPr i="1" lang="en" sz="1200">
                <a:highlight>
                  <a:schemeClr val="lt1"/>
                </a:highlight>
              </a:rPr>
              <a:t>ę.</a:t>
            </a:r>
            <a:endParaRPr sz="1200">
              <a:highlight>
                <a:srgbClr val="FFFFFF"/>
              </a:highlight>
            </a:endParaRPr>
          </a:p>
          <a:p>
            <a:pPr indent="-304800" lvl="0" marL="457200" rtl="0" algn="l">
              <a:spcBef>
                <a:spcPts val="1600"/>
              </a:spcBef>
              <a:spcAft>
                <a:spcPts val="0"/>
              </a:spcAft>
              <a:buSzPts val="1200"/>
              <a:buChar char="-"/>
            </a:pPr>
            <a:r>
              <a:rPr lang="en" sz="1200">
                <a:highlight>
                  <a:srgbClr val="FFFFFF"/>
                </a:highlight>
              </a:rPr>
              <a:t>Examples of descent from PIE: *ĝ</a:t>
            </a:r>
            <a:r>
              <a:rPr b="1" lang="en" sz="1200">
                <a:highlight>
                  <a:srgbClr val="FFFFFF"/>
                </a:highlight>
              </a:rPr>
              <a:t>om</a:t>
            </a:r>
            <a:r>
              <a:rPr lang="en" sz="1200">
                <a:highlight>
                  <a:srgbClr val="FFFFFF"/>
                </a:highlight>
              </a:rPr>
              <a:t>bho- </a:t>
            </a:r>
            <a:r>
              <a:rPr i="1" lang="en" sz="1200">
                <a:highlight>
                  <a:srgbClr val="FFFFFF"/>
                </a:highlight>
              </a:rPr>
              <a:t>‘tooth’</a:t>
            </a:r>
            <a:r>
              <a:rPr lang="en" sz="1200">
                <a:highlight>
                  <a:srgbClr val="FFFFFF"/>
                </a:highlight>
              </a:rPr>
              <a:t> -&gt; Polish ‘</a:t>
            </a:r>
            <a:r>
              <a:rPr lang="en" sz="1200">
                <a:solidFill>
                  <a:srgbClr val="666666"/>
                </a:solidFill>
                <a:highlight>
                  <a:srgbClr val="FFFFFF"/>
                </a:highlight>
              </a:rPr>
              <a:t>z</a:t>
            </a:r>
            <a:r>
              <a:rPr lang="en" sz="1200">
                <a:highlight>
                  <a:schemeClr val="lt1"/>
                </a:highlight>
              </a:rPr>
              <a:t>ą</a:t>
            </a:r>
            <a:r>
              <a:rPr lang="en" sz="1200">
                <a:solidFill>
                  <a:srgbClr val="666666"/>
                </a:solidFill>
                <a:highlight>
                  <a:srgbClr val="FFFFFF"/>
                </a:highlight>
              </a:rPr>
              <a:t>b’, *</a:t>
            </a:r>
            <a:r>
              <a:rPr lang="en" sz="1200">
                <a:highlight>
                  <a:srgbClr val="FFFFFF"/>
                </a:highlight>
              </a:rPr>
              <a:t>ĝh</a:t>
            </a:r>
            <a:r>
              <a:rPr b="1" lang="en" sz="1200">
                <a:highlight>
                  <a:srgbClr val="FFFFFF"/>
                </a:highlight>
              </a:rPr>
              <a:t>an</a:t>
            </a:r>
            <a:r>
              <a:rPr lang="en" sz="1200">
                <a:highlight>
                  <a:srgbClr val="FFFFFF"/>
                </a:highlight>
              </a:rPr>
              <a:t>s- ‘</a:t>
            </a:r>
            <a:r>
              <a:rPr i="1" lang="en" sz="1200">
                <a:highlight>
                  <a:srgbClr val="FFFFFF"/>
                </a:highlight>
              </a:rPr>
              <a:t>goose</a:t>
            </a:r>
            <a:r>
              <a:rPr lang="en" sz="1200">
                <a:highlight>
                  <a:srgbClr val="FFFFFF"/>
                </a:highlight>
              </a:rPr>
              <a:t>’ -&gt; Polish ‘g</a:t>
            </a:r>
            <a:r>
              <a:rPr b="1" lang="en" sz="1200">
                <a:highlight>
                  <a:schemeClr val="lt1"/>
                </a:highlight>
              </a:rPr>
              <a:t>ę</a:t>
            </a:r>
            <a:r>
              <a:rPr lang="en" sz="1200">
                <a:highlight>
                  <a:schemeClr val="lt1"/>
                </a:highlight>
              </a:rPr>
              <a:t>ś’</a:t>
            </a:r>
            <a:endParaRPr sz="1200">
              <a:highlight>
                <a:srgbClr val="FFFFFF"/>
              </a:highlight>
            </a:endParaRPr>
          </a:p>
          <a:p>
            <a:pPr indent="-304800" lvl="0" marL="457200" rtl="0" algn="l">
              <a:spcBef>
                <a:spcPts val="1600"/>
              </a:spcBef>
              <a:spcAft>
                <a:spcPts val="0"/>
              </a:spcAft>
              <a:buSzPts val="1200"/>
              <a:buChar char="-"/>
            </a:pPr>
            <a:r>
              <a:rPr lang="en" sz="1200">
                <a:highlight>
                  <a:srgbClr val="FFFFFF"/>
                </a:highlight>
              </a:rPr>
              <a:t>According to Fortson, Polish is an exception to the Slavic languages’ tendencies to denasalize. (</a:t>
            </a:r>
            <a:r>
              <a:rPr i="1" lang="en" sz="1200">
                <a:highlight>
                  <a:srgbClr val="FFFFFF"/>
                </a:highlight>
              </a:rPr>
              <a:t>Fortson 18.32</a:t>
            </a:r>
            <a:r>
              <a:rPr lang="en" sz="1200">
                <a:highlight>
                  <a:srgbClr val="FFFFFF"/>
                </a:highlight>
              </a:rPr>
              <a:t>)</a:t>
            </a:r>
            <a:endParaRPr sz="1200">
              <a:highlight>
                <a:srgbClr val="FFFFFF"/>
              </a:highlight>
            </a:endParaRPr>
          </a:p>
          <a:p>
            <a:pPr indent="-304800" lvl="0" marL="457200" rtl="0" algn="l">
              <a:spcBef>
                <a:spcPts val="1600"/>
              </a:spcBef>
              <a:spcAft>
                <a:spcPts val="0"/>
              </a:spcAft>
              <a:buSzPts val="1200"/>
              <a:buChar char="-"/>
            </a:pPr>
            <a:r>
              <a:rPr lang="en" sz="1200">
                <a:highlight>
                  <a:srgbClr val="FFFFFF"/>
                </a:highlight>
              </a:rPr>
              <a:t>Here are some links to Wikipedia pronunciations: </a:t>
            </a:r>
            <a:endParaRPr sz="1200">
              <a:highlight>
                <a:srgbClr val="FFFFFF"/>
              </a:highlight>
            </a:endParaRPr>
          </a:p>
          <a:p>
            <a:pPr indent="0" lvl="0" marL="0" rtl="0" algn="l">
              <a:spcBef>
                <a:spcPts val="1600"/>
              </a:spcBef>
              <a:spcAft>
                <a:spcPts val="0"/>
              </a:spcAft>
              <a:buNone/>
            </a:pPr>
            <a:r>
              <a:t/>
            </a:r>
            <a:endParaRPr>
              <a:highlight>
                <a:srgbClr val="FFFFFF"/>
              </a:highlight>
            </a:endParaRPr>
          </a:p>
          <a:p>
            <a:pPr indent="0" lvl="0" marL="0" rtl="0" algn="l">
              <a:spcBef>
                <a:spcPts val="1600"/>
              </a:spcBef>
              <a:spcAft>
                <a:spcPts val="1600"/>
              </a:spcAft>
              <a:buNone/>
            </a:pPr>
            <a:r>
              <a:t/>
            </a:r>
            <a:endParaRPr sz="1200">
              <a:highlight>
                <a:srgbClr val="FFFFFF"/>
              </a:highlight>
            </a:endParaRPr>
          </a:p>
        </p:txBody>
      </p:sp>
      <p:pic>
        <p:nvPicPr>
          <p:cNvPr id="82" name="Google Shape;82;p16"/>
          <p:cNvPicPr preferRelativeResize="0"/>
          <p:nvPr/>
        </p:nvPicPr>
        <p:blipFill>
          <a:blip r:embed="rId3">
            <a:alphaModFix/>
          </a:blip>
          <a:stretch>
            <a:fillRect/>
          </a:stretch>
        </p:blipFill>
        <p:spPr>
          <a:xfrm>
            <a:off x="6967000" y="-101525"/>
            <a:ext cx="1905000" cy="1905000"/>
          </a:xfrm>
          <a:prstGeom prst="rect">
            <a:avLst/>
          </a:prstGeom>
          <a:noFill/>
          <a:ln>
            <a:noFill/>
          </a:ln>
        </p:spPr>
      </p:pic>
      <p:sp>
        <p:nvSpPr>
          <p:cNvPr id="83" name="Google Shape;83;p16"/>
          <p:cNvSpPr txBox="1"/>
          <p:nvPr/>
        </p:nvSpPr>
        <p:spPr>
          <a:xfrm>
            <a:off x="4410050" y="4466400"/>
            <a:ext cx="3394500" cy="38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100" u="sng">
                <a:solidFill>
                  <a:schemeClr val="hlink"/>
                </a:solidFill>
                <a:latin typeface="Lato"/>
                <a:ea typeface="Lato"/>
                <a:cs typeface="Lato"/>
                <a:sym typeface="Lato"/>
                <a:hlinkClick r:id="rId4"/>
              </a:rPr>
              <a:t>Pl-mąż.ogg</a:t>
            </a:r>
            <a:r>
              <a:rPr lang="en" sz="1100">
                <a:latin typeface="Lato"/>
                <a:ea typeface="Lato"/>
                <a:cs typeface="Lato"/>
                <a:sym typeface="Lato"/>
              </a:rPr>
              <a:t> </a:t>
            </a:r>
            <a:r>
              <a:rPr lang="en" sz="1100">
                <a:solidFill>
                  <a:schemeClr val="dk2"/>
                </a:solidFill>
                <a:latin typeface="Lato"/>
                <a:ea typeface="Lato"/>
                <a:cs typeface="Lato"/>
                <a:sym typeface="Lato"/>
              </a:rPr>
              <a:t>pronounces </a:t>
            </a:r>
            <a:r>
              <a:rPr lang="en" sz="1050">
                <a:solidFill>
                  <a:schemeClr val="dk2"/>
                </a:solidFill>
                <a:highlight>
                  <a:srgbClr val="FFFFFF"/>
                </a:highlight>
              </a:rPr>
              <a:t>mąż</a:t>
            </a:r>
            <a:r>
              <a:rPr lang="en" sz="1100">
                <a:solidFill>
                  <a:schemeClr val="dk2"/>
                </a:solidFill>
                <a:latin typeface="Lato"/>
                <a:ea typeface="Lato"/>
                <a:cs typeface="Lato"/>
                <a:sym typeface="Lato"/>
              </a:rPr>
              <a:t>, the word for husband</a:t>
            </a:r>
            <a:endParaRPr sz="1100">
              <a:solidFill>
                <a:schemeClr val="dk2"/>
              </a:solidFill>
              <a:latin typeface="Lato"/>
              <a:ea typeface="Lato"/>
              <a:cs typeface="Lato"/>
              <a:sym typeface="Lato"/>
            </a:endParaRPr>
          </a:p>
        </p:txBody>
      </p:sp>
      <p:sp>
        <p:nvSpPr>
          <p:cNvPr id="84" name="Google Shape;84;p16"/>
          <p:cNvSpPr txBox="1"/>
          <p:nvPr/>
        </p:nvSpPr>
        <p:spPr>
          <a:xfrm>
            <a:off x="4410050" y="4183375"/>
            <a:ext cx="4551000" cy="38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100" u="sng">
                <a:solidFill>
                  <a:schemeClr val="hlink"/>
                </a:solidFill>
                <a:latin typeface="Lato"/>
                <a:ea typeface="Lato"/>
                <a:cs typeface="Lato"/>
                <a:sym typeface="Lato"/>
                <a:hlinkClick r:id="rId5"/>
              </a:rPr>
              <a:t>Pl-mogę.ogg</a:t>
            </a:r>
            <a:r>
              <a:rPr i="1" lang="en" sz="1100">
                <a:latin typeface="Lato"/>
                <a:ea typeface="Lato"/>
                <a:cs typeface="Lato"/>
                <a:sym typeface="Lato"/>
              </a:rPr>
              <a:t> </a:t>
            </a:r>
            <a:r>
              <a:rPr lang="en" sz="1100">
                <a:solidFill>
                  <a:schemeClr val="dk2"/>
                </a:solidFill>
                <a:latin typeface="Lato"/>
                <a:ea typeface="Lato"/>
                <a:cs typeface="Lato"/>
                <a:sym typeface="Lato"/>
              </a:rPr>
              <a:t>pronounces </a:t>
            </a:r>
            <a:r>
              <a:rPr lang="en" sz="1050">
                <a:solidFill>
                  <a:schemeClr val="dk2"/>
                </a:solidFill>
                <a:highlight>
                  <a:srgbClr val="FFFFFF"/>
                </a:highlight>
              </a:rPr>
              <a:t>mogę</a:t>
            </a:r>
            <a:r>
              <a:rPr lang="en" sz="1100">
                <a:solidFill>
                  <a:schemeClr val="dk2"/>
                </a:solidFill>
                <a:latin typeface="Lato"/>
                <a:ea typeface="Lato"/>
                <a:cs typeface="Lato"/>
                <a:sym typeface="Lato"/>
              </a:rPr>
              <a:t>, the 1st person singular of ‘to be able to’</a:t>
            </a:r>
            <a:endParaRPr sz="1100">
              <a:solidFill>
                <a:schemeClr val="dk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‘kreska’ and palatal consonants</a:t>
            </a:r>
            <a:endParaRPr/>
          </a:p>
        </p:txBody>
      </p:sp>
      <p:sp>
        <p:nvSpPr>
          <p:cNvPr id="90" name="Google Shape;9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rgbClr val="FFFFFF"/>
                </a:highlight>
              </a:rPr>
              <a:t>Found over </a:t>
            </a:r>
            <a:r>
              <a:rPr i="1" lang="en" sz="1200">
                <a:highlight>
                  <a:srgbClr val="FFFFFF"/>
                </a:highlight>
              </a:rPr>
              <a:t>ć, ń, ó, ś, ź</a:t>
            </a:r>
            <a:r>
              <a:rPr lang="en" sz="1200">
                <a:highlight>
                  <a:srgbClr val="FFFFFF"/>
                </a:highlight>
              </a:rPr>
              <a:t> and through the letter in </a:t>
            </a:r>
            <a:r>
              <a:rPr i="1" lang="en" sz="1200">
                <a:highlight>
                  <a:srgbClr val="FFFFFF"/>
                </a:highlight>
              </a:rPr>
              <a:t>ł.</a:t>
            </a:r>
            <a:r>
              <a:rPr lang="en" sz="1200">
                <a:highlight>
                  <a:srgbClr val="FFFFFF"/>
                </a:highlight>
              </a:rPr>
              <a:t> </a:t>
            </a:r>
            <a:endParaRPr sz="1200">
              <a:highlight>
                <a:srgbClr val="FFFFFF"/>
              </a:highlight>
            </a:endParaRPr>
          </a:p>
          <a:p>
            <a:pPr indent="0" lvl="0" marL="0" rtl="0" algn="l">
              <a:spcBef>
                <a:spcPts val="1600"/>
              </a:spcBef>
              <a:spcAft>
                <a:spcPts val="0"/>
              </a:spcAft>
              <a:buNone/>
            </a:pPr>
            <a:r>
              <a:rPr lang="en" sz="1200">
                <a:highlight>
                  <a:srgbClr val="FFFFFF"/>
                </a:highlight>
              </a:rPr>
              <a:t> </a:t>
            </a:r>
            <a:r>
              <a:rPr i="1" lang="en" sz="1200">
                <a:highlight>
                  <a:schemeClr val="lt1"/>
                </a:highlight>
              </a:rPr>
              <a:t>ć, ń, ś, ź</a:t>
            </a:r>
            <a:r>
              <a:rPr lang="en" sz="1200">
                <a:highlight>
                  <a:schemeClr val="lt1"/>
                </a:highlight>
              </a:rPr>
              <a:t> are palatal consonants, with their own unique sounds separate from their unaccented counterparts.</a:t>
            </a:r>
            <a:endParaRPr sz="1200">
              <a:highlight>
                <a:schemeClr val="lt1"/>
              </a:highlight>
            </a:endParaRPr>
          </a:p>
          <a:p>
            <a:pPr indent="0" lvl="0" marL="0" rtl="0" algn="l">
              <a:spcBef>
                <a:spcPts val="1600"/>
              </a:spcBef>
              <a:spcAft>
                <a:spcPts val="0"/>
              </a:spcAft>
              <a:buNone/>
            </a:pPr>
            <a:r>
              <a:rPr lang="en" sz="1200">
                <a:highlight>
                  <a:schemeClr val="lt1"/>
                </a:highlight>
              </a:rPr>
              <a:t>Because Balto Slavic is a satem branch, all plain velars </a:t>
            </a:r>
            <a:r>
              <a:rPr i="1" lang="en" sz="1200">
                <a:highlight>
                  <a:schemeClr val="lt1"/>
                </a:highlight>
              </a:rPr>
              <a:t>*k, *g, *gh,</a:t>
            </a:r>
            <a:r>
              <a:rPr lang="en" sz="1200">
                <a:highlight>
                  <a:schemeClr val="lt1"/>
                </a:highlight>
              </a:rPr>
              <a:t> and labiovelars </a:t>
            </a:r>
            <a:r>
              <a:rPr i="1" lang="en" sz="1200">
                <a:highlight>
                  <a:schemeClr val="lt1"/>
                </a:highlight>
              </a:rPr>
              <a:t>*k</a:t>
            </a:r>
            <a:r>
              <a:rPr baseline="30000" i="1" lang="en" sz="1200">
                <a:highlight>
                  <a:schemeClr val="lt1"/>
                </a:highlight>
              </a:rPr>
              <a:t>w</a:t>
            </a:r>
            <a:r>
              <a:rPr i="1" lang="en" sz="1200">
                <a:highlight>
                  <a:schemeClr val="lt1"/>
                </a:highlight>
              </a:rPr>
              <a:t>, *g</a:t>
            </a:r>
            <a:r>
              <a:rPr baseline="30000" i="1" lang="en" sz="1200">
                <a:highlight>
                  <a:schemeClr val="lt1"/>
                </a:highlight>
              </a:rPr>
              <a:t>w</a:t>
            </a:r>
            <a:r>
              <a:rPr i="1" lang="en" sz="1200">
                <a:highlight>
                  <a:schemeClr val="lt1"/>
                </a:highlight>
              </a:rPr>
              <a:t>, *g</a:t>
            </a:r>
            <a:r>
              <a:rPr baseline="30000" i="1" lang="en" sz="1200">
                <a:highlight>
                  <a:schemeClr val="lt1"/>
                </a:highlight>
              </a:rPr>
              <a:t>w</a:t>
            </a:r>
            <a:r>
              <a:rPr i="1" lang="en" sz="1200">
                <a:highlight>
                  <a:schemeClr val="lt1"/>
                </a:highlight>
              </a:rPr>
              <a:t>h</a:t>
            </a:r>
            <a:r>
              <a:rPr lang="en" sz="1200">
                <a:highlight>
                  <a:schemeClr val="lt1"/>
                </a:highlight>
              </a:rPr>
              <a:t> became the plain velars </a:t>
            </a:r>
            <a:r>
              <a:rPr i="1" lang="en" sz="1200">
                <a:highlight>
                  <a:schemeClr val="lt1"/>
                </a:highlight>
              </a:rPr>
              <a:t>k</a:t>
            </a:r>
            <a:r>
              <a:rPr lang="en" sz="1200">
                <a:highlight>
                  <a:schemeClr val="lt1"/>
                </a:highlight>
              </a:rPr>
              <a:t> and </a:t>
            </a:r>
            <a:r>
              <a:rPr i="1" lang="en" sz="1200">
                <a:highlight>
                  <a:schemeClr val="lt1"/>
                </a:highlight>
              </a:rPr>
              <a:t>g</a:t>
            </a:r>
            <a:r>
              <a:rPr lang="en" sz="1200">
                <a:highlight>
                  <a:schemeClr val="lt1"/>
                </a:highlight>
              </a:rPr>
              <a:t>. (</a:t>
            </a:r>
            <a:r>
              <a:rPr i="1" lang="en" sz="1200">
                <a:highlight>
                  <a:schemeClr val="lt1"/>
                </a:highlight>
              </a:rPr>
              <a:t>Fortson 18.4</a:t>
            </a:r>
            <a:r>
              <a:rPr lang="en" sz="1200">
                <a:highlight>
                  <a:schemeClr val="lt1"/>
                </a:highlight>
              </a:rPr>
              <a:t>)</a:t>
            </a:r>
            <a:endParaRPr sz="1200">
              <a:highlight>
                <a:schemeClr val="lt1"/>
              </a:highlight>
            </a:endParaRPr>
          </a:p>
          <a:p>
            <a:pPr indent="0" lvl="0" marL="0" rtl="0" algn="l">
              <a:spcBef>
                <a:spcPts val="1600"/>
              </a:spcBef>
              <a:spcAft>
                <a:spcPts val="0"/>
              </a:spcAft>
              <a:buNone/>
            </a:pPr>
            <a:r>
              <a:rPr lang="en" sz="1200">
                <a:highlight>
                  <a:schemeClr val="lt1"/>
                </a:highlight>
              </a:rPr>
              <a:t>Palatal consonants are HUGELY important in Balto-Slavic languages and occurred in three movements. (</a:t>
            </a:r>
            <a:r>
              <a:rPr i="1" lang="en" sz="1200">
                <a:highlight>
                  <a:schemeClr val="lt1"/>
                </a:highlight>
              </a:rPr>
              <a:t>Fortson 18.25</a:t>
            </a:r>
            <a:r>
              <a:rPr lang="en" sz="1200">
                <a:highlight>
                  <a:schemeClr val="lt1"/>
                </a:highlight>
              </a:rPr>
              <a:t>)</a:t>
            </a:r>
            <a:endParaRPr sz="1200">
              <a:highlight>
                <a:schemeClr val="lt1"/>
              </a:highlight>
            </a:endParaRPr>
          </a:p>
          <a:p>
            <a:pPr indent="-304800" lvl="0" marL="457200" rtl="0" algn="l">
              <a:spcBef>
                <a:spcPts val="1600"/>
              </a:spcBef>
              <a:spcAft>
                <a:spcPts val="0"/>
              </a:spcAft>
              <a:buSzPts val="1200"/>
              <a:buChar char="-"/>
            </a:pPr>
            <a:r>
              <a:rPr lang="en" sz="1200" u="sng">
                <a:highlight>
                  <a:schemeClr val="lt1"/>
                </a:highlight>
              </a:rPr>
              <a:t>The First Palatalization</a:t>
            </a:r>
            <a:r>
              <a:rPr lang="en" sz="1200">
                <a:highlight>
                  <a:schemeClr val="lt1"/>
                </a:highlight>
              </a:rPr>
              <a:t> changed the velars </a:t>
            </a:r>
            <a:r>
              <a:rPr i="1" lang="en" sz="1200">
                <a:highlight>
                  <a:schemeClr val="lt1"/>
                </a:highlight>
              </a:rPr>
              <a:t>k, g, x </a:t>
            </a:r>
            <a:r>
              <a:rPr lang="en" sz="1200">
                <a:highlight>
                  <a:schemeClr val="lt1"/>
                </a:highlight>
              </a:rPr>
              <a:t>before *i or a front vowel </a:t>
            </a:r>
            <a:r>
              <a:rPr lang="en" sz="1200"/>
              <a:t>to</a:t>
            </a:r>
            <a:r>
              <a:rPr i="1" lang="en" sz="1200"/>
              <a:t> ć, ź (later, ż), ś. </a:t>
            </a:r>
            <a:r>
              <a:rPr lang="en" sz="1200"/>
              <a:t>                                                     Example: PBS *slu</a:t>
            </a:r>
            <a:r>
              <a:rPr b="1" lang="en" sz="1200"/>
              <a:t>g</a:t>
            </a:r>
            <a:r>
              <a:rPr lang="en" sz="1200"/>
              <a:t>-iti ‘</a:t>
            </a:r>
            <a:r>
              <a:rPr i="1" lang="en" sz="1200"/>
              <a:t>to serve</a:t>
            </a:r>
            <a:r>
              <a:rPr lang="en" sz="1200"/>
              <a:t>’ -&gt; Polish słu</a:t>
            </a:r>
            <a:r>
              <a:rPr b="1" lang="en" sz="1200"/>
              <a:t>ż</a:t>
            </a:r>
            <a:r>
              <a:rPr lang="en" sz="1200"/>
              <a:t>yć</a:t>
            </a:r>
            <a:endParaRPr sz="1200"/>
          </a:p>
          <a:p>
            <a:pPr indent="-304800" lvl="0" marL="457200" rtl="0" algn="l">
              <a:spcBef>
                <a:spcPts val="0"/>
              </a:spcBef>
              <a:spcAft>
                <a:spcPts val="0"/>
              </a:spcAft>
              <a:buSzPts val="1200"/>
              <a:buChar char="-"/>
            </a:pPr>
            <a:r>
              <a:rPr lang="en" sz="1200" u="sng"/>
              <a:t>The Second Palatalization</a:t>
            </a:r>
            <a:r>
              <a:rPr lang="en" sz="1200"/>
              <a:t> changed </a:t>
            </a:r>
            <a:r>
              <a:rPr i="1" lang="en" sz="1200"/>
              <a:t>k, g, x</a:t>
            </a:r>
            <a:r>
              <a:rPr lang="en" sz="1200"/>
              <a:t> before </a:t>
            </a:r>
            <a:r>
              <a:rPr i="1" lang="en" sz="1200"/>
              <a:t>é</a:t>
            </a:r>
            <a:r>
              <a:rPr lang="en" sz="1200"/>
              <a:t>                                                                                                                                                          Example: PIE *</a:t>
            </a:r>
            <a:r>
              <a:rPr b="1" lang="en" sz="1200"/>
              <a:t>k</a:t>
            </a:r>
            <a:r>
              <a:rPr b="1" baseline="30000" lang="en" sz="1200"/>
              <a:t>w</a:t>
            </a:r>
            <a:r>
              <a:rPr lang="en" sz="1200"/>
              <a:t>oi-neh</a:t>
            </a:r>
            <a:r>
              <a:rPr baseline="-25000" lang="en" sz="1200"/>
              <a:t>2</a:t>
            </a:r>
            <a:r>
              <a:rPr lang="en" sz="1200"/>
              <a:t> </a:t>
            </a:r>
            <a:r>
              <a:rPr i="1" lang="en" sz="1200"/>
              <a:t>‘price’</a:t>
            </a:r>
            <a:r>
              <a:rPr lang="en" sz="1200"/>
              <a:t> -&gt; PBS *</a:t>
            </a:r>
            <a:r>
              <a:rPr b="1" lang="en" sz="1200"/>
              <a:t>k</a:t>
            </a:r>
            <a:r>
              <a:rPr lang="en" sz="1200"/>
              <a:t>éna -&gt; Polish </a:t>
            </a:r>
            <a:r>
              <a:rPr b="1" lang="en" sz="1200"/>
              <a:t>c</a:t>
            </a:r>
            <a:r>
              <a:rPr lang="en" sz="1200"/>
              <a:t>ena</a:t>
            </a:r>
            <a:endParaRPr sz="1200"/>
          </a:p>
          <a:p>
            <a:pPr indent="-304800" lvl="0" marL="457200" rtl="0" algn="l">
              <a:spcBef>
                <a:spcPts val="0"/>
              </a:spcBef>
              <a:spcAft>
                <a:spcPts val="0"/>
              </a:spcAft>
              <a:buSzPts val="1200"/>
              <a:buChar char="-"/>
            </a:pPr>
            <a:r>
              <a:rPr lang="en" sz="1200" u="sng"/>
              <a:t>The Third Palatalization </a:t>
            </a:r>
            <a:r>
              <a:rPr lang="en" sz="1200"/>
              <a:t>changed k, g, x before most vowels and after </a:t>
            </a:r>
            <a:r>
              <a:rPr i="1" lang="en" sz="1200"/>
              <a:t>i</a:t>
            </a:r>
            <a:r>
              <a:rPr lang="en" sz="1200"/>
              <a:t> or </a:t>
            </a:r>
            <a:r>
              <a:rPr i="1" lang="en" sz="1200">
                <a:highlight>
                  <a:schemeClr val="lt1"/>
                </a:highlight>
              </a:rPr>
              <a:t>ę.</a:t>
            </a:r>
            <a:r>
              <a:rPr lang="en" sz="1200">
                <a:highlight>
                  <a:schemeClr val="lt1"/>
                </a:highlight>
              </a:rPr>
              <a:t> However, this step is far more sporadic, according to Fortson.  It does not appear to apply to Polish as much as other Slavic languages.                                                                                                                                                                                                              Example: PIE *</a:t>
            </a:r>
            <a:r>
              <a:rPr lang="en" sz="1200"/>
              <a:t>k̂r̥d-i</a:t>
            </a:r>
            <a:r>
              <a:rPr b="1" lang="en" sz="1200"/>
              <a:t>k</a:t>
            </a:r>
            <a:r>
              <a:rPr lang="en" sz="1200"/>
              <a:t>o- -&gt; PBS *sridi</a:t>
            </a:r>
            <a:r>
              <a:rPr b="1" lang="en" sz="1200"/>
              <a:t>k</a:t>
            </a:r>
            <a:r>
              <a:rPr lang="en" sz="1200"/>
              <a:t>o -&gt; Polish serdusz</a:t>
            </a:r>
            <a:r>
              <a:rPr b="1" lang="en" sz="1200"/>
              <a:t>k</a:t>
            </a:r>
            <a:r>
              <a:rPr lang="en" sz="1200"/>
              <a:t>o</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Palatal consonants cont.</a:t>
            </a:r>
            <a:endParaRPr/>
          </a:p>
        </p:txBody>
      </p:sp>
      <p:sp>
        <p:nvSpPr>
          <p:cNvPr id="96" name="Google Shape;96;p18"/>
          <p:cNvSpPr txBox="1"/>
          <p:nvPr>
            <p:ph idx="1" type="body"/>
          </p:nvPr>
        </p:nvSpPr>
        <p:spPr>
          <a:xfrm>
            <a:off x="4613325" y="1227700"/>
            <a:ext cx="42072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100"/>
          </a:p>
          <a:p>
            <a:pPr indent="0" lvl="0" marL="0" rtl="0" algn="l">
              <a:lnSpc>
                <a:spcPct val="100000"/>
              </a:lnSpc>
              <a:spcBef>
                <a:spcPts val="0"/>
              </a:spcBef>
              <a:spcAft>
                <a:spcPts val="0"/>
              </a:spcAft>
              <a:buNone/>
            </a:pPr>
            <a:r>
              <a:rPr lang="en" sz="1900"/>
              <a:t>English equivalent: ‘</a:t>
            </a:r>
            <a:r>
              <a:rPr b="1" lang="en" sz="1900" u="sng"/>
              <a:t>ch</a:t>
            </a:r>
            <a:r>
              <a:rPr lang="en" sz="1900"/>
              <a:t>eer’</a:t>
            </a:r>
            <a:endParaRPr sz="1900"/>
          </a:p>
          <a:p>
            <a:pPr indent="0" lvl="0" marL="0" rtl="0" algn="l">
              <a:lnSpc>
                <a:spcPct val="100000"/>
              </a:lnSpc>
              <a:spcBef>
                <a:spcPts val="0"/>
              </a:spcBef>
              <a:spcAft>
                <a:spcPts val="0"/>
              </a:spcAft>
              <a:buNone/>
            </a:pPr>
            <a:r>
              <a:rPr lang="en" sz="1900"/>
              <a:t>English equivalent: ‘</a:t>
            </a:r>
            <a:r>
              <a:rPr b="1" lang="en" sz="1900" u="sng"/>
              <a:t>j</a:t>
            </a:r>
            <a:r>
              <a:rPr lang="en" sz="1900"/>
              <a:t>eep’ </a:t>
            </a:r>
            <a:endParaRPr sz="1900"/>
          </a:p>
          <a:p>
            <a:pPr indent="0" lvl="0" marL="0" rtl="0" algn="l">
              <a:lnSpc>
                <a:spcPct val="100000"/>
              </a:lnSpc>
              <a:spcBef>
                <a:spcPts val="0"/>
              </a:spcBef>
              <a:spcAft>
                <a:spcPts val="0"/>
              </a:spcAft>
              <a:buNone/>
            </a:pPr>
            <a:r>
              <a:rPr lang="en" sz="1900"/>
              <a:t>English equivalent: ‘</a:t>
            </a:r>
            <a:r>
              <a:rPr b="1" lang="en" sz="1900" u="sng"/>
              <a:t>sh</a:t>
            </a:r>
            <a:r>
              <a:rPr lang="en" sz="1900"/>
              <a:t>e’</a:t>
            </a:r>
            <a:endParaRPr sz="1900"/>
          </a:p>
          <a:p>
            <a:pPr indent="0" lvl="0" marL="0" rtl="0" algn="l">
              <a:lnSpc>
                <a:spcPct val="100000"/>
              </a:lnSpc>
              <a:spcBef>
                <a:spcPts val="0"/>
              </a:spcBef>
              <a:spcAft>
                <a:spcPts val="0"/>
              </a:spcAft>
              <a:buNone/>
            </a:pPr>
            <a:r>
              <a:rPr lang="en" sz="1900"/>
              <a:t>English equivalent: ‘a</a:t>
            </a:r>
            <a:r>
              <a:rPr b="1" lang="en" sz="1900" u="sng"/>
              <a:t>z</a:t>
            </a:r>
            <a:r>
              <a:rPr lang="en" sz="1900"/>
              <a:t>ure’</a:t>
            </a:r>
            <a:endParaRPr sz="1900"/>
          </a:p>
          <a:p>
            <a:pPr indent="0" lvl="0" marL="0" rtl="0" algn="l">
              <a:lnSpc>
                <a:spcPct val="100000"/>
              </a:lnSpc>
              <a:spcBef>
                <a:spcPts val="0"/>
              </a:spcBef>
              <a:spcAft>
                <a:spcPts val="0"/>
              </a:spcAft>
              <a:buNone/>
            </a:pPr>
            <a:r>
              <a:rPr lang="en" sz="1900"/>
              <a:t>English equivalent: ‘ca</a:t>
            </a:r>
            <a:r>
              <a:rPr b="1" lang="en" sz="1900" u="sng"/>
              <a:t>ny</a:t>
            </a:r>
            <a:r>
              <a:rPr lang="en" sz="1900"/>
              <a:t>on’ </a:t>
            </a:r>
            <a:endParaRPr sz="1900"/>
          </a:p>
          <a:p>
            <a:pPr indent="0" lvl="0" marL="0" rtl="0" algn="l">
              <a:spcBef>
                <a:spcPts val="0"/>
              </a:spcBef>
              <a:spcAft>
                <a:spcPts val="1600"/>
              </a:spcAft>
              <a:buNone/>
            </a:pPr>
            <a:r>
              <a:rPr lang="en" sz="1900"/>
              <a:t> </a:t>
            </a:r>
            <a:endParaRPr sz="1900"/>
          </a:p>
        </p:txBody>
      </p:sp>
      <p:pic>
        <p:nvPicPr>
          <p:cNvPr id="97" name="Google Shape;97;p18"/>
          <p:cNvPicPr preferRelativeResize="0"/>
          <p:nvPr/>
        </p:nvPicPr>
        <p:blipFill>
          <a:blip r:embed="rId3">
            <a:alphaModFix/>
          </a:blip>
          <a:stretch>
            <a:fillRect/>
          </a:stretch>
        </p:blipFill>
        <p:spPr>
          <a:xfrm>
            <a:off x="406125" y="1152475"/>
            <a:ext cx="4207200" cy="1922700"/>
          </a:xfrm>
          <a:prstGeom prst="rect">
            <a:avLst/>
          </a:prstGeom>
          <a:noFill/>
          <a:ln>
            <a:noFill/>
          </a:ln>
        </p:spPr>
      </p:pic>
      <p:sp>
        <p:nvSpPr>
          <p:cNvPr id="98" name="Google Shape;98;p18"/>
          <p:cNvSpPr txBox="1"/>
          <p:nvPr/>
        </p:nvSpPr>
        <p:spPr>
          <a:xfrm>
            <a:off x="583000" y="3291100"/>
            <a:ext cx="7165200" cy="15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Lato"/>
                <a:ea typeface="Lato"/>
                <a:cs typeface="Lato"/>
                <a:sym typeface="Lato"/>
              </a:rPr>
              <a:t>Examples: </a:t>
            </a:r>
            <a:endParaRPr>
              <a:solidFill>
                <a:schemeClr val="dk2"/>
              </a:solidFill>
              <a:latin typeface="Lato"/>
              <a:ea typeface="Lato"/>
              <a:cs typeface="Lato"/>
              <a:sym typeface="Lato"/>
            </a:endParaRPr>
          </a:p>
          <a:p>
            <a:pPr indent="-304800" lvl="0" marL="457200" rtl="0" algn="l">
              <a:spcBef>
                <a:spcPts val="0"/>
              </a:spcBef>
              <a:spcAft>
                <a:spcPts val="0"/>
              </a:spcAft>
              <a:buClr>
                <a:schemeClr val="dk2"/>
              </a:buClr>
              <a:buSzPts val="1200"/>
              <a:buFont typeface="Roboto"/>
              <a:buChar char="●"/>
            </a:pPr>
            <a:r>
              <a:rPr lang="en" sz="1200">
                <a:solidFill>
                  <a:schemeClr val="dk2"/>
                </a:solidFill>
                <a:latin typeface="Lato"/>
                <a:ea typeface="Lato"/>
                <a:cs typeface="Lato"/>
                <a:sym typeface="Lato"/>
              </a:rPr>
              <a:t>Mierzy</a:t>
            </a:r>
            <a:r>
              <a:rPr b="1" lang="en" sz="1200">
                <a:solidFill>
                  <a:schemeClr val="dk2"/>
                </a:solidFill>
                <a:latin typeface="Lato"/>
                <a:ea typeface="Lato"/>
                <a:cs typeface="Lato"/>
                <a:sym typeface="Lato"/>
              </a:rPr>
              <a:t>ć</a:t>
            </a:r>
            <a:r>
              <a:rPr lang="en" sz="1200">
                <a:solidFill>
                  <a:schemeClr val="dk2"/>
                </a:solidFill>
                <a:latin typeface="Lato"/>
                <a:ea typeface="Lato"/>
                <a:cs typeface="Lato"/>
                <a:sym typeface="Lato"/>
              </a:rPr>
              <a:t> ‘</a:t>
            </a:r>
            <a:r>
              <a:rPr i="1" lang="en" sz="1200">
                <a:solidFill>
                  <a:schemeClr val="dk2"/>
                </a:solidFill>
                <a:latin typeface="Lato"/>
                <a:ea typeface="Lato"/>
                <a:cs typeface="Lato"/>
                <a:sym typeface="Lato"/>
              </a:rPr>
              <a:t>to disgust</a:t>
            </a:r>
            <a:r>
              <a:rPr lang="en" sz="1200">
                <a:solidFill>
                  <a:schemeClr val="dk2"/>
                </a:solidFill>
                <a:latin typeface="Lato"/>
                <a:ea typeface="Lato"/>
                <a:cs typeface="Lato"/>
                <a:sym typeface="Lato"/>
              </a:rPr>
              <a:t>’</a:t>
            </a:r>
            <a:endParaRPr sz="1200">
              <a:solidFill>
                <a:schemeClr val="dk2"/>
              </a:solidFill>
              <a:latin typeface="Lato"/>
              <a:ea typeface="Lato"/>
              <a:cs typeface="Lato"/>
              <a:sym typeface="Lato"/>
            </a:endParaRPr>
          </a:p>
          <a:p>
            <a:pPr indent="-304800" lvl="0" marL="457200" rtl="0" algn="l">
              <a:spcBef>
                <a:spcPts val="0"/>
              </a:spcBef>
              <a:spcAft>
                <a:spcPts val="0"/>
              </a:spcAft>
              <a:buClr>
                <a:schemeClr val="dk2"/>
              </a:buClr>
              <a:buSzPts val="1200"/>
              <a:buFont typeface="Roboto"/>
              <a:buChar char="●"/>
            </a:pPr>
            <a:r>
              <a:rPr b="1" lang="en" sz="1200">
                <a:solidFill>
                  <a:schemeClr val="dk2"/>
                </a:solidFill>
                <a:latin typeface="Lato"/>
                <a:ea typeface="Lato"/>
                <a:cs typeface="Lato"/>
                <a:sym typeface="Lato"/>
              </a:rPr>
              <a:t>Dz</a:t>
            </a:r>
            <a:r>
              <a:rPr lang="en" sz="1200">
                <a:solidFill>
                  <a:schemeClr val="dk2"/>
                </a:solidFill>
                <a:latin typeface="Lato"/>
                <a:ea typeface="Lato"/>
                <a:cs typeface="Lato"/>
                <a:sym typeface="Lato"/>
              </a:rPr>
              <a:t>ia</a:t>
            </a:r>
            <a:r>
              <a:rPr b="1" lang="en" sz="1200">
                <a:solidFill>
                  <a:schemeClr val="dk2"/>
                </a:solidFill>
                <a:latin typeface="Lato"/>
                <a:ea typeface="Lato"/>
                <a:cs typeface="Lato"/>
                <a:sym typeface="Lato"/>
              </a:rPr>
              <a:t>dz</a:t>
            </a:r>
            <a:r>
              <a:rPr lang="en" sz="1200">
                <a:solidFill>
                  <a:schemeClr val="dk2"/>
                </a:solidFill>
                <a:latin typeface="Lato"/>
                <a:ea typeface="Lato"/>
                <a:cs typeface="Lato"/>
                <a:sym typeface="Lato"/>
              </a:rPr>
              <a:t>io ‘</a:t>
            </a:r>
            <a:r>
              <a:rPr i="1" lang="en" sz="1200">
                <a:solidFill>
                  <a:schemeClr val="dk2"/>
                </a:solidFill>
                <a:latin typeface="Lato"/>
                <a:ea typeface="Lato"/>
                <a:cs typeface="Lato"/>
                <a:sym typeface="Lato"/>
              </a:rPr>
              <a:t>grandfather</a:t>
            </a:r>
            <a:r>
              <a:rPr lang="en" sz="1200">
                <a:solidFill>
                  <a:schemeClr val="dk2"/>
                </a:solidFill>
                <a:latin typeface="Lato"/>
                <a:ea typeface="Lato"/>
                <a:cs typeface="Lato"/>
                <a:sym typeface="Lato"/>
              </a:rPr>
              <a:t>’</a:t>
            </a:r>
            <a:endParaRPr sz="1200">
              <a:solidFill>
                <a:schemeClr val="dk2"/>
              </a:solidFill>
              <a:latin typeface="Lato"/>
              <a:ea typeface="Lato"/>
              <a:cs typeface="Lato"/>
              <a:sym typeface="Lato"/>
            </a:endParaRPr>
          </a:p>
          <a:p>
            <a:pPr indent="-304800" lvl="0" marL="457200" rtl="0" algn="l">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Dzi</a:t>
            </a:r>
            <a:r>
              <a:rPr b="1" lang="en" sz="1200">
                <a:solidFill>
                  <a:schemeClr val="dk2"/>
                </a:solidFill>
                <a:latin typeface="Lato"/>
                <a:ea typeface="Lato"/>
                <a:cs typeface="Lato"/>
                <a:sym typeface="Lato"/>
              </a:rPr>
              <a:t>ś </a:t>
            </a:r>
            <a:r>
              <a:rPr i="1" lang="en" sz="1200">
                <a:solidFill>
                  <a:schemeClr val="dk2"/>
                </a:solidFill>
                <a:latin typeface="Lato"/>
                <a:ea typeface="Lato"/>
                <a:cs typeface="Lato"/>
                <a:sym typeface="Lato"/>
              </a:rPr>
              <a:t>‘today’</a:t>
            </a:r>
            <a:endParaRPr i="1" sz="1200">
              <a:solidFill>
                <a:schemeClr val="dk2"/>
              </a:solidFill>
              <a:latin typeface="Lato"/>
              <a:ea typeface="Lato"/>
              <a:cs typeface="Lato"/>
              <a:sym typeface="Lato"/>
            </a:endParaRPr>
          </a:p>
          <a:p>
            <a:pPr indent="-304800" lvl="0" marL="457200" rtl="0" algn="l">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Łód</a:t>
            </a:r>
            <a:r>
              <a:rPr b="1" lang="en" sz="1200">
                <a:solidFill>
                  <a:schemeClr val="dk2"/>
                </a:solidFill>
                <a:latin typeface="Lato"/>
                <a:ea typeface="Lato"/>
                <a:cs typeface="Lato"/>
                <a:sym typeface="Lato"/>
              </a:rPr>
              <a:t>ź </a:t>
            </a:r>
            <a:r>
              <a:rPr lang="en" sz="1200">
                <a:solidFill>
                  <a:schemeClr val="dk2"/>
                </a:solidFill>
                <a:latin typeface="Lato"/>
                <a:ea typeface="Lato"/>
                <a:cs typeface="Lato"/>
                <a:sym typeface="Lato"/>
              </a:rPr>
              <a:t>(city in Poland)</a:t>
            </a:r>
            <a:endParaRPr sz="1200">
              <a:solidFill>
                <a:schemeClr val="dk2"/>
              </a:solidFill>
              <a:latin typeface="Lato"/>
              <a:ea typeface="Lato"/>
              <a:cs typeface="Lato"/>
              <a:sym typeface="Lato"/>
            </a:endParaRPr>
          </a:p>
          <a:p>
            <a:pPr indent="-304800" lvl="0" marL="457200" rtl="0" algn="l">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Da</a:t>
            </a:r>
            <a:r>
              <a:rPr b="1" lang="en" sz="1200">
                <a:solidFill>
                  <a:schemeClr val="dk2"/>
                </a:solidFill>
                <a:latin typeface="Lato"/>
                <a:ea typeface="Lato"/>
                <a:cs typeface="Lato"/>
                <a:sym typeface="Lato"/>
              </a:rPr>
              <a:t>n</a:t>
            </a:r>
            <a:r>
              <a:rPr lang="en" sz="1200">
                <a:solidFill>
                  <a:schemeClr val="dk2"/>
                </a:solidFill>
                <a:latin typeface="Lato"/>
                <a:ea typeface="Lato"/>
                <a:cs typeface="Lato"/>
                <a:sym typeface="Lato"/>
              </a:rPr>
              <a:t>ia ‘dishes’</a:t>
            </a:r>
            <a:endParaRPr sz="1200">
              <a:solidFill>
                <a:schemeClr val="dk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letter </a:t>
            </a:r>
            <a:r>
              <a:rPr b="0" lang="en"/>
              <a:t>Ł</a:t>
            </a:r>
            <a:endParaRPr b="0"/>
          </a:p>
          <a:p>
            <a:pPr indent="0" lvl="0" marL="0" rtl="0" algn="l">
              <a:spcBef>
                <a:spcPts val="0"/>
              </a:spcBef>
              <a:spcAft>
                <a:spcPts val="0"/>
              </a:spcAft>
              <a:buNone/>
            </a:pPr>
            <a:r>
              <a:t/>
            </a:r>
            <a:endParaRPr/>
          </a:p>
        </p:txBody>
      </p:sp>
      <p:sp>
        <p:nvSpPr>
          <p:cNvPr id="104" name="Google Shape;104;p19"/>
          <p:cNvSpPr txBox="1"/>
          <p:nvPr>
            <p:ph idx="1" type="body"/>
          </p:nvPr>
        </p:nvSpPr>
        <p:spPr>
          <a:xfrm>
            <a:off x="311700" y="936225"/>
            <a:ext cx="8743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mentioned previously that the Polish letter </a:t>
            </a:r>
            <a:r>
              <a:rPr i="1" lang="en"/>
              <a:t>w</a:t>
            </a:r>
            <a:r>
              <a:rPr lang="en"/>
              <a:t> makes the sound of a </a:t>
            </a:r>
            <a:r>
              <a:rPr i="1" lang="en"/>
              <a:t>v</a:t>
            </a:r>
            <a:r>
              <a:rPr lang="en"/>
              <a:t>… so what makes the sound of a </a:t>
            </a:r>
            <a:r>
              <a:rPr i="1" lang="en"/>
              <a:t>w</a:t>
            </a:r>
            <a:r>
              <a:rPr lang="en"/>
              <a:t>? </a:t>
            </a:r>
            <a:endParaRPr/>
          </a:p>
          <a:p>
            <a:pPr indent="0" lvl="0" marL="0" rtl="0" algn="l">
              <a:spcBef>
                <a:spcPts val="1600"/>
              </a:spcBef>
              <a:spcAft>
                <a:spcPts val="0"/>
              </a:spcAft>
              <a:buNone/>
            </a:pPr>
            <a:r>
              <a:rPr lang="en" sz="1400"/>
              <a:t>The answer is Ł</a:t>
            </a:r>
            <a:r>
              <a:rPr lang="en" sz="1400"/>
              <a:t>, or L with stroke. It was formerly used to distinguish velarized (‘dark’) L from ‘clear’ L. Now, it resembles the English w (</a:t>
            </a:r>
            <a:r>
              <a:rPr b="1" lang="en" sz="1400"/>
              <a:t>w</a:t>
            </a:r>
            <a:r>
              <a:rPr lang="en" sz="1400"/>
              <a:t>ater)                                                                                                                                                                      Example: PIE *(s)mal ‘</a:t>
            </a:r>
            <a:r>
              <a:rPr i="1" lang="en" sz="1400"/>
              <a:t>small</a:t>
            </a:r>
            <a:r>
              <a:rPr lang="en" sz="1400"/>
              <a:t>’- -&gt; PBS *malu -&gt; Polish mały.</a:t>
            </a:r>
            <a:endParaRPr b="1" sz="1400"/>
          </a:p>
          <a:p>
            <a:pPr indent="0" lvl="0" marL="0" rtl="0" algn="l">
              <a:spcBef>
                <a:spcPts val="1600"/>
              </a:spcBef>
              <a:spcAft>
                <a:spcPts val="0"/>
              </a:spcAft>
              <a:buNone/>
            </a:pPr>
            <a:r>
              <a:rPr lang="en" sz="1400"/>
              <a:t>So, it can be seen that descending from PIE, ł continued to just be a version of L. However, from Wikipedia:   </a:t>
            </a:r>
            <a:endParaRPr sz="1400"/>
          </a:p>
          <a:p>
            <a:pPr indent="0" lvl="0" marL="0" rtl="0" algn="l">
              <a:spcBef>
                <a:spcPts val="1600"/>
              </a:spcBef>
              <a:spcAft>
                <a:spcPts val="0"/>
              </a:spcAft>
              <a:buNone/>
            </a:pPr>
            <a:r>
              <a:rPr lang="en" sz="1400"/>
              <a:t>“In modern Polish, ⟨Ł⟩ is normally pronounced /w/ (exactly as </a:t>
            </a:r>
            <a:r>
              <a:rPr b="1" lang="en" sz="1400"/>
              <a:t>w</a:t>
            </a:r>
            <a:r>
              <a:rPr lang="en" sz="1400"/>
              <a:t> in English as a consonant, as in </a:t>
            </a:r>
            <a:r>
              <a:rPr i="1" lang="en" sz="1400"/>
              <a:t>wet</a:t>
            </a:r>
            <a:r>
              <a:rPr lang="en" sz="1400"/>
              <a:t>).</a:t>
            </a:r>
            <a:r>
              <a:rPr lang="en" sz="1400" u="sng"/>
              <a:t> This pronunciation first appeared among Polish lower classes in the 16th century.</a:t>
            </a:r>
            <a:r>
              <a:rPr lang="en" sz="1400"/>
              <a:t> It was considered an </a:t>
            </a:r>
            <a:r>
              <a:rPr lang="en" sz="1400" u="sng"/>
              <a:t>uncultured accent</a:t>
            </a:r>
            <a:r>
              <a:rPr lang="en" sz="1400"/>
              <a:t> by the upper classes (who pronounced ⟨Ł⟩ as /ɫ/) until the mid-20th century when </a:t>
            </a:r>
            <a:r>
              <a:rPr lang="en" sz="1400" u="sng"/>
              <a:t>this distinction gradually began to fade</a:t>
            </a:r>
            <a:r>
              <a:rPr lang="en" sz="1400"/>
              <a:t>.” </a:t>
            </a:r>
            <a:r>
              <a:rPr lang="en" sz="800">
                <a:solidFill>
                  <a:srgbClr val="333333"/>
                </a:solidFill>
                <a:highlight>
                  <a:srgbClr val="FFFFFF"/>
                </a:highlight>
              </a:rPr>
              <a:t>(“Ł.” </a:t>
            </a:r>
            <a:r>
              <a:rPr i="1" lang="en" sz="800">
                <a:solidFill>
                  <a:srgbClr val="333333"/>
                </a:solidFill>
                <a:highlight>
                  <a:srgbClr val="FFFFFF"/>
                </a:highlight>
              </a:rPr>
              <a:t>Wikipedia</a:t>
            </a:r>
            <a:r>
              <a:rPr lang="en" sz="800">
                <a:solidFill>
                  <a:srgbClr val="333333"/>
                </a:solidFill>
                <a:highlight>
                  <a:srgbClr val="FFFFFF"/>
                </a:highlight>
              </a:rPr>
              <a:t>, Wikimedia Foundation, 20 Jan. 2020, en.wikipedia.org/wiki/Ł.</a:t>
            </a:r>
            <a:r>
              <a:rPr lang="en" sz="800">
                <a:solidFill>
                  <a:srgbClr val="333333"/>
                </a:solidFill>
                <a:highlight>
                  <a:srgbClr val="FFFFFF"/>
                </a:highlight>
                <a:latin typeface="Times New Roman"/>
                <a:ea typeface="Times New Roman"/>
                <a:cs typeface="Times New Roman"/>
                <a:sym typeface="Times New Roman"/>
              </a:rPr>
              <a:t>)</a:t>
            </a:r>
            <a:endParaRPr sz="800">
              <a:solidFill>
                <a:srgbClr val="333333"/>
              </a:solidFill>
              <a:highlight>
                <a:srgbClr val="FFFFFF"/>
              </a:highlight>
              <a:latin typeface="Times New Roman"/>
              <a:ea typeface="Times New Roman"/>
              <a:cs typeface="Times New Roman"/>
              <a:sym typeface="Times New Roman"/>
            </a:endParaRPr>
          </a:p>
          <a:p>
            <a:pPr indent="0" lvl="0" marL="0" rtl="0" algn="l">
              <a:spcBef>
                <a:spcPts val="1600"/>
              </a:spcBef>
              <a:spcAft>
                <a:spcPts val="1600"/>
              </a:spcAft>
              <a:buNone/>
            </a:pPr>
            <a:r>
              <a:rPr lang="en" sz="1200">
                <a:highlight>
                  <a:srgbClr val="FFFFFF"/>
                </a:highlight>
              </a:rPr>
              <a:t>Fun fact: Even today in Poland, you will occasionally encounter older folk who pronounce the velar L as </a:t>
            </a:r>
            <a:r>
              <a:rPr lang="en" sz="1200"/>
              <a:t>/ɫ/, similar to how some older-age English speakers pronounce an ‘h’ in front of words beginning with ‘wh’, like in Old English ( ‘hwhat’, ‘hwhere’, ‘hwhite’ )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Examples of PIE roots to Polish</a:t>
            </a:r>
            <a:endParaRPr/>
          </a:p>
        </p:txBody>
      </p:sp>
      <p:sp>
        <p:nvSpPr>
          <p:cNvPr id="110" name="Google Shape;110;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PIE roots that we are familiar with carried very clearly through PBS to Polish, for example:</a:t>
            </a:r>
            <a:endParaRPr/>
          </a:p>
          <a:p>
            <a:pPr indent="0" lvl="0" marL="0" rtl="0" algn="l">
              <a:spcBef>
                <a:spcPts val="1600"/>
              </a:spcBef>
              <a:spcAft>
                <a:spcPts val="0"/>
              </a:spcAft>
              <a:buNone/>
            </a:pPr>
            <a:r>
              <a:rPr lang="en"/>
              <a:t>PIE </a:t>
            </a:r>
            <a:r>
              <a:rPr b="1" lang="en"/>
              <a:t>*dóm</a:t>
            </a:r>
            <a:r>
              <a:rPr lang="en"/>
              <a:t> ‘</a:t>
            </a:r>
            <a:r>
              <a:rPr i="1" lang="en"/>
              <a:t>house</a:t>
            </a:r>
            <a:r>
              <a:rPr lang="en"/>
              <a:t>’ -&gt; Polish </a:t>
            </a:r>
            <a:r>
              <a:rPr b="1" lang="en"/>
              <a:t>dom</a:t>
            </a:r>
            <a:endParaRPr b="1"/>
          </a:p>
          <a:p>
            <a:pPr indent="0" lvl="0" marL="0" rtl="0" algn="l">
              <a:spcBef>
                <a:spcPts val="1600"/>
              </a:spcBef>
              <a:spcAft>
                <a:spcPts val="0"/>
              </a:spcAft>
              <a:buNone/>
            </a:pPr>
            <a:r>
              <a:rPr lang="en"/>
              <a:t>PIE </a:t>
            </a:r>
            <a:r>
              <a:rPr b="1" lang="en"/>
              <a:t>*w</a:t>
            </a:r>
            <a:r>
              <a:rPr b="1" lang="en" sz="1850">
                <a:latin typeface="Arial"/>
                <a:ea typeface="Arial"/>
                <a:cs typeface="Arial"/>
                <a:sym typeface="Arial"/>
              </a:rPr>
              <a:t>l̥</a:t>
            </a:r>
            <a:r>
              <a:rPr b="1" lang="en"/>
              <a:t>k</a:t>
            </a:r>
            <a:r>
              <a:rPr b="1" baseline="30000" lang="en"/>
              <a:t>w</a:t>
            </a:r>
            <a:r>
              <a:rPr b="1" lang="en"/>
              <a:t>os</a:t>
            </a:r>
            <a:r>
              <a:rPr lang="en"/>
              <a:t> </a:t>
            </a:r>
            <a:r>
              <a:rPr i="1" lang="en"/>
              <a:t>‘wolf’</a:t>
            </a:r>
            <a:r>
              <a:rPr lang="en"/>
              <a:t> -&gt; Polish </a:t>
            </a:r>
            <a:r>
              <a:rPr b="1" lang="en"/>
              <a:t>wilk</a:t>
            </a:r>
            <a:endParaRPr b="1"/>
          </a:p>
          <a:p>
            <a:pPr indent="0" lvl="0" marL="0" rtl="0" algn="l">
              <a:spcBef>
                <a:spcPts val="1600"/>
              </a:spcBef>
              <a:spcAft>
                <a:spcPts val="1600"/>
              </a:spcAft>
              <a:buNone/>
            </a:pPr>
            <a:r>
              <a:rPr lang="en"/>
              <a:t>PIE</a:t>
            </a:r>
            <a:r>
              <a:rPr b="1" lang="en"/>
              <a:t> *wódr̥ </a:t>
            </a:r>
            <a:r>
              <a:rPr lang="en"/>
              <a:t>‘</a:t>
            </a:r>
            <a:r>
              <a:rPr i="1" lang="en"/>
              <a:t>water’</a:t>
            </a:r>
            <a:r>
              <a:rPr lang="en"/>
              <a:t> -&gt; Polish </a:t>
            </a:r>
            <a:r>
              <a:rPr b="1" lang="en"/>
              <a:t>woda</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Examples of PIE roots to Polish, cont.</a:t>
            </a:r>
            <a:endParaRPr/>
          </a:p>
        </p:txBody>
      </p:sp>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roots carried over, although not as clearly. For example:</a:t>
            </a:r>
            <a:endParaRPr/>
          </a:p>
          <a:p>
            <a:pPr indent="0" lvl="0" marL="0" rtl="0" algn="l">
              <a:spcBef>
                <a:spcPts val="1600"/>
              </a:spcBef>
              <a:spcAft>
                <a:spcPts val="0"/>
              </a:spcAft>
              <a:buNone/>
            </a:pPr>
            <a:r>
              <a:rPr lang="en" sz="1400"/>
              <a:t>‘Brother’</a:t>
            </a:r>
            <a:endParaRPr sz="1400"/>
          </a:p>
          <a:p>
            <a:pPr indent="0" lvl="0" marL="0" rtl="0" algn="l">
              <a:spcBef>
                <a:spcPts val="1600"/>
              </a:spcBef>
              <a:spcAft>
                <a:spcPts val="0"/>
              </a:spcAft>
              <a:buNone/>
            </a:pPr>
            <a:r>
              <a:rPr lang="en" sz="1400"/>
              <a:t>PIE </a:t>
            </a:r>
            <a:r>
              <a:rPr i="1" lang="en" sz="1400" u="sng">
                <a:highlight>
                  <a:srgbClr val="FFFFFF"/>
                </a:highlight>
                <a:hlinkClick r:id="rId3"/>
              </a:rPr>
              <a:t>*bʰréh₂tēr</a:t>
            </a:r>
            <a:r>
              <a:rPr lang="en" sz="1400"/>
              <a:t> -&gt; Proto-Balto-Slavic </a:t>
            </a:r>
            <a:r>
              <a:rPr lang="en" sz="1400">
                <a:solidFill>
                  <a:srgbClr val="222222"/>
                </a:solidFill>
                <a:highlight>
                  <a:srgbClr val="FFFFFF"/>
                </a:highlight>
                <a:latin typeface="Arial"/>
                <a:ea typeface="Arial"/>
                <a:cs typeface="Arial"/>
                <a:sym typeface="Arial"/>
              </a:rPr>
              <a:t> </a:t>
            </a:r>
            <a:r>
              <a:rPr i="1" lang="en" sz="1400" u="sng">
                <a:hlinkClick r:id="rId4"/>
              </a:rPr>
              <a:t>*brā́ˀtē</a:t>
            </a:r>
            <a:r>
              <a:rPr lang="en" sz="1400" u="sng"/>
              <a:t> </a:t>
            </a:r>
            <a:r>
              <a:rPr lang="en" sz="1400"/>
              <a:t>-&gt; Polish</a:t>
            </a:r>
            <a:r>
              <a:rPr i="1" lang="en" sz="1400"/>
              <a:t> </a:t>
            </a:r>
            <a:r>
              <a:rPr i="1" lang="en" sz="1400">
                <a:highlight>
                  <a:srgbClr val="FFFFFF"/>
                </a:highlight>
              </a:rPr>
              <a:t>brat </a:t>
            </a:r>
            <a:r>
              <a:rPr lang="en" sz="1400">
                <a:highlight>
                  <a:srgbClr val="FFFFFF"/>
                </a:highlight>
              </a:rPr>
              <a:t>(</a:t>
            </a:r>
            <a:r>
              <a:rPr i="1" lang="en" sz="1400">
                <a:highlight>
                  <a:srgbClr val="FFFFFF"/>
                </a:highlight>
              </a:rPr>
              <a:t>Wiktionary</a:t>
            </a:r>
            <a:r>
              <a:rPr lang="en" sz="1400">
                <a:highlight>
                  <a:srgbClr val="FFFFFF"/>
                </a:highlight>
              </a:rPr>
              <a:t>)</a:t>
            </a:r>
            <a:endParaRPr sz="1400">
              <a:highlight>
                <a:srgbClr val="FFFFFF"/>
              </a:highlight>
            </a:endParaRPr>
          </a:p>
          <a:p>
            <a:pPr indent="0" lvl="0" marL="0" rtl="0" algn="l">
              <a:lnSpc>
                <a:spcPct val="100000"/>
              </a:lnSpc>
              <a:spcBef>
                <a:spcPts val="1600"/>
              </a:spcBef>
              <a:spcAft>
                <a:spcPts val="0"/>
              </a:spcAft>
              <a:buNone/>
            </a:pPr>
            <a:r>
              <a:rPr b="1" lang="en" sz="1400">
                <a:highlight>
                  <a:srgbClr val="FFFFFF"/>
                </a:highlight>
              </a:rPr>
              <a:t>How did this change occur?</a:t>
            </a:r>
            <a:r>
              <a:rPr lang="en" sz="1400">
                <a:highlight>
                  <a:srgbClr val="FFFFFF"/>
                </a:highlight>
              </a:rPr>
              <a:t> Let’s begin with </a:t>
            </a:r>
            <a:r>
              <a:rPr i="1" lang="en" sz="1400">
                <a:highlight>
                  <a:srgbClr val="FFFFFF"/>
                </a:highlight>
              </a:rPr>
              <a:t> bʰ.</a:t>
            </a:r>
            <a:r>
              <a:rPr lang="en" sz="1400">
                <a:highlight>
                  <a:srgbClr val="FFFFFF"/>
                </a:highlight>
              </a:rPr>
              <a:t> </a:t>
            </a:r>
            <a:endParaRPr sz="1400">
              <a:highlight>
                <a:srgbClr val="FFFFFF"/>
              </a:highlight>
            </a:endParaRPr>
          </a:p>
          <a:p>
            <a:pPr indent="-317500" lvl="0" marL="457200" rtl="0" algn="l">
              <a:lnSpc>
                <a:spcPct val="100000"/>
              </a:lnSpc>
              <a:spcBef>
                <a:spcPts val="1600"/>
              </a:spcBef>
              <a:spcAft>
                <a:spcPts val="0"/>
              </a:spcAft>
              <a:buSzPts val="1400"/>
              <a:buChar char="-"/>
            </a:pPr>
            <a:r>
              <a:rPr lang="en" sz="1400">
                <a:highlight>
                  <a:srgbClr val="FFFFFF"/>
                </a:highlight>
              </a:rPr>
              <a:t>Balto-Slavic merged aspirated and unaspirated voice stops, so </a:t>
            </a:r>
            <a:r>
              <a:rPr i="1" lang="en" sz="1400">
                <a:highlight>
                  <a:srgbClr val="FFFFFF"/>
                </a:highlight>
              </a:rPr>
              <a:t>bʰ </a:t>
            </a:r>
            <a:r>
              <a:rPr lang="en" sz="1400">
                <a:highlight>
                  <a:srgbClr val="FFFFFF"/>
                </a:highlight>
              </a:rPr>
              <a:t> simply became </a:t>
            </a:r>
            <a:r>
              <a:rPr i="1" lang="en" sz="1400">
                <a:highlight>
                  <a:srgbClr val="FFFFFF"/>
                </a:highlight>
              </a:rPr>
              <a:t>b, </a:t>
            </a:r>
            <a:r>
              <a:rPr lang="en" sz="1400">
                <a:highlight>
                  <a:srgbClr val="FFFFFF"/>
                </a:highlight>
              </a:rPr>
              <a:t>leading to </a:t>
            </a:r>
            <a:r>
              <a:rPr i="1" lang="en" sz="1400">
                <a:highlight>
                  <a:srgbClr val="FFFFFF"/>
                </a:highlight>
              </a:rPr>
              <a:t>*bréh₂tēr. (Fortson 18.3)</a:t>
            </a:r>
            <a:endParaRPr i="1" sz="1400">
              <a:highlight>
                <a:srgbClr val="FFFFFF"/>
              </a:highlight>
            </a:endParaRPr>
          </a:p>
          <a:p>
            <a:pPr indent="-317500" lvl="0" marL="457200" rtl="0" algn="l">
              <a:lnSpc>
                <a:spcPct val="100000"/>
              </a:lnSpc>
              <a:spcBef>
                <a:spcPts val="0"/>
              </a:spcBef>
              <a:spcAft>
                <a:spcPts val="0"/>
              </a:spcAft>
              <a:buSzPts val="1400"/>
              <a:buChar char="-"/>
            </a:pPr>
            <a:r>
              <a:rPr lang="en" sz="1400">
                <a:highlight>
                  <a:srgbClr val="FFFFFF"/>
                </a:highlight>
              </a:rPr>
              <a:t>Laryngeals disappear, but in the first syllable </a:t>
            </a:r>
            <a:r>
              <a:rPr lang="en" sz="1400" u="sng">
                <a:highlight>
                  <a:srgbClr val="FFFFFF"/>
                </a:highlight>
              </a:rPr>
              <a:t>after a vowel</a:t>
            </a:r>
            <a:r>
              <a:rPr lang="en" sz="1400">
                <a:highlight>
                  <a:srgbClr val="FFFFFF"/>
                </a:highlight>
              </a:rPr>
              <a:t>, become *a, leading </a:t>
            </a:r>
            <a:r>
              <a:rPr i="1" lang="en" sz="1400">
                <a:highlight>
                  <a:srgbClr val="FFFFFF"/>
                </a:highlight>
              </a:rPr>
              <a:t>bréh₂tēr </a:t>
            </a:r>
            <a:r>
              <a:rPr lang="en" sz="1400">
                <a:highlight>
                  <a:srgbClr val="FFFFFF"/>
                </a:highlight>
              </a:rPr>
              <a:t>to </a:t>
            </a:r>
            <a:r>
              <a:rPr i="1" lang="en" sz="1400">
                <a:highlight>
                  <a:srgbClr val="FFFFFF"/>
                </a:highlight>
              </a:rPr>
              <a:t>bratēr. </a:t>
            </a:r>
            <a:r>
              <a:rPr lang="en" sz="1400">
                <a:highlight>
                  <a:srgbClr val="FFFFFF"/>
                </a:highlight>
              </a:rPr>
              <a:t>(</a:t>
            </a:r>
            <a:r>
              <a:rPr i="1" lang="en" sz="1400">
                <a:highlight>
                  <a:srgbClr val="FFFFFF"/>
                </a:highlight>
              </a:rPr>
              <a:t>Fortson 18.13</a:t>
            </a:r>
            <a:r>
              <a:rPr lang="en" sz="1400">
                <a:highlight>
                  <a:srgbClr val="FFFFFF"/>
                </a:highlight>
              </a:rPr>
              <a:t>)</a:t>
            </a:r>
            <a:endParaRPr sz="1400">
              <a:highlight>
                <a:srgbClr val="FFFFFF"/>
              </a:highlight>
            </a:endParaRPr>
          </a:p>
          <a:p>
            <a:pPr indent="-317500" lvl="0" marL="457200" rtl="0" algn="l">
              <a:lnSpc>
                <a:spcPct val="100000"/>
              </a:lnSpc>
              <a:spcBef>
                <a:spcPts val="0"/>
              </a:spcBef>
              <a:spcAft>
                <a:spcPts val="0"/>
              </a:spcAft>
              <a:buSzPts val="1400"/>
              <a:buChar char="-"/>
            </a:pPr>
            <a:r>
              <a:rPr lang="en" sz="1400">
                <a:highlight>
                  <a:srgbClr val="FFFFFF"/>
                </a:highlight>
              </a:rPr>
              <a:t>In Slavic, the ’</a:t>
            </a:r>
            <a:r>
              <a:rPr i="1" lang="en" sz="1400">
                <a:highlight>
                  <a:schemeClr val="lt1"/>
                </a:highlight>
              </a:rPr>
              <a:t>ēr’</a:t>
            </a:r>
            <a:r>
              <a:rPr lang="en" sz="1400">
                <a:highlight>
                  <a:schemeClr val="lt1"/>
                </a:highlight>
              </a:rPr>
              <a:t> became the hard sign ‘er goljam’, </a:t>
            </a:r>
            <a:r>
              <a:rPr lang="en" sz="1400">
                <a:highlight>
                  <a:srgbClr val="FFFFFF"/>
                </a:highlight>
              </a:rPr>
              <a:t> </a:t>
            </a:r>
            <a:r>
              <a:rPr lang="en" sz="1400"/>
              <a:t>ъ. This does not exist in Polish, so the hard sign simply dropped and became Polish </a:t>
            </a:r>
            <a:r>
              <a:rPr i="1" lang="en" sz="1400"/>
              <a:t>brat</a:t>
            </a:r>
            <a:r>
              <a:rPr lang="en" sz="1400"/>
              <a:t>. (</a:t>
            </a:r>
            <a:r>
              <a:rPr i="1" lang="en" sz="1400"/>
              <a:t>Wiki: Hard sign</a:t>
            </a:r>
            <a:r>
              <a:rPr lang="en" sz="1400"/>
              <a:t>)</a:t>
            </a:r>
            <a:endParaRPr sz="1400"/>
          </a:p>
          <a:p>
            <a:pPr indent="0" lvl="0" marL="457200" rtl="0" algn="l">
              <a:lnSpc>
                <a:spcPct val="100000"/>
              </a:lnSpc>
              <a:spcBef>
                <a:spcPts val="1600"/>
              </a:spcBef>
              <a:spcAft>
                <a:spcPts val="1600"/>
              </a:spcAft>
              <a:buNone/>
            </a:pPr>
            <a:r>
              <a:t/>
            </a:r>
            <a:endParaRPr i="1" sz="1400">
              <a:highlight>
                <a:srgbClr val="FFFFFF"/>
              </a:highlight>
            </a:endParaRPr>
          </a:p>
        </p:txBody>
      </p:sp>
      <p:sp>
        <p:nvSpPr>
          <p:cNvPr id="117" name="Google Shape;117;p21"/>
          <p:cNvSpPr txBox="1"/>
          <p:nvPr/>
        </p:nvSpPr>
        <p:spPr>
          <a:xfrm>
            <a:off x="4346950" y="1993450"/>
            <a:ext cx="2755200" cy="2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Lato"/>
                <a:ea typeface="Lato"/>
                <a:cs typeface="Lato"/>
                <a:sym typeface="Lato"/>
              </a:rPr>
              <a:t>(fun excuse to call your brother a brat)</a:t>
            </a:r>
            <a:endParaRPr sz="900">
              <a:solidFill>
                <a:schemeClr val="dk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