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57"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22"/>
  </p:normalViewPr>
  <p:slideViewPr>
    <p:cSldViewPr snapToGrid="0" snapToObjects="1">
      <p:cViewPr varScale="1">
        <p:scale>
          <a:sx n="121" d="100"/>
          <a:sy n="121" d="100"/>
        </p:scale>
        <p:origin x="2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ADF5A-6BFD-4C4B-A72E-8020FBE7CE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8ECA66-EE75-BD4C-BF14-604B991CF6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B86B49-A1EC-444E-8C9A-B28B73DD3BB7}"/>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5" name="Footer Placeholder 4">
            <a:extLst>
              <a:ext uri="{FF2B5EF4-FFF2-40B4-BE49-F238E27FC236}">
                <a16:creationId xmlns:a16="http://schemas.microsoft.com/office/drawing/2014/main" id="{DB31F392-5F04-1E4C-B781-CCBDFABB6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301787-7271-F343-96B2-538EAE9DE3B1}"/>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376642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A0B29-D399-FC47-90C0-690002F475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090423-1868-9244-BC00-C26E8D93DA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262A79-6542-C54B-A936-2A1C4C524048}"/>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5" name="Footer Placeholder 4">
            <a:extLst>
              <a:ext uri="{FF2B5EF4-FFF2-40B4-BE49-F238E27FC236}">
                <a16:creationId xmlns:a16="http://schemas.microsoft.com/office/drawing/2014/main" id="{21D16516-2BDE-FA4E-B9F3-34615A2A2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24766C-0713-244D-8E25-FB48EE5708A3}"/>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397654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4DF76F-8DE7-F144-9F93-EAF8D4CC37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AF5241-7E35-544D-96FB-E378A6B3C0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76A22C-F536-2A49-A8C6-218E89099764}"/>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5" name="Footer Placeholder 4">
            <a:extLst>
              <a:ext uri="{FF2B5EF4-FFF2-40B4-BE49-F238E27FC236}">
                <a16:creationId xmlns:a16="http://schemas.microsoft.com/office/drawing/2014/main" id="{56F946A7-3847-2946-ADB2-4FD75777DB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D4328-CF66-8B4F-A156-39E1F0E14825}"/>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2191384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77A2-036D-464C-AA27-17247075BE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89F5D0-C153-904C-9D8B-FF5D2D2C46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1FCA17-46EF-3C4C-A07E-B48F2922B12F}"/>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5" name="Footer Placeholder 4">
            <a:extLst>
              <a:ext uri="{FF2B5EF4-FFF2-40B4-BE49-F238E27FC236}">
                <a16:creationId xmlns:a16="http://schemas.microsoft.com/office/drawing/2014/main" id="{EE1C8FB8-2F1D-7B47-BCD0-979DFEDAE2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50E390-46B5-F346-8FE4-ED1145006C7C}"/>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3977004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D4D8-CEB6-C74E-A460-4BB0A984B8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991D60-BA60-9E41-BA26-E7DC47B217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DE2ED-7A99-EC40-A708-0EA5064C1483}"/>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5" name="Footer Placeholder 4">
            <a:extLst>
              <a:ext uri="{FF2B5EF4-FFF2-40B4-BE49-F238E27FC236}">
                <a16:creationId xmlns:a16="http://schemas.microsoft.com/office/drawing/2014/main" id="{8F3BD93F-72E3-5F4C-85E4-FB7DE0F26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00AC7-472D-E140-B4B5-26BCE7BCD0C7}"/>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1601259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21736-FE98-E242-96E2-E9C84CAC77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66DF62-5DF7-F94D-ACE8-7D40749722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726DA6-83AA-CF4A-9932-6A670F28A7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B5A969-EB85-034F-894F-33A2752D89F7}"/>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6" name="Footer Placeholder 5">
            <a:extLst>
              <a:ext uri="{FF2B5EF4-FFF2-40B4-BE49-F238E27FC236}">
                <a16:creationId xmlns:a16="http://schemas.microsoft.com/office/drawing/2014/main" id="{C1B9D046-8960-184F-A729-31A0A4D15E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728EB2-8F94-F14E-8F00-FF0ED9A2DB92}"/>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385744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158A9-7693-7347-8A59-D486194680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12F38E-7AFB-5247-A09E-4D9A300CEC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AEFB8B-5E45-4944-8D8A-A8A9E19B6B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5D2FB0-9717-2244-A739-28E16603A8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1091D8-970D-BE41-BD44-A5E986EB81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CC3D3F-0BA3-FE4A-A734-31BF0841FCF8}"/>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8" name="Footer Placeholder 7">
            <a:extLst>
              <a:ext uri="{FF2B5EF4-FFF2-40B4-BE49-F238E27FC236}">
                <a16:creationId xmlns:a16="http://schemas.microsoft.com/office/drawing/2014/main" id="{0275D081-648A-CC49-93EA-8E012C83F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697BF5-9EC2-924D-964F-C7867EDA3EBD}"/>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18676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11A2D-27B8-6541-90E3-4D94309A46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0A8E14-274C-0240-9B79-DF3AF0A11588}"/>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4" name="Footer Placeholder 3">
            <a:extLst>
              <a:ext uri="{FF2B5EF4-FFF2-40B4-BE49-F238E27FC236}">
                <a16:creationId xmlns:a16="http://schemas.microsoft.com/office/drawing/2014/main" id="{FAE5B560-5BF2-9B4F-BA8D-C47EADDFB7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42FFC4-70F6-AF43-BA0C-56CE2B76C235}"/>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1793754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40905E-2EEA-9347-937C-C210C9D43622}"/>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3" name="Footer Placeholder 2">
            <a:extLst>
              <a:ext uri="{FF2B5EF4-FFF2-40B4-BE49-F238E27FC236}">
                <a16:creationId xmlns:a16="http://schemas.microsoft.com/office/drawing/2014/main" id="{3153FA54-212D-AC48-AE89-BAA7025E9D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07DDD5-39A3-2044-9648-0143D8A3E253}"/>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4042052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D317A-78C2-9D4A-9085-E060674753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049138-19BD-8F4B-8C75-C0682DFEA5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86577B-3B89-3549-B45C-0E794B4299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227C78-7EB8-6649-A019-975D99018A3D}"/>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6" name="Footer Placeholder 5">
            <a:extLst>
              <a:ext uri="{FF2B5EF4-FFF2-40B4-BE49-F238E27FC236}">
                <a16:creationId xmlns:a16="http://schemas.microsoft.com/office/drawing/2014/main" id="{605440CF-034A-394B-85FA-A22F9369A7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E8AA1A-3B74-3F46-A34E-4EFE3A7E2D7F}"/>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211956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E84D5-A50F-F04E-88A5-9D50B4F6E8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2EE54F-61ED-9949-AF47-32F21B7286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FB9A85-3C5C-D947-8927-D1371A9228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625AD-85DF-BD46-AE00-3E2B89ADB1B3}"/>
              </a:ext>
            </a:extLst>
          </p:cNvPr>
          <p:cNvSpPr>
            <a:spLocks noGrp="1"/>
          </p:cNvSpPr>
          <p:nvPr>
            <p:ph type="dt" sz="half" idx="10"/>
          </p:nvPr>
        </p:nvSpPr>
        <p:spPr/>
        <p:txBody>
          <a:bodyPr/>
          <a:lstStyle/>
          <a:p>
            <a:fld id="{972EDD2E-D45A-5E4E-A2F4-A3FC31972E65}" type="datetimeFigureOut">
              <a:rPr lang="en-US" smtClean="0"/>
              <a:t>4/8/20</a:t>
            </a:fld>
            <a:endParaRPr lang="en-US"/>
          </a:p>
        </p:txBody>
      </p:sp>
      <p:sp>
        <p:nvSpPr>
          <p:cNvPr id="6" name="Footer Placeholder 5">
            <a:extLst>
              <a:ext uri="{FF2B5EF4-FFF2-40B4-BE49-F238E27FC236}">
                <a16:creationId xmlns:a16="http://schemas.microsoft.com/office/drawing/2014/main" id="{0D758C16-EEDD-5A46-A63B-5923E16731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5B83F-2D71-D941-B6C1-0A51D21947E2}"/>
              </a:ext>
            </a:extLst>
          </p:cNvPr>
          <p:cNvSpPr>
            <a:spLocks noGrp="1"/>
          </p:cNvSpPr>
          <p:nvPr>
            <p:ph type="sldNum" sz="quarter" idx="12"/>
          </p:nvPr>
        </p:nvSpPr>
        <p:spPr/>
        <p:txBody>
          <a:bodyPr/>
          <a:lstStyle/>
          <a:p>
            <a:fld id="{DB195E79-6CCA-8946-ABA0-AF7F9F86471E}" type="slidenum">
              <a:rPr lang="en-US" smtClean="0"/>
              <a:t>‹#›</a:t>
            </a:fld>
            <a:endParaRPr lang="en-US"/>
          </a:p>
        </p:txBody>
      </p:sp>
    </p:spTree>
    <p:extLst>
      <p:ext uri="{BB962C8B-B14F-4D97-AF65-F5344CB8AC3E}">
        <p14:creationId xmlns:p14="http://schemas.microsoft.com/office/powerpoint/2010/main" val="766527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C1FEB3-0BFB-8B40-90E6-A0BF0866F9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48A8B6-BA5D-9C4F-8229-B185EF7073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FEDE9-D4A8-0A46-BDF8-5AA5F30E51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2EDD2E-D45A-5E4E-A2F4-A3FC31972E65}" type="datetimeFigureOut">
              <a:rPr lang="en-US" smtClean="0"/>
              <a:t>4/8/20</a:t>
            </a:fld>
            <a:endParaRPr lang="en-US"/>
          </a:p>
        </p:txBody>
      </p:sp>
      <p:sp>
        <p:nvSpPr>
          <p:cNvPr id="5" name="Footer Placeholder 4">
            <a:extLst>
              <a:ext uri="{FF2B5EF4-FFF2-40B4-BE49-F238E27FC236}">
                <a16:creationId xmlns:a16="http://schemas.microsoft.com/office/drawing/2014/main" id="{AB4B0874-504E-6A46-89F0-D9CDF62705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CE9471-2D4E-E748-8029-B4D6510F36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95E79-6CCA-8946-ABA0-AF7F9F86471E}" type="slidenum">
              <a:rPr lang="en-US" smtClean="0"/>
              <a:t>‹#›</a:t>
            </a:fld>
            <a:endParaRPr lang="en-US"/>
          </a:p>
        </p:txBody>
      </p:sp>
    </p:spTree>
    <p:extLst>
      <p:ext uri="{BB962C8B-B14F-4D97-AF65-F5344CB8AC3E}">
        <p14:creationId xmlns:p14="http://schemas.microsoft.com/office/powerpoint/2010/main" val="153390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Attic_Greek" TargetMode="External"/><Relationship Id="rId2" Type="http://schemas.openxmlformats.org/officeDocument/2006/relationships/hyperlink" Target="https://en.wikipedia.org/wiki/Compensatory_lengthening" TargetMode="External"/><Relationship Id="rId1" Type="http://schemas.openxmlformats.org/officeDocument/2006/relationships/slideLayout" Target="../slideLayouts/slideLayout2.xml"/><Relationship Id="rId6" Type="http://schemas.openxmlformats.org/officeDocument/2006/relationships/hyperlink" Target="https://en.wikipedia.org/wiki/Aeolic_Greek" TargetMode="External"/><Relationship Id="rId5" Type="http://schemas.openxmlformats.org/officeDocument/2006/relationships/hyperlink" Target="https://en.wikipedia.org/wiki/Doric_Greek" TargetMode="External"/><Relationship Id="rId4" Type="http://schemas.openxmlformats.org/officeDocument/2006/relationships/hyperlink" Target="https://en.wikipedia.org/wiki/Ionic_Greek"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Ancient_Greek_phonology" TargetMode="External"/><Relationship Id="rId2" Type="http://schemas.openxmlformats.org/officeDocument/2006/relationships/hyperlink" Target="https://en.wikipedia.org/wiki/Laryngeal_theory#H-loss_adjacent_to_other_sound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voyager.uvm.edu/cgi-bin/purl?cat=uvmdb&amp;id=257934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0416-BF8B-6341-B83D-6F33CADE69BA}"/>
              </a:ext>
            </a:extLst>
          </p:cNvPr>
          <p:cNvSpPr>
            <a:spLocks noGrp="1"/>
          </p:cNvSpPr>
          <p:nvPr>
            <p:ph type="ctrTitle"/>
          </p:nvPr>
        </p:nvSpPr>
        <p:spPr/>
        <p:txBody>
          <a:bodyPr/>
          <a:lstStyle/>
          <a:p>
            <a:r>
              <a:rPr lang="en-US" dirty="0"/>
              <a:t>Fortson 12: Greek	</a:t>
            </a:r>
          </a:p>
        </p:txBody>
      </p:sp>
      <p:sp>
        <p:nvSpPr>
          <p:cNvPr id="3" name="Subtitle 2">
            <a:extLst>
              <a:ext uri="{FF2B5EF4-FFF2-40B4-BE49-F238E27FC236}">
                <a16:creationId xmlns:a16="http://schemas.microsoft.com/office/drawing/2014/main" id="{72E29258-06A8-4543-9284-9FAB3F361FDC}"/>
              </a:ext>
            </a:extLst>
          </p:cNvPr>
          <p:cNvSpPr>
            <a:spLocks noGrp="1"/>
          </p:cNvSpPr>
          <p:nvPr>
            <p:ph type="subTitle" idx="1"/>
          </p:nvPr>
        </p:nvSpPr>
        <p:spPr/>
        <p:txBody>
          <a:bodyPr/>
          <a:lstStyle/>
          <a:p>
            <a:r>
              <a:rPr lang="en-US" dirty="0"/>
              <a:t>Hints for Exercises </a:t>
            </a:r>
          </a:p>
        </p:txBody>
      </p:sp>
    </p:spTree>
    <p:extLst>
      <p:ext uri="{BB962C8B-B14F-4D97-AF65-F5344CB8AC3E}">
        <p14:creationId xmlns:p14="http://schemas.microsoft.com/office/powerpoint/2010/main" val="3387677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FDEC9-DA5C-5940-B223-2C409CC0B59D}"/>
              </a:ext>
            </a:extLst>
          </p:cNvPr>
          <p:cNvSpPr>
            <a:spLocks noGrp="1"/>
          </p:cNvSpPr>
          <p:nvPr>
            <p:ph type="title"/>
          </p:nvPr>
        </p:nvSpPr>
        <p:spPr/>
        <p:txBody>
          <a:bodyPr/>
          <a:lstStyle/>
          <a:p>
            <a:r>
              <a:rPr lang="en-US" dirty="0"/>
              <a:t>12.4</a:t>
            </a:r>
          </a:p>
        </p:txBody>
      </p:sp>
      <p:sp>
        <p:nvSpPr>
          <p:cNvPr id="3" name="Content Placeholder 2">
            <a:extLst>
              <a:ext uri="{FF2B5EF4-FFF2-40B4-BE49-F238E27FC236}">
                <a16:creationId xmlns:a16="http://schemas.microsoft.com/office/drawing/2014/main" id="{385C87CC-916E-214F-B097-0D3BBABB456F}"/>
              </a:ext>
            </a:extLst>
          </p:cNvPr>
          <p:cNvSpPr>
            <a:spLocks noGrp="1"/>
          </p:cNvSpPr>
          <p:nvPr>
            <p:ph idx="1"/>
          </p:nvPr>
        </p:nvSpPr>
        <p:spPr/>
        <p:txBody>
          <a:bodyPr/>
          <a:lstStyle/>
          <a:p>
            <a:r>
              <a:rPr lang="en-US" dirty="0"/>
              <a:t>we know the labiovelars were all lost in Greek.</a:t>
            </a:r>
          </a:p>
          <a:p>
            <a:r>
              <a:rPr lang="en-US" dirty="0"/>
              <a:t>could what they left behind then assimilate to the nasal when followed by a nasal?</a:t>
            </a:r>
          </a:p>
          <a:p>
            <a:r>
              <a:rPr lang="en-US" dirty="0"/>
              <a:t>or is something else happening?</a:t>
            </a:r>
          </a:p>
        </p:txBody>
      </p:sp>
    </p:spTree>
    <p:extLst>
      <p:ext uri="{BB962C8B-B14F-4D97-AF65-F5344CB8AC3E}">
        <p14:creationId xmlns:p14="http://schemas.microsoft.com/office/powerpoint/2010/main" val="196362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6459F-9829-2A41-B4FB-0568012E426A}"/>
              </a:ext>
            </a:extLst>
          </p:cNvPr>
          <p:cNvSpPr>
            <a:spLocks noGrp="1"/>
          </p:cNvSpPr>
          <p:nvPr>
            <p:ph type="title"/>
          </p:nvPr>
        </p:nvSpPr>
        <p:spPr/>
        <p:txBody>
          <a:bodyPr/>
          <a:lstStyle/>
          <a:p>
            <a:r>
              <a:rPr lang="en-US" dirty="0"/>
              <a:t>12.5</a:t>
            </a:r>
          </a:p>
        </p:txBody>
      </p:sp>
      <p:sp>
        <p:nvSpPr>
          <p:cNvPr id="3" name="Content Placeholder 2">
            <a:extLst>
              <a:ext uri="{FF2B5EF4-FFF2-40B4-BE49-F238E27FC236}">
                <a16:creationId xmlns:a16="http://schemas.microsoft.com/office/drawing/2014/main" id="{ABF6D092-E319-EE44-867B-3EEE777E1CD5}"/>
              </a:ext>
            </a:extLst>
          </p:cNvPr>
          <p:cNvSpPr>
            <a:spLocks noGrp="1"/>
          </p:cNvSpPr>
          <p:nvPr>
            <p:ph idx="1"/>
          </p:nvPr>
        </p:nvSpPr>
        <p:spPr/>
        <p:txBody>
          <a:bodyPr>
            <a:normAutofit fontScale="92500" lnSpcReduction="20000"/>
          </a:bodyPr>
          <a:lstStyle/>
          <a:p>
            <a:r>
              <a:rPr lang="en-US" dirty="0"/>
              <a:t>The point here is that the s is acting as an aspirate and so </a:t>
            </a:r>
            <a:r>
              <a:rPr lang="en-US" dirty="0" err="1"/>
              <a:t>Grassman’s</a:t>
            </a:r>
            <a:r>
              <a:rPr lang="en-US" dirty="0"/>
              <a:t> law still applies, right?</a:t>
            </a:r>
          </a:p>
          <a:p>
            <a:r>
              <a:rPr lang="en-US" dirty="0"/>
              <a:t>I am pretty sure that in b, we are being asked to construct a future of </a:t>
            </a:r>
            <a:r>
              <a:rPr lang="en-US" i="1" dirty="0" err="1"/>
              <a:t>ekho</a:t>
            </a:r>
            <a:r>
              <a:rPr lang="en-US" dirty="0"/>
              <a:t> based on the pattern of </a:t>
            </a:r>
            <a:r>
              <a:rPr lang="en-US" i="1" dirty="0" err="1"/>
              <a:t>grapho</a:t>
            </a:r>
            <a:r>
              <a:rPr lang="en-US" dirty="0"/>
              <a:t> (present) and </a:t>
            </a:r>
            <a:r>
              <a:rPr lang="en-US" i="1" dirty="0" err="1"/>
              <a:t>grapso</a:t>
            </a:r>
            <a:r>
              <a:rPr lang="en-US" i="1" dirty="0"/>
              <a:t> </a:t>
            </a:r>
            <a:r>
              <a:rPr lang="en-US" dirty="0"/>
              <a:t>(future).</a:t>
            </a:r>
          </a:p>
          <a:p>
            <a:pPr lvl="1"/>
            <a:r>
              <a:rPr lang="en-US" dirty="0"/>
              <a:t>BTW, b is not asking you to construct a PIE future, but rather a Proto-Greek future form.</a:t>
            </a:r>
          </a:p>
          <a:p>
            <a:pPr lvl="1"/>
            <a:r>
              <a:rPr lang="en-US" dirty="0"/>
              <a:t>Found on Wikipedia’s Proto-Greek phonology page: “</a:t>
            </a:r>
            <a:r>
              <a:rPr lang="en-US" dirty="0" err="1"/>
              <a:t>Grassman’s</a:t>
            </a:r>
            <a:r>
              <a:rPr lang="en-US" dirty="0"/>
              <a:t> Law also postdates the change of /s/ &gt; /h/, as it affects /h/ as well: </a:t>
            </a:r>
            <a:r>
              <a:rPr lang="en-US" i="1" dirty="0" err="1"/>
              <a:t>ékhō</a:t>
            </a:r>
            <a:r>
              <a:rPr lang="en-US" dirty="0"/>
              <a:t> "I have" &lt; </a:t>
            </a:r>
            <a:r>
              <a:rPr lang="en-US" i="1" dirty="0"/>
              <a:t>*</a:t>
            </a:r>
            <a:r>
              <a:rPr lang="en-US" i="1" dirty="0" err="1"/>
              <a:t>hekh</a:t>
            </a:r>
            <a:r>
              <a:rPr lang="en-US" i="1" dirty="0"/>
              <a:t>-</a:t>
            </a:r>
            <a:r>
              <a:rPr lang="en-US" dirty="0"/>
              <a:t> &lt; PIE </a:t>
            </a:r>
            <a:r>
              <a:rPr lang="en-US" i="1" dirty="0"/>
              <a:t>*</a:t>
            </a:r>
            <a:r>
              <a:rPr lang="en-US" i="1" dirty="0" err="1"/>
              <a:t>seǵʰ</a:t>
            </a:r>
            <a:r>
              <a:rPr lang="en-US" i="1" dirty="0"/>
              <a:t>-oh₂</a:t>
            </a:r>
            <a:r>
              <a:rPr lang="en-US" dirty="0"/>
              <a:t>, but future </a:t>
            </a:r>
            <a:r>
              <a:rPr lang="en-US" i="1" dirty="0" err="1"/>
              <a:t>heksō</a:t>
            </a:r>
            <a:r>
              <a:rPr lang="en-US" dirty="0"/>
              <a:t> "I will have" &lt; </a:t>
            </a:r>
            <a:r>
              <a:rPr lang="en-US" i="1" dirty="0"/>
              <a:t>*</a:t>
            </a:r>
            <a:r>
              <a:rPr lang="en-US" i="1" dirty="0" err="1"/>
              <a:t>heks</a:t>
            </a:r>
            <a:r>
              <a:rPr lang="en-US" i="1" dirty="0"/>
              <a:t>-</a:t>
            </a:r>
            <a:r>
              <a:rPr lang="en-US" dirty="0"/>
              <a:t> &lt; Post-PIE </a:t>
            </a:r>
            <a:r>
              <a:rPr lang="en-US" i="1" dirty="0"/>
              <a:t>*</a:t>
            </a:r>
            <a:r>
              <a:rPr lang="en-US" i="1" dirty="0" err="1"/>
              <a:t>seǵʰ</a:t>
            </a:r>
            <a:r>
              <a:rPr lang="en-US" i="1" dirty="0"/>
              <a:t>-s-oh₂</a:t>
            </a:r>
            <a:r>
              <a:rPr lang="en-US" dirty="0"/>
              <a:t>.”</a:t>
            </a:r>
          </a:p>
          <a:p>
            <a:r>
              <a:rPr lang="en-US" dirty="0"/>
              <a:t>the form in c seems to violate </a:t>
            </a:r>
            <a:r>
              <a:rPr lang="en-US" dirty="0" err="1"/>
              <a:t>Grassman’s</a:t>
            </a:r>
            <a:r>
              <a:rPr lang="en-US" dirty="0"/>
              <a:t> Law. But what happened to inter-vocalic s? If that happened before the change of </a:t>
            </a:r>
            <a:r>
              <a:rPr lang="en-US" dirty="0" err="1"/>
              <a:t>Grassman’s</a:t>
            </a:r>
            <a:r>
              <a:rPr lang="en-US" dirty="0"/>
              <a:t> law occurred, then </a:t>
            </a:r>
            <a:r>
              <a:rPr lang="en-US" dirty="0" err="1"/>
              <a:t>Grassman’s</a:t>
            </a:r>
            <a:r>
              <a:rPr lang="en-US" dirty="0"/>
              <a:t> Law would not apply.</a:t>
            </a:r>
          </a:p>
          <a:p>
            <a:pPr lvl="1"/>
            <a:r>
              <a:rPr lang="en-US" dirty="0"/>
              <a:t>I think this is essentially asking you to figure out the temporal order in which the changes occurred, given the evidence.</a:t>
            </a:r>
          </a:p>
        </p:txBody>
      </p:sp>
    </p:spTree>
    <p:extLst>
      <p:ext uri="{BB962C8B-B14F-4D97-AF65-F5344CB8AC3E}">
        <p14:creationId xmlns:p14="http://schemas.microsoft.com/office/powerpoint/2010/main" val="967130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2E38E-FDA9-7B43-9C1D-D288D938D9A9}"/>
              </a:ext>
            </a:extLst>
          </p:cNvPr>
          <p:cNvSpPr>
            <a:spLocks noGrp="1"/>
          </p:cNvSpPr>
          <p:nvPr>
            <p:ph type="title"/>
          </p:nvPr>
        </p:nvSpPr>
        <p:spPr/>
        <p:txBody>
          <a:bodyPr/>
          <a:lstStyle/>
          <a:p>
            <a:r>
              <a:rPr lang="en-US" dirty="0"/>
              <a:t>12.6</a:t>
            </a:r>
          </a:p>
        </p:txBody>
      </p:sp>
      <p:sp>
        <p:nvSpPr>
          <p:cNvPr id="3" name="Content Placeholder 2">
            <a:extLst>
              <a:ext uri="{FF2B5EF4-FFF2-40B4-BE49-F238E27FC236}">
                <a16:creationId xmlns:a16="http://schemas.microsoft.com/office/drawing/2014/main" id="{D967187C-FC97-DB4F-8BEF-E3B955A21A7A}"/>
              </a:ext>
            </a:extLst>
          </p:cNvPr>
          <p:cNvSpPr>
            <a:spLocks noGrp="1"/>
          </p:cNvSpPr>
          <p:nvPr>
            <p:ph idx="1"/>
          </p:nvPr>
        </p:nvSpPr>
        <p:spPr/>
        <p:txBody>
          <a:bodyPr>
            <a:normAutofit fontScale="92500" lnSpcReduction="10000"/>
          </a:bodyPr>
          <a:lstStyle/>
          <a:p>
            <a:r>
              <a:rPr lang="en-US" dirty="0"/>
              <a:t>a. Seems rather obvious. Am I missing anything? I don’t think so.</a:t>
            </a:r>
          </a:p>
          <a:p>
            <a:r>
              <a:rPr lang="en-US" dirty="0"/>
              <a:t>b. I’m not sure where this is in the chapter, but meter is explained very very briefly in Fortson. Here is another explanation of what is needed here:</a:t>
            </a:r>
          </a:p>
          <a:p>
            <a:pPr lvl="1"/>
            <a:r>
              <a:rPr lang="en-US" dirty="0"/>
              <a:t> a syllable is long in Greek if it has a long vowel or if it is followed by two consonants (which can be in the next word).</a:t>
            </a:r>
          </a:p>
          <a:p>
            <a:pPr lvl="1"/>
            <a:r>
              <a:rPr lang="en-US" dirty="0"/>
              <a:t>a syllable is short in Greek if it has a short vowel AND is not followed by two consonants.</a:t>
            </a:r>
          </a:p>
          <a:p>
            <a:pPr lvl="1"/>
            <a:r>
              <a:rPr lang="en-US" dirty="0"/>
              <a:t>so </a:t>
            </a:r>
            <a:r>
              <a:rPr lang="en-US" i="1" dirty="0" err="1"/>
              <a:t>phile</a:t>
            </a:r>
            <a:r>
              <a:rPr lang="en-US" i="1" dirty="0"/>
              <a:t> </a:t>
            </a:r>
            <a:r>
              <a:rPr lang="en-US" i="1" dirty="0" err="1"/>
              <a:t>hekure</a:t>
            </a:r>
            <a:r>
              <a:rPr lang="en-US" dirty="0"/>
              <a:t> looks like it is 5 shorts: short short short short short</a:t>
            </a:r>
          </a:p>
          <a:p>
            <a:pPr lvl="1"/>
            <a:r>
              <a:rPr lang="en-US" dirty="0"/>
              <a:t>BUT that is absolutely unacceptable in Homer’s dactylic hexameters: it never happens. There can NEVER be three shorts in a row in Homer.</a:t>
            </a:r>
          </a:p>
          <a:p>
            <a:pPr lvl="1"/>
            <a:r>
              <a:rPr lang="en-US" dirty="0"/>
              <a:t>There can be two shorts in a row, but not three.</a:t>
            </a:r>
          </a:p>
          <a:p>
            <a:pPr lvl="1"/>
            <a:r>
              <a:rPr lang="en-US" dirty="0"/>
              <a:t>So use the “two consonant” rule above to figure this out: how can there be felt to be two consonants in a row in </a:t>
            </a:r>
            <a:r>
              <a:rPr lang="en-US" i="1" dirty="0" err="1"/>
              <a:t>phile</a:t>
            </a:r>
            <a:r>
              <a:rPr lang="en-US" i="1" dirty="0"/>
              <a:t> </a:t>
            </a:r>
            <a:r>
              <a:rPr lang="en-US" i="1" dirty="0" err="1"/>
              <a:t>hekuros</a:t>
            </a:r>
            <a:r>
              <a:rPr lang="en-US" dirty="0"/>
              <a:t>?</a:t>
            </a:r>
          </a:p>
        </p:txBody>
      </p:sp>
    </p:spTree>
    <p:extLst>
      <p:ext uri="{BB962C8B-B14F-4D97-AF65-F5344CB8AC3E}">
        <p14:creationId xmlns:p14="http://schemas.microsoft.com/office/powerpoint/2010/main" val="3065476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1C86A-C45E-594E-9E90-91F3CE1F2648}"/>
              </a:ext>
            </a:extLst>
          </p:cNvPr>
          <p:cNvSpPr>
            <a:spLocks noGrp="1"/>
          </p:cNvSpPr>
          <p:nvPr>
            <p:ph type="title"/>
          </p:nvPr>
        </p:nvSpPr>
        <p:spPr/>
        <p:txBody>
          <a:bodyPr/>
          <a:lstStyle/>
          <a:p>
            <a:r>
              <a:rPr lang="en-US" dirty="0"/>
              <a:t>12.7a</a:t>
            </a:r>
          </a:p>
        </p:txBody>
      </p:sp>
      <p:sp>
        <p:nvSpPr>
          <p:cNvPr id="3" name="Content Placeholder 2">
            <a:extLst>
              <a:ext uri="{FF2B5EF4-FFF2-40B4-BE49-F238E27FC236}">
                <a16:creationId xmlns:a16="http://schemas.microsoft.com/office/drawing/2014/main" id="{1F2036C7-35C5-E24D-9FA1-D179A08B3E32}"/>
              </a:ext>
            </a:extLst>
          </p:cNvPr>
          <p:cNvSpPr>
            <a:spLocks noGrp="1"/>
          </p:cNvSpPr>
          <p:nvPr>
            <p:ph idx="1"/>
          </p:nvPr>
        </p:nvSpPr>
        <p:spPr/>
        <p:txBody>
          <a:bodyPr>
            <a:normAutofit fontScale="77500" lnSpcReduction="20000"/>
          </a:bodyPr>
          <a:lstStyle/>
          <a:p>
            <a:r>
              <a:rPr lang="en-US" dirty="0"/>
              <a:t>So first off, notice that in every case, some consonant is missing from the form that results.</a:t>
            </a:r>
          </a:p>
          <a:p>
            <a:r>
              <a:rPr lang="en-US" dirty="0"/>
              <a:t>Remember what happened in PIE when a laryngeal dropped out? Something happened to a vowel to compensate. </a:t>
            </a:r>
          </a:p>
          <a:p>
            <a:r>
              <a:rPr lang="en-US" dirty="0"/>
              <a:t>Note that sometimes sounds “switch places”: that is called “metathesis.” What undergoes metathesis here?</a:t>
            </a:r>
          </a:p>
          <a:p>
            <a:r>
              <a:rPr lang="en-US" dirty="0"/>
              <a:t>This outcome of s should be included in 12. 18 and 12.19; the outcome of the loss of m or n should be included in 12.20.</a:t>
            </a:r>
          </a:p>
          <a:p>
            <a:r>
              <a:rPr lang="en-US" dirty="0"/>
              <a:t>Found on Wikipedia’s Proto-Greek Phonology page:</a:t>
            </a:r>
          </a:p>
          <a:p>
            <a:pPr lvl="1"/>
            <a:r>
              <a:rPr lang="en-US" dirty="0"/>
              <a:t>A change that occurred between Proto-Greek and recorded Greek: “Loss of </a:t>
            </a:r>
            <a:r>
              <a:rPr lang="en-US" i="1" dirty="0"/>
              <a:t>s</a:t>
            </a:r>
            <a:r>
              <a:rPr lang="en-US" dirty="0"/>
              <a:t> in consonant clusters, with </a:t>
            </a:r>
            <a:r>
              <a:rPr lang="en-US" dirty="0">
                <a:hlinkClick r:id="rId2" tooltip="Compensatory lengthening"/>
              </a:rPr>
              <a:t>compensatory lengthening</a:t>
            </a:r>
            <a:r>
              <a:rPr lang="en-US" dirty="0"/>
              <a:t> of the preceding vowel (</a:t>
            </a:r>
            <a:r>
              <a:rPr lang="en-US" dirty="0">
                <a:hlinkClick r:id="rId3" tooltip="Attic Greek"/>
              </a:rPr>
              <a:t>Attic</a:t>
            </a:r>
            <a:r>
              <a:rPr lang="en-US" dirty="0"/>
              <a:t>, </a:t>
            </a:r>
            <a:r>
              <a:rPr lang="en-US" dirty="0">
                <a:hlinkClick r:id="rId4" tooltip="Ionic Greek"/>
              </a:rPr>
              <a:t>Ionic</a:t>
            </a:r>
            <a:r>
              <a:rPr lang="en-US" dirty="0"/>
              <a:t>, </a:t>
            </a:r>
            <a:r>
              <a:rPr lang="en-US" dirty="0">
                <a:hlinkClick r:id="rId5" tooltip="Doric Greek"/>
              </a:rPr>
              <a:t>Doric</a:t>
            </a:r>
            <a:r>
              <a:rPr lang="en-US" dirty="0"/>
              <a:t>) or of the consonant (</a:t>
            </a:r>
            <a:r>
              <a:rPr lang="en-US" dirty="0">
                <a:hlinkClick r:id="rId6" tooltip="Aeolic Greek"/>
              </a:rPr>
              <a:t>Aeolic</a:t>
            </a:r>
            <a:r>
              <a:rPr lang="en-US" dirty="0"/>
              <a:t>): </a:t>
            </a:r>
            <a:r>
              <a:rPr lang="en-US" i="1" dirty="0"/>
              <a:t>*</a:t>
            </a:r>
            <a:r>
              <a:rPr lang="en-US" i="1" dirty="0" err="1"/>
              <a:t>ésmi</a:t>
            </a:r>
            <a:r>
              <a:rPr lang="en-US" dirty="0"/>
              <a:t> "I am" &gt; </a:t>
            </a:r>
            <a:r>
              <a:rPr lang="en-US" i="1" dirty="0" err="1"/>
              <a:t>ḗmi</a:t>
            </a:r>
            <a:r>
              <a:rPr lang="en-US" dirty="0"/>
              <a:t>, </a:t>
            </a:r>
            <a:r>
              <a:rPr lang="en-US" i="1" dirty="0" err="1"/>
              <a:t>eîmi</a:t>
            </a:r>
            <a:r>
              <a:rPr lang="en-US" dirty="0"/>
              <a:t> or </a:t>
            </a:r>
            <a:r>
              <a:rPr lang="en-US" i="1" dirty="0" err="1"/>
              <a:t>émmi</a:t>
            </a:r>
            <a:r>
              <a:rPr lang="en-US" dirty="0"/>
              <a:t>.”</a:t>
            </a:r>
          </a:p>
          <a:p>
            <a:pPr lvl="2"/>
            <a:r>
              <a:rPr lang="en-US" dirty="0"/>
              <a:t>How does a consonant ‘lengthen’? it geminates (i.e. it doubles: here the </a:t>
            </a:r>
            <a:r>
              <a:rPr lang="en-US" i="1" dirty="0" err="1"/>
              <a:t>émmi</a:t>
            </a:r>
            <a:r>
              <a:rPr lang="en-US" i="1" dirty="0"/>
              <a:t> </a:t>
            </a:r>
            <a:r>
              <a:rPr lang="en-US" dirty="0"/>
              <a:t>form shows that).</a:t>
            </a:r>
          </a:p>
          <a:p>
            <a:pPr lvl="1"/>
            <a:r>
              <a:rPr lang="en-US" dirty="0"/>
              <a:t>A change that occurred after Proto-Greek led to Mycenaean Greek, but before later Ancient Greek: “Loss of /n/ before /s/ (incompletely in Cretan Greek), with </a:t>
            </a:r>
            <a:r>
              <a:rPr lang="en-US" dirty="0">
                <a:hlinkClick r:id="rId2" tooltip="Compensatory lengthening"/>
              </a:rPr>
              <a:t>compensatory lengthening</a:t>
            </a:r>
            <a:r>
              <a:rPr lang="en-US" dirty="0"/>
              <a:t> of the preceding vowel."</a:t>
            </a:r>
          </a:p>
        </p:txBody>
      </p:sp>
    </p:spTree>
    <p:extLst>
      <p:ext uri="{BB962C8B-B14F-4D97-AF65-F5344CB8AC3E}">
        <p14:creationId xmlns:p14="http://schemas.microsoft.com/office/powerpoint/2010/main" val="1254517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7DBB3-685E-4947-A86F-280F21399350}"/>
              </a:ext>
            </a:extLst>
          </p:cNvPr>
          <p:cNvSpPr>
            <a:spLocks noGrp="1"/>
          </p:cNvSpPr>
          <p:nvPr>
            <p:ph type="title"/>
          </p:nvPr>
        </p:nvSpPr>
        <p:spPr/>
        <p:txBody>
          <a:bodyPr/>
          <a:lstStyle/>
          <a:p>
            <a:r>
              <a:rPr lang="en-US" dirty="0"/>
              <a:t>12.7b, c, and d</a:t>
            </a:r>
          </a:p>
        </p:txBody>
      </p:sp>
      <p:sp>
        <p:nvSpPr>
          <p:cNvPr id="3" name="Content Placeholder 2">
            <a:extLst>
              <a:ext uri="{FF2B5EF4-FFF2-40B4-BE49-F238E27FC236}">
                <a16:creationId xmlns:a16="http://schemas.microsoft.com/office/drawing/2014/main" id="{72DDD018-DF46-7849-9784-3FB51EAE8C17}"/>
              </a:ext>
            </a:extLst>
          </p:cNvPr>
          <p:cNvSpPr>
            <a:spLocks noGrp="1"/>
          </p:cNvSpPr>
          <p:nvPr>
            <p:ph idx="1"/>
          </p:nvPr>
        </p:nvSpPr>
        <p:spPr/>
        <p:txBody>
          <a:bodyPr/>
          <a:lstStyle/>
          <a:p>
            <a:r>
              <a:rPr lang="en-US" dirty="0"/>
              <a:t>b. Go back to the verb chapter to do this.</a:t>
            </a:r>
          </a:p>
          <a:p>
            <a:r>
              <a:rPr lang="en-US" dirty="0"/>
              <a:t>c. look at what happened in 12.7a to *</a:t>
            </a:r>
            <a:r>
              <a:rPr lang="en-US" dirty="0" err="1"/>
              <a:t>ksenwos</a:t>
            </a:r>
            <a:r>
              <a:rPr lang="en-US" dirty="0"/>
              <a:t>: it changed to Greek </a:t>
            </a:r>
            <a:r>
              <a:rPr lang="en-US" i="1" dirty="0" err="1"/>
              <a:t>kseinos</a:t>
            </a:r>
            <a:r>
              <a:rPr lang="en-US" i="1" dirty="0"/>
              <a:t>. </a:t>
            </a:r>
            <a:r>
              <a:rPr lang="en-US" dirty="0"/>
              <a:t>This is parallel to that case.</a:t>
            </a:r>
          </a:p>
          <a:p>
            <a:r>
              <a:rPr lang="en-US" dirty="0"/>
              <a:t>d. by ‘vocalism’ must be meant the vowels: </a:t>
            </a:r>
          </a:p>
          <a:p>
            <a:pPr lvl="1"/>
            <a:r>
              <a:rPr lang="en-US" i="1" dirty="0" err="1"/>
              <a:t>the</a:t>
            </a:r>
            <a:r>
              <a:rPr lang="en-US" i="1" u="sng" dirty="0" err="1"/>
              <a:t>ou</a:t>
            </a:r>
            <a:r>
              <a:rPr lang="en-US" i="1" dirty="0"/>
              <a:t>-des </a:t>
            </a:r>
            <a:r>
              <a:rPr lang="en-US" dirty="0"/>
              <a:t>vs. </a:t>
            </a:r>
            <a:r>
              <a:rPr lang="en-US" i="1" dirty="0" err="1"/>
              <a:t>the</a:t>
            </a:r>
            <a:r>
              <a:rPr lang="en-US" i="1" u="sng" dirty="0" err="1"/>
              <a:t>o</a:t>
            </a:r>
            <a:r>
              <a:rPr lang="en-US" i="1" dirty="0" err="1"/>
              <a:t>-trephes</a:t>
            </a:r>
            <a:r>
              <a:rPr lang="en-US" i="1" dirty="0"/>
              <a:t>.</a:t>
            </a:r>
          </a:p>
        </p:txBody>
      </p:sp>
    </p:spTree>
    <p:extLst>
      <p:ext uri="{BB962C8B-B14F-4D97-AF65-F5344CB8AC3E}">
        <p14:creationId xmlns:p14="http://schemas.microsoft.com/office/powerpoint/2010/main" val="3953453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7276A-AC50-664E-8596-3F3485A76732}"/>
              </a:ext>
            </a:extLst>
          </p:cNvPr>
          <p:cNvSpPr>
            <a:spLocks noGrp="1"/>
          </p:cNvSpPr>
          <p:nvPr>
            <p:ph type="title"/>
          </p:nvPr>
        </p:nvSpPr>
        <p:spPr/>
        <p:txBody>
          <a:bodyPr/>
          <a:lstStyle/>
          <a:p>
            <a:r>
              <a:rPr lang="en-US" dirty="0"/>
              <a:t>12.8</a:t>
            </a:r>
          </a:p>
        </p:txBody>
      </p:sp>
      <p:sp>
        <p:nvSpPr>
          <p:cNvPr id="3" name="Content Placeholder 2">
            <a:extLst>
              <a:ext uri="{FF2B5EF4-FFF2-40B4-BE49-F238E27FC236}">
                <a16:creationId xmlns:a16="http://schemas.microsoft.com/office/drawing/2014/main" id="{A4A97B65-7337-8942-BE6D-C5B327330D59}"/>
              </a:ext>
            </a:extLst>
          </p:cNvPr>
          <p:cNvSpPr>
            <a:spLocks noGrp="1"/>
          </p:cNvSpPr>
          <p:nvPr>
            <p:ph idx="1"/>
          </p:nvPr>
        </p:nvSpPr>
        <p:spPr/>
        <p:txBody>
          <a:bodyPr/>
          <a:lstStyle/>
          <a:p>
            <a:r>
              <a:rPr lang="en-US" dirty="0"/>
              <a:t>Go back to 5.16 for Fortson’s ideas on the reconstruction of the middle endings.</a:t>
            </a:r>
          </a:p>
          <a:p>
            <a:r>
              <a:rPr lang="en-US" dirty="0"/>
              <a:t>Feel free to mine the resources on </a:t>
            </a:r>
            <a:r>
              <a:rPr lang="en-US" dirty="0" err="1"/>
              <a:t>wikipedia</a:t>
            </a:r>
            <a:r>
              <a:rPr lang="en-US" dirty="0"/>
              <a:t> mentioned in a slide near the beginning.</a:t>
            </a:r>
          </a:p>
          <a:p>
            <a:r>
              <a:rPr lang="en-US" dirty="0"/>
              <a:t>Note that this problem is asking you to trace the stages that Fortson’s views indicate must lie between the PIE verb and the actually occurring form he gives you from Greek. </a:t>
            </a:r>
          </a:p>
        </p:txBody>
      </p:sp>
    </p:spTree>
    <p:extLst>
      <p:ext uri="{BB962C8B-B14F-4D97-AF65-F5344CB8AC3E}">
        <p14:creationId xmlns:p14="http://schemas.microsoft.com/office/powerpoint/2010/main" val="2602082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6A8E5-1F5B-8945-BC8B-9FE80DA23AF4}"/>
              </a:ext>
            </a:extLst>
          </p:cNvPr>
          <p:cNvSpPr>
            <a:spLocks noGrp="1"/>
          </p:cNvSpPr>
          <p:nvPr>
            <p:ph type="title"/>
          </p:nvPr>
        </p:nvSpPr>
        <p:spPr/>
        <p:txBody>
          <a:bodyPr/>
          <a:lstStyle/>
          <a:p>
            <a:r>
              <a:rPr lang="en-US" dirty="0"/>
              <a:t>12.9</a:t>
            </a:r>
          </a:p>
        </p:txBody>
      </p:sp>
      <p:sp>
        <p:nvSpPr>
          <p:cNvPr id="3" name="Content Placeholder 2">
            <a:extLst>
              <a:ext uri="{FF2B5EF4-FFF2-40B4-BE49-F238E27FC236}">
                <a16:creationId xmlns:a16="http://schemas.microsoft.com/office/drawing/2014/main" id="{EB1DD4E0-09F5-D24C-9116-D0EEB0F2AFD3}"/>
              </a:ext>
            </a:extLst>
          </p:cNvPr>
          <p:cNvSpPr>
            <a:spLocks noGrp="1"/>
          </p:cNvSpPr>
          <p:nvPr>
            <p:ph idx="1"/>
          </p:nvPr>
        </p:nvSpPr>
        <p:spPr/>
        <p:txBody>
          <a:bodyPr>
            <a:normAutofit fontScale="55000" lnSpcReduction="20000"/>
          </a:bodyPr>
          <a:lstStyle/>
          <a:p>
            <a:r>
              <a:rPr lang="en-US" dirty="0"/>
              <a:t>Homeric meter should consist of nothing but dactyls and spondees:</a:t>
            </a:r>
          </a:p>
          <a:p>
            <a:pPr lvl="1"/>
            <a:r>
              <a:rPr lang="en-US" dirty="0"/>
              <a:t>dactyl is Long-short-short, and spondee is long-long</a:t>
            </a:r>
          </a:p>
          <a:p>
            <a:r>
              <a:rPr lang="en-US" dirty="0"/>
              <a:t>In practice, what that means for you is that there should never ever be 1) three shorts in a row in a Homeric line or 2) a single short between two longs immediately on each side of it or 3) two longs in a row with shorts immediately on either side of it.</a:t>
            </a:r>
          </a:p>
          <a:p>
            <a:r>
              <a:rPr lang="en-US" dirty="0"/>
              <a:t>What is short in Greek? any vowel that 1) doesn’t have a macron above it (the bar in </a:t>
            </a:r>
            <a:r>
              <a:rPr lang="en-US" dirty="0" err="1"/>
              <a:t>ē</a:t>
            </a:r>
            <a:r>
              <a:rPr lang="en-US" dirty="0"/>
              <a:t>) AND 2) does not have two consonants after it (that includes any consonant(s) that starts the next word)</a:t>
            </a:r>
          </a:p>
          <a:p>
            <a:r>
              <a:rPr lang="en-US" dirty="0"/>
              <a:t>What is long: any vowel with a macron above it (the bar in </a:t>
            </a:r>
            <a:r>
              <a:rPr lang="en-US" dirty="0" err="1"/>
              <a:t>ē</a:t>
            </a:r>
            <a:r>
              <a:rPr lang="en-US" dirty="0"/>
              <a:t>), diphthongs (well, just about all), and any vowel that has more than one consonant in a row after it (including any consonant(s) that starts the following word)</a:t>
            </a:r>
          </a:p>
          <a:p>
            <a:r>
              <a:rPr lang="en-US" dirty="0"/>
              <a:t>So, applying those rules, the following should be how the lines </a:t>
            </a:r>
            <a:r>
              <a:rPr lang="en-US" dirty="0" err="1"/>
              <a:t>fortson</a:t>
            </a:r>
            <a:r>
              <a:rPr lang="en-US" dirty="0"/>
              <a:t> gives us scan:</a:t>
            </a:r>
          </a:p>
          <a:p>
            <a:pPr lvl="1"/>
            <a:r>
              <a:rPr lang="en-US" dirty="0"/>
              <a:t>a. </a:t>
            </a:r>
            <a:r>
              <a:rPr lang="en-US" dirty="0" err="1"/>
              <a:t>orea</a:t>
            </a:r>
            <a:r>
              <a:rPr lang="en-US" dirty="0"/>
              <a:t> </a:t>
            </a:r>
            <a:r>
              <a:rPr lang="en-US" dirty="0" err="1"/>
              <a:t>niphoenta</a:t>
            </a:r>
            <a:r>
              <a:rPr lang="en-US" dirty="0"/>
              <a:t>  short o- short -re- short –a short </a:t>
            </a:r>
            <a:r>
              <a:rPr lang="en-US" dirty="0" err="1"/>
              <a:t>ni</a:t>
            </a:r>
            <a:r>
              <a:rPr lang="en-US" dirty="0"/>
              <a:t>- short -pho- long –</a:t>
            </a:r>
            <a:r>
              <a:rPr lang="en-US" dirty="0" err="1"/>
              <a:t>ent</a:t>
            </a:r>
            <a:r>
              <a:rPr lang="en-US" dirty="0"/>
              <a:t>- short a</a:t>
            </a:r>
          </a:p>
          <a:p>
            <a:pPr lvl="2"/>
            <a:r>
              <a:rPr lang="en-US" dirty="0"/>
              <a:t>short short short short short long short = UUUUU-U (using u for short and – for long: Fortson uses the correct symbols: microns and macrons).</a:t>
            </a:r>
          </a:p>
          <a:p>
            <a:pPr lvl="1"/>
            <a:r>
              <a:rPr lang="en-US" dirty="0"/>
              <a:t>b. </a:t>
            </a:r>
            <a:r>
              <a:rPr lang="en-US" dirty="0" err="1"/>
              <a:t>eban</a:t>
            </a:r>
            <a:r>
              <a:rPr lang="en-US" dirty="0"/>
              <a:t> </a:t>
            </a:r>
            <a:r>
              <a:rPr lang="en-US" dirty="0" err="1"/>
              <a:t>oikonde</a:t>
            </a:r>
            <a:r>
              <a:rPr lang="en-US" dirty="0"/>
              <a:t> short e short ban long oi long </a:t>
            </a:r>
            <a:r>
              <a:rPr lang="en-US" dirty="0" err="1"/>
              <a:t>kon</a:t>
            </a:r>
            <a:r>
              <a:rPr lang="en-US" dirty="0"/>
              <a:t> short de</a:t>
            </a:r>
          </a:p>
          <a:p>
            <a:pPr lvl="2"/>
            <a:r>
              <a:rPr lang="en-US" dirty="0"/>
              <a:t>short short long long short</a:t>
            </a:r>
          </a:p>
          <a:p>
            <a:pPr lvl="1"/>
            <a:r>
              <a:rPr lang="en-US" dirty="0"/>
              <a:t>c. es </a:t>
            </a:r>
            <a:r>
              <a:rPr lang="en-US" dirty="0" err="1"/>
              <a:t>diphron</a:t>
            </a:r>
            <a:r>
              <a:rPr lang="en-US" dirty="0"/>
              <a:t> </a:t>
            </a:r>
            <a:r>
              <a:rPr lang="en-US" dirty="0" err="1"/>
              <a:t>arnas</a:t>
            </a:r>
            <a:r>
              <a:rPr lang="en-US" dirty="0"/>
              <a:t> long es long </a:t>
            </a:r>
            <a:r>
              <a:rPr lang="en-US" dirty="0" err="1"/>
              <a:t>diph</a:t>
            </a:r>
            <a:r>
              <a:rPr lang="en-US" dirty="0"/>
              <a:t>- short -</a:t>
            </a:r>
            <a:r>
              <a:rPr lang="en-US" dirty="0" err="1"/>
              <a:t>ron</a:t>
            </a:r>
            <a:r>
              <a:rPr lang="en-US" dirty="0"/>
              <a:t> long </a:t>
            </a:r>
            <a:r>
              <a:rPr lang="en-US" dirty="0" err="1"/>
              <a:t>ar</a:t>
            </a:r>
            <a:r>
              <a:rPr lang="en-US" dirty="0"/>
              <a:t>- short -</a:t>
            </a:r>
            <a:r>
              <a:rPr lang="en-US" dirty="0" err="1"/>
              <a:t>nas</a:t>
            </a:r>
            <a:endParaRPr lang="en-US" dirty="0"/>
          </a:p>
          <a:p>
            <a:pPr lvl="2"/>
            <a:r>
              <a:rPr lang="en-US" dirty="0"/>
              <a:t>long long short long short</a:t>
            </a:r>
          </a:p>
          <a:p>
            <a:pPr lvl="1"/>
            <a:r>
              <a:rPr lang="en-US" dirty="0"/>
              <a:t>d. </a:t>
            </a:r>
            <a:r>
              <a:rPr lang="en-US" dirty="0" err="1"/>
              <a:t>parekhēi</a:t>
            </a:r>
            <a:r>
              <a:rPr lang="en-US" dirty="0"/>
              <a:t> short pa short –re- long –</a:t>
            </a:r>
            <a:r>
              <a:rPr lang="en-US" dirty="0" err="1"/>
              <a:t>khēi</a:t>
            </a:r>
            <a:endParaRPr lang="en-US" dirty="0"/>
          </a:p>
          <a:p>
            <a:pPr lvl="2"/>
            <a:r>
              <a:rPr lang="en-US" dirty="0"/>
              <a:t>short short long</a:t>
            </a:r>
          </a:p>
          <a:p>
            <a:r>
              <a:rPr lang="en-US" dirty="0"/>
              <a:t>Compare those to what Fortson tells you that the lines scan as: he is correct about it all, but the above is what it seems like if you don’t know the hidden features that lie beneath the surface. The meter preserves traces of the proto- forms even after those traces are no longer visible in writing.</a:t>
            </a:r>
          </a:p>
          <a:p>
            <a:pPr lvl="1"/>
            <a:endParaRPr lang="en-US" dirty="0"/>
          </a:p>
          <a:p>
            <a:pPr marL="0" indent="0">
              <a:buNone/>
            </a:pPr>
            <a:endParaRPr lang="en-US" dirty="0"/>
          </a:p>
        </p:txBody>
      </p:sp>
    </p:spTree>
    <p:extLst>
      <p:ext uri="{BB962C8B-B14F-4D97-AF65-F5344CB8AC3E}">
        <p14:creationId xmlns:p14="http://schemas.microsoft.com/office/powerpoint/2010/main" val="3201197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616C9-7E77-E441-A554-A989B2BCC860}"/>
              </a:ext>
            </a:extLst>
          </p:cNvPr>
          <p:cNvSpPr>
            <a:spLocks noGrp="1"/>
          </p:cNvSpPr>
          <p:nvPr>
            <p:ph type="title"/>
          </p:nvPr>
        </p:nvSpPr>
        <p:spPr/>
        <p:txBody>
          <a:bodyPr/>
          <a:lstStyle/>
          <a:p>
            <a:r>
              <a:rPr lang="en-US" dirty="0"/>
              <a:t>12.9</a:t>
            </a:r>
          </a:p>
        </p:txBody>
      </p:sp>
      <p:sp>
        <p:nvSpPr>
          <p:cNvPr id="3" name="Content Placeholder 2">
            <a:extLst>
              <a:ext uri="{FF2B5EF4-FFF2-40B4-BE49-F238E27FC236}">
                <a16:creationId xmlns:a16="http://schemas.microsoft.com/office/drawing/2014/main" id="{26B189C5-ED89-9344-95A5-ABE6FE2DDC3A}"/>
              </a:ext>
            </a:extLst>
          </p:cNvPr>
          <p:cNvSpPr>
            <a:spLocks noGrp="1"/>
          </p:cNvSpPr>
          <p:nvPr>
            <p:ph idx="1"/>
          </p:nvPr>
        </p:nvSpPr>
        <p:spPr/>
        <p:txBody>
          <a:bodyPr/>
          <a:lstStyle/>
          <a:p>
            <a:r>
              <a:rPr lang="en-US" dirty="0"/>
              <a:t>hints</a:t>
            </a:r>
          </a:p>
          <a:p>
            <a:r>
              <a:rPr lang="en-US" dirty="0"/>
              <a:t>a. look up </a:t>
            </a:r>
            <a:r>
              <a:rPr lang="el-GR" dirty="0" err="1"/>
              <a:t>νίφω</a:t>
            </a:r>
            <a:r>
              <a:rPr lang="en-US" dirty="0"/>
              <a:t> in Wiktionary: what does the PIE ancestor look like? if the Greek had kept the same consonants, how would that affect the meter?</a:t>
            </a:r>
          </a:p>
          <a:p>
            <a:r>
              <a:rPr lang="en-US" dirty="0"/>
              <a:t>b. look up </a:t>
            </a:r>
            <a:r>
              <a:rPr lang="el-GR" dirty="0" err="1"/>
              <a:t>οἶκος</a:t>
            </a:r>
            <a:r>
              <a:rPr lang="el-GR" dirty="0"/>
              <a:t> </a:t>
            </a:r>
            <a:r>
              <a:rPr lang="en-US" dirty="0"/>
              <a:t>in Wiktionary: do the same as you did with a.</a:t>
            </a:r>
          </a:p>
          <a:p>
            <a:r>
              <a:rPr lang="en-US" dirty="0"/>
              <a:t>c. look up </a:t>
            </a:r>
            <a:r>
              <a:rPr lang="el-GR" dirty="0" err="1"/>
              <a:t>ᾰ̓ρήν</a:t>
            </a:r>
            <a:r>
              <a:rPr lang="el-GR" dirty="0"/>
              <a:t> (</a:t>
            </a:r>
            <a:r>
              <a:rPr lang="en-US" dirty="0"/>
              <a:t>genitive </a:t>
            </a:r>
            <a:r>
              <a:rPr lang="el-GR" dirty="0" err="1"/>
              <a:t>ᾰ̓ρνός</a:t>
            </a:r>
            <a:r>
              <a:rPr lang="el-GR" dirty="0"/>
              <a:t>)</a:t>
            </a:r>
            <a:r>
              <a:rPr lang="en-US" dirty="0"/>
              <a:t> in Wiktionary: do the same.</a:t>
            </a:r>
          </a:p>
          <a:p>
            <a:r>
              <a:rPr lang="en-US" dirty="0"/>
              <a:t>d. use the form of the verb that existed in Pre-Greek according to 5b: does the meter work better?</a:t>
            </a:r>
            <a:endParaRPr lang="el-GR" dirty="0"/>
          </a:p>
        </p:txBody>
      </p:sp>
    </p:spTree>
    <p:extLst>
      <p:ext uri="{BB962C8B-B14F-4D97-AF65-F5344CB8AC3E}">
        <p14:creationId xmlns:p14="http://schemas.microsoft.com/office/powerpoint/2010/main" val="3221491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0683A-B198-7D4A-9C92-16071FFCFBA1}"/>
              </a:ext>
            </a:extLst>
          </p:cNvPr>
          <p:cNvSpPr>
            <a:spLocks noGrp="1"/>
          </p:cNvSpPr>
          <p:nvPr>
            <p:ph type="title"/>
          </p:nvPr>
        </p:nvSpPr>
        <p:spPr/>
        <p:txBody>
          <a:bodyPr/>
          <a:lstStyle/>
          <a:p>
            <a:r>
              <a:rPr lang="en-US" dirty="0"/>
              <a:t>12.10</a:t>
            </a:r>
          </a:p>
        </p:txBody>
      </p:sp>
      <p:sp>
        <p:nvSpPr>
          <p:cNvPr id="3" name="Content Placeholder 2">
            <a:extLst>
              <a:ext uri="{FF2B5EF4-FFF2-40B4-BE49-F238E27FC236}">
                <a16:creationId xmlns:a16="http://schemas.microsoft.com/office/drawing/2014/main" id="{A3ECF9BE-9355-FF4E-BEE0-6FF1D9E3E230}"/>
              </a:ext>
            </a:extLst>
          </p:cNvPr>
          <p:cNvSpPr>
            <a:spLocks noGrp="1"/>
          </p:cNvSpPr>
          <p:nvPr>
            <p:ph idx="1"/>
          </p:nvPr>
        </p:nvSpPr>
        <p:spPr/>
        <p:txBody>
          <a:bodyPr>
            <a:normAutofit fontScale="92500" lnSpcReduction="10000"/>
          </a:bodyPr>
          <a:lstStyle/>
          <a:p>
            <a:r>
              <a:rPr lang="en-US" dirty="0"/>
              <a:t>We are expected to explain the z, really, not the rest of the word, which is much easier.</a:t>
            </a:r>
          </a:p>
          <a:p>
            <a:r>
              <a:rPr lang="en-US" dirty="0"/>
              <a:t>I think that Fortson wants us to notice the Proto-Greek form </a:t>
            </a:r>
            <a:r>
              <a:rPr lang="en-US" i="1" dirty="0"/>
              <a:t>*</a:t>
            </a:r>
            <a:r>
              <a:rPr lang="en-US" i="1" dirty="0" err="1"/>
              <a:t>bheront-ya</a:t>
            </a:r>
            <a:r>
              <a:rPr lang="en-US" i="1" dirty="0"/>
              <a:t> </a:t>
            </a:r>
            <a:r>
              <a:rPr lang="en-US" dirty="0"/>
              <a:t> in 6.71 and apply it to </a:t>
            </a:r>
            <a:r>
              <a:rPr lang="en-US" i="1" dirty="0" err="1"/>
              <a:t>arguropeza</a:t>
            </a:r>
            <a:endParaRPr lang="en-US" i="1" dirty="0"/>
          </a:p>
          <a:p>
            <a:r>
              <a:rPr lang="en-US" dirty="0"/>
              <a:t>But we also have to notice that in </a:t>
            </a:r>
            <a:r>
              <a:rPr lang="en-US" i="1" dirty="0" err="1"/>
              <a:t>arguropeza</a:t>
            </a:r>
            <a:r>
              <a:rPr lang="en-US" dirty="0"/>
              <a:t>, there is a z, and then to go looking through the chapter until we chance upon a likely explanation for that z. Given that –</a:t>
            </a:r>
            <a:r>
              <a:rPr lang="en-US" dirty="0" err="1"/>
              <a:t>pezos</a:t>
            </a:r>
            <a:r>
              <a:rPr lang="en-US" dirty="0"/>
              <a:t> means “footed,” it is likely from </a:t>
            </a:r>
            <a:r>
              <a:rPr lang="en-US" i="1" dirty="0"/>
              <a:t>ped- </a:t>
            </a:r>
            <a:r>
              <a:rPr lang="en-US" dirty="0"/>
              <a:t>“foot” in Greek. So the z  could be from *–d-</a:t>
            </a:r>
            <a:r>
              <a:rPr lang="en-US" dirty="0" err="1"/>
              <a:t>ya</a:t>
            </a:r>
            <a:r>
              <a:rPr lang="en-US" dirty="0"/>
              <a:t>-? Now check out 12.26.</a:t>
            </a:r>
          </a:p>
          <a:p>
            <a:r>
              <a:rPr lang="en-US" dirty="0"/>
              <a:t>That should give you the pieces you need.</a:t>
            </a:r>
          </a:p>
          <a:p>
            <a:r>
              <a:rPr lang="en-US" dirty="0"/>
              <a:t>BTW, it looks as if Wiktionary reconstructs a proto-</a:t>
            </a:r>
            <a:r>
              <a:rPr lang="en-US" dirty="0" err="1"/>
              <a:t>greek</a:t>
            </a:r>
            <a:r>
              <a:rPr lang="en-US" dirty="0"/>
              <a:t> *</a:t>
            </a:r>
            <a:r>
              <a:rPr lang="en-US" dirty="0" err="1"/>
              <a:t>pedd</a:t>
            </a:r>
            <a:r>
              <a:rPr lang="en-US" dirty="0"/>
              <a:t>- instead of *</a:t>
            </a:r>
            <a:r>
              <a:rPr lang="en-US" dirty="0" err="1"/>
              <a:t>pedy</a:t>
            </a:r>
            <a:r>
              <a:rPr lang="en-US" dirty="0"/>
              <a:t>- for </a:t>
            </a:r>
            <a:r>
              <a:rPr lang="en-US" i="1" dirty="0" err="1"/>
              <a:t>arguro</a:t>
            </a:r>
            <a:r>
              <a:rPr lang="en-US" i="1" u="sng" dirty="0" err="1"/>
              <a:t>pez</a:t>
            </a:r>
            <a:r>
              <a:rPr lang="en-US" i="1" dirty="0" err="1"/>
              <a:t>a</a:t>
            </a:r>
            <a:r>
              <a:rPr lang="en-US" i="1" dirty="0"/>
              <a:t>. </a:t>
            </a:r>
            <a:r>
              <a:rPr lang="en-US" dirty="0"/>
              <a:t>Hmmm</a:t>
            </a:r>
            <a:r>
              <a:rPr lang="en-US" i="1" dirty="0"/>
              <a:t>.</a:t>
            </a:r>
          </a:p>
          <a:p>
            <a:endParaRPr lang="en-US" dirty="0"/>
          </a:p>
        </p:txBody>
      </p:sp>
    </p:spTree>
    <p:extLst>
      <p:ext uri="{BB962C8B-B14F-4D97-AF65-F5344CB8AC3E}">
        <p14:creationId xmlns:p14="http://schemas.microsoft.com/office/powerpoint/2010/main" val="52522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0A150-2882-A345-8F22-68AC64C6B96C}"/>
              </a:ext>
            </a:extLst>
          </p:cNvPr>
          <p:cNvSpPr>
            <a:spLocks noGrp="1"/>
          </p:cNvSpPr>
          <p:nvPr>
            <p:ph type="title"/>
          </p:nvPr>
        </p:nvSpPr>
        <p:spPr/>
        <p:txBody>
          <a:bodyPr/>
          <a:lstStyle/>
          <a:p>
            <a:r>
              <a:rPr lang="en-US" dirty="0"/>
              <a:t>12.11</a:t>
            </a:r>
          </a:p>
        </p:txBody>
      </p:sp>
      <p:sp>
        <p:nvSpPr>
          <p:cNvPr id="3" name="Content Placeholder 2">
            <a:extLst>
              <a:ext uri="{FF2B5EF4-FFF2-40B4-BE49-F238E27FC236}">
                <a16:creationId xmlns:a16="http://schemas.microsoft.com/office/drawing/2014/main" id="{36EA7313-639A-2549-BB50-E6FF9F92B06D}"/>
              </a:ext>
            </a:extLst>
          </p:cNvPr>
          <p:cNvSpPr>
            <a:spLocks noGrp="1"/>
          </p:cNvSpPr>
          <p:nvPr>
            <p:ph idx="1"/>
          </p:nvPr>
        </p:nvSpPr>
        <p:spPr/>
        <p:txBody>
          <a:bodyPr/>
          <a:lstStyle/>
          <a:p>
            <a:pPr marL="457200" lvl="1" indent="0">
              <a:buNone/>
            </a:pPr>
            <a:r>
              <a:rPr lang="en-US" dirty="0"/>
              <a:t>So it looks as if the d and the b are not in the proto-forms of these words.</a:t>
            </a:r>
          </a:p>
          <a:p>
            <a:pPr marL="457200" lvl="1" indent="0">
              <a:buNone/>
            </a:pPr>
            <a:r>
              <a:rPr lang="en-US" dirty="0"/>
              <a:t>So what happened?</a:t>
            </a:r>
          </a:p>
          <a:p>
            <a:pPr marL="457200" lvl="1" indent="0">
              <a:buNone/>
            </a:pPr>
            <a:r>
              <a:rPr lang="en-US" dirty="0"/>
              <a:t>Think about where an n is pronounced in the mouth and where a d is pronounced (I’m talking about roughly the same sounds as English /n/ and /d/ rather than some other sounds.</a:t>
            </a:r>
          </a:p>
          <a:p>
            <a:pPr marL="457200" lvl="1" indent="0">
              <a:buNone/>
            </a:pPr>
            <a:r>
              <a:rPr lang="en-US" dirty="0"/>
              <a:t>Then think about where /m/ and /b/ are pronounced.</a:t>
            </a:r>
          </a:p>
          <a:p>
            <a:pPr marL="457200" lvl="1" indent="0">
              <a:buNone/>
            </a:pPr>
            <a:r>
              <a:rPr lang="en-US" dirty="0"/>
              <a:t>This should lead you to conclude that the same thing is happening in both cases. </a:t>
            </a:r>
          </a:p>
          <a:p>
            <a:pPr marL="457200" lvl="1" indent="0">
              <a:buNone/>
            </a:pPr>
            <a:r>
              <a:rPr lang="en-US" dirty="0"/>
              <a:t>This is called epenthesis: https://</a:t>
            </a:r>
            <a:r>
              <a:rPr lang="en-US" dirty="0" err="1"/>
              <a:t>en.wikipedia.org</a:t>
            </a:r>
            <a:r>
              <a:rPr lang="en-US" dirty="0"/>
              <a:t>/wiki/Epenthesis</a:t>
            </a:r>
          </a:p>
        </p:txBody>
      </p:sp>
    </p:spTree>
    <p:extLst>
      <p:ext uri="{BB962C8B-B14F-4D97-AF65-F5344CB8AC3E}">
        <p14:creationId xmlns:p14="http://schemas.microsoft.com/office/powerpoint/2010/main" val="2148638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97773-E868-2948-A333-6CB0ED4D0E51}"/>
              </a:ext>
            </a:extLst>
          </p:cNvPr>
          <p:cNvSpPr>
            <a:spLocks noGrp="1"/>
          </p:cNvSpPr>
          <p:nvPr>
            <p:ph type="title"/>
          </p:nvPr>
        </p:nvSpPr>
        <p:spPr/>
        <p:txBody>
          <a:bodyPr/>
          <a:lstStyle/>
          <a:p>
            <a:r>
              <a:rPr lang="en-US" dirty="0" err="1"/>
              <a:t>wikipedia</a:t>
            </a:r>
            <a:r>
              <a:rPr lang="en-US" dirty="0"/>
              <a:t> helps	</a:t>
            </a:r>
          </a:p>
        </p:txBody>
      </p:sp>
      <p:sp>
        <p:nvSpPr>
          <p:cNvPr id="3" name="Content Placeholder 2">
            <a:extLst>
              <a:ext uri="{FF2B5EF4-FFF2-40B4-BE49-F238E27FC236}">
                <a16:creationId xmlns:a16="http://schemas.microsoft.com/office/drawing/2014/main" id="{194BEA5F-F318-9C41-885F-9B8D7F76562C}"/>
              </a:ext>
            </a:extLst>
          </p:cNvPr>
          <p:cNvSpPr>
            <a:spLocks noGrp="1"/>
          </p:cNvSpPr>
          <p:nvPr>
            <p:ph idx="1"/>
          </p:nvPr>
        </p:nvSpPr>
        <p:spPr/>
        <p:txBody>
          <a:bodyPr>
            <a:normAutofit fontScale="92500" lnSpcReduction="20000"/>
          </a:bodyPr>
          <a:lstStyle/>
          <a:p>
            <a:r>
              <a:rPr lang="en-US" dirty="0"/>
              <a:t>Fortson usually supplies what we need, but the </a:t>
            </a:r>
            <a:r>
              <a:rPr lang="en-US" dirty="0" err="1"/>
              <a:t>largyngeals</a:t>
            </a:r>
            <a:r>
              <a:rPr lang="en-US" dirty="0"/>
              <a:t> are explained more fully and perhaps more understandably (in charts) on </a:t>
            </a:r>
            <a:r>
              <a:rPr lang="en-US" dirty="0" err="1"/>
              <a:t>wikipedia’s</a:t>
            </a:r>
            <a:r>
              <a:rPr lang="en-US" dirty="0"/>
              <a:t> “laryngeal theory” page:</a:t>
            </a:r>
          </a:p>
          <a:p>
            <a:r>
              <a:rPr lang="en-US" dirty="0">
                <a:hlinkClick r:id="rId2"/>
              </a:rPr>
              <a:t>https://en.wikipedia.org/wiki/Laryngeal_theory#H-loss_adjacent_to_other_sounds</a:t>
            </a:r>
            <a:endParaRPr lang="en-US" dirty="0"/>
          </a:p>
          <a:p>
            <a:r>
              <a:rPr lang="en-US" dirty="0"/>
              <a:t>In addition, the Wikipedia page on (Classical) ‘Ancient Greek Phonology’ helps:</a:t>
            </a:r>
          </a:p>
          <a:p>
            <a:pPr lvl="1"/>
            <a:r>
              <a:rPr lang="en-US" dirty="0">
                <a:hlinkClick r:id="rId3"/>
              </a:rPr>
              <a:t>https://en.wikipedia.org/wiki/Ancient_Greek_phonology</a:t>
            </a:r>
            <a:endParaRPr lang="en-US" dirty="0"/>
          </a:p>
          <a:p>
            <a:pPr lvl="1"/>
            <a:endParaRPr lang="en-US" dirty="0"/>
          </a:p>
          <a:p>
            <a:r>
              <a:rPr lang="en-US" dirty="0"/>
              <a:t>Wikipedia’s Proto-Greek page also helps:</a:t>
            </a:r>
          </a:p>
          <a:p>
            <a:pPr lvl="1"/>
            <a:r>
              <a:rPr lang="en-US" dirty="0"/>
              <a:t>https://</a:t>
            </a:r>
            <a:r>
              <a:rPr lang="en-US" dirty="0" err="1"/>
              <a:t>en.wikipedia.org</a:t>
            </a:r>
            <a:r>
              <a:rPr lang="en-US" dirty="0"/>
              <a:t>/wiki/Proto-</a:t>
            </a:r>
            <a:r>
              <a:rPr lang="en-US" dirty="0" err="1"/>
              <a:t>Greek_language</a:t>
            </a:r>
            <a:endParaRPr lang="en-US" dirty="0"/>
          </a:p>
          <a:p>
            <a:r>
              <a:rPr lang="en-US" dirty="0"/>
              <a:t>I’m going to feel free to consult those for these exercises, and you should too.</a:t>
            </a:r>
          </a:p>
        </p:txBody>
      </p:sp>
    </p:spTree>
    <p:extLst>
      <p:ext uri="{BB962C8B-B14F-4D97-AF65-F5344CB8AC3E}">
        <p14:creationId xmlns:p14="http://schemas.microsoft.com/office/powerpoint/2010/main" val="2337611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22304-081B-494D-B037-3527C1484601}"/>
              </a:ext>
            </a:extLst>
          </p:cNvPr>
          <p:cNvSpPr>
            <a:spLocks noGrp="1"/>
          </p:cNvSpPr>
          <p:nvPr>
            <p:ph type="title"/>
          </p:nvPr>
        </p:nvSpPr>
        <p:spPr/>
        <p:txBody>
          <a:bodyPr/>
          <a:lstStyle/>
          <a:p>
            <a:r>
              <a:rPr lang="en-US" dirty="0"/>
              <a:t>Another resource</a:t>
            </a:r>
          </a:p>
        </p:txBody>
      </p:sp>
      <p:sp>
        <p:nvSpPr>
          <p:cNvPr id="3" name="Content Placeholder 2">
            <a:extLst>
              <a:ext uri="{FF2B5EF4-FFF2-40B4-BE49-F238E27FC236}">
                <a16:creationId xmlns:a16="http://schemas.microsoft.com/office/drawing/2014/main" id="{4DC1468F-0092-714C-AC3A-6AF479AD1317}"/>
              </a:ext>
            </a:extLst>
          </p:cNvPr>
          <p:cNvSpPr>
            <a:spLocks noGrp="1"/>
          </p:cNvSpPr>
          <p:nvPr>
            <p:ph idx="1"/>
          </p:nvPr>
        </p:nvSpPr>
        <p:spPr/>
        <p:txBody>
          <a:bodyPr>
            <a:normAutofit lnSpcReduction="10000"/>
          </a:bodyPr>
          <a:lstStyle/>
          <a:p>
            <a:r>
              <a:rPr lang="en-US" dirty="0"/>
              <a:t>Go to Howe Library online.</a:t>
            </a:r>
          </a:p>
          <a:p>
            <a:r>
              <a:rPr lang="en-US" dirty="0"/>
              <a:t>Go to ‘research databases’: it’s an option on the very front page when I go to Howe Library.</a:t>
            </a:r>
          </a:p>
          <a:p>
            <a:r>
              <a:rPr lang="en-US" dirty="0"/>
              <a:t>You’ll probably have to sign in at some point.</a:t>
            </a:r>
          </a:p>
          <a:p>
            <a:r>
              <a:rPr lang="en-US" dirty="0"/>
              <a:t>Go to the i’s and find </a:t>
            </a:r>
            <a:r>
              <a:rPr lang="en-US" dirty="0">
                <a:hlinkClick r:id="rId2"/>
              </a:rPr>
              <a:t>Indo-European etymological dictionaries online</a:t>
            </a:r>
            <a:endParaRPr lang="en-US" dirty="0"/>
          </a:p>
          <a:p>
            <a:r>
              <a:rPr lang="en-US" dirty="0"/>
              <a:t>There you can use </a:t>
            </a:r>
            <a:r>
              <a:rPr lang="en-US" dirty="0" err="1"/>
              <a:t>Beekes</a:t>
            </a:r>
            <a:r>
              <a:rPr lang="en-US" dirty="0"/>
              <a:t> for Greek (or others for some other languages).</a:t>
            </a:r>
          </a:p>
          <a:p>
            <a:r>
              <a:rPr lang="en-US" dirty="0"/>
              <a:t>This is a very important (and very expensive) database for PIE studies which you should know about.</a:t>
            </a:r>
          </a:p>
          <a:p>
            <a:r>
              <a:rPr lang="en-US" dirty="0"/>
              <a:t>Bookmark it.</a:t>
            </a:r>
          </a:p>
        </p:txBody>
      </p:sp>
    </p:spTree>
    <p:extLst>
      <p:ext uri="{BB962C8B-B14F-4D97-AF65-F5344CB8AC3E}">
        <p14:creationId xmlns:p14="http://schemas.microsoft.com/office/powerpoint/2010/main" val="1477974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96BD8-238E-A84E-8968-5734A47567EF}"/>
              </a:ext>
            </a:extLst>
          </p:cNvPr>
          <p:cNvSpPr>
            <a:spLocks noGrp="1"/>
          </p:cNvSpPr>
          <p:nvPr>
            <p:ph type="title"/>
          </p:nvPr>
        </p:nvSpPr>
        <p:spPr/>
        <p:txBody>
          <a:bodyPr/>
          <a:lstStyle/>
          <a:p>
            <a:r>
              <a:rPr lang="en-US" dirty="0"/>
              <a:t>12.1 the fate of these PIE sounds in Greek</a:t>
            </a:r>
          </a:p>
        </p:txBody>
      </p:sp>
      <p:sp>
        <p:nvSpPr>
          <p:cNvPr id="3" name="Content Placeholder 2">
            <a:extLst>
              <a:ext uri="{FF2B5EF4-FFF2-40B4-BE49-F238E27FC236}">
                <a16:creationId xmlns:a16="http://schemas.microsoft.com/office/drawing/2014/main" id="{48070326-96B9-F64D-A624-7A21B8780E50}"/>
              </a:ext>
            </a:extLst>
          </p:cNvPr>
          <p:cNvSpPr>
            <a:spLocks noGrp="1"/>
          </p:cNvSpPr>
          <p:nvPr>
            <p:ph idx="1"/>
          </p:nvPr>
        </p:nvSpPr>
        <p:spPr/>
        <p:txBody>
          <a:bodyPr>
            <a:normAutofit fontScale="77500" lnSpcReduction="20000"/>
          </a:bodyPr>
          <a:lstStyle/>
          <a:p>
            <a:r>
              <a:rPr lang="en-US" dirty="0"/>
              <a:t>a. *w</a:t>
            </a:r>
          </a:p>
          <a:p>
            <a:pPr lvl="1"/>
            <a:r>
              <a:rPr lang="en-US" dirty="0"/>
              <a:t>see 12.22 second paragraph</a:t>
            </a:r>
          </a:p>
          <a:p>
            <a:r>
              <a:rPr lang="en-US" dirty="0"/>
              <a:t>b. *h2</a:t>
            </a:r>
          </a:p>
          <a:p>
            <a:pPr lvl="1"/>
            <a:r>
              <a:rPr lang="en-US" dirty="0"/>
              <a:t>12.23</a:t>
            </a:r>
          </a:p>
          <a:p>
            <a:pPr lvl="1"/>
            <a:r>
              <a:rPr lang="en-US" dirty="0"/>
              <a:t>what about when it was not ‘vocalized’: when it was a consonant? see 12.22</a:t>
            </a:r>
          </a:p>
          <a:p>
            <a:pPr lvl="1"/>
            <a:r>
              <a:rPr lang="en-US" dirty="0"/>
              <a:t>does Wikipedia add to this?</a:t>
            </a:r>
          </a:p>
          <a:p>
            <a:r>
              <a:rPr lang="en-US" dirty="0"/>
              <a:t>c.  *kw</a:t>
            </a:r>
          </a:p>
          <a:p>
            <a:pPr lvl="1"/>
            <a:r>
              <a:rPr lang="en-US" dirty="0"/>
              <a:t>centum language changes and 12.15, 12.16</a:t>
            </a:r>
          </a:p>
          <a:p>
            <a:r>
              <a:rPr lang="en-US" dirty="0"/>
              <a:t>d. *s</a:t>
            </a:r>
          </a:p>
          <a:p>
            <a:pPr lvl="1"/>
            <a:r>
              <a:rPr lang="en-US" dirty="0"/>
              <a:t>12.18: there are different environments (with different outcomes) to describe</a:t>
            </a:r>
          </a:p>
          <a:p>
            <a:r>
              <a:rPr lang="en-US" dirty="0"/>
              <a:t>e. *dh</a:t>
            </a:r>
          </a:p>
          <a:p>
            <a:pPr lvl="1"/>
            <a:r>
              <a:rPr lang="en-US" dirty="0"/>
              <a:t>centum language and 12.13</a:t>
            </a:r>
          </a:p>
          <a:p>
            <a:r>
              <a:rPr lang="en-US" dirty="0"/>
              <a:t>f. *</a:t>
            </a:r>
            <a:r>
              <a:rPr lang="en-US" dirty="0">
                <a:effectLst/>
              </a:rPr>
              <a:t>m̥</a:t>
            </a:r>
          </a:p>
          <a:p>
            <a:pPr lvl="1"/>
            <a:r>
              <a:rPr lang="en-US" dirty="0"/>
              <a:t>12.20: more than one outcome to describe</a:t>
            </a:r>
          </a:p>
        </p:txBody>
      </p:sp>
    </p:spTree>
    <p:extLst>
      <p:ext uri="{BB962C8B-B14F-4D97-AF65-F5344CB8AC3E}">
        <p14:creationId xmlns:p14="http://schemas.microsoft.com/office/powerpoint/2010/main" val="1532546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57C09-1156-C64D-A506-07E2A4511564}"/>
              </a:ext>
            </a:extLst>
          </p:cNvPr>
          <p:cNvSpPr>
            <a:spLocks noGrp="1"/>
          </p:cNvSpPr>
          <p:nvPr>
            <p:ph type="title"/>
          </p:nvPr>
        </p:nvSpPr>
        <p:spPr/>
        <p:txBody>
          <a:bodyPr/>
          <a:lstStyle/>
          <a:p>
            <a:r>
              <a:rPr lang="en-US" dirty="0"/>
              <a:t>12.2	</a:t>
            </a:r>
          </a:p>
        </p:txBody>
      </p:sp>
      <p:sp>
        <p:nvSpPr>
          <p:cNvPr id="3" name="Content Placeholder 2">
            <a:extLst>
              <a:ext uri="{FF2B5EF4-FFF2-40B4-BE49-F238E27FC236}">
                <a16:creationId xmlns:a16="http://schemas.microsoft.com/office/drawing/2014/main" id="{08FD3CF0-CCD1-CC45-9D21-2138B64D626B}"/>
              </a:ext>
            </a:extLst>
          </p:cNvPr>
          <p:cNvSpPr>
            <a:spLocks noGrp="1"/>
          </p:cNvSpPr>
          <p:nvPr>
            <p:ph idx="1"/>
          </p:nvPr>
        </p:nvSpPr>
        <p:spPr/>
        <p:txBody>
          <a:bodyPr>
            <a:normAutofit lnSpcReduction="10000"/>
          </a:bodyPr>
          <a:lstStyle/>
          <a:p>
            <a:r>
              <a:rPr lang="en-US" dirty="0"/>
              <a:t>a. *h1le-h1ludh- ‘come’ (perfect stem)</a:t>
            </a:r>
          </a:p>
          <a:p>
            <a:pPr lvl="1"/>
            <a:r>
              <a:rPr lang="en-US" dirty="0"/>
              <a:t>these are laryngeal consonants before a liquid</a:t>
            </a:r>
          </a:p>
          <a:p>
            <a:pPr lvl="1"/>
            <a:r>
              <a:rPr lang="en-US" dirty="0"/>
              <a:t>remember what you did for 1b: the outcome is different word-initially</a:t>
            </a:r>
          </a:p>
          <a:p>
            <a:pPr lvl="1"/>
            <a:r>
              <a:rPr lang="en-US" dirty="0"/>
              <a:t>does the second h1 laryngeal count as “word-initial?” or was it treated as *eh1, in which case, in PIE, the laryngeal dropped out and compensatory lengthening occurred? </a:t>
            </a:r>
            <a:r>
              <a:rPr lang="en-US" dirty="0" err="1"/>
              <a:t>Beekes</a:t>
            </a:r>
            <a:r>
              <a:rPr lang="en-US" dirty="0"/>
              <a:t> seems to argue it’s the second option.</a:t>
            </a:r>
          </a:p>
          <a:p>
            <a:pPr lvl="1"/>
            <a:r>
              <a:rPr lang="en-US" dirty="0" err="1"/>
              <a:t>Beekes</a:t>
            </a:r>
            <a:r>
              <a:rPr lang="en-US" dirty="0"/>
              <a:t> says:</a:t>
            </a:r>
          </a:p>
          <a:p>
            <a:pPr lvl="2"/>
            <a:r>
              <a:rPr lang="en-US" dirty="0"/>
              <a:t>“perf. </a:t>
            </a:r>
            <a:r>
              <a:rPr lang="el-GR" dirty="0" err="1"/>
              <a:t>εἰλήλουθα</a:t>
            </a:r>
            <a:r>
              <a:rPr lang="el-GR" dirty="0"/>
              <a:t> ('</a:t>
            </a:r>
            <a:r>
              <a:rPr lang="en-US" dirty="0"/>
              <a:t>Attic reduplication' from * h1le-h1loudh-, with metrical lengthening), </a:t>
            </a:r>
            <a:r>
              <a:rPr lang="en-US" dirty="0" err="1"/>
              <a:t>ptc</a:t>
            </a:r>
            <a:r>
              <a:rPr lang="en-US" dirty="0"/>
              <a:t>. </a:t>
            </a:r>
            <a:r>
              <a:rPr lang="el-GR" dirty="0" err="1"/>
              <a:t>ἐ</a:t>
            </a:r>
            <a:r>
              <a:rPr lang="el-GR" dirty="0"/>
              <a:t>(ι)</a:t>
            </a:r>
            <a:r>
              <a:rPr lang="el-GR" dirty="0" err="1"/>
              <a:t>ληλουθώς</a:t>
            </a:r>
            <a:r>
              <a:rPr lang="el-GR" dirty="0"/>
              <a:t> (</a:t>
            </a:r>
            <a:r>
              <a:rPr lang="en-US" dirty="0"/>
              <a:t>epic), </a:t>
            </a:r>
            <a:r>
              <a:rPr lang="el-GR" dirty="0" err="1"/>
              <a:t>ἐλήλυθα</a:t>
            </a:r>
            <a:r>
              <a:rPr lang="el-GR" dirty="0"/>
              <a:t> (</a:t>
            </a:r>
            <a:r>
              <a:rPr lang="en-US" dirty="0"/>
              <a:t>post-</a:t>
            </a:r>
            <a:r>
              <a:rPr lang="en-US" dirty="0" err="1"/>
              <a:t>Hom</a:t>
            </a:r>
            <a:r>
              <a:rPr lang="en-US" dirty="0"/>
              <a:t>.)”</a:t>
            </a:r>
          </a:p>
          <a:p>
            <a:r>
              <a:rPr lang="en-US" dirty="0"/>
              <a:t>b. *deh3-rom</a:t>
            </a:r>
          </a:p>
          <a:p>
            <a:pPr lvl="1"/>
            <a:r>
              <a:rPr lang="en-US" dirty="0"/>
              <a:t>remember coloring and lengthening</a:t>
            </a:r>
          </a:p>
          <a:p>
            <a:pPr lvl="1"/>
            <a:r>
              <a:rPr lang="en-US" dirty="0"/>
              <a:t>remember outcome of –m you described in 12.1f.</a:t>
            </a:r>
          </a:p>
        </p:txBody>
      </p:sp>
    </p:spTree>
    <p:extLst>
      <p:ext uri="{BB962C8B-B14F-4D97-AF65-F5344CB8AC3E}">
        <p14:creationId xmlns:p14="http://schemas.microsoft.com/office/powerpoint/2010/main" val="2173915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14C83-4E98-7A42-98E6-5442A30501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1E621C-C566-1C4E-B2EC-1E3AFF861A6F}"/>
              </a:ext>
            </a:extLst>
          </p:cNvPr>
          <p:cNvSpPr>
            <a:spLocks noGrp="1"/>
          </p:cNvSpPr>
          <p:nvPr>
            <p:ph idx="1"/>
          </p:nvPr>
        </p:nvSpPr>
        <p:spPr/>
        <p:txBody>
          <a:bodyPr>
            <a:normAutofit fontScale="85000" lnSpcReduction="10000"/>
          </a:bodyPr>
          <a:lstStyle/>
          <a:p>
            <a:r>
              <a:rPr lang="en-US" dirty="0"/>
              <a:t>c. *h2woideh2- “song”: as in ‘ode’ or ‘tragedy’ or ‘melody’</a:t>
            </a:r>
          </a:p>
          <a:p>
            <a:pPr lvl="1"/>
            <a:r>
              <a:rPr lang="en-US" dirty="0"/>
              <a:t>*h2w- = word-initial consonant laryngeal + consonant resonant (abbreviated as ‘HC’)</a:t>
            </a:r>
          </a:p>
          <a:p>
            <a:pPr lvl="2"/>
            <a:r>
              <a:rPr lang="en-US" dirty="0"/>
              <a:t>see chart in Wikipedia laryngeal theory article under “Greek triple reflex v. schwa”</a:t>
            </a:r>
          </a:p>
          <a:p>
            <a:pPr lvl="2"/>
            <a:r>
              <a:rPr lang="en-US" dirty="0"/>
              <a:t>consonant w (12.22): it has two possible outcomes, depending on the dialect: well, it may be that some dialects represent it, while others do not, which is not necessarily two different outcomes, where the glide is not represented but </a:t>
            </a:r>
            <a:r>
              <a:rPr lang="en-US" dirty="0" err="1"/>
              <a:t>stilll</a:t>
            </a:r>
            <a:r>
              <a:rPr lang="en-US" dirty="0"/>
              <a:t> counts as a consonant for metrical purposes.</a:t>
            </a:r>
          </a:p>
          <a:p>
            <a:pPr lvl="1"/>
            <a:r>
              <a:rPr lang="en-US" dirty="0"/>
              <a:t>remember coloring and compensatory lengthening for *eh2</a:t>
            </a:r>
          </a:p>
          <a:p>
            <a:r>
              <a:rPr lang="en-US" dirty="0"/>
              <a:t>d. *</a:t>
            </a:r>
            <a:r>
              <a:rPr lang="en-US" dirty="0" err="1"/>
              <a:t>gwelbhus</a:t>
            </a:r>
            <a:r>
              <a:rPr lang="en-US" dirty="0"/>
              <a:t> ‘womb’ (remember when we did this one in Sanskrit at 11.1a? it was o-grade there: here the e-grade affects the labiovelar’s outcome)</a:t>
            </a:r>
          </a:p>
          <a:p>
            <a:pPr lvl="1"/>
            <a:r>
              <a:rPr lang="en-US" dirty="0"/>
              <a:t>12.15 for the labiovelar</a:t>
            </a:r>
          </a:p>
          <a:p>
            <a:pPr lvl="1"/>
            <a:r>
              <a:rPr lang="en-US" dirty="0"/>
              <a:t>12.13 for the aspirated voiced stop</a:t>
            </a:r>
          </a:p>
          <a:p>
            <a:r>
              <a:rPr lang="en-US" dirty="0"/>
              <a:t>e. *</a:t>
            </a:r>
            <a:r>
              <a:rPr lang="en-US" dirty="0" err="1"/>
              <a:t>tn̥tos</a:t>
            </a:r>
            <a:r>
              <a:rPr lang="en-US" dirty="0"/>
              <a:t> ‘stretched’ (could ‘taut’ be related? Wiktionary seems to say not directly, but that ‘taut’ was probably influenced by the ancestor of this word)</a:t>
            </a:r>
          </a:p>
          <a:p>
            <a:pPr lvl="1"/>
            <a:r>
              <a:rPr lang="en-US" dirty="0"/>
              <a:t>syllabic resonant n̥</a:t>
            </a:r>
          </a:p>
          <a:p>
            <a:pPr lvl="1"/>
            <a:endParaRPr lang="en-US" dirty="0"/>
          </a:p>
          <a:p>
            <a:endParaRPr lang="en-US" dirty="0"/>
          </a:p>
        </p:txBody>
      </p:sp>
    </p:spTree>
    <p:extLst>
      <p:ext uri="{BB962C8B-B14F-4D97-AF65-F5344CB8AC3E}">
        <p14:creationId xmlns:p14="http://schemas.microsoft.com/office/powerpoint/2010/main" val="3616054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EA3A9-8077-DA46-BD0D-45609728139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D5C438-F68E-C946-BF3C-2B90F646053D}"/>
              </a:ext>
            </a:extLst>
          </p:cNvPr>
          <p:cNvSpPr>
            <a:spLocks noGrp="1"/>
          </p:cNvSpPr>
          <p:nvPr>
            <p:ph idx="1"/>
          </p:nvPr>
        </p:nvSpPr>
        <p:spPr/>
        <p:txBody>
          <a:bodyPr>
            <a:normAutofit lnSpcReduction="10000"/>
          </a:bodyPr>
          <a:lstStyle/>
          <a:p>
            <a:r>
              <a:rPr lang="en-US" dirty="0"/>
              <a:t>f. *</a:t>
            </a:r>
            <a:r>
              <a:rPr lang="en-US" dirty="0" err="1"/>
              <a:t>bhn̥</a:t>
            </a:r>
            <a:r>
              <a:rPr lang="en-US" dirty="0" err="1">
                <a:effectLst/>
              </a:rPr>
              <a:t>g̑</a:t>
            </a:r>
            <a:r>
              <a:rPr lang="en-US" dirty="0" err="1"/>
              <a:t>hus</a:t>
            </a:r>
            <a:r>
              <a:rPr lang="en-US" dirty="0"/>
              <a:t> ‘thick’ : think of </a:t>
            </a:r>
            <a:r>
              <a:rPr lang="en-US" u="sng" dirty="0"/>
              <a:t>pachy</a:t>
            </a:r>
            <a:r>
              <a:rPr lang="en-US" dirty="0"/>
              <a:t>derms, which has ‘thick skin’</a:t>
            </a:r>
          </a:p>
          <a:p>
            <a:pPr lvl="1"/>
            <a:r>
              <a:rPr lang="en-US" dirty="0"/>
              <a:t>two aspirated voiced stops &gt; first change them into Greek outcome, &gt; then apply </a:t>
            </a:r>
            <a:r>
              <a:rPr lang="en-US" dirty="0" err="1"/>
              <a:t>Grassman’s</a:t>
            </a:r>
            <a:endParaRPr lang="en-US" dirty="0"/>
          </a:p>
          <a:p>
            <a:pPr lvl="1"/>
            <a:r>
              <a:rPr lang="en-US" dirty="0"/>
              <a:t>syllabic resonant n̥</a:t>
            </a:r>
          </a:p>
          <a:p>
            <a:r>
              <a:rPr lang="en-US" dirty="0"/>
              <a:t>g. *h2weh1ti ‘blows’ : in the Vedic sample, we had a cognate </a:t>
            </a:r>
            <a:r>
              <a:rPr lang="hi" dirty="0"/>
              <a:t>वायुर </a:t>
            </a:r>
            <a:r>
              <a:rPr lang="en-US" i="1" dirty="0" err="1"/>
              <a:t>vayur</a:t>
            </a:r>
            <a:r>
              <a:rPr lang="en-US" i="1" dirty="0"/>
              <a:t> </a:t>
            </a:r>
            <a:r>
              <a:rPr lang="en-US" dirty="0"/>
              <a:t>in the sixth line: this is Greek </a:t>
            </a:r>
            <a:r>
              <a:rPr lang="el-GR" dirty="0" err="1"/>
              <a:t>ἄϝημι</a:t>
            </a:r>
            <a:endParaRPr lang="en-US" dirty="0"/>
          </a:p>
          <a:p>
            <a:pPr lvl="1"/>
            <a:r>
              <a:rPr lang="en-US" dirty="0"/>
              <a:t>whatever you did with 2c. above should apply to *h2w</a:t>
            </a:r>
          </a:p>
          <a:p>
            <a:r>
              <a:rPr lang="en-US" dirty="0"/>
              <a:t>h. *h2i-h2eus-oh2 ‘I stay the night’</a:t>
            </a:r>
          </a:p>
          <a:p>
            <a:pPr lvl="1"/>
            <a:r>
              <a:rPr lang="en-US" dirty="0"/>
              <a:t>the *ih2eu looks like inter-vocalic laryngeal loss</a:t>
            </a:r>
          </a:p>
          <a:p>
            <a:pPr lvl="1"/>
            <a:r>
              <a:rPr lang="en-US" dirty="0"/>
              <a:t>*-eu</a:t>
            </a:r>
            <a:r>
              <a:rPr lang="en-US" u="sng" dirty="0"/>
              <a:t>s</a:t>
            </a:r>
            <a:r>
              <a:rPr lang="en-US" dirty="0"/>
              <a:t>oh2 is a between-vowels s: see 12.18 near the start</a:t>
            </a:r>
          </a:p>
          <a:p>
            <a:pPr lvl="1"/>
            <a:r>
              <a:rPr lang="en-US" dirty="0"/>
              <a:t>*-oh2: laryngeal loss + compensatory lengthening</a:t>
            </a:r>
          </a:p>
          <a:p>
            <a:pPr lvl="1"/>
            <a:endParaRPr lang="en-US" dirty="0"/>
          </a:p>
          <a:p>
            <a:pPr lvl="1"/>
            <a:endParaRPr lang="en-US" dirty="0"/>
          </a:p>
          <a:p>
            <a:pPr marL="0" indent="0">
              <a:buNone/>
            </a:pPr>
            <a:endParaRPr lang="en-US" dirty="0"/>
          </a:p>
          <a:p>
            <a:pPr lvl="1"/>
            <a:endParaRPr lang="en-US" dirty="0"/>
          </a:p>
        </p:txBody>
      </p:sp>
    </p:spTree>
    <p:extLst>
      <p:ext uri="{BB962C8B-B14F-4D97-AF65-F5344CB8AC3E}">
        <p14:creationId xmlns:p14="http://schemas.microsoft.com/office/powerpoint/2010/main" val="2563855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9A91-26F9-4F49-AAB7-9E1CC21C3D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ECD27E9-3E28-D34D-A268-961FE3137B06}"/>
              </a:ext>
            </a:extLst>
          </p:cNvPr>
          <p:cNvSpPr>
            <a:spLocks noGrp="1"/>
          </p:cNvSpPr>
          <p:nvPr>
            <p:ph idx="1"/>
          </p:nvPr>
        </p:nvSpPr>
        <p:spPr/>
        <p:txBody>
          <a:bodyPr>
            <a:normAutofit lnSpcReduction="10000"/>
          </a:bodyPr>
          <a:lstStyle/>
          <a:p>
            <a:r>
              <a:rPr lang="en-US" dirty="0" err="1"/>
              <a:t>i</a:t>
            </a:r>
            <a:r>
              <a:rPr lang="en-US" dirty="0"/>
              <a:t>. *h2enh1mos : cognate with Latin </a:t>
            </a:r>
            <a:r>
              <a:rPr lang="en-US" i="1" dirty="0"/>
              <a:t>animus</a:t>
            </a:r>
          </a:p>
          <a:p>
            <a:pPr lvl="1"/>
            <a:r>
              <a:rPr lang="en-US" dirty="0"/>
              <a:t>PIE coloring for *h2e</a:t>
            </a:r>
          </a:p>
          <a:p>
            <a:pPr lvl="1"/>
            <a:r>
              <a:rPr lang="en-US" dirty="0"/>
              <a:t>*h1 is treated in 12.23</a:t>
            </a:r>
          </a:p>
          <a:p>
            <a:r>
              <a:rPr lang="en-US" dirty="0"/>
              <a:t>j. *bheidhoh2 ’I trust’</a:t>
            </a:r>
          </a:p>
          <a:p>
            <a:pPr lvl="1"/>
            <a:r>
              <a:rPr lang="en-US" dirty="0"/>
              <a:t>first, treat the voiced aspirates to make them the Greek outcome, then apply Greek </a:t>
            </a:r>
            <a:r>
              <a:rPr lang="en-US" dirty="0" err="1"/>
              <a:t>Grassman’s</a:t>
            </a:r>
            <a:r>
              <a:rPr lang="en-US" dirty="0"/>
              <a:t> Law</a:t>
            </a:r>
          </a:p>
          <a:p>
            <a:r>
              <a:rPr lang="en-US" dirty="0"/>
              <a:t>k. *</a:t>
            </a:r>
            <a:r>
              <a:rPr lang="en-US" dirty="0" err="1"/>
              <a:t>newos</a:t>
            </a:r>
            <a:r>
              <a:rPr lang="en-US" dirty="0"/>
              <a:t> ‘new’</a:t>
            </a:r>
          </a:p>
          <a:p>
            <a:pPr lvl="1"/>
            <a:r>
              <a:rPr lang="en-US" dirty="0"/>
              <a:t>12.22</a:t>
            </a:r>
          </a:p>
          <a:p>
            <a:r>
              <a:rPr lang="en-US" dirty="0"/>
              <a:t>l. *</a:t>
            </a:r>
            <a:r>
              <a:rPr lang="en-US" dirty="0" err="1"/>
              <a:t>n̥</a:t>
            </a:r>
            <a:r>
              <a:rPr lang="en-US" dirty="0" err="1">
                <a:effectLst/>
              </a:rPr>
              <a:t>gʷ</a:t>
            </a:r>
            <a:r>
              <a:rPr lang="en-US" dirty="0" err="1"/>
              <a:t>ēn</a:t>
            </a:r>
            <a:r>
              <a:rPr lang="en-US" dirty="0"/>
              <a:t> ‘gland’ : ‘</a:t>
            </a:r>
            <a:r>
              <a:rPr lang="en-US" u="sng" dirty="0"/>
              <a:t>aden</a:t>
            </a:r>
            <a:r>
              <a:rPr lang="en-US" dirty="0"/>
              <a:t>oids’ comes from this</a:t>
            </a:r>
          </a:p>
          <a:p>
            <a:pPr lvl="1"/>
            <a:r>
              <a:rPr lang="en-US" dirty="0"/>
              <a:t>12.21 for the syllabic nasal</a:t>
            </a:r>
          </a:p>
          <a:p>
            <a:pPr lvl="1"/>
            <a:r>
              <a:rPr lang="en-US" dirty="0"/>
              <a:t>12.15 for the labiovelar</a:t>
            </a:r>
          </a:p>
          <a:p>
            <a:pPr lvl="1"/>
            <a:endParaRPr lang="en-US" dirty="0"/>
          </a:p>
        </p:txBody>
      </p:sp>
    </p:spTree>
    <p:extLst>
      <p:ext uri="{BB962C8B-B14F-4D97-AF65-F5344CB8AC3E}">
        <p14:creationId xmlns:p14="http://schemas.microsoft.com/office/powerpoint/2010/main" val="2785550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E398-C241-9246-A0FB-87063E2449B3}"/>
              </a:ext>
            </a:extLst>
          </p:cNvPr>
          <p:cNvSpPr>
            <a:spLocks noGrp="1"/>
          </p:cNvSpPr>
          <p:nvPr>
            <p:ph type="title"/>
          </p:nvPr>
        </p:nvSpPr>
        <p:spPr/>
        <p:txBody>
          <a:bodyPr/>
          <a:lstStyle/>
          <a:p>
            <a:r>
              <a:rPr lang="en-US" dirty="0"/>
              <a:t>12.3</a:t>
            </a:r>
          </a:p>
        </p:txBody>
      </p:sp>
      <p:sp>
        <p:nvSpPr>
          <p:cNvPr id="3" name="Content Placeholder 2">
            <a:extLst>
              <a:ext uri="{FF2B5EF4-FFF2-40B4-BE49-F238E27FC236}">
                <a16:creationId xmlns:a16="http://schemas.microsoft.com/office/drawing/2014/main" id="{125F1470-3F01-D34F-917D-5C86DBD638CD}"/>
              </a:ext>
            </a:extLst>
          </p:cNvPr>
          <p:cNvSpPr>
            <a:spLocks noGrp="1"/>
          </p:cNvSpPr>
          <p:nvPr>
            <p:ph idx="1"/>
          </p:nvPr>
        </p:nvSpPr>
        <p:spPr/>
        <p:txBody>
          <a:bodyPr/>
          <a:lstStyle/>
          <a:p>
            <a:r>
              <a:rPr lang="en-US" dirty="0"/>
              <a:t>The task is to explain why Indic </a:t>
            </a:r>
            <a:r>
              <a:rPr lang="en-US" dirty="0" err="1"/>
              <a:t>Grassman’s</a:t>
            </a:r>
            <a:r>
              <a:rPr lang="en-US" dirty="0"/>
              <a:t> law is different from Greek </a:t>
            </a:r>
            <a:r>
              <a:rPr lang="en-US" dirty="0" err="1"/>
              <a:t>Grassman’s</a:t>
            </a:r>
            <a:r>
              <a:rPr lang="en-US" dirty="0"/>
              <a:t> law</a:t>
            </a:r>
          </a:p>
          <a:p>
            <a:r>
              <a:rPr lang="en-US" dirty="0"/>
              <a:t>Another way to put it is that the task is to show that although the change which </a:t>
            </a:r>
            <a:r>
              <a:rPr lang="en-US" dirty="0" err="1"/>
              <a:t>Grassman</a:t>
            </a:r>
            <a:r>
              <a:rPr lang="en-US" dirty="0"/>
              <a:t> saw is similar in both Indic and Greek, it did not occur already in PIE, but rather was an independent later change in Indic and an independent later in Greek.</a:t>
            </a:r>
          </a:p>
          <a:p>
            <a:r>
              <a:rPr lang="en-US" dirty="0"/>
              <a:t>Try looking up </a:t>
            </a:r>
            <a:r>
              <a:rPr lang="en-US" dirty="0" err="1"/>
              <a:t>Grassman’s</a:t>
            </a:r>
            <a:r>
              <a:rPr lang="en-US" dirty="0"/>
              <a:t> law on </a:t>
            </a:r>
            <a:r>
              <a:rPr lang="en-US" dirty="0" err="1"/>
              <a:t>wikipedia</a:t>
            </a:r>
            <a:r>
              <a:rPr lang="en-US" dirty="0"/>
              <a:t> for some hints.</a:t>
            </a:r>
          </a:p>
          <a:p>
            <a:r>
              <a:rPr lang="en-US" dirty="0"/>
              <a:t>Fortson doesn’t say so, but this question is linked to exercise 5 below.</a:t>
            </a:r>
          </a:p>
        </p:txBody>
      </p:sp>
    </p:spTree>
    <p:extLst>
      <p:ext uri="{BB962C8B-B14F-4D97-AF65-F5344CB8AC3E}">
        <p14:creationId xmlns:p14="http://schemas.microsoft.com/office/powerpoint/2010/main" val="1662064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912</TotalTime>
  <Words>2380</Words>
  <Application>Microsoft Macintosh PowerPoint</Application>
  <PresentationFormat>Widescreen</PresentationFormat>
  <Paragraphs>153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Fortson 12: Greek </vt:lpstr>
      <vt:lpstr>wikipedia helps </vt:lpstr>
      <vt:lpstr>Another resource</vt:lpstr>
      <vt:lpstr>12.1 the fate of these PIE sounds in Greek</vt:lpstr>
      <vt:lpstr>12.2 </vt:lpstr>
      <vt:lpstr>PowerPoint Presentation</vt:lpstr>
      <vt:lpstr>PowerPoint Presentation</vt:lpstr>
      <vt:lpstr>PowerPoint Presentation</vt:lpstr>
      <vt:lpstr>12.3</vt:lpstr>
      <vt:lpstr>12.4</vt:lpstr>
      <vt:lpstr>12.5</vt:lpstr>
      <vt:lpstr>12.6</vt:lpstr>
      <vt:lpstr>12.7a</vt:lpstr>
      <vt:lpstr>12.7b, c, and d</vt:lpstr>
      <vt:lpstr>12.8</vt:lpstr>
      <vt:lpstr>12.9</vt:lpstr>
      <vt:lpstr>12.9</vt:lpstr>
      <vt:lpstr>12.10</vt:lpstr>
      <vt:lpstr>12.11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Fortson 12: Greek </dc:title>
  <dc:creator>Microsoft Office User</dc:creator>
  <cp:lastModifiedBy>Microsoft Office User</cp:lastModifiedBy>
  <cp:revision>25</cp:revision>
  <dcterms:created xsi:type="dcterms:W3CDTF">2020-04-07T11:38:58Z</dcterms:created>
  <dcterms:modified xsi:type="dcterms:W3CDTF">2020-04-09T01:51:15Z</dcterms:modified>
</cp:coreProperties>
</file>