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722"/>
  </p:normalViewPr>
  <p:slideViewPr>
    <p:cSldViewPr snapToGrid="0" snapToObjects="1">
      <p:cViewPr varScale="1">
        <p:scale>
          <a:sx n="116" d="100"/>
          <a:sy n="116" d="100"/>
        </p:scale>
        <p:origin x="4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B50FF-CE21-314C-B214-2DAF0BC2B5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26A01A-37F5-C740-8A07-DB84101D64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C1FF3E-9FEC-BF4B-8CE9-24727B2346CD}"/>
              </a:ext>
            </a:extLst>
          </p:cNvPr>
          <p:cNvSpPr>
            <a:spLocks noGrp="1"/>
          </p:cNvSpPr>
          <p:nvPr>
            <p:ph type="dt" sz="half" idx="10"/>
          </p:nvPr>
        </p:nvSpPr>
        <p:spPr/>
        <p:txBody>
          <a:bodyPr/>
          <a:lstStyle/>
          <a:p>
            <a:fld id="{7D9445EA-AF84-3443-9961-D545057E73F9}" type="datetimeFigureOut">
              <a:rPr lang="en-US" smtClean="0"/>
              <a:t>3/25/20</a:t>
            </a:fld>
            <a:endParaRPr lang="en-US"/>
          </a:p>
        </p:txBody>
      </p:sp>
      <p:sp>
        <p:nvSpPr>
          <p:cNvPr id="5" name="Footer Placeholder 4">
            <a:extLst>
              <a:ext uri="{FF2B5EF4-FFF2-40B4-BE49-F238E27FC236}">
                <a16:creationId xmlns:a16="http://schemas.microsoft.com/office/drawing/2014/main" id="{C751B925-BE62-BB4B-B8A5-04A8D6D186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3DA256-500B-6B4C-AF39-E4F96E869C01}"/>
              </a:ext>
            </a:extLst>
          </p:cNvPr>
          <p:cNvSpPr>
            <a:spLocks noGrp="1"/>
          </p:cNvSpPr>
          <p:nvPr>
            <p:ph type="sldNum" sz="quarter" idx="12"/>
          </p:nvPr>
        </p:nvSpPr>
        <p:spPr/>
        <p:txBody>
          <a:bodyPr/>
          <a:lstStyle/>
          <a:p>
            <a:fld id="{0EF4AD89-54BA-0047-A4C2-611BC6B92417}" type="slidenum">
              <a:rPr lang="en-US" smtClean="0"/>
              <a:t>‹#›</a:t>
            </a:fld>
            <a:endParaRPr lang="en-US"/>
          </a:p>
        </p:txBody>
      </p:sp>
    </p:spTree>
    <p:extLst>
      <p:ext uri="{BB962C8B-B14F-4D97-AF65-F5344CB8AC3E}">
        <p14:creationId xmlns:p14="http://schemas.microsoft.com/office/powerpoint/2010/main" val="2170444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F12C6-438C-7346-9147-AC59F0D975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43AFDF-C33B-DB44-B1BE-0AACDD8D7E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D752D7-9F41-4947-B6C0-873D427DC053}"/>
              </a:ext>
            </a:extLst>
          </p:cNvPr>
          <p:cNvSpPr>
            <a:spLocks noGrp="1"/>
          </p:cNvSpPr>
          <p:nvPr>
            <p:ph type="dt" sz="half" idx="10"/>
          </p:nvPr>
        </p:nvSpPr>
        <p:spPr/>
        <p:txBody>
          <a:bodyPr/>
          <a:lstStyle/>
          <a:p>
            <a:fld id="{7D9445EA-AF84-3443-9961-D545057E73F9}" type="datetimeFigureOut">
              <a:rPr lang="en-US" smtClean="0"/>
              <a:t>3/25/20</a:t>
            </a:fld>
            <a:endParaRPr lang="en-US"/>
          </a:p>
        </p:txBody>
      </p:sp>
      <p:sp>
        <p:nvSpPr>
          <p:cNvPr id="5" name="Footer Placeholder 4">
            <a:extLst>
              <a:ext uri="{FF2B5EF4-FFF2-40B4-BE49-F238E27FC236}">
                <a16:creationId xmlns:a16="http://schemas.microsoft.com/office/drawing/2014/main" id="{5620CE57-21EA-B144-9E1A-81933BE6F8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BA8AA4-AB61-8D4D-AB01-C146CEC032DA}"/>
              </a:ext>
            </a:extLst>
          </p:cNvPr>
          <p:cNvSpPr>
            <a:spLocks noGrp="1"/>
          </p:cNvSpPr>
          <p:nvPr>
            <p:ph type="sldNum" sz="quarter" idx="12"/>
          </p:nvPr>
        </p:nvSpPr>
        <p:spPr/>
        <p:txBody>
          <a:bodyPr/>
          <a:lstStyle/>
          <a:p>
            <a:fld id="{0EF4AD89-54BA-0047-A4C2-611BC6B92417}" type="slidenum">
              <a:rPr lang="en-US" smtClean="0"/>
              <a:t>‹#›</a:t>
            </a:fld>
            <a:endParaRPr lang="en-US"/>
          </a:p>
        </p:txBody>
      </p:sp>
    </p:spTree>
    <p:extLst>
      <p:ext uri="{BB962C8B-B14F-4D97-AF65-F5344CB8AC3E}">
        <p14:creationId xmlns:p14="http://schemas.microsoft.com/office/powerpoint/2010/main" val="4448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7E4A2C-0066-AB4E-860B-4CD8E2436F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335FC2-E6AB-B140-9D66-2EE597B955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7894A4-BE2F-6944-8DAE-B0CE7B040E94}"/>
              </a:ext>
            </a:extLst>
          </p:cNvPr>
          <p:cNvSpPr>
            <a:spLocks noGrp="1"/>
          </p:cNvSpPr>
          <p:nvPr>
            <p:ph type="dt" sz="half" idx="10"/>
          </p:nvPr>
        </p:nvSpPr>
        <p:spPr/>
        <p:txBody>
          <a:bodyPr/>
          <a:lstStyle/>
          <a:p>
            <a:fld id="{7D9445EA-AF84-3443-9961-D545057E73F9}" type="datetimeFigureOut">
              <a:rPr lang="en-US" smtClean="0"/>
              <a:t>3/25/20</a:t>
            </a:fld>
            <a:endParaRPr lang="en-US"/>
          </a:p>
        </p:txBody>
      </p:sp>
      <p:sp>
        <p:nvSpPr>
          <p:cNvPr id="5" name="Footer Placeholder 4">
            <a:extLst>
              <a:ext uri="{FF2B5EF4-FFF2-40B4-BE49-F238E27FC236}">
                <a16:creationId xmlns:a16="http://schemas.microsoft.com/office/drawing/2014/main" id="{119825D6-493E-2241-AE62-497B01D0FD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ADB0F6-B05A-EB44-A59C-FEBA8B2F35FC}"/>
              </a:ext>
            </a:extLst>
          </p:cNvPr>
          <p:cNvSpPr>
            <a:spLocks noGrp="1"/>
          </p:cNvSpPr>
          <p:nvPr>
            <p:ph type="sldNum" sz="quarter" idx="12"/>
          </p:nvPr>
        </p:nvSpPr>
        <p:spPr/>
        <p:txBody>
          <a:bodyPr/>
          <a:lstStyle/>
          <a:p>
            <a:fld id="{0EF4AD89-54BA-0047-A4C2-611BC6B92417}" type="slidenum">
              <a:rPr lang="en-US" smtClean="0"/>
              <a:t>‹#›</a:t>
            </a:fld>
            <a:endParaRPr lang="en-US"/>
          </a:p>
        </p:txBody>
      </p:sp>
    </p:spTree>
    <p:extLst>
      <p:ext uri="{BB962C8B-B14F-4D97-AF65-F5344CB8AC3E}">
        <p14:creationId xmlns:p14="http://schemas.microsoft.com/office/powerpoint/2010/main" val="157849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CB314-B6ED-C64E-B2FA-6A954E9AB1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690E16-1B92-D048-AD14-4E1E15FEEE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B27C99-FD52-464A-A85F-B65D9DEABA0F}"/>
              </a:ext>
            </a:extLst>
          </p:cNvPr>
          <p:cNvSpPr>
            <a:spLocks noGrp="1"/>
          </p:cNvSpPr>
          <p:nvPr>
            <p:ph type="dt" sz="half" idx="10"/>
          </p:nvPr>
        </p:nvSpPr>
        <p:spPr/>
        <p:txBody>
          <a:bodyPr/>
          <a:lstStyle/>
          <a:p>
            <a:fld id="{7D9445EA-AF84-3443-9961-D545057E73F9}" type="datetimeFigureOut">
              <a:rPr lang="en-US" smtClean="0"/>
              <a:t>3/25/20</a:t>
            </a:fld>
            <a:endParaRPr lang="en-US"/>
          </a:p>
        </p:txBody>
      </p:sp>
      <p:sp>
        <p:nvSpPr>
          <p:cNvPr id="5" name="Footer Placeholder 4">
            <a:extLst>
              <a:ext uri="{FF2B5EF4-FFF2-40B4-BE49-F238E27FC236}">
                <a16:creationId xmlns:a16="http://schemas.microsoft.com/office/drawing/2014/main" id="{D7F36EDB-B3E6-3D40-8E52-4B14EE5046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CEC28-7738-C145-8484-00D16F08F4F7}"/>
              </a:ext>
            </a:extLst>
          </p:cNvPr>
          <p:cNvSpPr>
            <a:spLocks noGrp="1"/>
          </p:cNvSpPr>
          <p:nvPr>
            <p:ph type="sldNum" sz="quarter" idx="12"/>
          </p:nvPr>
        </p:nvSpPr>
        <p:spPr/>
        <p:txBody>
          <a:bodyPr/>
          <a:lstStyle/>
          <a:p>
            <a:fld id="{0EF4AD89-54BA-0047-A4C2-611BC6B92417}" type="slidenum">
              <a:rPr lang="en-US" smtClean="0"/>
              <a:t>‹#›</a:t>
            </a:fld>
            <a:endParaRPr lang="en-US"/>
          </a:p>
        </p:txBody>
      </p:sp>
    </p:spTree>
    <p:extLst>
      <p:ext uri="{BB962C8B-B14F-4D97-AF65-F5344CB8AC3E}">
        <p14:creationId xmlns:p14="http://schemas.microsoft.com/office/powerpoint/2010/main" val="292058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3DD45-845F-5E40-88F8-15A1B61366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7A039E-EE0E-9043-81CE-DCDA4061EB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8A496B-B1B6-CA41-80F3-C61426C086EA}"/>
              </a:ext>
            </a:extLst>
          </p:cNvPr>
          <p:cNvSpPr>
            <a:spLocks noGrp="1"/>
          </p:cNvSpPr>
          <p:nvPr>
            <p:ph type="dt" sz="half" idx="10"/>
          </p:nvPr>
        </p:nvSpPr>
        <p:spPr/>
        <p:txBody>
          <a:bodyPr/>
          <a:lstStyle/>
          <a:p>
            <a:fld id="{7D9445EA-AF84-3443-9961-D545057E73F9}" type="datetimeFigureOut">
              <a:rPr lang="en-US" smtClean="0"/>
              <a:t>3/25/20</a:t>
            </a:fld>
            <a:endParaRPr lang="en-US"/>
          </a:p>
        </p:txBody>
      </p:sp>
      <p:sp>
        <p:nvSpPr>
          <p:cNvPr id="5" name="Footer Placeholder 4">
            <a:extLst>
              <a:ext uri="{FF2B5EF4-FFF2-40B4-BE49-F238E27FC236}">
                <a16:creationId xmlns:a16="http://schemas.microsoft.com/office/drawing/2014/main" id="{A7747867-B5EA-B745-86FA-8F33B79F21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680D04-E51A-FC40-8DAD-1E80DDCEDB3B}"/>
              </a:ext>
            </a:extLst>
          </p:cNvPr>
          <p:cNvSpPr>
            <a:spLocks noGrp="1"/>
          </p:cNvSpPr>
          <p:nvPr>
            <p:ph type="sldNum" sz="quarter" idx="12"/>
          </p:nvPr>
        </p:nvSpPr>
        <p:spPr/>
        <p:txBody>
          <a:bodyPr/>
          <a:lstStyle/>
          <a:p>
            <a:fld id="{0EF4AD89-54BA-0047-A4C2-611BC6B92417}" type="slidenum">
              <a:rPr lang="en-US" smtClean="0"/>
              <a:t>‹#›</a:t>
            </a:fld>
            <a:endParaRPr lang="en-US"/>
          </a:p>
        </p:txBody>
      </p:sp>
    </p:spTree>
    <p:extLst>
      <p:ext uri="{BB962C8B-B14F-4D97-AF65-F5344CB8AC3E}">
        <p14:creationId xmlns:p14="http://schemas.microsoft.com/office/powerpoint/2010/main" val="2673842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7D266-F6CF-0846-A360-CB18CD640C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94DF66-1B1E-144A-B2DE-BFDC0A1845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685838-A58D-7546-9A62-F77711EFDD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8811D8-0550-8E49-95D7-470C73724F1C}"/>
              </a:ext>
            </a:extLst>
          </p:cNvPr>
          <p:cNvSpPr>
            <a:spLocks noGrp="1"/>
          </p:cNvSpPr>
          <p:nvPr>
            <p:ph type="dt" sz="half" idx="10"/>
          </p:nvPr>
        </p:nvSpPr>
        <p:spPr/>
        <p:txBody>
          <a:bodyPr/>
          <a:lstStyle/>
          <a:p>
            <a:fld id="{7D9445EA-AF84-3443-9961-D545057E73F9}" type="datetimeFigureOut">
              <a:rPr lang="en-US" smtClean="0"/>
              <a:t>3/25/20</a:t>
            </a:fld>
            <a:endParaRPr lang="en-US"/>
          </a:p>
        </p:txBody>
      </p:sp>
      <p:sp>
        <p:nvSpPr>
          <p:cNvPr id="6" name="Footer Placeholder 5">
            <a:extLst>
              <a:ext uri="{FF2B5EF4-FFF2-40B4-BE49-F238E27FC236}">
                <a16:creationId xmlns:a16="http://schemas.microsoft.com/office/drawing/2014/main" id="{CD98F8D6-88CD-694D-A609-748C39F9B5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3E0451-617E-8C4D-A5C3-949CD11CECD3}"/>
              </a:ext>
            </a:extLst>
          </p:cNvPr>
          <p:cNvSpPr>
            <a:spLocks noGrp="1"/>
          </p:cNvSpPr>
          <p:nvPr>
            <p:ph type="sldNum" sz="quarter" idx="12"/>
          </p:nvPr>
        </p:nvSpPr>
        <p:spPr/>
        <p:txBody>
          <a:bodyPr/>
          <a:lstStyle/>
          <a:p>
            <a:fld id="{0EF4AD89-54BA-0047-A4C2-611BC6B92417}" type="slidenum">
              <a:rPr lang="en-US" smtClean="0"/>
              <a:t>‹#›</a:t>
            </a:fld>
            <a:endParaRPr lang="en-US"/>
          </a:p>
        </p:txBody>
      </p:sp>
    </p:spTree>
    <p:extLst>
      <p:ext uri="{BB962C8B-B14F-4D97-AF65-F5344CB8AC3E}">
        <p14:creationId xmlns:p14="http://schemas.microsoft.com/office/powerpoint/2010/main" val="4148715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D4FFE-480B-B74D-9133-63C9FB38D9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24369B-C90D-F146-9D11-D529A244C6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94107D-794C-F64C-B754-95AEE0CD28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89B086-E211-1F4F-8A93-C829536A8C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2AFAAE-7AB6-5C4D-9F46-B49DD5A83A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FCD1E9-0AC9-F840-B6BE-21D9849BB92B}"/>
              </a:ext>
            </a:extLst>
          </p:cNvPr>
          <p:cNvSpPr>
            <a:spLocks noGrp="1"/>
          </p:cNvSpPr>
          <p:nvPr>
            <p:ph type="dt" sz="half" idx="10"/>
          </p:nvPr>
        </p:nvSpPr>
        <p:spPr/>
        <p:txBody>
          <a:bodyPr/>
          <a:lstStyle/>
          <a:p>
            <a:fld id="{7D9445EA-AF84-3443-9961-D545057E73F9}" type="datetimeFigureOut">
              <a:rPr lang="en-US" smtClean="0"/>
              <a:t>3/25/20</a:t>
            </a:fld>
            <a:endParaRPr lang="en-US"/>
          </a:p>
        </p:txBody>
      </p:sp>
      <p:sp>
        <p:nvSpPr>
          <p:cNvPr id="8" name="Footer Placeholder 7">
            <a:extLst>
              <a:ext uri="{FF2B5EF4-FFF2-40B4-BE49-F238E27FC236}">
                <a16:creationId xmlns:a16="http://schemas.microsoft.com/office/drawing/2014/main" id="{3467AB69-3C60-D04A-8155-BE7194C67F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F207FC-E31B-0140-B7DE-29E740511CE9}"/>
              </a:ext>
            </a:extLst>
          </p:cNvPr>
          <p:cNvSpPr>
            <a:spLocks noGrp="1"/>
          </p:cNvSpPr>
          <p:nvPr>
            <p:ph type="sldNum" sz="quarter" idx="12"/>
          </p:nvPr>
        </p:nvSpPr>
        <p:spPr/>
        <p:txBody>
          <a:bodyPr/>
          <a:lstStyle/>
          <a:p>
            <a:fld id="{0EF4AD89-54BA-0047-A4C2-611BC6B92417}" type="slidenum">
              <a:rPr lang="en-US" smtClean="0"/>
              <a:t>‹#›</a:t>
            </a:fld>
            <a:endParaRPr lang="en-US"/>
          </a:p>
        </p:txBody>
      </p:sp>
    </p:spTree>
    <p:extLst>
      <p:ext uri="{BB962C8B-B14F-4D97-AF65-F5344CB8AC3E}">
        <p14:creationId xmlns:p14="http://schemas.microsoft.com/office/powerpoint/2010/main" val="3612169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BF2D9-9D78-4449-BBA3-86A1601ED5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65F0BE-2673-6540-A150-49B1CD707D02}"/>
              </a:ext>
            </a:extLst>
          </p:cNvPr>
          <p:cNvSpPr>
            <a:spLocks noGrp="1"/>
          </p:cNvSpPr>
          <p:nvPr>
            <p:ph type="dt" sz="half" idx="10"/>
          </p:nvPr>
        </p:nvSpPr>
        <p:spPr/>
        <p:txBody>
          <a:bodyPr/>
          <a:lstStyle/>
          <a:p>
            <a:fld id="{7D9445EA-AF84-3443-9961-D545057E73F9}" type="datetimeFigureOut">
              <a:rPr lang="en-US" smtClean="0"/>
              <a:t>3/25/20</a:t>
            </a:fld>
            <a:endParaRPr lang="en-US"/>
          </a:p>
        </p:txBody>
      </p:sp>
      <p:sp>
        <p:nvSpPr>
          <p:cNvPr id="4" name="Footer Placeholder 3">
            <a:extLst>
              <a:ext uri="{FF2B5EF4-FFF2-40B4-BE49-F238E27FC236}">
                <a16:creationId xmlns:a16="http://schemas.microsoft.com/office/drawing/2014/main" id="{D52200F1-CFD6-4D4E-8AED-5D15CB9AC4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B2C0A0-FD12-334D-8387-7939D9166589}"/>
              </a:ext>
            </a:extLst>
          </p:cNvPr>
          <p:cNvSpPr>
            <a:spLocks noGrp="1"/>
          </p:cNvSpPr>
          <p:nvPr>
            <p:ph type="sldNum" sz="quarter" idx="12"/>
          </p:nvPr>
        </p:nvSpPr>
        <p:spPr/>
        <p:txBody>
          <a:bodyPr/>
          <a:lstStyle/>
          <a:p>
            <a:fld id="{0EF4AD89-54BA-0047-A4C2-611BC6B92417}" type="slidenum">
              <a:rPr lang="en-US" smtClean="0"/>
              <a:t>‹#›</a:t>
            </a:fld>
            <a:endParaRPr lang="en-US"/>
          </a:p>
        </p:txBody>
      </p:sp>
    </p:spTree>
    <p:extLst>
      <p:ext uri="{BB962C8B-B14F-4D97-AF65-F5344CB8AC3E}">
        <p14:creationId xmlns:p14="http://schemas.microsoft.com/office/powerpoint/2010/main" val="87252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010A06-C6F8-CF4C-9FF5-664F6F28CA6B}"/>
              </a:ext>
            </a:extLst>
          </p:cNvPr>
          <p:cNvSpPr>
            <a:spLocks noGrp="1"/>
          </p:cNvSpPr>
          <p:nvPr>
            <p:ph type="dt" sz="half" idx="10"/>
          </p:nvPr>
        </p:nvSpPr>
        <p:spPr/>
        <p:txBody>
          <a:bodyPr/>
          <a:lstStyle/>
          <a:p>
            <a:fld id="{7D9445EA-AF84-3443-9961-D545057E73F9}" type="datetimeFigureOut">
              <a:rPr lang="en-US" smtClean="0"/>
              <a:t>3/25/20</a:t>
            </a:fld>
            <a:endParaRPr lang="en-US"/>
          </a:p>
        </p:txBody>
      </p:sp>
      <p:sp>
        <p:nvSpPr>
          <p:cNvPr id="3" name="Footer Placeholder 2">
            <a:extLst>
              <a:ext uri="{FF2B5EF4-FFF2-40B4-BE49-F238E27FC236}">
                <a16:creationId xmlns:a16="http://schemas.microsoft.com/office/drawing/2014/main" id="{786C032F-EA28-F34B-B722-20DEB3D8D5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2E3DD7-CC19-DF40-BB66-63441AB7F685}"/>
              </a:ext>
            </a:extLst>
          </p:cNvPr>
          <p:cNvSpPr>
            <a:spLocks noGrp="1"/>
          </p:cNvSpPr>
          <p:nvPr>
            <p:ph type="sldNum" sz="quarter" idx="12"/>
          </p:nvPr>
        </p:nvSpPr>
        <p:spPr/>
        <p:txBody>
          <a:bodyPr/>
          <a:lstStyle/>
          <a:p>
            <a:fld id="{0EF4AD89-54BA-0047-A4C2-611BC6B92417}" type="slidenum">
              <a:rPr lang="en-US" smtClean="0"/>
              <a:t>‹#›</a:t>
            </a:fld>
            <a:endParaRPr lang="en-US"/>
          </a:p>
        </p:txBody>
      </p:sp>
    </p:spTree>
    <p:extLst>
      <p:ext uri="{BB962C8B-B14F-4D97-AF65-F5344CB8AC3E}">
        <p14:creationId xmlns:p14="http://schemas.microsoft.com/office/powerpoint/2010/main" val="2281539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A3D78-4B95-204A-A302-157A25C5B2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B12D4D-1109-C043-9C25-8F82C20FD2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CABF10-66EC-4C4A-9C15-BEF3B3594D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7DCB8D-5C00-4B41-BE6C-27EB28A99C2C}"/>
              </a:ext>
            </a:extLst>
          </p:cNvPr>
          <p:cNvSpPr>
            <a:spLocks noGrp="1"/>
          </p:cNvSpPr>
          <p:nvPr>
            <p:ph type="dt" sz="half" idx="10"/>
          </p:nvPr>
        </p:nvSpPr>
        <p:spPr/>
        <p:txBody>
          <a:bodyPr/>
          <a:lstStyle/>
          <a:p>
            <a:fld id="{7D9445EA-AF84-3443-9961-D545057E73F9}" type="datetimeFigureOut">
              <a:rPr lang="en-US" smtClean="0"/>
              <a:t>3/25/20</a:t>
            </a:fld>
            <a:endParaRPr lang="en-US"/>
          </a:p>
        </p:txBody>
      </p:sp>
      <p:sp>
        <p:nvSpPr>
          <p:cNvPr id="6" name="Footer Placeholder 5">
            <a:extLst>
              <a:ext uri="{FF2B5EF4-FFF2-40B4-BE49-F238E27FC236}">
                <a16:creationId xmlns:a16="http://schemas.microsoft.com/office/drawing/2014/main" id="{B89C6C0B-F617-4D43-9FD8-CE0506D8B4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E631DE-1D9D-3846-B628-079AFEFD9DC0}"/>
              </a:ext>
            </a:extLst>
          </p:cNvPr>
          <p:cNvSpPr>
            <a:spLocks noGrp="1"/>
          </p:cNvSpPr>
          <p:nvPr>
            <p:ph type="sldNum" sz="quarter" idx="12"/>
          </p:nvPr>
        </p:nvSpPr>
        <p:spPr/>
        <p:txBody>
          <a:bodyPr/>
          <a:lstStyle/>
          <a:p>
            <a:fld id="{0EF4AD89-54BA-0047-A4C2-611BC6B92417}" type="slidenum">
              <a:rPr lang="en-US" smtClean="0"/>
              <a:t>‹#›</a:t>
            </a:fld>
            <a:endParaRPr lang="en-US"/>
          </a:p>
        </p:txBody>
      </p:sp>
    </p:spTree>
    <p:extLst>
      <p:ext uri="{BB962C8B-B14F-4D97-AF65-F5344CB8AC3E}">
        <p14:creationId xmlns:p14="http://schemas.microsoft.com/office/powerpoint/2010/main" val="2172950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B3A7E-B381-DE42-A7F6-3A3E586143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BC5689-83CC-854E-8751-87C2DB96A6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67F9FA-D1C9-DA42-8FE6-2639F53FF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05B7D2-ED69-4145-8089-6758F51D85C9}"/>
              </a:ext>
            </a:extLst>
          </p:cNvPr>
          <p:cNvSpPr>
            <a:spLocks noGrp="1"/>
          </p:cNvSpPr>
          <p:nvPr>
            <p:ph type="dt" sz="half" idx="10"/>
          </p:nvPr>
        </p:nvSpPr>
        <p:spPr/>
        <p:txBody>
          <a:bodyPr/>
          <a:lstStyle/>
          <a:p>
            <a:fld id="{7D9445EA-AF84-3443-9961-D545057E73F9}" type="datetimeFigureOut">
              <a:rPr lang="en-US" smtClean="0"/>
              <a:t>3/25/20</a:t>
            </a:fld>
            <a:endParaRPr lang="en-US"/>
          </a:p>
        </p:txBody>
      </p:sp>
      <p:sp>
        <p:nvSpPr>
          <p:cNvPr id="6" name="Footer Placeholder 5">
            <a:extLst>
              <a:ext uri="{FF2B5EF4-FFF2-40B4-BE49-F238E27FC236}">
                <a16:creationId xmlns:a16="http://schemas.microsoft.com/office/drawing/2014/main" id="{8C4D97C3-DC27-A64A-81A4-9657C44079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5DA337-FC2F-6C44-89B7-8E9D013C06D6}"/>
              </a:ext>
            </a:extLst>
          </p:cNvPr>
          <p:cNvSpPr>
            <a:spLocks noGrp="1"/>
          </p:cNvSpPr>
          <p:nvPr>
            <p:ph type="sldNum" sz="quarter" idx="12"/>
          </p:nvPr>
        </p:nvSpPr>
        <p:spPr/>
        <p:txBody>
          <a:bodyPr/>
          <a:lstStyle/>
          <a:p>
            <a:fld id="{0EF4AD89-54BA-0047-A4C2-611BC6B92417}" type="slidenum">
              <a:rPr lang="en-US" smtClean="0"/>
              <a:t>‹#›</a:t>
            </a:fld>
            <a:endParaRPr lang="en-US"/>
          </a:p>
        </p:txBody>
      </p:sp>
    </p:spTree>
    <p:extLst>
      <p:ext uri="{BB962C8B-B14F-4D97-AF65-F5344CB8AC3E}">
        <p14:creationId xmlns:p14="http://schemas.microsoft.com/office/powerpoint/2010/main" val="1804693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164FCA-5986-7D48-9202-5E2F7CD8A0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2C8242-A59F-8A4C-A59E-D39717E1D7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11CEE3-A27C-914B-B16E-E1D184AB31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9445EA-AF84-3443-9961-D545057E73F9}" type="datetimeFigureOut">
              <a:rPr lang="en-US" smtClean="0"/>
              <a:t>3/25/20</a:t>
            </a:fld>
            <a:endParaRPr lang="en-US"/>
          </a:p>
        </p:txBody>
      </p:sp>
      <p:sp>
        <p:nvSpPr>
          <p:cNvPr id="5" name="Footer Placeholder 4">
            <a:extLst>
              <a:ext uri="{FF2B5EF4-FFF2-40B4-BE49-F238E27FC236}">
                <a16:creationId xmlns:a16="http://schemas.microsoft.com/office/drawing/2014/main" id="{027E71D6-000E-7A40-9634-094F2178F6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1D7FA6-C278-D74B-98F9-616D250F99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F4AD89-54BA-0047-A4C2-611BC6B92417}" type="slidenum">
              <a:rPr lang="en-US" smtClean="0"/>
              <a:t>‹#›</a:t>
            </a:fld>
            <a:endParaRPr lang="en-US"/>
          </a:p>
        </p:txBody>
      </p:sp>
    </p:spTree>
    <p:extLst>
      <p:ext uri="{BB962C8B-B14F-4D97-AF65-F5344CB8AC3E}">
        <p14:creationId xmlns:p14="http://schemas.microsoft.com/office/powerpoint/2010/main" val="282010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FC5BE-5F48-FA49-856C-3184859D1427}"/>
              </a:ext>
            </a:extLst>
          </p:cNvPr>
          <p:cNvSpPr>
            <a:spLocks noGrp="1"/>
          </p:cNvSpPr>
          <p:nvPr>
            <p:ph type="ctrTitle"/>
          </p:nvPr>
        </p:nvSpPr>
        <p:spPr/>
        <p:txBody>
          <a:bodyPr/>
          <a:lstStyle/>
          <a:p>
            <a:r>
              <a:rPr lang="en-US" dirty="0"/>
              <a:t>Fortson 10 (Indic) exercise 1</a:t>
            </a:r>
          </a:p>
        </p:txBody>
      </p:sp>
      <p:sp>
        <p:nvSpPr>
          <p:cNvPr id="3" name="Subtitle 2">
            <a:extLst>
              <a:ext uri="{FF2B5EF4-FFF2-40B4-BE49-F238E27FC236}">
                <a16:creationId xmlns:a16="http://schemas.microsoft.com/office/drawing/2014/main" id="{5524ECE8-50ED-C141-92B2-8CB0FE069820}"/>
              </a:ext>
            </a:extLst>
          </p:cNvPr>
          <p:cNvSpPr>
            <a:spLocks noGrp="1"/>
          </p:cNvSpPr>
          <p:nvPr>
            <p:ph type="subTitle" idx="1"/>
          </p:nvPr>
        </p:nvSpPr>
        <p:spPr/>
        <p:txBody>
          <a:bodyPr/>
          <a:lstStyle/>
          <a:p>
            <a:r>
              <a:rPr lang="en-US" dirty="0"/>
              <a:t>How to do these exercises</a:t>
            </a:r>
          </a:p>
        </p:txBody>
      </p:sp>
    </p:spTree>
    <p:extLst>
      <p:ext uri="{BB962C8B-B14F-4D97-AF65-F5344CB8AC3E}">
        <p14:creationId xmlns:p14="http://schemas.microsoft.com/office/powerpoint/2010/main" val="380198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594ED-1DFC-5E47-825B-81E038DE9E6F}"/>
              </a:ext>
            </a:extLst>
          </p:cNvPr>
          <p:cNvSpPr>
            <a:spLocks noGrp="1"/>
          </p:cNvSpPr>
          <p:nvPr>
            <p:ph type="title"/>
          </p:nvPr>
        </p:nvSpPr>
        <p:spPr/>
        <p:txBody>
          <a:bodyPr/>
          <a:lstStyle/>
          <a:p>
            <a:r>
              <a:rPr lang="en-US" dirty="0"/>
              <a:t>First things first: </a:t>
            </a:r>
            <a:r>
              <a:rPr lang="en-US" dirty="0" err="1"/>
              <a:t>Resonants</a:t>
            </a:r>
            <a:r>
              <a:rPr lang="en-US" dirty="0"/>
              <a:t>	</a:t>
            </a:r>
          </a:p>
        </p:txBody>
      </p:sp>
      <p:sp>
        <p:nvSpPr>
          <p:cNvPr id="3" name="Content Placeholder 2">
            <a:extLst>
              <a:ext uri="{FF2B5EF4-FFF2-40B4-BE49-F238E27FC236}">
                <a16:creationId xmlns:a16="http://schemas.microsoft.com/office/drawing/2014/main" id="{8B361481-2A66-9140-85DE-742843921F8F}"/>
              </a:ext>
            </a:extLst>
          </p:cNvPr>
          <p:cNvSpPr>
            <a:spLocks noGrp="1"/>
          </p:cNvSpPr>
          <p:nvPr>
            <p:ph idx="1"/>
          </p:nvPr>
        </p:nvSpPr>
        <p:spPr/>
        <p:txBody>
          <a:bodyPr/>
          <a:lstStyle/>
          <a:p>
            <a:r>
              <a:rPr lang="en-US" dirty="0"/>
              <a:t>m and n stay m and n.</a:t>
            </a:r>
          </a:p>
          <a:p>
            <a:r>
              <a:rPr lang="en-US" dirty="0"/>
              <a:t>Fortson tells us that for this exercise, all instances of *r and *l became </a:t>
            </a:r>
            <a:r>
              <a:rPr lang="en-US" i="1" dirty="0"/>
              <a:t>r</a:t>
            </a:r>
            <a:r>
              <a:rPr lang="en-US" dirty="0"/>
              <a:t>.</a:t>
            </a:r>
          </a:p>
          <a:p>
            <a:r>
              <a:rPr lang="en-US" dirty="0"/>
              <a:t>In reality, they did, in certain areas, but in others, *l remained. Then the </a:t>
            </a:r>
            <a:r>
              <a:rPr lang="en-US" i="1" dirty="0"/>
              <a:t>r</a:t>
            </a:r>
            <a:r>
              <a:rPr lang="en-US" dirty="0"/>
              <a:t> areas borrowed words from the </a:t>
            </a:r>
            <a:r>
              <a:rPr lang="en-US" i="1" dirty="0"/>
              <a:t>l </a:t>
            </a:r>
            <a:r>
              <a:rPr lang="en-US" dirty="0"/>
              <a:t>areas and re-introduced </a:t>
            </a:r>
            <a:r>
              <a:rPr lang="en-US" i="1" dirty="0"/>
              <a:t>l</a:t>
            </a:r>
            <a:r>
              <a:rPr lang="en-US" dirty="0"/>
              <a:t>’s, big mistake. Now they have both </a:t>
            </a:r>
            <a:r>
              <a:rPr lang="en-US" i="1" dirty="0"/>
              <a:t>l</a:t>
            </a:r>
            <a:r>
              <a:rPr lang="en-US" dirty="0"/>
              <a:t> and </a:t>
            </a:r>
            <a:r>
              <a:rPr lang="en-US" i="1" dirty="0"/>
              <a:t>r</a:t>
            </a:r>
            <a:r>
              <a:rPr lang="en-US" dirty="0"/>
              <a:t>, where they could have kept it simple.</a:t>
            </a:r>
          </a:p>
          <a:p>
            <a:r>
              <a:rPr lang="en-US" dirty="0"/>
              <a:t>But for this exercise, they all became </a:t>
            </a:r>
            <a:r>
              <a:rPr lang="en-US" i="1" dirty="0"/>
              <a:t>r</a:t>
            </a:r>
            <a:r>
              <a:rPr lang="en-US" dirty="0"/>
              <a:t>.</a:t>
            </a:r>
          </a:p>
        </p:txBody>
      </p:sp>
    </p:spTree>
    <p:extLst>
      <p:ext uri="{BB962C8B-B14F-4D97-AF65-F5344CB8AC3E}">
        <p14:creationId xmlns:p14="http://schemas.microsoft.com/office/powerpoint/2010/main" val="661769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4E3F2-9962-2F40-9B6B-68D6CC33A92D}"/>
              </a:ext>
            </a:extLst>
          </p:cNvPr>
          <p:cNvSpPr>
            <a:spLocks noGrp="1"/>
          </p:cNvSpPr>
          <p:nvPr>
            <p:ph type="title"/>
          </p:nvPr>
        </p:nvSpPr>
        <p:spPr/>
        <p:txBody>
          <a:bodyPr/>
          <a:lstStyle/>
          <a:p>
            <a:r>
              <a:rPr lang="en-US" dirty="0" err="1"/>
              <a:t>Bruggman’s</a:t>
            </a:r>
            <a:r>
              <a:rPr lang="en-US" dirty="0"/>
              <a:t> Law	: 10.16</a:t>
            </a:r>
          </a:p>
        </p:txBody>
      </p:sp>
      <p:sp>
        <p:nvSpPr>
          <p:cNvPr id="3" name="Content Placeholder 2">
            <a:extLst>
              <a:ext uri="{FF2B5EF4-FFF2-40B4-BE49-F238E27FC236}">
                <a16:creationId xmlns:a16="http://schemas.microsoft.com/office/drawing/2014/main" id="{19DA97BC-F929-F44E-B09A-0FC1AB569FC9}"/>
              </a:ext>
            </a:extLst>
          </p:cNvPr>
          <p:cNvSpPr>
            <a:spLocks noGrp="1"/>
          </p:cNvSpPr>
          <p:nvPr>
            <p:ph idx="1"/>
          </p:nvPr>
        </p:nvSpPr>
        <p:spPr/>
        <p:txBody>
          <a:bodyPr/>
          <a:lstStyle/>
          <a:p>
            <a:r>
              <a:rPr lang="en-US" dirty="0"/>
              <a:t>We’ll run thru the changes Fortson tells us to apply one by one.</a:t>
            </a:r>
          </a:p>
          <a:p>
            <a:r>
              <a:rPr lang="en-US" dirty="0" err="1"/>
              <a:t>Bruggman’s</a:t>
            </a:r>
            <a:r>
              <a:rPr lang="en-US" dirty="0"/>
              <a:t> Law applies to ‘open’ syllables with a short o: an ‘open’ syllable is one that ends in a vowel, NOT a consonant.</a:t>
            </a:r>
          </a:p>
          <a:p>
            <a:r>
              <a:rPr lang="en-US" dirty="0"/>
              <a:t>The poster child for this change is the PIE perfect *</a:t>
            </a:r>
            <a:r>
              <a:rPr lang="en-US" dirty="0" err="1"/>
              <a:t>kwekwóre</a:t>
            </a:r>
            <a:r>
              <a:rPr lang="en-US" dirty="0"/>
              <a:t> ‘s/he did’ which has the syllables *</a:t>
            </a:r>
            <a:r>
              <a:rPr lang="en-US" dirty="0" err="1"/>
              <a:t>kwe.kwó.re</a:t>
            </a:r>
            <a:r>
              <a:rPr lang="en-US" dirty="0"/>
              <a:t>, so that syllable *</a:t>
            </a:r>
            <a:r>
              <a:rPr lang="en-US" dirty="0" err="1"/>
              <a:t>kwó</a:t>
            </a:r>
            <a:r>
              <a:rPr lang="en-US" dirty="0"/>
              <a:t> is open.</a:t>
            </a:r>
          </a:p>
          <a:p>
            <a:r>
              <a:rPr lang="en-US" dirty="0"/>
              <a:t>That short *o becomes long, *</a:t>
            </a:r>
            <a:r>
              <a:rPr lang="en-US" dirty="0" err="1"/>
              <a:t>ō</a:t>
            </a:r>
            <a:r>
              <a:rPr lang="en-US" dirty="0"/>
              <a:t>.</a:t>
            </a:r>
          </a:p>
          <a:p>
            <a:r>
              <a:rPr lang="en-US" dirty="0"/>
              <a:t>But then in Indic, *</a:t>
            </a:r>
            <a:r>
              <a:rPr lang="en-US" dirty="0" err="1"/>
              <a:t>ō</a:t>
            </a:r>
            <a:r>
              <a:rPr lang="en-US" dirty="0"/>
              <a:t> became Indic </a:t>
            </a:r>
            <a:r>
              <a:rPr lang="en-US" dirty="0" err="1"/>
              <a:t>ā</a:t>
            </a:r>
            <a:endParaRPr lang="en-US" dirty="0"/>
          </a:p>
        </p:txBody>
      </p:sp>
    </p:spTree>
    <p:extLst>
      <p:ext uri="{BB962C8B-B14F-4D97-AF65-F5344CB8AC3E}">
        <p14:creationId xmlns:p14="http://schemas.microsoft.com/office/powerpoint/2010/main" val="1187581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D0294-CD9E-1B4F-9113-B7EBA07BECC1}"/>
              </a:ext>
            </a:extLst>
          </p:cNvPr>
          <p:cNvSpPr>
            <a:spLocks noGrp="1"/>
          </p:cNvSpPr>
          <p:nvPr>
            <p:ph type="title"/>
          </p:nvPr>
        </p:nvSpPr>
        <p:spPr/>
        <p:txBody>
          <a:bodyPr/>
          <a:lstStyle/>
          <a:p>
            <a:r>
              <a:rPr lang="en-US" dirty="0"/>
              <a:t>Velar changes PIE &gt; Indic</a:t>
            </a:r>
          </a:p>
        </p:txBody>
      </p:sp>
      <p:sp>
        <p:nvSpPr>
          <p:cNvPr id="3" name="Content Placeholder 2">
            <a:extLst>
              <a:ext uri="{FF2B5EF4-FFF2-40B4-BE49-F238E27FC236}">
                <a16:creationId xmlns:a16="http://schemas.microsoft.com/office/drawing/2014/main" id="{5D132CB3-C017-154A-8F18-9CDEF81459E4}"/>
              </a:ext>
            </a:extLst>
          </p:cNvPr>
          <p:cNvSpPr>
            <a:spLocks noGrp="1"/>
          </p:cNvSpPr>
          <p:nvPr>
            <p:ph idx="1"/>
          </p:nvPr>
        </p:nvSpPr>
        <p:spPr/>
        <p:txBody>
          <a:bodyPr/>
          <a:lstStyle/>
          <a:p>
            <a:r>
              <a:rPr lang="en-US" dirty="0"/>
              <a:t>Indo-Iranian is a </a:t>
            </a:r>
            <a:r>
              <a:rPr lang="en-US" dirty="0" err="1"/>
              <a:t>satem</a:t>
            </a:r>
            <a:r>
              <a:rPr lang="en-US" dirty="0"/>
              <a:t> branch </a:t>
            </a:r>
          </a:p>
          <a:p>
            <a:r>
              <a:rPr lang="en-US" dirty="0"/>
              <a:t>This is actually rather simple, although it’s hard to find a chart that shows it.</a:t>
            </a:r>
          </a:p>
          <a:p>
            <a:r>
              <a:rPr lang="en-US" dirty="0"/>
              <a:t>In </a:t>
            </a:r>
            <a:r>
              <a:rPr lang="en-US" dirty="0" err="1"/>
              <a:t>Satem</a:t>
            </a:r>
            <a:r>
              <a:rPr lang="en-US" dirty="0"/>
              <a:t> languages, 1) the labiovelars merge with the plain velars to form one set of plain velars, and 2) the palatals remain a distinct set, but change.</a:t>
            </a:r>
          </a:p>
        </p:txBody>
      </p:sp>
    </p:spTree>
    <p:extLst>
      <p:ext uri="{BB962C8B-B14F-4D97-AF65-F5344CB8AC3E}">
        <p14:creationId xmlns:p14="http://schemas.microsoft.com/office/powerpoint/2010/main" val="2519472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1F7E3-4D5B-2241-B4AE-BD2F3FC1EBEA}"/>
              </a:ext>
            </a:extLst>
          </p:cNvPr>
          <p:cNvSpPr>
            <a:spLocks noGrp="1"/>
          </p:cNvSpPr>
          <p:nvPr>
            <p:ph type="title"/>
          </p:nvPr>
        </p:nvSpPr>
        <p:spPr/>
        <p:txBody>
          <a:bodyPr/>
          <a:lstStyle/>
          <a:p>
            <a:r>
              <a:rPr lang="en-US" dirty="0" err="1"/>
              <a:t>Satem</a:t>
            </a:r>
            <a:r>
              <a:rPr lang="en-US" dirty="0"/>
              <a:t> and other palatal stop reflexes in Indic</a:t>
            </a:r>
          </a:p>
        </p:txBody>
      </p:sp>
      <p:sp>
        <p:nvSpPr>
          <p:cNvPr id="3" name="Content Placeholder 2">
            <a:extLst>
              <a:ext uri="{FF2B5EF4-FFF2-40B4-BE49-F238E27FC236}">
                <a16:creationId xmlns:a16="http://schemas.microsoft.com/office/drawing/2014/main" id="{B161F824-B5A7-C54F-B8E6-B2132B0E5C35}"/>
              </a:ext>
            </a:extLst>
          </p:cNvPr>
          <p:cNvSpPr>
            <a:spLocks noGrp="1"/>
          </p:cNvSpPr>
          <p:nvPr>
            <p:ph idx="1"/>
          </p:nvPr>
        </p:nvSpPr>
        <p:spPr/>
        <p:txBody>
          <a:bodyPr>
            <a:normAutofit/>
          </a:bodyPr>
          <a:lstStyle/>
          <a:p>
            <a:r>
              <a:rPr lang="en-US" dirty="0"/>
              <a:t>The Palatal velars (</a:t>
            </a:r>
            <a:r>
              <a:rPr lang="en-US" dirty="0">
                <a:effectLst/>
              </a:rPr>
              <a:t>k̑, *g̑, *</a:t>
            </a:r>
            <a:r>
              <a:rPr lang="en-US" dirty="0" err="1">
                <a:effectLst/>
              </a:rPr>
              <a:t>g̑ʰ</a:t>
            </a:r>
            <a:r>
              <a:rPr lang="en-US" dirty="0">
                <a:effectLst/>
              </a:rPr>
              <a:t>) were affricated into </a:t>
            </a:r>
            <a:r>
              <a:rPr lang="en-US" dirty="0"/>
              <a:t>*</a:t>
            </a:r>
            <a:r>
              <a:rPr lang="en-US" dirty="0" err="1"/>
              <a:t>ć</a:t>
            </a:r>
            <a:r>
              <a:rPr lang="en-US" dirty="0"/>
              <a:t> , *ȷ́  , and *ȷ́</a:t>
            </a:r>
            <a:r>
              <a:rPr lang="en-US" dirty="0" err="1"/>
              <a:t>ʰ</a:t>
            </a:r>
            <a:r>
              <a:rPr lang="en-US" dirty="0"/>
              <a:t> </a:t>
            </a:r>
          </a:p>
          <a:p>
            <a:pPr lvl="1"/>
            <a:r>
              <a:rPr lang="en-US" dirty="0"/>
              <a:t>An affricate involves friction in the air passage, as in the consonants of judge and </a:t>
            </a:r>
            <a:r>
              <a:rPr lang="en-US" dirty="0" err="1"/>
              <a:t>choochoo</a:t>
            </a:r>
            <a:r>
              <a:rPr lang="en-US" dirty="0"/>
              <a:t>.</a:t>
            </a:r>
          </a:p>
          <a:p>
            <a:r>
              <a:rPr lang="en-US" dirty="0"/>
              <a:t>The Labiovelars (*kw, *</a:t>
            </a:r>
            <a:r>
              <a:rPr lang="en-US" dirty="0" err="1"/>
              <a:t>gw</a:t>
            </a:r>
            <a:r>
              <a:rPr lang="en-US" dirty="0"/>
              <a:t>, and *</a:t>
            </a:r>
            <a:r>
              <a:rPr lang="en-US" dirty="0" err="1"/>
              <a:t>gwh</a:t>
            </a:r>
            <a:r>
              <a:rPr lang="en-US" dirty="0"/>
              <a:t>) changed into Plain Velars (*k, *g, *</a:t>
            </a:r>
            <a:r>
              <a:rPr lang="en-US" dirty="0" err="1"/>
              <a:t>gh</a:t>
            </a:r>
            <a:r>
              <a:rPr lang="en-US" dirty="0"/>
              <a:t>)</a:t>
            </a:r>
          </a:p>
          <a:p>
            <a:r>
              <a:rPr lang="en-US" dirty="0"/>
              <a:t>The Plain velars stayed plain velars: *k, *g, and *</a:t>
            </a:r>
            <a:r>
              <a:rPr lang="en-US" dirty="0" err="1"/>
              <a:t>gh</a:t>
            </a:r>
            <a:endParaRPr lang="en-US" dirty="0"/>
          </a:p>
          <a:p>
            <a:r>
              <a:rPr lang="en-US" dirty="0"/>
              <a:t>BUT THEN, the plain velars (*k, *g, and *</a:t>
            </a:r>
            <a:r>
              <a:rPr lang="en-US" dirty="0" err="1"/>
              <a:t>gh</a:t>
            </a:r>
            <a:r>
              <a:rPr lang="en-US" dirty="0"/>
              <a:t>) changed before *</a:t>
            </a:r>
            <a:r>
              <a:rPr lang="en-US" dirty="0" err="1"/>
              <a:t>i</a:t>
            </a:r>
            <a:r>
              <a:rPr lang="en-US" dirty="0"/>
              <a:t> or *e into the affricates *c, *j, and *</a:t>
            </a:r>
            <a:r>
              <a:rPr lang="en-US" dirty="0" err="1"/>
              <a:t>jh</a:t>
            </a:r>
            <a:r>
              <a:rPr lang="en-US" dirty="0"/>
              <a:t> (*c is pronounced /</a:t>
            </a:r>
            <a:r>
              <a:rPr lang="en-US" dirty="0" err="1"/>
              <a:t>ch</a:t>
            </a:r>
            <a:r>
              <a:rPr lang="en-US" dirty="0"/>
              <a:t>/: for IPA users, these are *</a:t>
            </a:r>
            <a:r>
              <a:rPr lang="en-US" dirty="0" err="1"/>
              <a:t>č</a:t>
            </a:r>
            <a:r>
              <a:rPr lang="en-US" dirty="0"/>
              <a:t>, *</a:t>
            </a:r>
            <a:r>
              <a:rPr lang="en-US" dirty="0" err="1"/>
              <a:t>ǰ</a:t>
            </a:r>
            <a:r>
              <a:rPr lang="en-US" dirty="0"/>
              <a:t>, and *</a:t>
            </a:r>
            <a:r>
              <a:rPr lang="en-US" dirty="0" err="1"/>
              <a:t>ǰʰ</a:t>
            </a:r>
            <a:r>
              <a:rPr lang="en-US" dirty="0"/>
              <a:t>)</a:t>
            </a:r>
          </a:p>
          <a:p>
            <a:endParaRPr lang="en-US" dirty="0"/>
          </a:p>
          <a:p>
            <a:endParaRPr lang="en-US" dirty="0"/>
          </a:p>
        </p:txBody>
      </p:sp>
    </p:spTree>
    <p:extLst>
      <p:ext uri="{BB962C8B-B14F-4D97-AF65-F5344CB8AC3E}">
        <p14:creationId xmlns:p14="http://schemas.microsoft.com/office/powerpoint/2010/main" val="3179752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8FE64-86A4-064E-91AF-8FEF8666D1D4}"/>
              </a:ext>
            </a:extLst>
          </p:cNvPr>
          <p:cNvSpPr>
            <a:spLocks noGrp="1"/>
          </p:cNvSpPr>
          <p:nvPr>
            <p:ph type="title"/>
          </p:nvPr>
        </p:nvSpPr>
        <p:spPr/>
        <p:txBody>
          <a:bodyPr/>
          <a:lstStyle/>
          <a:p>
            <a:r>
              <a:rPr lang="en-US" dirty="0"/>
              <a:t>Vowel Merger	</a:t>
            </a:r>
          </a:p>
        </p:txBody>
      </p:sp>
      <p:sp>
        <p:nvSpPr>
          <p:cNvPr id="3" name="Content Placeholder 2">
            <a:extLst>
              <a:ext uri="{FF2B5EF4-FFF2-40B4-BE49-F238E27FC236}">
                <a16:creationId xmlns:a16="http://schemas.microsoft.com/office/drawing/2014/main" id="{4782EC0B-04DF-9643-A4DC-65AC90571496}"/>
              </a:ext>
            </a:extLst>
          </p:cNvPr>
          <p:cNvSpPr>
            <a:spLocks noGrp="1"/>
          </p:cNvSpPr>
          <p:nvPr>
            <p:ph idx="1"/>
          </p:nvPr>
        </p:nvSpPr>
        <p:spPr/>
        <p:txBody>
          <a:bodyPr/>
          <a:lstStyle/>
          <a:p>
            <a:r>
              <a:rPr lang="en-US" dirty="0"/>
              <a:t>PIE *e, *o, and *a all changed into *a.</a:t>
            </a:r>
          </a:p>
          <a:p>
            <a:r>
              <a:rPr lang="en-US" dirty="0"/>
              <a:t>Diphthongs too: </a:t>
            </a:r>
          </a:p>
          <a:p>
            <a:pPr lvl="1"/>
            <a:r>
              <a:rPr lang="en-US" dirty="0"/>
              <a:t>PIE *</a:t>
            </a:r>
            <a:r>
              <a:rPr lang="en-US" dirty="0" err="1"/>
              <a:t>ei</a:t>
            </a:r>
            <a:r>
              <a:rPr lang="en-US" dirty="0"/>
              <a:t>, *ai, *oi</a:t>
            </a:r>
            <a:r>
              <a:rPr lang="en-US" i="1" dirty="0"/>
              <a:t>  </a:t>
            </a:r>
            <a:r>
              <a:rPr lang="en-US" dirty="0"/>
              <a:t>became *ai</a:t>
            </a:r>
          </a:p>
          <a:p>
            <a:pPr lvl="1"/>
            <a:r>
              <a:rPr lang="en-US" dirty="0"/>
              <a:t>and *</a:t>
            </a:r>
            <a:r>
              <a:rPr lang="en-US" dirty="0" err="1"/>
              <a:t>eu</a:t>
            </a:r>
            <a:r>
              <a:rPr lang="en-US" dirty="0"/>
              <a:t>, *au, *</a:t>
            </a:r>
            <a:r>
              <a:rPr lang="en-US" dirty="0" err="1"/>
              <a:t>ou</a:t>
            </a:r>
            <a:r>
              <a:rPr lang="en-US" dirty="0"/>
              <a:t> became *au</a:t>
            </a:r>
          </a:p>
          <a:p>
            <a:pPr lvl="1"/>
            <a:r>
              <a:rPr lang="en-US" dirty="0"/>
              <a:t>BUT THEN, *ai &gt; Sanskrit e and *au &gt; Sanskrit o</a:t>
            </a:r>
          </a:p>
        </p:txBody>
      </p:sp>
    </p:spTree>
    <p:extLst>
      <p:ext uri="{BB962C8B-B14F-4D97-AF65-F5344CB8AC3E}">
        <p14:creationId xmlns:p14="http://schemas.microsoft.com/office/powerpoint/2010/main" val="1480427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31858-4928-DE42-8CDC-0452D807EC16}"/>
              </a:ext>
            </a:extLst>
          </p:cNvPr>
          <p:cNvSpPr>
            <a:spLocks noGrp="1"/>
          </p:cNvSpPr>
          <p:nvPr>
            <p:ph type="title"/>
          </p:nvPr>
        </p:nvSpPr>
        <p:spPr/>
        <p:txBody>
          <a:bodyPr/>
          <a:lstStyle/>
          <a:p>
            <a:r>
              <a:rPr lang="en-US" dirty="0"/>
              <a:t>To do exercise 10.1</a:t>
            </a:r>
          </a:p>
        </p:txBody>
      </p:sp>
      <p:sp>
        <p:nvSpPr>
          <p:cNvPr id="3" name="Content Placeholder 2">
            <a:extLst>
              <a:ext uri="{FF2B5EF4-FFF2-40B4-BE49-F238E27FC236}">
                <a16:creationId xmlns:a16="http://schemas.microsoft.com/office/drawing/2014/main" id="{7E4134C9-A4C3-9243-A8E7-8EF8D568A9C9}"/>
              </a:ext>
            </a:extLst>
          </p:cNvPr>
          <p:cNvSpPr>
            <a:spLocks noGrp="1"/>
          </p:cNvSpPr>
          <p:nvPr>
            <p:ph idx="1"/>
          </p:nvPr>
        </p:nvSpPr>
        <p:spPr/>
        <p:txBody>
          <a:bodyPr>
            <a:normAutofit fontScale="92500" lnSpcReduction="20000"/>
          </a:bodyPr>
          <a:lstStyle/>
          <a:p>
            <a:r>
              <a:rPr lang="en-US" dirty="0"/>
              <a:t>Determine what each sound is and look to see if it changed according to any of the changes mentioned in the instructions for the exercise (all of which are covered in the preceding slides)</a:t>
            </a:r>
          </a:p>
          <a:p>
            <a:r>
              <a:rPr lang="en-US" dirty="0"/>
              <a:t>So, for 10.1a, *</a:t>
            </a:r>
            <a:r>
              <a:rPr lang="en-US" dirty="0" err="1"/>
              <a:t>gwolbhom</a:t>
            </a:r>
            <a:r>
              <a:rPr lang="en-US" dirty="0"/>
              <a:t> ‘womb’</a:t>
            </a:r>
          </a:p>
          <a:p>
            <a:pPr lvl="1"/>
            <a:r>
              <a:rPr lang="en-US" dirty="0"/>
              <a:t>The sounds are *</a:t>
            </a:r>
            <a:r>
              <a:rPr lang="en-US" dirty="0" err="1"/>
              <a:t>gw</a:t>
            </a:r>
            <a:r>
              <a:rPr lang="en-US" dirty="0"/>
              <a:t> + *o + *l + *</a:t>
            </a:r>
            <a:r>
              <a:rPr lang="en-US" dirty="0" err="1"/>
              <a:t>bh</a:t>
            </a:r>
            <a:r>
              <a:rPr lang="en-US" dirty="0"/>
              <a:t> + *o + *m</a:t>
            </a:r>
          </a:p>
          <a:p>
            <a:pPr lvl="1"/>
            <a:r>
              <a:rPr lang="en-US" dirty="0"/>
              <a:t>6 sounds: check each of them and list the sound change that applies.</a:t>
            </a:r>
            <a:endParaRPr lang="hi-IN" dirty="0"/>
          </a:p>
          <a:p>
            <a:pPr lvl="1"/>
            <a:r>
              <a:rPr lang="en-US" dirty="0"/>
              <a:t>You might be interested to know that this turned into –delph- in Greek, as in Phila</a:t>
            </a:r>
            <a:r>
              <a:rPr lang="en-US" u="sng" dirty="0"/>
              <a:t>delph</a:t>
            </a:r>
            <a:r>
              <a:rPr lang="en-US" dirty="0"/>
              <a:t>ia, which etymologically means love-same/single-womb-ness. ‘single womb’ refers to brothers or sisters.</a:t>
            </a:r>
          </a:p>
          <a:p>
            <a:r>
              <a:rPr lang="en-US" dirty="0"/>
              <a:t>Once you are doing this correctly, it becomes just plug and chug. No thought: just apply the changes formulaically.</a:t>
            </a:r>
          </a:p>
          <a:p>
            <a:r>
              <a:rPr lang="en-US" dirty="0"/>
              <a:t>Also, you just might recognize several of the Sanskrit words: c, e, f, g, h, and </a:t>
            </a:r>
            <a:r>
              <a:rPr lang="en-US" dirty="0" err="1"/>
              <a:t>i</a:t>
            </a:r>
            <a:r>
              <a:rPr lang="en-US" dirty="0"/>
              <a:t> are common even </a:t>
            </a:r>
            <a:r>
              <a:rPr lang="en-US"/>
              <a:t>in English.</a:t>
            </a:r>
            <a:endParaRPr lang="en-US" dirty="0"/>
          </a:p>
        </p:txBody>
      </p:sp>
    </p:spTree>
    <p:extLst>
      <p:ext uri="{BB962C8B-B14F-4D97-AF65-F5344CB8AC3E}">
        <p14:creationId xmlns:p14="http://schemas.microsoft.com/office/powerpoint/2010/main" val="39905570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1254</TotalTime>
  <Words>662</Words>
  <Application>Microsoft Macintosh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Fortson 10 (Indic) exercise 1</vt:lpstr>
      <vt:lpstr>First things first: Resonants </vt:lpstr>
      <vt:lpstr>Bruggman’s Law : 10.16</vt:lpstr>
      <vt:lpstr>Velar changes PIE &gt; Indic</vt:lpstr>
      <vt:lpstr>Satem and other palatal stop reflexes in Indic</vt:lpstr>
      <vt:lpstr>Vowel Merger </vt:lpstr>
      <vt:lpstr>To do exercise 10.1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Fortson 10 (Indic) exercise 1</dc:title>
  <dc:creator>Microsoft Office User</dc:creator>
  <cp:lastModifiedBy>Microsoft Office User</cp:lastModifiedBy>
  <cp:revision>8</cp:revision>
  <dcterms:created xsi:type="dcterms:W3CDTF">2020-03-25T18:43:09Z</dcterms:created>
  <dcterms:modified xsi:type="dcterms:W3CDTF">2020-03-26T15:37:46Z</dcterms:modified>
</cp:coreProperties>
</file>