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2"/>
  </p:normalViewPr>
  <p:slideViewPr>
    <p:cSldViewPr snapToGrid="0" snapToObjects="1">
      <p:cViewPr varScale="1">
        <p:scale>
          <a:sx n="121" d="100"/>
          <a:sy n="121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D753-84D0-7B4E-912A-8F8963677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CE415-9C54-BB4F-8FB3-2FC07F128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28F27-4B1A-C24E-B593-C702250C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CAF7-004E-E14D-941D-898B70FD1897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D46B0-4E74-E145-B2B0-49379BC9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74480-8B4A-3844-9684-C7372F7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3784-023C-5E4E-BC54-71901163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5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DF0C-8918-E640-B264-993F3ADC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2E1AA-865F-9446-9629-DD499FB2C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068FD-2044-9444-9724-94AB8558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CAF7-004E-E14D-941D-898B70FD1897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A277C-7EC7-3945-B3FD-23399681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82FD5-EC10-3A49-B373-72A518F7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3784-023C-5E4E-BC54-71901163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7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04A562-B77E-8C4E-9234-5005F5140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F5DDE-C3BE-8F43-BA9A-5D4FEFCBF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939BF-11A3-6C46-BD62-A2F48CCCC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CAF7-004E-E14D-941D-898B70FD1897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3A46A-4DFA-C745-BA6D-E22E822B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39CF1-1401-1B45-B64F-BC95701A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3784-023C-5E4E-BC54-71901163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1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D0EC-B2EF-D741-9D64-C8DDC14C8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1BFD1-ECDE-174B-BCE8-E32146E9A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174B6-4923-CB43-BF08-A01B2D12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CAF7-004E-E14D-941D-898B70FD1897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08944-048E-1F42-A7E9-5356E7C5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C13EF-B128-EB47-87E2-9F9122DB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3784-023C-5E4E-BC54-71901163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0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2157-ED62-A24C-AA7B-6DA981598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A2A52-C9E5-F24E-AE17-E7E4AA229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F881E-9B0A-CD40-AA77-2FF527B0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CAF7-004E-E14D-941D-898B70FD1897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154E2-0507-624E-9013-880596D4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A3190-F01D-5541-BF92-36C08527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3784-023C-5E4E-BC54-71901163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2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1FC6E-0228-9940-B9E4-422FB0D6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8749A-D456-254D-A8C4-6A9983EDE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F9C73-BD66-2742-984E-F8CDEB1C6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2635F-DE6B-1243-B980-C74A3320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CAF7-004E-E14D-941D-898B70FD1897}" type="datetimeFigureOut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EA5BD-9ACB-E140-A7D7-06DC8976C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8F3E0-A7DC-A44B-B235-3A65212F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3784-023C-5E4E-BC54-71901163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1CA9-D1D8-ED4B-9219-8E14B898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48319-8241-2543-BD96-BFC7C2F82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06F66-A458-644B-AF52-FCCEDEE4E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DA07E-4C19-9B40-8468-3355434EB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BE0EC-4696-D34D-8033-1C255EF108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E908A-EEF8-9241-8625-9C9962A3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CAF7-004E-E14D-941D-898B70FD1897}" type="datetimeFigureOut">
              <a:rPr lang="en-US" smtClean="0"/>
              <a:t>3/16/20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BCCD55-DD1F-A940-8CD8-8CC8C939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13A29-16FD-8347-8564-373A5C8A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3784-023C-5E4E-BC54-71901163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A382-7AA0-1A4E-855D-0918BF381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20F15-DCBA-7C46-B504-A8A7BD161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CAF7-004E-E14D-941D-898B70FD1897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2B982-7995-A34C-B666-17463952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3AEA4-74B1-FF40-A6AC-315FF8D6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3784-023C-5E4E-BC54-71901163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4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DFDD5-53CA-3549-A690-0606B28F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CAF7-004E-E14D-941D-898B70FD1897}" type="datetimeFigureOut">
              <a:rPr lang="en-US" smtClean="0"/>
              <a:t>3/16/20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2218B-24F3-CC4F-962F-C30660FF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03E12-EE41-4C46-B0EB-B5AF29BC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3784-023C-5E4E-BC54-71901163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2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A3917-3530-5A45-892D-E6826FCA3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927E6-9D6C-504D-B1DA-232C7143D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A9E31-7B20-3D43-A833-1A9A9BDD3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97487-5E6E-B34E-A6B3-638D7935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CAF7-004E-E14D-941D-898B70FD1897}" type="datetimeFigureOut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10826-B5A6-CC4B-958D-C68CF3EA9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0725F-21AB-2843-9863-A501BE71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3784-023C-5E4E-BC54-71901163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9BB80-BCA7-FD42-95CE-10607A6D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966657-A5C8-6740-A45D-03BAF3A98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43128-9EE1-C645-BA48-2380AC848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7BCFA-4441-6A4B-ABF0-5FBFD46E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CAF7-004E-E14D-941D-898B70FD1897}" type="datetimeFigureOut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EEEF2-F544-2F45-9C18-21F819D1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4A98D-0DB7-1D48-AFB3-9E993075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3784-023C-5E4E-BC54-71901163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5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854B23-3AC1-AE44-9C90-061538DA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18846-D497-4047-ADE3-81AEC6C4E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6C334-EA42-2C42-B892-247C27366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CAF7-004E-E14D-941D-898B70FD1897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FC3D8-0BFE-EB4C-BE79-AE805A373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A49B1-F4DC-5F46-8351-3B3AB2B8A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3784-023C-5E4E-BC54-71901163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5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2803-42FD-674A-8A73-F716DE7499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PIE &gt; Germanic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68993-05A3-3748-8A2E-EE362CF502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Phonological changes that make Germanic different from PIE</a:t>
            </a:r>
          </a:p>
          <a:p>
            <a:r>
              <a:rPr lang="en-US" dirty="0"/>
              <a:t>How to do Fortson chapter 15 exercises 1 and 2 and 3</a:t>
            </a: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CB8464E-FE57-284B-8165-B8DDC77810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284" y="2792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32A6E-45BE-7E42-8945-94115FC27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things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30286-2A68-344F-A247-818BA64E6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read through at least 15.1-15.18, the phonology section of chapter 15, once? If not, do it now.</a:t>
            </a:r>
          </a:p>
          <a:p>
            <a:r>
              <a:rPr lang="en-US" dirty="0"/>
              <a:t>Have you taken a look at exercises 1-3 to figure out what the basic tasks are? If not, do that now.</a:t>
            </a:r>
          </a:p>
          <a:p>
            <a:r>
              <a:rPr lang="en-US" dirty="0"/>
              <a:t>Underline and take notes as you read: make the text your own, something you have engaged with.</a:t>
            </a:r>
          </a:p>
          <a:p>
            <a:r>
              <a:rPr lang="en-US" dirty="0"/>
              <a:t>Once you’ve done that, the following slides should draw your attention to some things that are important for the exercises.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E7119-79E0-9341-96EB-D24FAF159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symbols you’ll need to understand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57378-89AC-554C-BE8D-ED6CB620F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15.4 thorn and edh</a:t>
            </a:r>
          </a:p>
          <a:p>
            <a:r>
              <a:rPr lang="en-US" dirty="0"/>
              <a:t>15.8 fricatives f, </a:t>
            </a:r>
            <a:r>
              <a:rPr lang="en-US" dirty="0" err="1"/>
              <a:t>th</a:t>
            </a:r>
            <a:r>
              <a:rPr lang="en-US" dirty="0"/>
              <a:t> (thorn), h, and </a:t>
            </a:r>
            <a:r>
              <a:rPr lang="en-US" dirty="0" err="1"/>
              <a:t>hw</a:t>
            </a:r>
            <a:r>
              <a:rPr lang="en-US" dirty="0"/>
              <a:t>  versus voiced fricatives (find those symbols in 15.8) 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681BAEC-47C7-6441-9E7C-BBE5D8B2D2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46525" y="1619250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9CDE818-DD8C-9D47-83EA-5696739147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52925" y="25384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0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8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132C-5DC5-594C-86CB-0F34B310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 &gt; Germanic </a:t>
            </a:r>
            <a:br>
              <a:rPr lang="en-US" dirty="0"/>
            </a:br>
            <a:r>
              <a:rPr lang="en-US" dirty="0"/>
              <a:t>Phonology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A6CAE-6419-3144-9669-875A506D8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Fortson 3.8: </a:t>
            </a:r>
            <a:r>
              <a:rPr lang="en-US" dirty="0" err="1"/>
              <a:t>Satem</a:t>
            </a:r>
            <a:r>
              <a:rPr lang="en-US" dirty="0"/>
              <a:t> v. Centum: English is centum.</a:t>
            </a:r>
          </a:p>
          <a:p>
            <a:pPr lvl="1"/>
            <a:r>
              <a:rPr lang="en-US" dirty="0"/>
              <a:t>In Centum branches the plain velars and the palatals merged into plain velars</a:t>
            </a:r>
          </a:p>
          <a:p>
            <a:pPr lvl="1"/>
            <a:r>
              <a:rPr lang="en-US" dirty="0"/>
              <a:t>That means English has plain velars k, g, and </a:t>
            </a:r>
            <a:r>
              <a:rPr lang="en-US" dirty="0" err="1"/>
              <a:t>gh</a:t>
            </a:r>
            <a:r>
              <a:rPr lang="en-US" dirty="0"/>
              <a:t> and labiovelars kw, </a:t>
            </a:r>
            <a:r>
              <a:rPr lang="en-US" dirty="0" err="1"/>
              <a:t>gw</a:t>
            </a:r>
            <a:r>
              <a:rPr lang="en-US" dirty="0"/>
              <a:t>, and </a:t>
            </a:r>
            <a:r>
              <a:rPr lang="en-US" dirty="0" err="1"/>
              <a:t>gwh</a:t>
            </a:r>
            <a:endParaRPr lang="en-US" baseline="30000" dirty="0"/>
          </a:p>
          <a:p>
            <a:pPr lvl="2"/>
            <a:r>
              <a:rPr lang="en-US" dirty="0"/>
              <a:t>PIE had three sets of sounds: palatals, velars, and labiovelars</a:t>
            </a:r>
          </a:p>
          <a:p>
            <a:r>
              <a:rPr lang="en-US" dirty="0"/>
              <a:t>Next Up: Grimm’s Law</a:t>
            </a:r>
          </a:p>
          <a:p>
            <a:endParaRPr lang="en-US" dirty="0"/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F13C7F1-A6F8-5A49-93F0-BAE36F2C5D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200" y="4048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6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7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5F17F-95C1-9B4E-85AB-59452597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Grimm’s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5A59C-7BB2-7B48-ABF6-FD603422B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the grandparent of all the PIE sound change laws: it was one of the first discovered and remains the most important for us English speakers.</a:t>
            </a:r>
          </a:p>
          <a:p>
            <a:r>
              <a:rPr lang="en-US" dirty="0"/>
              <a:t>It’s summed up in the </a:t>
            </a:r>
            <a:r>
              <a:rPr lang="en-US" b="1" dirty="0"/>
              <a:t>table in §15.6</a:t>
            </a:r>
            <a:r>
              <a:rPr lang="en-US" dirty="0"/>
              <a:t>, the most important resource to do these exercises.</a:t>
            </a:r>
            <a:endParaRPr lang="en-US" b="1" dirty="0"/>
          </a:p>
          <a:p>
            <a:pPr lvl="1"/>
            <a:r>
              <a:rPr lang="en-US" dirty="0"/>
              <a:t>First, all the voiceless stops in PIE changed to voiceless fricatives in Germanic (Grimm I)</a:t>
            </a:r>
          </a:p>
          <a:p>
            <a:pPr lvl="1"/>
            <a:r>
              <a:rPr lang="en-US" dirty="0"/>
              <a:t>Then all the voiced stops in PIE changed into voiceless stops in Germanic (Grimm II)</a:t>
            </a:r>
          </a:p>
          <a:p>
            <a:pPr lvl="1"/>
            <a:r>
              <a:rPr lang="en-US" dirty="0"/>
              <a:t>Then all the voiced aspirates in PIE changed into plain voiced stops in Germanic (Grimm III)</a:t>
            </a:r>
          </a:p>
          <a:p>
            <a:r>
              <a:rPr lang="en-US" dirty="0"/>
              <a:t>Next up: Verner’s Law solved some pesky exceptions to Grimm’s Law</a:t>
            </a:r>
          </a:p>
        </p:txBody>
      </p:sp>
    </p:spTree>
    <p:extLst>
      <p:ext uri="{BB962C8B-B14F-4D97-AF65-F5344CB8AC3E}">
        <p14:creationId xmlns:p14="http://schemas.microsoft.com/office/powerpoint/2010/main" val="166030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D0E5-4028-CA43-A823-063A4C04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Verner’s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FC149-C7E6-8F42-BF0C-906FBF54C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important things here:</a:t>
            </a:r>
          </a:p>
          <a:p>
            <a:pPr lvl="1"/>
            <a:r>
              <a:rPr lang="en-US" dirty="0"/>
              <a:t> to note that this affects the Germanic fricatives f, </a:t>
            </a:r>
            <a:r>
              <a:rPr lang="en-US" dirty="0" err="1"/>
              <a:t>th</a:t>
            </a:r>
            <a:r>
              <a:rPr lang="en-US" dirty="0"/>
              <a:t>, h, and </a:t>
            </a:r>
            <a:r>
              <a:rPr lang="en-US" dirty="0" err="1"/>
              <a:t>hw</a:t>
            </a:r>
            <a:r>
              <a:rPr lang="en-US" dirty="0"/>
              <a:t> when they are </a:t>
            </a:r>
            <a:r>
              <a:rPr lang="en-US" u="sng" dirty="0"/>
              <a:t>word-internal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And to note that it affects word-internal s, which becomes z.</a:t>
            </a:r>
          </a:p>
          <a:p>
            <a:pPr lvl="1"/>
            <a:r>
              <a:rPr lang="en-US" dirty="0"/>
              <a:t>to note that </a:t>
            </a:r>
            <a:r>
              <a:rPr lang="en-US" u="sng" dirty="0"/>
              <a:t>where the stress falls </a:t>
            </a:r>
            <a:r>
              <a:rPr lang="en-US" dirty="0"/>
              <a:t>is a condition that can affect sound change. </a:t>
            </a:r>
          </a:p>
          <a:p>
            <a:r>
              <a:rPr lang="en-US" dirty="0"/>
              <a:t>Here’s how it works: After Grimm 1 occurs, we are left with fricatives f, </a:t>
            </a:r>
            <a:r>
              <a:rPr lang="en-US" dirty="0" err="1"/>
              <a:t>th</a:t>
            </a:r>
            <a:r>
              <a:rPr lang="en-US" dirty="0"/>
              <a:t>, h, and </a:t>
            </a:r>
            <a:r>
              <a:rPr lang="en-US" dirty="0" err="1"/>
              <a:t>hw</a:t>
            </a:r>
            <a:r>
              <a:rPr lang="en-US" dirty="0"/>
              <a:t>: when the stress does </a:t>
            </a:r>
            <a:r>
              <a:rPr lang="en-US" u="sng" dirty="0"/>
              <a:t>not</a:t>
            </a:r>
            <a:r>
              <a:rPr lang="en-US" dirty="0"/>
              <a:t> fall right before those fricatives f, </a:t>
            </a:r>
            <a:r>
              <a:rPr lang="en-US" dirty="0" err="1"/>
              <a:t>th</a:t>
            </a:r>
            <a:r>
              <a:rPr lang="en-US" dirty="0"/>
              <a:t>, h, and </a:t>
            </a:r>
            <a:r>
              <a:rPr lang="en-US" dirty="0" err="1"/>
              <a:t>hw</a:t>
            </a:r>
            <a:r>
              <a:rPr lang="en-US" dirty="0"/>
              <a:t>, they change again to become voiced fricatives (those symbols I pointed out a few slides ago: see 15.8).</a:t>
            </a:r>
          </a:p>
          <a:p>
            <a:pPr lvl="1"/>
            <a:r>
              <a:rPr lang="en-US" dirty="0"/>
              <a:t>In the same conditions, s becomes z.</a:t>
            </a:r>
          </a:p>
          <a:p>
            <a:r>
              <a:rPr lang="en-US" dirty="0"/>
              <a:t>This is important for exercise 1, because Verner’s law adds another possible outcome of the PIE voiceless stops</a:t>
            </a:r>
          </a:p>
          <a:p>
            <a:r>
              <a:rPr lang="en-US" dirty="0"/>
              <a:t>It is important for exercise 2, because it affected some of those words and so will be needed to get the right answer.</a:t>
            </a:r>
          </a:p>
          <a:p>
            <a:r>
              <a:rPr lang="en-US" dirty="0"/>
              <a:t>It is important for exercise 3, because exercise 3 asks you to say whether and how Verner’s law affects those PIE words.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5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5C553-01A6-FE43-8F85-6396979E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point?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8308-B4FF-2944-B8E9-F97C021FB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Exercise 1 is simply meant to get us familiar with the charts and explanation of how PIE phonology changed into Germanic.</a:t>
            </a:r>
          </a:p>
          <a:p>
            <a:r>
              <a:rPr lang="en-US" dirty="0"/>
              <a:t>Exercise 2 is meant to give us some neat instances of working backward from English to Germanic and PIE. </a:t>
            </a:r>
          </a:p>
          <a:p>
            <a:pPr lvl="1"/>
            <a:r>
              <a:rPr lang="en-US" dirty="0"/>
              <a:t>Who knew that the word “leech” when used of a doctor is actually the original meaning of the word for those blood-sucking critters called leeches (they are called that because doctors used to use them to bleed patients: gruesome but cool-some?)</a:t>
            </a:r>
          </a:p>
          <a:p>
            <a:r>
              <a:rPr lang="en-US" dirty="0"/>
              <a:t>Exercise 3 is meant to show Grimm’s and Verner’s law at work to produce some familiar words.</a:t>
            </a:r>
          </a:p>
          <a:p>
            <a:r>
              <a:rPr lang="en-US" dirty="0"/>
              <a:t>Exercise 4 is meant to get us to try to figure some things out ourselves: be sure to check your answers using a good dictionary (and don’t just go get the answer from the dictionary: come up with an idea first, then check it: it doesn’t matter if we are wrong: it matters that we try and then find out).</a:t>
            </a:r>
          </a:p>
        </p:txBody>
      </p:sp>
    </p:spTree>
    <p:extLst>
      <p:ext uri="{BB962C8B-B14F-4D97-AF65-F5344CB8AC3E}">
        <p14:creationId xmlns:p14="http://schemas.microsoft.com/office/powerpoint/2010/main" val="277714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25E2-C0C9-014C-84F1-3E69F8C6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152B7-93DE-A041-9E34-A743E9CCE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forget that there are additional resources online, particularly on Wikipedia and the Wiktionary</a:t>
            </a:r>
          </a:p>
          <a:p>
            <a:pPr lvl="1"/>
            <a:r>
              <a:rPr lang="en-US" dirty="0"/>
              <a:t>An instance that helped me is exercise 1n: *</a:t>
            </a:r>
            <a:r>
              <a:rPr lang="en-US" dirty="0" err="1"/>
              <a:t>ei</a:t>
            </a:r>
            <a:r>
              <a:rPr lang="en-US" dirty="0"/>
              <a:t> changes to what?</a:t>
            </a:r>
          </a:p>
          <a:p>
            <a:pPr lvl="1"/>
            <a:r>
              <a:rPr lang="en-US" dirty="0"/>
              <a:t>I knew *</a:t>
            </a:r>
            <a:r>
              <a:rPr lang="en-US" dirty="0" err="1"/>
              <a:t>ei</a:t>
            </a:r>
            <a:r>
              <a:rPr lang="en-US" dirty="0"/>
              <a:t> is a diphthong, so I looked up “Germanic vowels wiki” and got to a page that summarized the phonology of </a:t>
            </a:r>
            <a:r>
              <a:rPr lang="en-US" dirty="0" err="1"/>
              <a:t>proto-Germanic</a:t>
            </a:r>
            <a:endParaRPr lang="en-US" dirty="0"/>
          </a:p>
          <a:p>
            <a:pPr lvl="1"/>
            <a:r>
              <a:rPr lang="en-US" dirty="0"/>
              <a:t>There I found that Fortson 15.15 was being way too concise: it is meant to be where we can find the answer to 1n, namely to confirm that *</a:t>
            </a:r>
            <a:r>
              <a:rPr lang="en-US" dirty="0" err="1"/>
              <a:t>ei</a:t>
            </a:r>
            <a:r>
              <a:rPr lang="en-US" dirty="0"/>
              <a:t> changes to *</a:t>
            </a:r>
            <a:r>
              <a:rPr lang="en-US" dirty="0" err="1"/>
              <a:t>i</a:t>
            </a:r>
            <a:r>
              <a:rPr lang="en-US" dirty="0"/>
              <a:t>, but it doesn’t quite seem to say that. Wikipedia does say that very clearly.</a:t>
            </a:r>
          </a:p>
          <a:p>
            <a:r>
              <a:rPr lang="en-US" dirty="0"/>
              <a:t>If Fortson seems not to have a clear answer, look the thing up online and see if that explanation is clearer or helps you understand Fortson’s explanation.</a:t>
            </a:r>
          </a:p>
        </p:txBody>
      </p:sp>
    </p:spTree>
    <p:extLst>
      <p:ext uri="{BB962C8B-B14F-4D97-AF65-F5344CB8AC3E}">
        <p14:creationId xmlns:p14="http://schemas.microsoft.com/office/powerpoint/2010/main" val="273451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851</Words>
  <Application>Microsoft Macintosh PowerPoint</Application>
  <PresentationFormat>Widescreen</PresentationFormat>
  <Paragraphs>46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PIE &gt; Germanic</vt:lpstr>
      <vt:lpstr>First things first</vt:lpstr>
      <vt:lpstr>Some symbols you’ll need to understand</vt:lpstr>
      <vt:lpstr>PIE &gt; Germanic  Phonology</vt:lpstr>
      <vt:lpstr>Grimm’s Law</vt:lpstr>
      <vt:lpstr>Verner’s Law</vt:lpstr>
      <vt:lpstr>What’s the point? </vt:lpstr>
      <vt:lpstr>Additional 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</cp:revision>
  <dcterms:created xsi:type="dcterms:W3CDTF">2020-03-12T17:47:50Z</dcterms:created>
  <dcterms:modified xsi:type="dcterms:W3CDTF">2020-03-16T21:58:58Z</dcterms:modified>
</cp:coreProperties>
</file>