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2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0A5A-BB65-3F4D-8416-2305AD492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189CD-C3FB-FA44-958C-C605B66C2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5F60F-4E72-B74B-816A-9E6B70E3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A2F58-28F0-CD4E-A80A-5E4F3C34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0F68B-4965-914C-A35D-2863F70A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4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B82D-8413-3040-9A7E-75D6B565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7B76B-A86B-3641-A541-7AAB38BA1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DCE3F-D182-374B-B81E-A6359DAB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4F450-15F6-F54A-8FE8-385F9909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583CE-35FB-1347-9C75-DBDC10D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0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CED8F7-55EF-234D-981B-15B3024CF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38D42-396C-6647-A257-5827B115C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FBFC5-79CF-CC43-BE93-D221E79C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A8B51-33A9-0E42-9EEB-1A278C133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7763B-3808-C845-9963-5C95E776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9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EC58A-6B18-674F-8BEC-48469FEB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3C362-4992-9846-B1F1-43BDE3810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FB21-43BC-D64D-A766-06EA6693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7ADCC-43BE-A746-8E25-BF54414C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19209-02F7-A74C-B1C1-8D7A10E9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9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BEC3-7382-AC42-BE31-EE85D801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294E5-9497-8341-972D-EBBE570C3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38EE9-00C8-F94D-B990-526B8DBE6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76EF4-1FF4-174A-B86F-F9F68CCD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6EC34-D6AB-0F43-9C1D-E0C90B49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75D4-5DDC-0547-BCD9-1AB9D069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E821F-A7D8-144B-8845-10C76C7F2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D852D-E780-DA4D-8331-061B282F3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B4F4B-7378-C14B-9F6F-30B0D4873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4324B-9392-9A48-A642-15E6EABA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2A108-F9E7-B94E-A7C0-093D03585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5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E979-1AE5-204C-99EE-39F81010B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7A73D-21C2-3A4E-8944-313A5ED24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D0E2C-21AB-A049-A329-1A4AEE8B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1468A3-0F95-F049-A1B0-34325C6AA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B3820-5172-444A-9B84-35A8B6B34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7D1F12-D79F-A14A-B0BF-934CEC06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DEA9A7-1089-3640-B841-922E3A94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10A223-16AA-D243-A0B0-9BBF92BB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0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474D-F60D-D24B-81CA-02E3829E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C4369-6426-5840-A120-D6D26F39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0DA94-9548-BE47-9FF6-CD241847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06BCE-DD61-E347-B6CD-7E7550AA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5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E9C408-445C-FF47-8AC0-152652650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2E849-3CA9-9642-9DC1-A780600B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0644D-D408-B840-B96E-B47D6AC2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8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21D85-336E-C243-8E2A-296CF22FE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CF58E-5632-2B4B-91CC-5BD50E8A2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16FC8-FD9C-AD4F-AEA2-3F0F72A59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B5AB72-B1B0-C44A-949E-F4C3F0FE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66CAE-310B-7045-879B-954E45864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788A6-0C2D-3441-84FA-1420AAB0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4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334E-7D2A-5E45-AF87-9F2D7FAEB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E5C093-F627-1A42-949A-FB3D360F1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FC137-F2D5-664B-B185-81B0DFBE6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007C4-8660-F94A-95AB-E525E797B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F5AEFC-AEB9-F241-B2C6-599C5BA45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AA733-18B1-EE40-A0C7-E66F8AD1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6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213E64-D5C1-9E45-8D67-10BF250E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C93B2-BE65-AC40-8B09-A40D28A4A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BD6BA-5D7A-9C49-8F9A-C3C4732AA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51E5C-DE8F-3646-BDA8-604BCB9E2A82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570E2-BDB3-6F48-A664-30E404B05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99DD-30FE-BC46-9577-0761C5DD5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4CDD0-4B52-B84B-96C5-08BC6A50D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/index.php?title=%E0%A4%8F%E0%A4%B8%E0%A4%BF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B174-5AC5-F547-91AA-C7D5373F2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Fortson 10 Indic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86A7B-0D9B-724A-8859-3D5FA79882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Exercises 4, 5, 6, 7, and 9</a:t>
            </a:r>
          </a:p>
        </p:txBody>
      </p:sp>
    </p:spTree>
    <p:extLst>
      <p:ext uri="{BB962C8B-B14F-4D97-AF65-F5344CB8AC3E}">
        <p14:creationId xmlns:p14="http://schemas.microsoft.com/office/powerpoint/2010/main" val="130347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B3A09-C234-4B40-A4BC-B9F6C2D4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2E6D9-A9C5-A546-97B8-2E57537C5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 the Sanskrit outcome of the boldfaced part of the following PIE forms</a:t>
            </a:r>
          </a:p>
          <a:p>
            <a:pPr lvl="1"/>
            <a:r>
              <a:rPr lang="en-US" dirty="0"/>
              <a:t>a. *h1</a:t>
            </a:r>
            <a:r>
              <a:rPr lang="en-US" b="1" dirty="0"/>
              <a:t>eis</a:t>
            </a:r>
            <a:r>
              <a:rPr lang="en-US" dirty="0"/>
              <a:t>i ‘you go’</a:t>
            </a:r>
          </a:p>
          <a:p>
            <a:pPr lvl="1"/>
            <a:r>
              <a:rPr lang="en-US" dirty="0"/>
              <a:t>b. *</a:t>
            </a:r>
            <a:r>
              <a:rPr lang="en-US" dirty="0" err="1"/>
              <a:t>i</a:t>
            </a:r>
            <a:r>
              <a:rPr lang="en-US" b="1" dirty="0" err="1"/>
              <a:t>sn</a:t>
            </a:r>
            <a:r>
              <a:rPr lang="en-US" dirty="0" err="1"/>
              <a:t>ont</a:t>
            </a:r>
            <a:r>
              <a:rPr lang="en-US" dirty="0"/>
              <a:t>- ‘setting in motion’</a:t>
            </a:r>
          </a:p>
          <a:p>
            <a:pPr lvl="1"/>
            <a:r>
              <a:rPr lang="en-US" dirty="0"/>
              <a:t>c. *</a:t>
            </a:r>
            <a:r>
              <a:rPr lang="en-US" dirty="0" err="1"/>
              <a:t>di</a:t>
            </a:r>
            <a:r>
              <a:rPr lang="en-US" b="1" dirty="0" err="1"/>
              <a:t>kt</a:t>
            </a:r>
            <a:r>
              <a:rPr lang="en-US" dirty="0" err="1"/>
              <a:t>o</a:t>
            </a:r>
            <a:r>
              <a:rPr lang="en-US" dirty="0"/>
              <a:t>- ‘indicated, pointed out’</a:t>
            </a:r>
          </a:p>
          <a:p>
            <a:pPr lvl="1"/>
            <a:r>
              <a:rPr lang="en-US" dirty="0"/>
              <a:t>d. *</a:t>
            </a:r>
            <a:r>
              <a:rPr lang="en-US" dirty="0" err="1"/>
              <a:t>wi</a:t>
            </a:r>
            <a:r>
              <a:rPr lang="en-US" b="1" dirty="0" err="1"/>
              <a:t>st</a:t>
            </a:r>
            <a:r>
              <a:rPr lang="en-US" dirty="0" err="1"/>
              <a:t>o</a:t>
            </a:r>
            <a:r>
              <a:rPr lang="en-US" dirty="0"/>
              <a:t>- ‘active’</a:t>
            </a:r>
          </a:p>
          <a:p>
            <a:pPr lvl="1"/>
            <a:r>
              <a:rPr lang="en-US" dirty="0"/>
              <a:t>e. * </a:t>
            </a:r>
            <a:r>
              <a:rPr lang="en-US" dirty="0" err="1"/>
              <a:t>w</a:t>
            </a:r>
            <a:r>
              <a:rPr lang="en-US" b="1" dirty="0" err="1"/>
              <a:t>r̥n</a:t>
            </a:r>
            <a:r>
              <a:rPr lang="en-US" dirty="0" err="1"/>
              <a:t>euti</a:t>
            </a:r>
            <a:r>
              <a:rPr lang="en-US" dirty="0"/>
              <a:t> ‘covers’</a:t>
            </a:r>
          </a:p>
          <a:p>
            <a:pPr lvl="1"/>
            <a:r>
              <a:rPr lang="en-US" dirty="0"/>
              <a:t>f. *</a:t>
            </a:r>
            <a:r>
              <a:rPr lang="en-US" dirty="0" err="1"/>
              <a:t>hsu</a:t>
            </a:r>
            <a:r>
              <a:rPr lang="en-US" b="1" dirty="0" err="1"/>
              <a:t>st</a:t>
            </a:r>
            <a:r>
              <a:rPr lang="en-US" dirty="0" err="1"/>
              <a:t>o</a:t>
            </a:r>
            <a:r>
              <a:rPr lang="en-US" dirty="0"/>
              <a:t>- ‘having shined’</a:t>
            </a:r>
          </a:p>
          <a:p>
            <a:pPr lvl="1"/>
            <a:r>
              <a:rPr lang="en-US" dirty="0"/>
              <a:t>g. *h2 </a:t>
            </a:r>
            <a:r>
              <a:rPr lang="en-US" dirty="0" err="1"/>
              <a:t>u</a:t>
            </a:r>
            <a:r>
              <a:rPr lang="en-US" b="1" dirty="0" err="1"/>
              <a:t>ks</a:t>
            </a:r>
            <a:r>
              <a:rPr lang="en-US" dirty="0" err="1"/>
              <a:t>ont</a:t>
            </a:r>
            <a:r>
              <a:rPr lang="en-US" dirty="0"/>
              <a:t>- ‘growing’</a:t>
            </a:r>
          </a:p>
          <a:p>
            <a:pPr lvl="1"/>
            <a:r>
              <a:rPr lang="en-US" dirty="0"/>
              <a:t>h. *h2w</a:t>
            </a:r>
            <a:r>
              <a:rPr lang="en-US" b="1" dirty="0"/>
              <a:t>r̥st</a:t>
            </a:r>
            <a:r>
              <a:rPr lang="en-US" dirty="0"/>
              <a:t>o- ‘having rained’</a:t>
            </a:r>
          </a:p>
          <a:p>
            <a:r>
              <a:rPr lang="en-US" dirty="0"/>
              <a:t>so, what do we do? next slide</a:t>
            </a:r>
          </a:p>
        </p:txBody>
      </p:sp>
    </p:spTree>
    <p:extLst>
      <p:ext uri="{BB962C8B-B14F-4D97-AF65-F5344CB8AC3E}">
        <p14:creationId xmlns:p14="http://schemas.microsoft.com/office/powerpoint/2010/main" val="300322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9F8F-C0EC-8B4D-BCBB-339B1C3E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RUKI and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677C1-BC4F-0143-934D-3AA778790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10.7 says consonantal </a:t>
            </a:r>
            <a:r>
              <a:rPr lang="en-US" dirty="0" err="1"/>
              <a:t>resonants</a:t>
            </a:r>
            <a:r>
              <a:rPr lang="en-US" dirty="0"/>
              <a:t> *m and *n stay the same. This applies to b and e, but see 10.33?</a:t>
            </a:r>
          </a:p>
          <a:p>
            <a:r>
              <a:rPr lang="en-US" dirty="0"/>
              <a:t>10.10 says </a:t>
            </a:r>
            <a:r>
              <a:rPr lang="en-US" b="1" dirty="0"/>
              <a:t>after *r, *u, *k, or *</a:t>
            </a:r>
            <a:r>
              <a:rPr lang="en-US" b="1" dirty="0" err="1"/>
              <a:t>i</a:t>
            </a:r>
            <a:r>
              <a:rPr lang="en-US" b="1" dirty="0"/>
              <a:t>, the sound *s </a:t>
            </a:r>
            <a:r>
              <a:rPr lang="en-US" dirty="0"/>
              <a:t>&gt; Proto-Indo-Iranian *</a:t>
            </a:r>
            <a:r>
              <a:rPr lang="en-US" dirty="0" err="1"/>
              <a:t>š</a:t>
            </a:r>
            <a:r>
              <a:rPr lang="en-US" i="1" dirty="0"/>
              <a:t> </a:t>
            </a:r>
            <a:r>
              <a:rPr lang="en-US" dirty="0"/>
              <a:t>, which turns into Sanskrit </a:t>
            </a:r>
            <a:r>
              <a:rPr lang="en-US" dirty="0" err="1"/>
              <a:t>ṣ</a:t>
            </a:r>
            <a:r>
              <a:rPr lang="en-US" dirty="0"/>
              <a:t>  (a retroflex </a:t>
            </a:r>
            <a:r>
              <a:rPr lang="en-US" dirty="0" err="1"/>
              <a:t>sh</a:t>
            </a:r>
            <a:r>
              <a:rPr lang="en-US" dirty="0"/>
              <a:t> sound). This looks like it applies to a, b, d, e, f, g, and h. The s doesn’t seem to have to be immediately after: another letter or so may intervene.</a:t>
            </a:r>
          </a:p>
          <a:p>
            <a:r>
              <a:rPr lang="en-US" dirty="0"/>
              <a:t>10.11 says that *palatal velars before a dental go to </a:t>
            </a:r>
            <a:r>
              <a:rPr lang="en-US" dirty="0" err="1"/>
              <a:t>ṣ</a:t>
            </a:r>
            <a:r>
              <a:rPr lang="en-US" dirty="0"/>
              <a:t> as well. This applies to c.</a:t>
            </a:r>
          </a:p>
          <a:p>
            <a:r>
              <a:rPr lang="en-US" dirty="0"/>
              <a:t>10.14 says *</a:t>
            </a:r>
            <a:r>
              <a:rPr lang="en-US" dirty="0" err="1"/>
              <a:t>ei</a:t>
            </a:r>
            <a:r>
              <a:rPr lang="en-US" dirty="0"/>
              <a:t> &gt; </a:t>
            </a:r>
            <a:r>
              <a:rPr lang="el-GR" dirty="0"/>
              <a:t>*</a:t>
            </a:r>
            <a:r>
              <a:rPr lang="en-US" dirty="0"/>
              <a:t>ai</a:t>
            </a:r>
            <a:r>
              <a:rPr lang="el-GR" dirty="0"/>
              <a:t> &gt; </a:t>
            </a:r>
            <a:r>
              <a:rPr lang="en-US" dirty="0"/>
              <a:t>e. This seems like it ought to apply to a, but there’s a problem (see </a:t>
            </a:r>
            <a:r>
              <a:rPr lang="en-US" dirty="0" err="1"/>
              <a:t>parens</a:t>
            </a:r>
            <a:r>
              <a:rPr lang="en-US" dirty="0"/>
              <a:t> there)</a:t>
            </a:r>
          </a:p>
          <a:p>
            <a:r>
              <a:rPr lang="en-US" dirty="0"/>
              <a:t>10.33 says *n became retroflex </a:t>
            </a:r>
            <a:r>
              <a:rPr lang="en-US" dirty="0" err="1"/>
              <a:t>ṇ</a:t>
            </a:r>
            <a:r>
              <a:rPr lang="en-US" dirty="0"/>
              <a:t> after r or </a:t>
            </a:r>
            <a:r>
              <a:rPr lang="en-US" b="1" dirty="0"/>
              <a:t>r̥. </a:t>
            </a:r>
            <a:r>
              <a:rPr lang="en-US" dirty="0"/>
              <a:t>This seems to apply to e.</a:t>
            </a:r>
            <a:endParaRPr lang="en-US" b="1" dirty="0"/>
          </a:p>
          <a:p>
            <a:r>
              <a:rPr lang="en-US" dirty="0"/>
              <a:t>10.36 says consonantal laryngeals are lost</a:t>
            </a:r>
          </a:p>
          <a:p>
            <a:pPr lvl="1"/>
            <a:r>
              <a:rPr lang="en-US" dirty="0"/>
              <a:t>a. *h1</a:t>
            </a:r>
            <a:r>
              <a:rPr lang="en-US" b="1" dirty="0"/>
              <a:t>eis</a:t>
            </a:r>
            <a:r>
              <a:rPr lang="en-US" dirty="0"/>
              <a:t>i ‘you go’ &gt; *</a:t>
            </a:r>
            <a:r>
              <a:rPr lang="en-US" b="1" dirty="0" err="1"/>
              <a:t>e</a:t>
            </a:r>
            <a:r>
              <a:rPr lang="en-US" dirty="0" err="1"/>
              <a:t>ṣi</a:t>
            </a:r>
            <a:r>
              <a:rPr lang="en-US" dirty="0"/>
              <a:t> </a:t>
            </a:r>
            <a:r>
              <a:rPr lang="en-US" dirty="0">
                <a:hlinkClick r:id="rId2" tooltip="एसि (page does not exist)"/>
              </a:rPr>
              <a:t>एसि</a:t>
            </a:r>
            <a:r>
              <a:rPr lang="en-US" dirty="0"/>
              <a:t> (that’s actually not a retroflex </a:t>
            </a:r>
            <a:r>
              <a:rPr lang="en-US" dirty="0" err="1"/>
              <a:t>ṣ</a:t>
            </a:r>
            <a:r>
              <a:rPr lang="en-US" dirty="0"/>
              <a:t> </a:t>
            </a:r>
            <a:r>
              <a:rPr lang="hi-IN" dirty="0"/>
              <a:t>(ष)</a:t>
            </a:r>
            <a:r>
              <a:rPr lang="en-US" dirty="0"/>
              <a:t> in the Sanskrit I looked up, so I’m not sure what’s up there)</a:t>
            </a:r>
          </a:p>
          <a:p>
            <a:pPr lvl="1"/>
            <a:r>
              <a:rPr lang="en-US" dirty="0"/>
              <a:t>b. *</a:t>
            </a:r>
            <a:r>
              <a:rPr lang="en-US" dirty="0" err="1"/>
              <a:t>i</a:t>
            </a:r>
            <a:r>
              <a:rPr lang="en-US" b="1" dirty="0" err="1"/>
              <a:t>sn</a:t>
            </a:r>
            <a:r>
              <a:rPr lang="en-US" dirty="0" err="1"/>
              <a:t>ont</a:t>
            </a:r>
            <a:r>
              <a:rPr lang="en-US" dirty="0"/>
              <a:t>- ‘setting in motion’ &gt; *</a:t>
            </a:r>
            <a:r>
              <a:rPr lang="en-US" dirty="0" err="1"/>
              <a:t>iṣnant</a:t>
            </a:r>
            <a:r>
              <a:rPr lang="en-US" dirty="0"/>
              <a:t>- (maybe this n goes to retroflex </a:t>
            </a:r>
            <a:r>
              <a:rPr lang="en-US" dirty="0" err="1"/>
              <a:t>ṇ</a:t>
            </a:r>
            <a:r>
              <a:rPr lang="en-US" dirty="0"/>
              <a:t> because of retroflex </a:t>
            </a:r>
            <a:r>
              <a:rPr lang="en-US" dirty="0" err="1"/>
              <a:t>ṣ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c. *</a:t>
            </a:r>
            <a:r>
              <a:rPr lang="en-US" dirty="0" err="1"/>
              <a:t>di</a:t>
            </a:r>
            <a:r>
              <a:rPr lang="en-US" b="1" dirty="0" err="1">
                <a:effectLst/>
              </a:rPr>
              <a:t>k̑</a:t>
            </a:r>
            <a:r>
              <a:rPr lang="en-US" b="1" dirty="0" err="1"/>
              <a:t>t</a:t>
            </a:r>
            <a:r>
              <a:rPr lang="en-US" dirty="0" err="1"/>
              <a:t>o</a:t>
            </a:r>
            <a:r>
              <a:rPr lang="en-US" dirty="0"/>
              <a:t>- ‘indicated, pointed out’ &gt; *</a:t>
            </a:r>
            <a:r>
              <a:rPr lang="en-US" dirty="0" err="1"/>
              <a:t>diṣta</a:t>
            </a:r>
            <a:r>
              <a:rPr lang="en-US" dirty="0"/>
              <a:t>- (Sanskrit </a:t>
            </a:r>
            <a:r>
              <a:rPr lang="hi" dirty="0"/>
              <a:t> दिष्ट</a:t>
            </a:r>
            <a:r>
              <a:rPr lang="en-US" dirty="0"/>
              <a:t> = </a:t>
            </a:r>
            <a:r>
              <a:rPr lang="en-US" dirty="0" err="1"/>
              <a:t>dishta</a:t>
            </a:r>
            <a:r>
              <a:rPr lang="en-US" dirty="0"/>
              <a:t>: the t is retroflex too)</a:t>
            </a:r>
          </a:p>
          <a:p>
            <a:pPr lvl="1"/>
            <a:r>
              <a:rPr lang="en-US" dirty="0"/>
              <a:t>d. *</a:t>
            </a:r>
            <a:r>
              <a:rPr lang="en-US" dirty="0" err="1"/>
              <a:t>wi</a:t>
            </a:r>
            <a:r>
              <a:rPr lang="en-US" b="1" dirty="0" err="1"/>
              <a:t>st</a:t>
            </a:r>
            <a:r>
              <a:rPr lang="en-US" dirty="0" err="1"/>
              <a:t>o</a:t>
            </a:r>
            <a:r>
              <a:rPr lang="en-US" dirty="0"/>
              <a:t>- ‘active’ &gt; *</a:t>
            </a:r>
            <a:r>
              <a:rPr lang="en-US" dirty="0" err="1"/>
              <a:t>wiṣto</a:t>
            </a:r>
            <a:r>
              <a:rPr lang="en-US" dirty="0"/>
              <a:t>- </a:t>
            </a:r>
          </a:p>
          <a:p>
            <a:pPr lvl="1"/>
            <a:r>
              <a:rPr lang="en-US" dirty="0"/>
              <a:t>e. * </a:t>
            </a:r>
            <a:r>
              <a:rPr lang="en-US" dirty="0" err="1"/>
              <a:t>w</a:t>
            </a:r>
            <a:r>
              <a:rPr lang="en-US" b="1" dirty="0" err="1"/>
              <a:t>r̥n</a:t>
            </a:r>
            <a:r>
              <a:rPr lang="en-US" dirty="0" err="1"/>
              <a:t>euti</a:t>
            </a:r>
            <a:r>
              <a:rPr lang="en-US" dirty="0"/>
              <a:t> ‘covers’ &gt; * </a:t>
            </a:r>
            <a:r>
              <a:rPr lang="en-US" dirty="0" err="1"/>
              <a:t>w</a:t>
            </a:r>
            <a:r>
              <a:rPr lang="en-US" b="1" dirty="0" err="1"/>
              <a:t>r̥</a:t>
            </a:r>
            <a:r>
              <a:rPr lang="en-US" dirty="0" err="1"/>
              <a:t>ṇeuti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f. *h2su</a:t>
            </a:r>
            <a:r>
              <a:rPr lang="en-US" b="1" dirty="0"/>
              <a:t>st</a:t>
            </a:r>
            <a:r>
              <a:rPr lang="en-US" dirty="0"/>
              <a:t>o- ‘having shined’ &gt; *</a:t>
            </a:r>
            <a:r>
              <a:rPr lang="en-US" dirty="0" err="1"/>
              <a:t>suṣto</a:t>
            </a:r>
            <a:r>
              <a:rPr lang="hi-IN" dirty="0"/>
              <a:t>-</a:t>
            </a:r>
            <a:endParaRPr lang="en-US" dirty="0"/>
          </a:p>
          <a:p>
            <a:pPr lvl="1"/>
            <a:r>
              <a:rPr lang="en-US" dirty="0"/>
              <a:t>g. *h2u</a:t>
            </a:r>
            <a:r>
              <a:rPr lang="en-US" b="1" dirty="0"/>
              <a:t>ks</a:t>
            </a:r>
            <a:r>
              <a:rPr lang="en-US" dirty="0"/>
              <a:t>ont- ‘growing’ &gt; *</a:t>
            </a:r>
            <a:r>
              <a:rPr lang="en-US" dirty="0" err="1"/>
              <a:t>ukṣont</a:t>
            </a:r>
            <a:r>
              <a:rPr lang="en-US" dirty="0"/>
              <a:t>-</a:t>
            </a:r>
          </a:p>
          <a:p>
            <a:pPr lvl="2"/>
            <a:r>
              <a:rPr lang="en-US" dirty="0"/>
              <a:t>this seems to be Wiktionary’s *</a:t>
            </a:r>
            <a:r>
              <a:rPr lang="en-US" dirty="0" err="1"/>
              <a:t>h₂ug-s-é-ti</a:t>
            </a:r>
            <a:r>
              <a:rPr lang="en-US" dirty="0"/>
              <a:t> “grow” &gt; </a:t>
            </a:r>
            <a:r>
              <a:rPr lang="en-US" dirty="0" err="1"/>
              <a:t>Sankrit</a:t>
            </a:r>
            <a:r>
              <a:rPr lang="en-US" dirty="0"/>
              <a:t> </a:t>
            </a:r>
            <a:r>
              <a:rPr lang="hi" dirty="0"/>
              <a:t>उक्षति (</a:t>
            </a:r>
            <a:r>
              <a:rPr lang="en-US" dirty="0" err="1"/>
              <a:t>ukṣáti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h. *h2w</a:t>
            </a:r>
            <a:r>
              <a:rPr lang="en-US" b="1" dirty="0"/>
              <a:t>r</a:t>
            </a:r>
            <a:r>
              <a:rPr lang="en-US" dirty="0"/>
              <a:t>̥</a:t>
            </a:r>
            <a:r>
              <a:rPr lang="en-US" b="1" dirty="0"/>
              <a:t>st</a:t>
            </a:r>
            <a:r>
              <a:rPr lang="en-US" dirty="0"/>
              <a:t>o- ‘having rained’ &gt; * </a:t>
            </a:r>
            <a:r>
              <a:rPr lang="en-US" dirty="0" err="1"/>
              <a:t>w</a:t>
            </a:r>
            <a:r>
              <a:rPr lang="en-US" b="1" dirty="0" err="1"/>
              <a:t>r</a:t>
            </a:r>
            <a:r>
              <a:rPr lang="en-US" dirty="0" err="1"/>
              <a:t>ṣ</a:t>
            </a:r>
            <a:r>
              <a:rPr lang="en-US" b="1" dirty="0" err="1"/>
              <a:t>t</a:t>
            </a:r>
            <a:r>
              <a:rPr lang="en-US" dirty="0"/>
              <a:t>-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05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D4F09-7AC3-464D-A1C2-6FC6B9E6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Fortson 10.5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58E3-234E-A84B-B5E1-5F7DF9E55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Bartholomae’s law and other sound changes to find the </a:t>
            </a:r>
            <a:r>
              <a:rPr lang="en-US" dirty="0" err="1"/>
              <a:t>Skt</a:t>
            </a:r>
            <a:r>
              <a:rPr lang="en-US" dirty="0"/>
              <a:t> outcome of:</a:t>
            </a:r>
          </a:p>
          <a:p>
            <a:pPr lvl="1"/>
            <a:r>
              <a:rPr lang="en-US" dirty="0"/>
              <a:t>a. *</a:t>
            </a:r>
            <a:r>
              <a:rPr lang="en-US" dirty="0" err="1"/>
              <a:t>rudhto</a:t>
            </a:r>
            <a:r>
              <a:rPr lang="en-US" dirty="0"/>
              <a:t>- &gt; *</a:t>
            </a:r>
            <a:r>
              <a:rPr lang="en-US" dirty="0" err="1"/>
              <a:t>ruddho</a:t>
            </a:r>
            <a:r>
              <a:rPr lang="en-US" dirty="0"/>
              <a:t>-</a:t>
            </a:r>
          </a:p>
          <a:p>
            <a:pPr lvl="1"/>
            <a:r>
              <a:rPr lang="en-US" dirty="0"/>
              <a:t>b. *</a:t>
            </a:r>
            <a:r>
              <a:rPr lang="en-US" dirty="0" err="1"/>
              <a:t>labhto</a:t>
            </a:r>
            <a:r>
              <a:rPr lang="en-US" dirty="0"/>
              <a:t>- &gt; *</a:t>
            </a:r>
            <a:r>
              <a:rPr lang="en-US" dirty="0" err="1"/>
              <a:t>labdho</a:t>
            </a:r>
            <a:r>
              <a:rPr lang="en-US" dirty="0"/>
              <a:t>-</a:t>
            </a:r>
          </a:p>
          <a:p>
            <a:pPr lvl="1"/>
            <a:r>
              <a:rPr lang="en-US" dirty="0"/>
              <a:t>c. *</a:t>
            </a:r>
            <a:r>
              <a:rPr lang="en-US" dirty="0" err="1"/>
              <a:t>mr̥dhto</a:t>
            </a:r>
            <a:r>
              <a:rPr lang="en-US" dirty="0"/>
              <a:t>- &gt; *</a:t>
            </a:r>
            <a:r>
              <a:rPr lang="en-US" dirty="0" err="1"/>
              <a:t>mr̥ddho</a:t>
            </a:r>
            <a:r>
              <a:rPr lang="en-US" dirty="0"/>
              <a:t>- </a:t>
            </a:r>
          </a:p>
          <a:p>
            <a:pPr lvl="1"/>
            <a:r>
              <a:rPr lang="en-US" dirty="0"/>
              <a:t>d. *</a:t>
            </a:r>
            <a:r>
              <a:rPr lang="en-US" dirty="0" err="1"/>
              <a:t>dughto</a:t>
            </a:r>
            <a:r>
              <a:rPr lang="en-US" dirty="0"/>
              <a:t>- &gt; *</a:t>
            </a:r>
            <a:r>
              <a:rPr lang="en-US" dirty="0" err="1"/>
              <a:t>dugdho</a:t>
            </a:r>
            <a:r>
              <a:rPr lang="en-US" dirty="0"/>
              <a:t>-</a:t>
            </a:r>
          </a:p>
          <a:p>
            <a:r>
              <a:rPr lang="en-US" dirty="0"/>
              <a:t>10.6 says in Bartholomae’s law, voiced aspirate + voiceless unaspirated &gt; voiced unaspirated + voiced aspirated: see changes indicated above.</a:t>
            </a:r>
            <a:endParaRPr lang="el-GR" dirty="0"/>
          </a:p>
          <a:p>
            <a:r>
              <a:rPr lang="en-US" dirty="0"/>
              <a:t>What other sound changes need to be applied?</a:t>
            </a:r>
          </a:p>
        </p:txBody>
      </p:sp>
    </p:spTree>
    <p:extLst>
      <p:ext uri="{BB962C8B-B14F-4D97-AF65-F5344CB8AC3E}">
        <p14:creationId xmlns:p14="http://schemas.microsoft.com/office/powerpoint/2010/main" val="286615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00F01-BCC5-A147-8B8A-08E439D2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5B66C-970A-AE4F-9DAE-04AFBFA5F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seems that here, Bartholomae’s law changed the second stop into an aspirated voiced stop, but the first stop dropped out and there was compensatory lengthening.</a:t>
            </a:r>
          </a:p>
          <a:p>
            <a:r>
              <a:rPr lang="en-US" dirty="0"/>
              <a:t>For example, by Bartholomae, *</a:t>
            </a:r>
            <a:r>
              <a:rPr lang="en-US" dirty="0" err="1"/>
              <a:t>u</a:t>
            </a:r>
            <a:r>
              <a:rPr lang="en-US" dirty="0" err="1">
                <a:effectLst/>
              </a:rPr>
              <a:t>g̑ʰto</a:t>
            </a:r>
            <a:r>
              <a:rPr lang="en-US" dirty="0">
                <a:effectLst/>
              </a:rPr>
              <a:t>- changed to *</a:t>
            </a:r>
            <a:r>
              <a:rPr lang="en-US" dirty="0" err="1">
                <a:effectLst/>
              </a:rPr>
              <a:t>ug̑dho</a:t>
            </a:r>
            <a:r>
              <a:rPr lang="en-US" dirty="0">
                <a:effectLst/>
              </a:rPr>
              <a:t>-</a:t>
            </a:r>
          </a:p>
          <a:p>
            <a:r>
              <a:rPr lang="en-US" dirty="0"/>
              <a:t>But then the palatal </a:t>
            </a:r>
            <a:r>
              <a:rPr lang="en-US" dirty="0">
                <a:effectLst/>
              </a:rPr>
              <a:t>g̑ dropped out and the u lengthened to compensate, and we get *</a:t>
            </a:r>
            <a:r>
              <a:rPr lang="en-US" dirty="0" err="1"/>
              <a:t>ūdhá</a:t>
            </a:r>
            <a:r>
              <a:rPr lang="en-US" dirty="0"/>
              <a:t>-</a:t>
            </a:r>
          </a:p>
          <a:p>
            <a:r>
              <a:rPr lang="en-US" dirty="0"/>
              <a:t>But not only that, the aspirated consonant that was left retroflexed, so we get *</a:t>
            </a:r>
            <a:r>
              <a:rPr lang="en-US" dirty="0" err="1"/>
              <a:t>ūḍhá</a:t>
            </a:r>
            <a:r>
              <a:rPr lang="en-US" dirty="0"/>
              <a:t>- (that little dot under the d indicates a retroflex, which is a sound made with the tongue flexed back a little bit from its </a:t>
            </a:r>
            <a:r>
              <a:rPr lang="en-US" dirty="0" err="1"/>
              <a:t>ordinaryplace</a:t>
            </a:r>
            <a:r>
              <a:rPr lang="en-US" dirty="0"/>
              <a:t> for an English d)</a:t>
            </a:r>
          </a:p>
          <a:p>
            <a:r>
              <a:rPr lang="en-US" dirty="0"/>
              <a:t>In every case, Bartholomae changes the first consonant is absent, the second consonant is a retroflex aspirate, and the preceding vowel lengthens.</a:t>
            </a:r>
          </a:p>
        </p:txBody>
      </p:sp>
    </p:spTree>
    <p:extLst>
      <p:ext uri="{BB962C8B-B14F-4D97-AF65-F5344CB8AC3E}">
        <p14:creationId xmlns:p14="http://schemas.microsoft.com/office/powerpoint/2010/main" val="3512416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9EF31-EBF7-E344-8696-11D2D969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EE5C7-7DAA-B844-80FF-A2E63BD8A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Apply </a:t>
            </a:r>
            <a:r>
              <a:rPr lang="en-US" dirty="0" err="1"/>
              <a:t>Grassman’s</a:t>
            </a:r>
            <a:r>
              <a:rPr lang="en-US" dirty="0"/>
              <a:t> law and other sound changes to find predicted Sanskrit outcome:</a:t>
            </a:r>
          </a:p>
          <a:p>
            <a:r>
              <a:rPr lang="en-US" dirty="0" err="1"/>
              <a:t>Grassman’s</a:t>
            </a:r>
            <a:r>
              <a:rPr lang="en-US" dirty="0"/>
              <a:t> law says that when there are two aspirated sounds separated by a sound or two, the first aspirated sound lost its aspiration.</a:t>
            </a:r>
          </a:p>
          <a:p>
            <a:pPr lvl="1"/>
            <a:r>
              <a:rPr lang="en-US" dirty="0"/>
              <a:t>*dhedheh1mi &gt; *</a:t>
            </a:r>
            <a:r>
              <a:rPr lang="en-US" dirty="0" err="1"/>
              <a:t>dadhāmi</a:t>
            </a:r>
            <a:r>
              <a:rPr lang="en-US" dirty="0"/>
              <a:t> (laryngeal drops out and vowels merge too)</a:t>
            </a:r>
            <a:endParaRPr lang="el-GR" dirty="0"/>
          </a:p>
          <a:p>
            <a:pPr lvl="2"/>
            <a:r>
              <a:rPr lang="hi" dirty="0"/>
              <a:t> दधामि (</a:t>
            </a:r>
            <a:r>
              <a:rPr lang="en-US" dirty="0" err="1"/>
              <a:t>dádhāmi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*</a:t>
            </a:r>
            <a:r>
              <a:rPr lang="en-US" dirty="0" err="1"/>
              <a:t>dhu</a:t>
            </a:r>
            <a:r>
              <a:rPr lang="en-US" dirty="0" err="1">
                <a:effectLst/>
              </a:rPr>
              <a:t>g̑hroi</a:t>
            </a:r>
            <a:r>
              <a:rPr lang="en-US" dirty="0">
                <a:effectLst/>
              </a:rPr>
              <a:t> &gt; *</a:t>
            </a:r>
            <a:r>
              <a:rPr lang="en-US" dirty="0" err="1">
                <a:effectLst/>
              </a:rPr>
              <a:t>du</a:t>
            </a:r>
            <a:r>
              <a:rPr lang="en-US" dirty="0" err="1"/>
              <a:t>jh</a:t>
            </a:r>
            <a:r>
              <a:rPr lang="en-US" dirty="0" err="1">
                <a:effectLst/>
              </a:rPr>
              <a:t>re</a:t>
            </a:r>
            <a:r>
              <a:rPr lang="en-US" dirty="0">
                <a:effectLst/>
              </a:rPr>
              <a:t> (vowel merger and </a:t>
            </a:r>
            <a:r>
              <a:rPr lang="en-US" dirty="0" err="1">
                <a:effectLst/>
              </a:rPr>
              <a:t>monophthongization</a:t>
            </a:r>
            <a:r>
              <a:rPr lang="en-US" dirty="0">
                <a:effectLst/>
              </a:rPr>
              <a:t> &gt; *e, and affrication of </a:t>
            </a:r>
            <a:r>
              <a:rPr lang="en-US" dirty="0" err="1">
                <a:effectLst/>
              </a:rPr>
              <a:t>g̑h</a:t>
            </a:r>
            <a:r>
              <a:rPr lang="en-US" dirty="0">
                <a:effectLst/>
              </a:rPr>
              <a:t> too)</a:t>
            </a:r>
          </a:p>
          <a:p>
            <a:pPr lvl="1"/>
            <a:r>
              <a:rPr lang="en-US" dirty="0"/>
              <a:t>*</a:t>
            </a:r>
            <a:r>
              <a:rPr lang="en-US" dirty="0" err="1"/>
              <a:t>bhewdhetoi</a:t>
            </a:r>
            <a:r>
              <a:rPr lang="en-US" dirty="0"/>
              <a:t> &gt; *</a:t>
            </a:r>
            <a:r>
              <a:rPr lang="en-US" dirty="0" err="1"/>
              <a:t>bawdhate</a:t>
            </a:r>
            <a:r>
              <a:rPr lang="en-US" dirty="0"/>
              <a:t> (vowel merger + </a:t>
            </a:r>
            <a:r>
              <a:rPr lang="en-US" dirty="0" err="1"/>
              <a:t>monophthongization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*</a:t>
            </a:r>
            <a:r>
              <a:rPr lang="en-US" dirty="0" err="1"/>
              <a:t>edhegwhet</a:t>
            </a:r>
            <a:r>
              <a:rPr lang="en-US" dirty="0"/>
              <a:t> &gt; *</a:t>
            </a:r>
            <a:r>
              <a:rPr lang="en-US" dirty="0" err="1"/>
              <a:t>adaghat</a:t>
            </a:r>
            <a:r>
              <a:rPr lang="en-US" dirty="0"/>
              <a:t> (vowel merger + labiovelars collapse into regular velars)</a:t>
            </a:r>
          </a:p>
          <a:p>
            <a:pPr lvl="1"/>
            <a:r>
              <a:rPr lang="en-US" dirty="0"/>
              <a:t>*</a:t>
            </a:r>
            <a:r>
              <a:rPr lang="en-US" dirty="0" err="1"/>
              <a:t>gheghose</a:t>
            </a:r>
            <a:r>
              <a:rPr lang="en-US" dirty="0"/>
              <a:t> &gt; *</a:t>
            </a:r>
            <a:r>
              <a:rPr lang="en-US" dirty="0" err="1"/>
              <a:t>gaghasa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60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5853-8ADE-6745-BF37-0F17477F0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D351C-5BFE-6544-B008-B9D3B1701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root  athematic present?</a:t>
            </a:r>
          </a:p>
          <a:p>
            <a:r>
              <a:rPr lang="en-US" dirty="0"/>
              <a:t>b class VII, nasal infix</a:t>
            </a:r>
          </a:p>
          <a:p>
            <a:r>
              <a:rPr lang="en-US" dirty="0"/>
              <a:t>c class IV or X: -ye/-</a:t>
            </a:r>
            <a:r>
              <a:rPr lang="en-US" dirty="0" err="1"/>
              <a:t>yo</a:t>
            </a:r>
            <a:r>
              <a:rPr lang="en-US" dirty="0"/>
              <a:t> present (5.32)</a:t>
            </a:r>
          </a:p>
          <a:p>
            <a:pPr lvl="1"/>
            <a:r>
              <a:rPr lang="en-US" dirty="0"/>
              <a:t>could also be denominative (5.33)</a:t>
            </a:r>
          </a:p>
          <a:p>
            <a:pPr lvl="1"/>
            <a:r>
              <a:rPr lang="en-US" dirty="0"/>
              <a:t>looks maybe also like a causal (o grade root + -eye-)(5.35), but that would have a vowel before the y: that might mean it’s not a class X, which has –</a:t>
            </a:r>
            <a:r>
              <a:rPr lang="en-US" u="sng" dirty="0" err="1"/>
              <a:t>a</a:t>
            </a:r>
            <a:r>
              <a:rPr lang="en-US" dirty="0" err="1"/>
              <a:t>ya</a:t>
            </a:r>
            <a:r>
              <a:rPr lang="en-US" dirty="0"/>
              <a:t>-</a:t>
            </a:r>
          </a:p>
          <a:p>
            <a:r>
              <a:rPr lang="en-US" dirty="0"/>
              <a:t>d class VI : looks like a </a:t>
            </a:r>
            <a:r>
              <a:rPr lang="en-US" dirty="0" err="1"/>
              <a:t>tudati</a:t>
            </a:r>
            <a:r>
              <a:rPr lang="en-US" dirty="0"/>
              <a:t> present: zero grade plus accent </a:t>
            </a:r>
            <a:r>
              <a:rPr lang="en-US" dirty="0" err="1"/>
              <a:t>onthematic</a:t>
            </a:r>
            <a:r>
              <a:rPr lang="en-US" dirty="0"/>
              <a:t> vowel (5.31)</a:t>
            </a:r>
          </a:p>
          <a:p>
            <a:r>
              <a:rPr lang="en-US" dirty="0"/>
              <a:t>e simple thematic (5.30)</a:t>
            </a:r>
          </a:p>
          <a:p>
            <a:r>
              <a:rPr lang="en-US" dirty="0"/>
              <a:t>f class V or VI (probably the thematic VI and NOT V) another </a:t>
            </a:r>
            <a:r>
              <a:rPr lang="en-US" dirty="0" err="1"/>
              <a:t>tudati</a:t>
            </a:r>
            <a:r>
              <a:rPr lang="en-US" dirty="0"/>
              <a:t> present: zero grade plus accent on thematic vowel (5.31)</a:t>
            </a:r>
          </a:p>
          <a:p>
            <a:r>
              <a:rPr lang="en-US" dirty="0"/>
              <a:t>g class III: reduplicated a thematic (5.27) after Bartholomae dissimilated </a:t>
            </a:r>
            <a:r>
              <a:rPr lang="en-US" dirty="0" err="1"/>
              <a:t>bh</a:t>
            </a:r>
            <a:r>
              <a:rPr lang="en-US" dirty="0"/>
              <a:t> to b</a:t>
            </a:r>
          </a:p>
          <a:p>
            <a:r>
              <a:rPr lang="en-US" dirty="0"/>
              <a:t>h class VII nasal infix type (see5.26, and see 10.42 for this being a </a:t>
            </a:r>
            <a:r>
              <a:rPr lang="en-US" dirty="0" err="1"/>
              <a:t>Skt</a:t>
            </a:r>
            <a:r>
              <a:rPr lang="en-US" dirty="0"/>
              <a:t> innovation))</a:t>
            </a:r>
          </a:p>
        </p:txBody>
      </p:sp>
    </p:spTree>
    <p:extLst>
      <p:ext uri="{BB962C8B-B14F-4D97-AF65-F5344CB8AC3E}">
        <p14:creationId xmlns:p14="http://schemas.microsoft.com/office/powerpoint/2010/main" val="1891121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944</Words>
  <Application>Microsoft Macintosh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Fortson 10 Indic</vt:lpstr>
      <vt:lpstr>10.4</vt:lpstr>
      <vt:lpstr>RUKI and more</vt:lpstr>
      <vt:lpstr>Fortson 10.5</vt:lpstr>
      <vt:lpstr>10.6</vt:lpstr>
      <vt:lpstr>10.7</vt:lpstr>
      <vt:lpstr>10.9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Fortson 10 Indic</dc:title>
  <dc:creator>Microsoft Office User</dc:creator>
  <cp:lastModifiedBy>Microsoft Office User</cp:lastModifiedBy>
  <cp:revision>21</cp:revision>
  <dcterms:created xsi:type="dcterms:W3CDTF">2020-03-30T17:48:58Z</dcterms:created>
  <dcterms:modified xsi:type="dcterms:W3CDTF">2020-03-31T20:40:00Z</dcterms:modified>
</cp:coreProperties>
</file>