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6"/>
    <p:restoredTop sz="94722"/>
  </p:normalViewPr>
  <p:slideViewPr>
    <p:cSldViewPr snapToGrid="0" snapToObjects="1">
      <p:cViewPr varScale="1">
        <p:scale>
          <a:sx n="92" d="100"/>
          <a:sy n="92" d="100"/>
        </p:scale>
        <p:origin x="176" y="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A3C3-6FE6-9649-9211-B96993AE10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9515CF-AD5E-4340-8985-B404E3F45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4812D-C664-C048-A070-D38C61529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604BE-8D41-0548-9722-6CF64E964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6B8E7-624D-E144-B7DC-0D4083C9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1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1CDAE-603F-6E44-95C2-E0D7DC120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DC965-3A34-9B41-BD86-783E637DB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C0D4B-A475-BE4B-954B-E317E7D6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A42B7-E444-FD45-902B-DD20C133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6F912-88B3-D943-B740-27BBDE57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4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3966DA-CEA8-C943-AF42-7FC2F5E10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6AE11-96E6-8E41-AF1A-54532077B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BB292-5982-614B-B758-ED6B062A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E6341-6221-4B4F-911E-4EB49CBFF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23DC-8405-EE4C-8A8E-6CB9D39F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9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9608A-73EB-4947-9806-48096FE1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B3940-BF53-DC43-8690-4BDC3D184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985D7-7FDE-3A45-A9B6-5541C00B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E06F8-FCEA-F140-B712-C33F6BD3A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E510A-330F-7249-8ED7-D0C844A55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662F-A546-1B47-81A2-5B4FEC9A9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12F40-3675-AF4C-8DEA-B48E84EE8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E0E0A-0EF4-3A4B-8DE3-4A7640C2A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E5E72-36D2-4145-83CC-ED5FFD77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501B3-8993-6A41-9742-D1D2F252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8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65AF1-4FF2-F14D-AAF2-EB60D744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20FED-9E6E-0D40-A87E-8765822F0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BCD3B-8433-D140-B322-AFCEDBC3F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40664-36CF-E849-97D8-1C05A60C6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898E2-3851-F84D-809A-D43BB1EF2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3B8B0-1977-4849-8847-9F047A254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9886-9DDA-0247-9D5A-CB481894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0C78B-B84C-0A40-8F7C-5354B2764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5E800B-316B-5745-855A-EF4924F6D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A096E9-70CB-1A4C-8458-BAD7CC3AF3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8A529-9164-1C41-9F15-BC18FEF12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F0BF69-AC27-E943-9137-409D767D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8433A0-CC27-004E-9DFE-E048C937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043284-D782-1848-AF5C-EC1630942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8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931BE-682B-2D44-937B-8F0C0BE2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949E9-A9A2-A842-99F6-1350FE1B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47E46-E5F7-DF45-A32A-83C7A551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B776A-2B78-374D-8C39-51D98B9D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5E8FF7-1F4D-9F45-B3F4-403A3430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6D24AE-FAD7-244C-A57B-B3E1DCD4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C7EFA-1160-904C-838E-FC264426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6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FAD06-7E69-9B49-A4F4-41821C1F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226BB-F8B7-C242-BE2F-8BB5FB8D0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39867-1B6F-A346-A5EF-867C16E8F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85DD8-99EB-2D4C-8EE6-BF4686D3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14EBD7-FA4F-004B-B82F-2E54267C5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69587-57AE-854B-B171-DDDA93C8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5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B5A09-C5F9-6742-84A2-AD2EF99A0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13BFB0-D035-2049-B48B-9BF99477C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1DFE4-6A3D-E04E-938E-29E123EE0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E4FB3B-6A8F-934A-8554-D6D4E2F03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267CC-5C5C-7A45-9B4B-78EA32F3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454FD-49D0-FC42-A3A1-2C883873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4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2BB97F-4619-9D40-8B92-CFA267D1E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5056A-3F96-0F40-82F7-4CEC4236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E33BD-D84F-E843-90EF-C40CAE46FF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9803C-6CCB-6243-9F2D-459A2B98B9B2}" type="datetimeFigureOut">
              <a:rPr lang="en-US" smtClean="0"/>
              <a:t>3/24/20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42862-E6BC-3B46-B38A-40024C0C8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1DEF1-96FA-B24B-8D78-BBD87A658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9655A-6D44-9446-AC17-44786CCCC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8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ld_High_German" TargetMode="External"/><Relationship Id="rId13" Type="http://schemas.openxmlformats.org/officeDocument/2006/relationships/hyperlink" Target="https://en.wiktionary.org/wiki/l%C3%A6ge#Danish" TargetMode="External"/><Relationship Id="rId3" Type="http://schemas.openxmlformats.org/officeDocument/2006/relationships/hyperlink" Target="https://en.wiktionary.org/wiki/Reconstruction:Proto-Germanic/l%C4%93kijaz" TargetMode="External"/><Relationship Id="rId7" Type="http://schemas.openxmlformats.org/officeDocument/2006/relationships/hyperlink" Target="https://en.wiktionary.org/wiki/laki#Old_Saxon" TargetMode="External"/><Relationship Id="rId12" Type="http://schemas.openxmlformats.org/officeDocument/2006/relationships/hyperlink" Target="https://en.wikipedia.org/wiki/Danish_language" TargetMode="External"/><Relationship Id="rId17" Type="http://schemas.openxmlformats.org/officeDocument/2006/relationships/hyperlink" Target="https://en.wiktionary.org/wiki/Index:Proto-Indo-European/l" TargetMode="External"/><Relationship Id="rId2" Type="http://schemas.openxmlformats.org/officeDocument/2006/relationships/hyperlink" Target="https://en.wikipedia.org/wiki/Proto-Germanic_language" TargetMode="External"/><Relationship Id="rId16" Type="http://schemas.openxmlformats.org/officeDocument/2006/relationships/hyperlink" Target="https://en.wiktionary.org/wiki/lekeis#Gothi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Old_Saxon" TargetMode="External"/><Relationship Id="rId11" Type="http://schemas.openxmlformats.org/officeDocument/2006/relationships/hyperlink" Target="https://en.wiktionary.org/w/index.php?title=Reconstruction:Old_Norse/l%C3%A6kir&amp;action=edit&amp;redlink=1" TargetMode="External"/><Relationship Id="rId5" Type="http://schemas.openxmlformats.org/officeDocument/2006/relationships/hyperlink" Target="https://en.wiktionary.org/w/index.php?title=letza&amp;action=edit&amp;redlink=1" TargetMode="External"/><Relationship Id="rId15" Type="http://schemas.openxmlformats.org/officeDocument/2006/relationships/hyperlink" Target="https://en.wiktionary.org/wiki/%F0%90%8C%BB%F0%90%8C%B4%F0%90%8C%BA%F0%90%8C%B4%F0%90%8C%B9%F0%90%8D%83#Gothic" TargetMode="External"/><Relationship Id="rId10" Type="http://schemas.openxmlformats.org/officeDocument/2006/relationships/hyperlink" Target="https://en.wikipedia.org/wiki/Old_Norse" TargetMode="External"/><Relationship Id="rId4" Type="http://schemas.openxmlformats.org/officeDocument/2006/relationships/hyperlink" Target="https://en.wikipedia.org/wiki/Old_Frisian" TargetMode="External"/><Relationship Id="rId9" Type="http://schemas.openxmlformats.org/officeDocument/2006/relationships/hyperlink" Target="https://en.wiktionary.org/w/index.php?title=lahhi&amp;action=edit&amp;redlink=1" TargetMode="External"/><Relationship Id="rId14" Type="http://schemas.openxmlformats.org/officeDocument/2006/relationships/hyperlink" Target="https://en.wikipedia.org/wiki/Gothic_languag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-restor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A2E3-0C5E-E54E-A567-7207BE355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Exercise 15.5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5C6D9-257E-FA45-9C6A-C7818D2768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Deeper Dive</a:t>
            </a:r>
          </a:p>
        </p:txBody>
      </p:sp>
    </p:spTree>
    <p:extLst>
      <p:ext uri="{BB962C8B-B14F-4D97-AF65-F5344CB8AC3E}">
        <p14:creationId xmlns:p14="http://schemas.microsoft.com/office/powerpoint/2010/main" val="3346520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0939-F268-774B-AC32-E4D34904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15.5g *</a:t>
            </a:r>
            <a:r>
              <a:rPr lang="en-US" dirty="0" err="1"/>
              <a:t>dhers</a:t>
            </a:r>
            <a:r>
              <a:rPr lang="en-US" dirty="0"/>
              <a:t>- ‘dare’: OE 3</a:t>
            </a:r>
            <a:r>
              <a:rPr lang="en-US" baseline="30000" dirty="0"/>
              <a:t>rd</a:t>
            </a:r>
            <a:r>
              <a:rPr lang="en-US" dirty="0"/>
              <a:t> sg. </a:t>
            </a:r>
            <a:r>
              <a:rPr lang="en-US" i="1" dirty="0"/>
              <a:t>durst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5A8D0-F95B-C14B-87BD-EB35960E6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This one is a puzzler, and Colton and I can’t solve it with confidence.</a:t>
            </a:r>
          </a:p>
          <a:p>
            <a:r>
              <a:rPr lang="en-US" dirty="0"/>
              <a:t>Wiktionary and OED (</a:t>
            </a:r>
            <a:r>
              <a:rPr lang="en-US" dirty="0" err="1"/>
              <a:t>Oxf</a:t>
            </a:r>
            <a:r>
              <a:rPr lang="en-US" dirty="0"/>
              <a:t>. Engl. Dictionary) call it a ‘</a:t>
            </a:r>
            <a:r>
              <a:rPr lang="en-US" dirty="0" err="1"/>
              <a:t>preterite</a:t>
            </a:r>
            <a:r>
              <a:rPr lang="en-US" dirty="0"/>
              <a:t>-present’ (15.32) which means that its present forms are identical to those of a strong verb’s </a:t>
            </a:r>
            <a:r>
              <a:rPr lang="en-US" dirty="0" err="1"/>
              <a:t>preterite</a:t>
            </a:r>
            <a:r>
              <a:rPr lang="en-US" dirty="0"/>
              <a:t> forms. Both sources give the full conjugation.</a:t>
            </a:r>
          </a:p>
          <a:p>
            <a:r>
              <a:rPr lang="en-US" dirty="0"/>
              <a:t>Although there is evidence for other forms provided by the OED (more on that in a sec), I also find that it is said in Old English  to have belonged “originally to the third ablaut series </a:t>
            </a:r>
            <a:r>
              <a:rPr lang="en-US" dirty="0" err="1"/>
              <a:t>ders</a:t>
            </a:r>
            <a:r>
              <a:rPr lang="en-US" dirty="0"/>
              <a:t>- , </a:t>
            </a:r>
            <a:r>
              <a:rPr lang="en-US" dirty="0" err="1"/>
              <a:t>dars</a:t>
            </a:r>
            <a:r>
              <a:rPr lang="en-US" dirty="0"/>
              <a:t>- , </a:t>
            </a:r>
            <a:r>
              <a:rPr lang="en-US" dirty="0" err="1"/>
              <a:t>durs</a:t>
            </a:r>
            <a:r>
              <a:rPr lang="en-US" dirty="0"/>
              <a:t>-” and also it is said that ” The original 3rd singular present </a:t>
            </a:r>
            <a:r>
              <a:rPr lang="en-US" i="1" dirty="0"/>
              <a:t>he dare</a:t>
            </a:r>
            <a:r>
              <a:rPr lang="en-US" dirty="0"/>
              <a:t>, and past tense </a:t>
            </a:r>
            <a:r>
              <a:rPr lang="en-US" i="1" dirty="0"/>
              <a:t>durst</a:t>
            </a:r>
            <a:r>
              <a:rPr lang="en-US" dirty="0"/>
              <a:t>, remained undisturbed to the modern period.”</a:t>
            </a:r>
          </a:p>
          <a:p>
            <a:r>
              <a:rPr lang="en-US" dirty="0"/>
              <a:t>So </a:t>
            </a:r>
            <a:r>
              <a:rPr lang="en-US" i="1" dirty="0"/>
              <a:t>durst</a:t>
            </a:r>
            <a:r>
              <a:rPr lang="en-US" dirty="0"/>
              <a:t> looks like it might be 3</a:t>
            </a:r>
            <a:r>
              <a:rPr lang="en-US" baseline="30000" dirty="0"/>
              <a:t>rd</a:t>
            </a:r>
            <a:r>
              <a:rPr lang="en-US" dirty="0"/>
              <a:t> sg. past tense.</a:t>
            </a:r>
          </a:p>
          <a:p>
            <a:r>
              <a:rPr lang="en-US" dirty="0"/>
              <a:t>15.25 says that the </a:t>
            </a:r>
            <a:r>
              <a:rPr lang="en-US" dirty="0" err="1"/>
              <a:t>preterite</a:t>
            </a:r>
            <a:r>
              <a:rPr lang="en-US" dirty="0"/>
              <a:t> (past tense) was generally formed from the PIE perfect (which would be *</a:t>
            </a:r>
            <a:r>
              <a:rPr lang="en-US" dirty="0" err="1"/>
              <a:t>dhedhors</a:t>
            </a:r>
            <a:r>
              <a:rPr lang="en-US" dirty="0"/>
              <a:t>-), but without reduplication.</a:t>
            </a:r>
          </a:p>
          <a:p>
            <a:r>
              <a:rPr lang="en-US" dirty="0"/>
              <a:t>So that makes it *</a:t>
            </a:r>
            <a:r>
              <a:rPr lang="en-US" dirty="0" err="1"/>
              <a:t>dhors</a:t>
            </a:r>
            <a:r>
              <a:rPr lang="en-US" dirty="0"/>
              <a:t>-, which  after Grimm III turns into </a:t>
            </a:r>
            <a:r>
              <a:rPr lang="en-US" dirty="0" err="1"/>
              <a:t>PGmc</a:t>
            </a:r>
            <a:r>
              <a:rPr lang="en-US" dirty="0"/>
              <a:t> *</a:t>
            </a:r>
            <a:r>
              <a:rPr lang="en-US" dirty="0" err="1"/>
              <a:t>dors</a:t>
            </a:r>
            <a:r>
              <a:rPr lang="en-US" dirty="0"/>
              <a:t>-, which fits the reported form in the OED (which </a:t>
            </a:r>
            <a:r>
              <a:rPr lang="en-US" u="sng" dirty="0"/>
              <a:t>says</a:t>
            </a:r>
            <a:r>
              <a:rPr lang="en-US" dirty="0"/>
              <a:t> the form is </a:t>
            </a:r>
            <a:r>
              <a:rPr lang="en-US" i="1" dirty="0"/>
              <a:t>durst</a:t>
            </a:r>
            <a:r>
              <a:rPr lang="en-US" dirty="0"/>
              <a:t>, but </a:t>
            </a:r>
            <a:r>
              <a:rPr lang="en-US" u="sng" dirty="0"/>
              <a:t>reports</a:t>
            </a:r>
            <a:r>
              <a:rPr lang="en-US" dirty="0"/>
              <a:t> actual quotations only as </a:t>
            </a:r>
            <a:r>
              <a:rPr lang="en-US" i="1" dirty="0" err="1"/>
              <a:t>dorste</a:t>
            </a:r>
            <a:r>
              <a:rPr lang="en-US" dirty="0"/>
              <a:t>: not sure what to make of that).</a:t>
            </a:r>
          </a:p>
          <a:p>
            <a:endParaRPr lang="en-US" dirty="0"/>
          </a:p>
          <a:p>
            <a:r>
              <a:rPr lang="en-US" dirty="0"/>
              <a:t>All of that is enough to make a very good educated guess that it was an o–grade ablaut.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4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93222-392A-B140-A3B0-239558C24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15.5h *</a:t>
            </a:r>
            <a:r>
              <a:rPr lang="en-US" dirty="0" err="1"/>
              <a:t>rewdh</a:t>
            </a:r>
            <a:r>
              <a:rPr lang="en-US" dirty="0"/>
              <a:t>- ‘to clear land’: OE </a:t>
            </a:r>
            <a:r>
              <a:rPr lang="en-US" i="1" dirty="0" err="1"/>
              <a:t>rodd</a:t>
            </a:r>
            <a:r>
              <a:rPr lang="en-US" dirty="0"/>
              <a:t> ’stick’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ED7FC-529F-AD44-B3E8-6E7FEF74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Now that’s a rather big shift in meaning.</a:t>
            </a:r>
          </a:p>
          <a:p>
            <a:r>
              <a:rPr lang="en-US" dirty="0"/>
              <a:t>This etymology is not accepted as certain by everyone (the OED, for example, does not endorse it).</a:t>
            </a:r>
          </a:p>
          <a:p>
            <a:r>
              <a:rPr lang="en-US" dirty="0"/>
              <a:t>In the instructions, Fortson tells us that </a:t>
            </a:r>
            <a:r>
              <a:rPr lang="en-US" dirty="0" err="1"/>
              <a:t>Gmc</a:t>
            </a:r>
            <a:r>
              <a:rPr lang="en-US" dirty="0"/>
              <a:t>. *-u- &gt; OE –</a:t>
            </a:r>
            <a:r>
              <a:rPr lang="en-US" i="1" dirty="0"/>
              <a:t>o-</a:t>
            </a:r>
            <a:r>
              <a:rPr lang="en-US" dirty="0"/>
              <a:t>, and at 15.61 that *</a:t>
            </a:r>
            <a:r>
              <a:rPr lang="en-US" dirty="0" err="1"/>
              <a:t>eu</a:t>
            </a:r>
            <a:r>
              <a:rPr lang="en-US" dirty="0"/>
              <a:t> &gt; </a:t>
            </a:r>
            <a:r>
              <a:rPr lang="en-US" dirty="0" err="1"/>
              <a:t>eo</a:t>
            </a:r>
            <a:r>
              <a:rPr lang="en-US" dirty="0"/>
              <a:t> (long e short o).</a:t>
            </a:r>
          </a:p>
          <a:p>
            <a:r>
              <a:rPr lang="en-US" dirty="0"/>
              <a:t>So we could say that </a:t>
            </a:r>
            <a:r>
              <a:rPr lang="en-US" i="1" dirty="0" err="1"/>
              <a:t>rodd</a:t>
            </a:r>
            <a:r>
              <a:rPr lang="en-US" dirty="0"/>
              <a:t> comes from the e-grade *</a:t>
            </a:r>
            <a:r>
              <a:rPr lang="en-US" dirty="0" err="1"/>
              <a:t>rewdh</a:t>
            </a:r>
            <a:r>
              <a:rPr lang="en-US" dirty="0"/>
              <a:t>-</a:t>
            </a:r>
          </a:p>
          <a:p>
            <a:r>
              <a:rPr lang="en-US" dirty="0"/>
              <a:t>Why, however, couldn’t it come from *</a:t>
            </a:r>
            <a:r>
              <a:rPr lang="en-US" dirty="0" err="1"/>
              <a:t>rowdh</a:t>
            </a:r>
            <a:r>
              <a:rPr lang="en-US" dirty="0"/>
              <a:t>-, the o-grade? Not sure.</a:t>
            </a:r>
          </a:p>
          <a:p>
            <a:r>
              <a:rPr lang="en-US" dirty="0"/>
              <a:t>Grimm III gives us *dh &gt; </a:t>
            </a:r>
            <a:r>
              <a:rPr lang="en-US" dirty="0" err="1"/>
              <a:t>PGmc</a:t>
            </a:r>
            <a:r>
              <a:rPr lang="en-US" dirty="0"/>
              <a:t> d, but what happens to the vowel </a:t>
            </a:r>
            <a:r>
              <a:rPr lang="en-US" dirty="0" err="1"/>
              <a:t>eo</a:t>
            </a:r>
            <a:r>
              <a:rPr lang="en-US" dirty="0"/>
              <a:t> and why are there two d’s as the final consonants instead of one? I don’t have an answer, but I’m curious.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1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F2E96-02F2-8E47-A525-A254C22B4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15.5i *</a:t>
            </a:r>
            <a:r>
              <a:rPr lang="en-US" dirty="0" err="1"/>
              <a:t>nem</a:t>
            </a:r>
            <a:r>
              <a:rPr lang="en-US" dirty="0"/>
              <a:t>- ‘to take’: OE </a:t>
            </a:r>
            <a:r>
              <a:rPr lang="en-US" i="1" dirty="0"/>
              <a:t>numen </a:t>
            </a:r>
            <a:r>
              <a:rPr lang="en-US" dirty="0"/>
              <a:t>‘seized’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5CD54-F9EA-0243-A29B-B38244F02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From Wiktionary: OE </a:t>
            </a:r>
            <a:r>
              <a:rPr lang="en-US" dirty="0" err="1"/>
              <a:t>niman</a:t>
            </a:r>
            <a:r>
              <a:rPr lang="en-US" dirty="0"/>
              <a:t> &lt; </a:t>
            </a:r>
            <a:r>
              <a:rPr lang="en-US" dirty="0" err="1"/>
              <a:t>proto-Germanic</a:t>
            </a:r>
            <a:r>
              <a:rPr lang="en-US" dirty="0"/>
              <a:t> *</a:t>
            </a:r>
            <a:r>
              <a:rPr lang="en-US" dirty="0" err="1"/>
              <a:t>nemana</a:t>
            </a:r>
            <a:r>
              <a:rPr lang="en-US" dirty="0"/>
              <a:t> &lt; PIE *</a:t>
            </a:r>
            <a:r>
              <a:rPr lang="en-US" dirty="0" err="1"/>
              <a:t>ném</a:t>
            </a:r>
            <a:r>
              <a:rPr lang="en-US" dirty="0"/>
              <a:t>-e-</a:t>
            </a:r>
            <a:r>
              <a:rPr lang="en-US" dirty="0" err="1"/>
              <a:t>ti</a:t>
            </a:r>
            <a:r>
              <a:rPr lang="en-US" dirty="0"/>
              <a:t> (thematic root present)</a:t>
            </a:r>
          </a:p>
          <a:p>
            <a:r>
              <a:rPr lang="en-US" dirty="0"/>
              <a:t>Fortson, at 15.13, says that syllabic </a:t>
            </a:r>
            <a:r>
              <a:rPr lang="en-US" dirty="0" err="1"/>
              <a:t>resonants</a:t>
            </a:r>
            <a:r>
              <a:rPr lang="en-US" dirty="0"/>
              <a:t> developed a –u- in front of them and gives this very OE past participle as an example:</a:t>
            </a:r>
          </a:p>
          <a:p>
            <a:pPr lvl="1"/>
            <a:r>
              <a:rPr lang="en-US" dirty="0"/>
              <a:t>“*nm(m)-ono- ‘taken’ &gt; </a:t>
            </a:r>
            <a:r>
              <a:rPr lang="en-US" dirty="0" err="1"/>
              <a:t>Gmc</a:t>
            </a:r>
            <a:r>
              <a:rPr lang="en-US" dirty="0"/>
              <a:t>. *</a:t>
            </a:r>
            <a:r>
              <a:rPr lang="en-US" dirty="0" err="1"/>
              <a:t>numana</a:t>
            </a:r>
            <a:r>
              <a:rPr lang="en-US" dirty="0"/>
              <a:t>- &gt; OE </a:t>
            </a:r>
            <a:r>
              <a:rPr lang="en-US" i="1" dirty="0"/>
              <a:t>numen</a:t>
            </a:r>
            <a:r>
              <a:rPr lang="en-US" dirty="0"/>
              <a:t> &gt; English </a:t>
            </a:r>
            <a:r>
              <a:rPr lang="en-US" i="1" dirty="0"/>
              <a:t>numb”</a:t>
            </a:r>
            <a:r>
              <a:rPr lang="en-US" dirty="0"/>
              <a:t> (the b is added analogically to words like thumb, I think).</a:t>
            </a:r>
          </a:p>
          <a:p>
            <a:r>
              <a:rPr lang="en-US" dirty="0"/>
              <a:t>Once you find that at 15.13, it’s clear what Fortson thinks the answer is: </a:t>
            </a:r>
            <a:r>
              <a:rPr lang="en-US" i="1" dirty="0"/>
              <a:t>numen</a:t>
            </a:r>
            <a:r>
              <a:rPr lang="en-US" dirty="0"/>
              <a:t> is from a zero-grade *nm(m)-ono-</a:t>
            </a:r>
          </a:p>
          <a:p>
            <a:r>
              <a:rPr lang="en-US" dirty="0"/>
              <a:t>SO that’s that, but Colton points out that Fortson’s answer seems to rely on Lindeman’s/Edgerton’s extension of </a:t>
            </a:r>
            <a:r>
              <a:rPr lang="en-US" dirty="0" err="1"/>
              <a:t>Siever’s</a:t>
            </a:r>
            <a:r>
              <a:rPr lang="en-US" dirty="0"/>
              <a:t> law, but that extension is not supported by very many experts and seems to be rejected by the most recent ones.</a:t>
            </a:r>
          </a:p>
          <a:p>
            <a:r>
              <a:rPr lang="en-US" dirty="0"/>
              <a:t>An alternative is that the reconstructed typical pattern of a </a:t>
            </a:r>
            <a:r>
              <a:rPr lang="en-US" dirty="0" err="1"/>
              <a:t>Gmc</a:t>
            </a:r>
            <a:r>
              <a:rPr lang="en-US" dirty="0"/>
              <a:t> past participle with a –u- in the root kept the u </a:t>
            </a:r>
            <a:r>
              <a:rPr lang="en-US"/>
              <a:t>in this case. </a:t>
            </a:r>
            <a:endParaRPr lang="en-US" dirty="0"/>
          </a:p>
          <a:p>
            <a:pPr lvl="1"/>
            <a:r>
              <a:rPr lang="en-US" dirty="0"/>
              <a:t>Apparently </a:t>
            </a:r>
            <a:r>
              <a:rPr lang="en-US" i="1" dirty="0" err="1"/>
              <a:t>niman</a:t>
            </a:r>
            <a:r>
              <a:rPr lang="en-US" i="1" dirty="0"/>
              <a:t> </a:t>
            </a:r>
            <a:r>
              <a:rPr lang="en-US" dirty="0"/>
              <a:t>is classified as a class 4 OE verb (from OED and Wiktionary, I think)</a:t>
            </a:r>
          </a:p>
          <a:p>
            <a:pPr lvl="1"/>
            <a:r>
              <a:rPr lang="en-US" dirty="0"/>
              <a:t>In class 3 and the past participle of class 4, there were PIE syllabic </a:t>
            </a:r>
            <a:r>
              <a:rPr lang="en-US" dirty="0" err="1"/>
              <a:t>resonants</a:t>
            </a:r>
            <a:r>
              <a:rPr lang="en-US" dirty="0"/>
              <a:t> which developed in Germanic to </a:t>
            </a:r>
            <a:r>
              <a:rPr lang="en-US" i="1" dirty="0"/>
              <a:t>u</a:t>
            </a:r>
            <a:r>
              <a:rPr lang="en-US" dirty="0"/>
              <a:t> plus resonant; thus </a:t>
            </a:r>
            <a:r>
              <a:rPr lang="en-US" i="1" dirty="0"/>
              <a:t>u</a:t>
            </a:r>
            <a:r>
              <a:rPr lang="en-US" dirty="0"/>
              <a:t> became the Germanic sign of these parts.</a:t>
            </a:r>
          </a:p>
          <a:p>
            <a:pPr lvl="1"/>
            <a:r>
              <a:rPr lang="en-US" dirty="0"/>
              <a:t>I’m not sure whether that’s a remnant of Lindeman/Edgerton and is now considered obsolete, but it does look like a good answer here.</a:t>
            </a:r>
          </a:p>
          <a:p>
            <a:r>
              <a:rPr lang="en-US" dirty="0"/>
              <a:t>Basically, for our purposes, we’ve got Fortson’s answer, but we also have a healthy reminder that this field still has many areas where experts disagree. That’s not bad, just confusing to newbies. (and kind of exciting?)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8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62E-9830-5F43-94CE-21AB602C6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things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47CB4-E1CD-6547-BC1B-F45E6A0E8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Vowels are harder than consonants</a:t>
            </a:r>
          </a:p>
          <a:p>
            <a:r>
              <a:rPr lang="en-US" dirty="0"/>
              <a:t>We don’t have all the information we would need to arrive at confident solutions</a:t>
            </a:r>
          </a:p>
          <a:p>
            <a:r>
              <a:rPr lang="en-US" dirty="0"/>
              <a:t>The following is perhaps a bit of information overload: just take it one step at a time. As you work thru it, keep your finger in Fortson and a browser on Wiktionary and </a:t>
            </a:r>
            <a:r>
              <a:rPr lang="en-US" dirty="0" err="1"/>
              <a:t>wikipedia</a:t>
            </a:r>
            <a:r>
              <a:rPr lang="en-US" dirty="0"/>
              <a:t> and verify everything, so you really understand.</a:t>
            </a:r>
          </a:p>
          <a:p>
            <a:r>
              <a:rPr lang="en-US" dirty="0"/>
              <a:t>Even if we can’t be confident about every solution, that doesn’t mean we can’t learn and see what we can do. In fact, entirely the opposite: hard problems are great opportunities to learn </a:t>
            </a:r>
            <a:r>
              <a:rPr lang="en-US"/>
              <a:t>and explore.</a:t>
            </a:r>
            <a:endParaRPr lang="en-US" dirty="0"/>
          </a:p>
          <a:p>
            <a:r>
              <a:rPr lang="en-US" dirty="0"/>
              <a:t>So, let’s see what we’re dealing with …</a:t>
            </a:r>
          </a:p>
        </p:txBody>
      </p:sp>
    </p:spTree>
    <p:extLst>
      <p:ext uri="{BB962C8B-B14F-4D97-AF65-F5344CB8AC3E}">
        <p14:creationId xmlns:p14="http://schemas.microsoft.com/office/powerpoint/2010/main" val="127024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E5BC-838E-5B49-961D-4ACFE585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822E1-25E2-7445-A2DA-A19886301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’leech’ is from OE </a:t>
            </a:r>
            <a:r>
              <a:rPr lang="en-US" dirty="0" err="1"/>
              <a:t>lǣċe</a:t>
            </a:r>
            <a:r>
              <a:rPr lang="en-US" dirty="0"/>
              <a:t>, which Wiktionary says is from </a:t>
            </a:r>
            <a:r>
              <a:rPr lang="en-US" dirty="0">
                <a:hlinkClick r:id="rId2" tooltip="w:Proto-Germanic language"/>
              </a:rPr>
              <a:t>Proto-Germanic</a:t>
            </a:r>
            <a:r>
              <a:rPr lang="en-US" dirty="0"/>
              <a:t> </a:t>
            </a:r>
            <a:r>
              <a:rPr lang="en-US" i="1" dirty="0">
                <a:hlinkClick r:id="rId3" tooltip="Reconstruction:Proto-Germanic/lēkijaz"/>
              </a:rPr>
              <a:t>*lēkijaz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Cognate with </a:t>
            </a:r>
            <a:r>
              <a:rPr lang="en-US" dirty="0">
                <a:hlinkClick r:id="rId4" tooltip="w:Old Frisian"/>
              </a:rPr>
              <a:t>Old Frisian</a:t>
            </a:r>
            <a:r>
              <a:rPr lang="en-US" dirty="0"/>
              <a:t> </a:t>
            </a:r>
            <a:r>
              <a:rPr lang="en-US" i="1" dirty="0">
                <a:hlinkClick r:id="rId5" tooltip="letza (page does not exist)"/>
              </a:rPr>
              <a:t>lētza</a:t>
            </a:r>
            <a:r>
              <a:rPr lang="en-US" dirty="0"/>
              <a:t>, </a:t>
            </a:r>
            <a:r>
              <a:rPr lang="en-US" dirty="0">
                <a:hlinkClick r:id="rId6" tooltip="w:Old Saxon"/>
              </a:rPr>
              <a:t>Old Saxon</a:t>
            </a:r>
            <a:r>
              <a:rPr lang="en-US" dirty="0"/>
              <a:t> </a:t>
            </a:r>
            <a:r>
              <a:rPr lang="en-US" i="1" dirty="0">
                <a:hlinkClick r:id="rId7" tooltip="laki"/>
              </a:rPr>
              <a:t>lāki</a:t>
            </a:r>
            <a:r>
              <a:rPr lang="en-US" dirty="0"/>
              <a:t>, </a:t>
            </a:r>
            <a:r>
              <a:rPr lang="en-US" dirty="0">
                <a:hlinkClick r:id="rId8" tooltip="w:Old High German"/>
              </a:rPr>
              <a:t>Old High German</a:t>
            </a:r>
            <a:r>
              <a:rPr lang="en-US" dirty="0"/>
              <a:t> </a:t>
            </a:r>
            <a:r>
              <a:rPr lang="en-US" i="1" dirty="0">
                <a:hlinkClick r:id="rId9" tooltip="lahhi (page does not exist)"/>
              </a:rPr>
              <a:t>lāhhi</a:t>
            </a:r>
            <a:r>
              <a:rPr lang="en-US" dirty="0"/>
              <a:t>, </a:t>
            </a:r>
            <a:r>
              <a:rPr lang="en-US" dirty="0">
                <a:hlinkClick r:id="rId10" tooltip="w:Old Norse"/>
              </a:rPr>
              <a:t>Old Norse</a:t>
            </a:r>
            <a:r>
              <a:rPr lang="en-US" dirty="0"/>
              <a:t> </a:t>
            </a:r>
            <a:r>
              <a:rPr lang="en-US" i="1" dirty="0">
                <a:hlinkClick r:id="rId11" tooltip="Reconstruction:Old Norse/lækir (page does not exist)"/>
              </a:rPr>
              <a:t>*lækir</a:t>
            </a:r>
            <a:r>
              <a:rPr lang="en-US" dirty="0"/>
              <a:t> (</a:t>
            </a:r>
            <a:r>
              <a:rPr lang="en-US" dirty="0">
                <a:hlinkClick r:id="rId12" tooltip="w:Danish language"/>
              </a:rPr>
              <a:t>Danish</a:t>
            </a:r>
            <a:r>
              <a:rPr lang="en-US" dirty="0"/>
              <a:t> </a:t>
            </a:r>
            <a:r>
              <a:rPr lang="en-US" i="1" dirty="0">
                <a:hlinkClick r:id="rId13" tooltip="læge"/>
              </a:rPr>
              <a:t>læge</a:t>
            </a:r>
            <a:r>
              <a:rPr lang="en-US" dirty="0"/>
              <a:t>), </a:t>
            </a:r>
            <a:r>
              <a:rPr lang="en-US" dirty="0">
                <a:hlinkClick r:id="rId14" tooltip="w:Gothic language"/>
              </a:rPr>
              <a:t>Gothic</a:t>
            </a:r>
            <a:r>
              <a:rPr lang="en-US" dirty="0"/>
              <a:t> </a:t>
            </a:r>
            <a:r>
              <a:rPr lang="en-US" i="1" dirty="0">
                <a:hlinkClick r:id="rId15" tooltip="𐌻𐌴𐌺𐌴𐌹𐍃"/>
              </a:rPr>
              <a:t>𐌻𐌴𐌺𐌴𐌹𐍃</a:t>
            </a:r>
            <a:r>
              <a:rPr lang="en-US" dirty="0"/>
              <a:t> (</a:t>
            </a:r>
            <a:r>
              <a:rPr lang="en-US" dirty="0">
                <a:hlinkClick r:id="rId16" tooltip="lekeis"/>
              </a:rPr>
              <a:t>lēkeis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From Wikipedia </a:t>
            </a:r>
            <a:r>
              <a:rPr lang="en-US" dirty="0" err="1"/>
              <a:t>PGmc</a:t>
            </a:r>
            <a:r>
              <a:rPr lang="en-US" dirty="0"/>
              <a:t> Phonology article: “all provable instances of inherited (PIE) *</a:t>
            </a:r>
            <a:r>
              <a:rPr lang="en-US" i="1" dirty="0" err="1"/>
              <a:t>ē</a:t>
            </a:r>
            <a:r>
              <a:rPr lang="en-US" dirty="0"/>
              <a:t> (</a:t>
            </a:r>
            <a:r>
              <a:rPr lang="en-US" dirty="0" err="1"/>
              <a:t>PGmc</a:t>
            </a:r>
            <a:r>
              <a:rPr lang="en-US" dirty="0"/>
              <a:t>. *</a:t>
            </a:r>
            <a:r>
              <a:rPr lang="en-US" i="1" dirty="0" err="1"/>
              <a:t>ē</a:t>
            </a:r>
            <a:r>
              <a:rPr lang="en-US" i="1" dirty="0"/>
              <a:t>₁</a:t>
            </a:r>
            <a:r>
              <a:rPr lang="en-US" dirty="0"/>
              <a:t>) are distributed in Gothic as </a:t>
            </a:r>
            <a:r>
              <a:rPr lang="en-US" i="1" dirty="0" err="1"/>
              <a:t>ē</a:t>
            </a:r>
            <a:r>
              <a:rPr lang="en-US" dirty="0"/>
              <a:t> and the other Germanic languages as *</a:t>
            </a:r>
            <a:r>
              <a:rPr lang="en-US" i="1" dirty="0" err="1"/>
              <a:t>ā</a:t>
            </a:r>
            <a:r>
              <a:rPr lang="en-US" i="1" dirty="0"/>
              <a:t>”</a:t>
            </a:r>
          </a:p>
          <a:p>
            <a:pPr lvl="2"/>
            <a:r>
              <a:rPr lang="en-US" dirty="0"/>
              <a:t>So it looks as if that long </a:t>
            </a:r>
            <a:r>
              <a:rPr lang="en-US" dirty="0" err="1"/>
              <a:t>ē</a:t>
            </a:r>
            <a:r>
              <a:rPr lang="en-US" dirty="0"/>
              <a:t> in *</a:t>
            </a:r>
            <a:r>
              <a:rPr lang="en-US" dirty="0" err="1"/>
              <a:t>lēkijaz</a:t>
            </a:r>
            <a:r>
              <a:rPr lang="en-US" dirty="0"/>
              <a:t> is a long </a:t>
            </a:r>
            <a:r>
              <a:rPr lang="en-US" dirty="0" err="1"/>
              <a:t>ā</a:t>
            </a:r>
            <a:r>
              <a:rPr lang="en-US" dirty="0"/>
              <a:t> in a couple cognates (Old Saxon and OHG and ON) and a long </a:t>
            </a:r>
            <a:r>
              <a:rPr lang="en-US" dirty="0" err="1"/>
              <a:t>ē</a:t>
            </a:r>
            <a:r>
              <a:rPr lang="en-US" dirty="0"/>
              <a:t> in Gothic. Maybe it goes back to a PIE long *</a:t>
            </a:r>
            <a:r>
              <a:rPr lang="en-US" dirty="0" err="1"/>
              <a:t>ē</a:t>
            </a:r>
            <a:endParaRPr lang="en-US" dirty="0"/>
          </a:p>
          <a:p>
            <a:r>
              <a:rPr lang="en-US" dirty="0"/>
              <a:t>So Wikipedia says it is borrowed into OE from </a:t>
            </a:r>
            <a:r>
              <a:rPr lang="en-US" dirty="0" err="1"/>
              <a:t>Oirish</a:t>
            </a:r>
            <a:r>
              <a:rPr lang="en-US" dirty="0"/>
              <a:t> </a:t>
            </a:r>
            <a:r>
              <a:rPr lang="en-US" i="1" dirty="0" err="1"/>
              <a:t>liaig</a:t>
            </a:r>
            <a:r>
              <a:rPr lang="en-US" i="1" dirty="0"/>
              <a:t> </a:t>
            </a:r>
            <a:r>
              <a:rPr lang="en-US" dirty="0"/>
              <a:t>and it seems to come from an original long </a:t>
            </a:r>
            <a:r>
              <a:rPr lang="en-US" dirty="0" err="1"/>
              <a:t>ē</a:t>
            </a:r>
            <a:r>
              <a:rPr lang="en-US" dirty="0"/>
              <a:t>.</a:t>
            </a:r>
            <a:endParaRPr lang="en-US" i="1" dirty="0"/>
          </a:p>
          <a:p>
            <a:r>
              <a:rPr lang="en-US" dirty="0"/>
              <a:t>Oxford English Dictionary (OED) says *</a:t>
            </a:r>
            <a:r>
              <a:rPr lang="en-US" dirty="0" err="1"/>
              <a:t>lēkijaz</a:t>
            </a:r>
            <a:r>
              <a:rPr lang="en-US" dirty="0"/>
              <a:t> comes from &lt; PIE *</a:t>
            </a:r>
            <a:r>
              <a:rPr lang="en-US" dirty="0" err="1"/>
              <a:t>lēgio</a:t>
            </a:r>
            <a:r>
              <a:rPr lang="en-US" dirty="0"/>
              <a:t>-s and  Old Irish </a:t>
            </a:r>
            <a:r>
              <a:rPr lang="en-US" dirty="0" err="1"/>
              <a:t>liaig</a:t>
            </a:r>
            <a:r>
              <a:rPr lang="en-US" dirty="0"/>
              <a:t> is “apparently related in some way.”</a:t>
            </a:r>
          </a:p>
          <a:p>
            <a:r>
              <a:rPr lang="en-US" dirty="0"/>
              <a:t>So the OED seems to confirm that the long </a:t>
            </a:r>
            <a:r>
              <a:rPr lang="en-US" dirty="0" err="1"/>
              <a:t>ē</a:t>
            </a:r>
            <a:r>
              <a:rPr lang="en-US" dirty="0"/>
              <a:t> is PIE and it looks like a long e grade of *leg-: SO WE HAVE AN ANSWER</a:t>
            </a:r>
          </a:p>
          <a:p>
            <a:r>
              <a:rPr lang="en-US" dirty="0"/>
              <a:t>But the Wiktionary Index of PIE roots lists *leg- and *</a:t>
            </a:r>
            <a:r>
              <a:rPr lang="en-US" dirty="0" err="1"/>
              <a:t>lēgio</a:t>
            </a:r>
            <a:r>
              <a:rPr lang="en-US" dirty="0"/>
              <a:t>-s  as separate roots: </a:t>
            </a:r>
            <a:r>
              <a:rPr lang="en-US" dirty="0">
                <a:hlinkClick r:id="rId17"/>
              </a:rPr>
              <a:t>https://en.wiktionary.org/wiki/Index:Proto-Indo-European/l</a:t>
            </a:r>
            <a:endParaRPr lang="en-US" dirty="0"/>
          </a:p>
          <a:p>
            <a:r>
              <a:rPr lang="en-US" dirty="0"/>
              <a:t>Fortson tells us it comes from *leg- “collect, gather” (which is the same as is found later in ‘logic’ and ‘logos’ and ‘legend’)</a:t>
            </a:r>
          </a:p>
          <a:p>
            <a:r>
              <a:rPr lang="en-US" dirty="0"/>
              <a:t>So, in the end, we’ve traced it as far as we can, we’re pretty sure it’s an e-grade originally, but we can’t make the connection Fortson suggests between *leg- and </a:t>
            </a:r>
            <a:r>
              <a:rPr lang="en-US" dirty="0" err="1"/>
              <a:t>lǣċe</a:t>
            </a:r>
            <a:endParaRPr lang="en-US" dirty="0"/>
          </a:p>
          <a:p>
            <a:r>
              <a:rPr lang="en-US" dirty="0"/>
              <a:t>That doesn’t mean he’s wrong: it means he’s got a hypothesis he believes.</a:t>
            </a:r>
          </a:p>
          <a:p>
            <a:r>
              <a:rPr lang="en-US" dirty="0"/>
              <a:t>Vowels are messy.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13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8A8F7-CEDA-7A4C-B141-087C0C80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15.5b *</a:t>
            </a:r>
            <a:r>
              <a:rPr lang="en-US" dirty="0" err="1"/>
              <a:t>lendh</a:t>
            </a:r>
            <a:r>
              <a:rPr lang="en-US" dirty="0"/>
              <a:t>- ‘land’: OE </a:t>
            </a:r>
            <a:r>
              <a:rPr lang="en-US" i="1" dirty="0"/>
              <a:t>land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A16F1-031E-8142-BF36-DC5D8D4F0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Grimm III explains that *dh &gt; </a:t>
            </a:r>
            <a:r>
              <a:rPr lang="en-US" dirty="0" err="1"/>
              <a:t>Gmc</a:t>
            </a:r>
            <a:r>
              <a:rPr lang="en-US" dirty="0"/>
              <a:t> </a:t>
            </a:r>
            <a:r>
              <a:rPr lang="en-US" i="1" dirty="0"/>
              <a:t>d</a:t>
            </a:r>
            <a:endParaRPr lang="en-US" dirty="0"/>
          </a:p>
          <a:p>
            <a:r>
              <a:rPr lang="en-US" dirty="0"/>
              <a:t>The resonant *l stays the same from PIE to </a:t>
            </a:r>
            <a:r>
              <a:rPr lang="en-US" dirty="0" err="1"/>
              <a:t>PGmc</a:t>
            </a:r>
            <a:r>
              <a:rPr lang="en-US" dirty="0"/>
              <a:t>, says 15.13, and the OE section says nothing about changes to </a:t>
            </a:r>
            <a:r>
              <a:rPr lang="en-US" dirty="0" err="1"/>
              <a:t>resonants</a:t>
            </a:r>
            <a:r>
              <a:rPr lang="en-US" dirty="0"/>
              <a:t>.</a:t>
            </a:r>
          </a:p>
          <a:p>
            <a:r>
              <a:rPr lang="en-US" dirty="0"/>
              <a:t>So only the vowel is left to explain.</a:t>
            </a:r>
          </a:p>
          <a:p>
            <a:r>
              <a:rPr lang="en-US" dirty="0"/>
              <a:t>15.14 says that *o and *a merged into </a:t>
            </a:r>
            <a:r>
              <a:rPr lang="en-US" dirty="0" err="1"/>
              <a:t>PGmc</a:t>
            </a:r>
            <a:r>
              <a:rPr lang="en-US" dirty="0"/>
              <a:t> *a, and 15.60 says that *a became fronted to </a:t>
            </a:r>
            <a:r>
              <a:rPr lang="en-US" i="1" dirty="0"/>
              <a:t>ae</a:t>
            </a:r>
            <a:r>
              <a:rPr lang="en-US" dirty="0"/>
              <a:t> in Old English </a:t>
            </a:r>
            <a:r>
              <a:rPr lang="en-US" i="1" dirty="0"/>
              <a:t>except before nasals</a:t>
            </a:r>
            <a:r>
              <a:rPr lang="en-US" dirty="0"/>
              <a:t>! (n is a nasal), so the *a stayed the same from </a:t>
            </a:r>
            <a:r>
              <a:rPr lang="en-US" dirty="0" err="1"/>
              <a:t>PGmc</a:t>
            </a:r>
            <a:r>
              <a:rPr lang="en-US" dirty="0"/>
              <a:t> to OE, and we’re done!</a:t>
            </a:r>
          </a:p>
        </p:txBody>
      </p:sp>
    </p:spTree>
    <p:extLst>
      <p:ext uri="{BB962C8B-B14F-4D97-AF65-F5344CB8AC3E}">
        <p14:creationId xmlns:p14="http://schemas.microsoft.com/office/powerpoint/2010/main" val="175860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9ED87-53F6-424D-9FDB-3E91227AC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15c	*</a:t>
            </a:r>
            <a:r>
              <a:rPr lang="en-US" dirty="0" err="1"/>
              <a:t>wes</a:t>
            </a:r>
            <a:r>
              <a:rPr lang="en-US" dirty="0"/>
              <a:t> ‘to put on clothes’: OE </a:t>
            </a:r>
            <a:r>
              <a:rPr lang="en-US" i="1" dirty="0" err="1"/>
              <a:t>werian</a:t>
            </a:r>
            <a:r>
              <a:rPr lang="en-US" dirty="0"/>
              <a:t> (English ‘wear’)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5C73-1B0F-F440-832A-5CD165F9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glide *w stays the same throughout.</a:t>
            </a:r>
          </a:p>
          <a:p>
            <a:r>
              <a:rPr lang="en-US" dirty="0"/>
              <a:t>The *s changes to r: how/why?</a:t>
            </a:r>
          </a:p>
          <a:p>
            <a:pPr lvl="1"/>
            <a:r>
              <a:rPr lang="en-US" dirty="0"/>
              <a:t>15.8 tells us that Verner’s law applied to *s, which became voiced </a:t>
            </a:r>
            <a:r>
              <a:rPr lang="en-US" dirty="0" err="1"/>
              <a:t>PGmc</a:t>
            </a:r>
            <a:r>
              <a:rPr lang="en-US" dirty="0"/>
              <a:t> *z</a:t>
            </a:r>
          </a:p>
          <a:p>
            <a:pPr lvl="1"/>
            <a:r>
              <a:rPr lang="en-US" dirty="0"/>
              <a:t>But *</a:t>
            </a:r>
            <a:r>
              <a:rPr lang="en-US" dirty="0" err="1"/>
              <a:t>wes</a:t>
            </a:r>
            <a:r>
              <a:rPr lang="en-US" dirty="0"/>
              <a:t>- itself doesn’t give us an environment for Verner’s law, which applies to consonants not after a stressed syllable.</a:t>
            </a:r>
          </a:p>
          <a:p>
            <a:pPr lvl="1"/>
            <a:r>
              <a:rPr lang="en-US" dirty="0"/>
              <a:t>Wiktionary to the rescue: they say that </a:t>
            </a:r>
            <a:r>
              <a:rPr lang="en-US" i="1" dirty="0"/>
              <a:t>wear</a:t>
            </a:r>
            <a:r>
              <a:rPr lang="en-US" dirty="0"/>
              <a:t> &lt; OE </a:t>
            </a:r>
            <a:r>
              <a:rPr lang="en-US" i="1" dirty="0" err="1"/>
              <a:t>werian</a:t>
            </a:r>
            <a:r>
              <a:rPr lang="en-US" i="1" dirty="0"/>
              <a:t> &lt; </a:t>
            </a:r>
            <a:r>
              <a:rPr lang="en-US" dirty="0"/>
              <a:t>PIE</a:t>
            </a:r>
            <a:r>
              <a:rPr lang="en-US" i="1" dirty="0"/>
              <a:t> *</a:t>
            </a:r>
            <a:r>
              <a:rPr lang="en-US" i="1" dirty="0" err="1"/>
              <a:t>woséyeti</a:t>
            </a:r>
            <a:r>
              <a:rPr lang="en-US" i="1" dirty="0"/>
              <a:t>, </a:t>
            </a:r>
            <a:r>
              <a:rPr lang="en-US" dirty="0"/>
              <a:t>from</a:t>
            </a:r>
            <a:r>
              <a:rPr lang="en-US" i="1" dirty="0"/>
              <a:t> *</a:t>
            </a:r>
            <a:r>
              <a:rPr lang="en-US" i="1" dirty="0" err="1"/>
              <a:t>wes</a:t>
            </a:r>
            <a:r>
              <a:rPr lang="en-US" i="1" dirty="0"/>
              <a:t>- </a:t>
            </a:r>
          </a:p>
          <a:p>
            <a:pPr lvl="2"/>
            <a:r>
              <a:rPr lang="en-US" i="1" dirty="0"/>
              <a:t>In other words, this is a causal verb from *</a:t>
            </a:r>
            <a:r>
              <a:rPr lang="en-US" i="1" dirty="0" err="1"/>
              <a:t>wes</a:t>
            </a:r>
            <a:r>
              <a:rPr lang="en-US" i="1" dirty="0"/>
              <a:t>-</a:t>
            </a:r>
            <a:r>
              <a:rPr lang="en-US" dirty="0"/>
              <a:t> and if you remember the causals in 5.35, they are formed on the o-grade of the root plus a stressed suffix *-</a:t>
            </a:r>
            <a:r>
              <a:rPr lang="en-US" dirty="0" err="1"/>
              <a:t>éye</a:t>
            </a:r>
            <a:r>
              <a:rPr lang="en-US" dirty="0"/>
              <a:t>-</a:t>
            </a:r>
          </a:p>
          <a:p>
            <a:pPr lvl="2"/>
            <a:r>
              <a:rPr lang="en-US" dirty="0"/>
              <a:t>Note that the *s in </a:t>
            </a:r>
            <a:r>
              <a:rPr lang="en-US" i="1" dirty="0"/>
              <a:t>*</a:t>
            </a:r>
            <a:r>
              <a:rPr lang="en-US" i="1" dirty="0" err="1"/>
              <a:t>woséyeti</a:t>
            </a:r>
            <a:r>
              <a:rPr lang="en-US" i="1" dirty="0"/>
              <a:t> </a:t>
            </a:r>
            <a:r>
              <a:rPr lang="en-US" dirty="0"/>
              <a:t>is not after the stressed syllable, and so Verner’s law applies and it changes to </a:t>
            </a:r>
            <a:r>
              <a:rPr lang="en-US" dirty="0" err="1"/>
              <a:t>PGmc</a:t>
            </a:r>
            <a:r>
              <a:rPr lang="en-US" dirty="0"/>
              <a:t> *z</a:t>
            </a:r>
          </a:p>
          <a:p>
            <a:pPr lvl="1"/>
            <a:r>
              <a:rPr lang="en-US" dirty="0"/>
              <a:t>15.50 tells us that *z was rhotacized to </a:t>
            </a:r>
            <a:r>
              <a:rPr lang="en-US" i="1" dirty="0"/>
              <a:t>r </a:t>
            </a:r>
            <a:r>
              <a:rPr lang="en-US" dirty="0"/>
              <a:t>in West </a:t>
            </a:r>
            <a:r>
              <a:rPr lang="en-US" dirty="0" err="1"/>
              <a:t>Gmc</a:t>
            </a:r>
            <a:r>
              <a:rPr lang="en-US" dirty="0"/>
              <a:t>, which includes OE</a:t>
            </a:r>
          </a:p>
          <a:p>
            <a:r>
              <a:rPr lang="en-US" dirty="0"/>
              <a:t>So far, so good, but what about the vowel? Next page…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2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01C97-9F02-EE4D-969F-7F6100608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vowel in </a:t>
            </a:r>
            <a:r>
              <a:rPr lang="en-US" i="1" dirty="0" err="1"/>
              <a:t>werian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9C544-016E-A84E-B6E5-82E4C5A61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Fortson says that for the purposes of this exercise, any </a:t>
            </a:r>
            <a:r>
              <a:rPr lang="en-US" dirty="0" err="1"/>
              <a:t>Gmc</a:t>
            </a:r>
            <a:r>
              <a:rPr lang="en-US" dirty="0"/>
              <a:t> </a:t>
            </a:r>
            <a:r>
              <a:rPr lang="en-US" i="1" dirty="0"/>
              <a:t>*e </a:t>
            </a:r>
            <a:r>
              <a:rPr lang="en-US" dirty="0"/>
              <a:t>would go to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(15.15 says the same) so PIE </a:t>
            </a:r>
            <a:r>
              <a:rPr lang="en-US" i="1" dirty="0"/>
              <a:t>*e </a:t>
            </a:r>
            <a:r>
              <a:rPr lang="en-US" dirty="0"/>
              <a:t>is not where the </a:t>
            </a:r>
            <a:r>
              <a:rPr lang="en-US" i="1" dirty="0"/>
              <a:t>e</a:t>
            </a:r>
            <a:r>
              <a:rPr lang="en-US" dirty="0"/>
              <a:t> in </a:t>
            </a:r>
            <a:r>
              <a:rPr lang="en-US" i="1" dirty="0" err="1"/>
              <a:t>werian</a:t>
            </a:r>
            <a:r>
              <a:rPr lang="en-US" i="1" dirty="0"/>
              <a:t> </a:t>
            </a:r>
            <a:r>
              <a:rPr lang="en-US" dirty="0"/>
              <a:t>came from. </a:t>
            </a:r>
          </a:p>
          <a:p>
            <a:r>
              <a:rPr lang="en-US" dirty="0"/>
              <a:t>Colton tells me that that leaves the “PIE </a:t>
            </a:r>
            <a:r>
              <a:rPr lang="en-US" i="1" dirty="0"/>
              <a:t>*o &gt; *a &gt; e </a:t>
            </a:r>
            <a:r>
              <a:rPr lang="en-US" dirty="0"/>
              <a:t>when followed by </a:t>
            </a:r>
            <a:r>
              <a:rPr lang="en-US" i="1" dirty="0"/>
              <a:t>j</a:t>
            </a:r>
            <a:r>
              <a:rPr lang="en-US" dirty="0"/>
              <a:t> or </a:t>
            </a:r>
            <a:r>
              <a:rPr lang="en-US" i="1" dirty="0"/>
              <a:t>I</a:t>
            </a:r>
            <a:r>
              <a:rPr lang="en-US" dirty="0"/>
              <a:t>” change as the only way to get a short </a:t>
            </a:r>
            <a:r>
              <a:rPr lang="en-US" i="1" dirty="0"/>
              <a:t>e </a:t>
            </a:r>
            <a:r>
              <a:rPr lang="en-US" dirty="0"/>
              <a:t>in OE”</a:t>
            </a:r>
          </a:p>
          <a:p>
            <a:r>
              <a:rPr lang="en-US" dirty="0"/>
              <a:t>A little digging on Wikipedia “Germanic Umlaut” finds the following, which confirms Colton’s astute observation:</a:t>
            </a:r>
          </a:p>
          <a:p>
            <a:pPr lvl="1"/>
            <a:r>
              <a:rPr lang="en-US" dirty="0"/>
              <a:t>The phonologically expected umlaut of /a/ is /</a:t>
            </a:r>
            <a:r>
              <a:rPr lang="en-US" dirty="0" err="1"/>
              <a:t>æ</a:t>
            </a:r>
            <a:r>
              <a:rPr lang="en-US" dirty="0"/>
              <a:t>/. However, in many cases /e/ appears. Most /a/ in Old English stem from earlier /</a:t>
            </a:r>
            <a:r>
              <a:rPr lang="en-US" dirty="0" err="1"/>
              <a:t>æ</a:t>
            </a:r>
            <a:r>
              <a:rPr lang="en-US" dirty="0"/>
              <a:t>/ because of a change called </a:t>
            </a:r>
            <a:r>
              <a:rPr lang="en-US" dirty="0">
                <a:hlinkClick r:id="rId2" tooltip="A-restoration"/>
              </a:rPr>
              <a:t>a-restoration</a:t>
            </a:r>
            <a:r>
              <a:rPr lang="en-US" dirty="0"/>
              <a:t>. </a:t>
            </a:r>
            <a:r>
              <a:rPr lang="en-US" u="sng" dirty="0"/>
              <a:t>This change was blocked when /</a:t>
            </a:r>
            <a:r>
              <a:rPr lang="en-US" u="sng" dirty="0" err="1"/>
              <a:t>i</a:t>
            </a:r>
            <a:r>
              <a:rPr lang="en-US" u="sng" dirty="0"/>
              <a:t>/ or /j/ followed, leaving /</a:t>
            </a:r>
            <a:r>
              <a:rPr lang="en-US" u="sng" dirty="0" err="1"/>
              <a:t>æ</a:t>
            </a:r>
            <a:r>
              <a:rPr lang="en-US" u="sng" dirty="0"/>
              <a:t>/, which subsequently mutated to /e/</a:t>
            </a:r>
            <a:r>
              <a:rPr lang="en-US" dirty="0"/>
              <a:t>. For example, in the case of </a:t>
            </a:r>
            <a:r>
              <a:rPr lang="en-US" i="1" dirty="0" err="1"/>
              <a:t>talu</a:t>
            </a:r>
            <a:r>
              <a:rPr lang="en-US" dirty="0"/>
              <a:t> "tale" vs. </a:t>
            </a:r>
            <a:r>
              <a:rPr lang="en-US" i="1" dirty="0" err="1"/>
              <a:t>tellan</a:t>
            </a:r>
            <a:r>
              <a:rPr lang="en-US" dirty="0"/>
              <a:t> "to tell", the forms at one point in the early history of Old English were *</a:t>
            </a:r>
            <a:r>
              <a:rPr lang="en-US" i="1" dirty="0" err="1"/>
              <a:t>tælu</a:t>
            </a:r>
            <a:r>
              <a:rPr lang="en-US" dirty="0"/>
              <a:t> and *</a:t>
            </a:r>
            <a:r>
              <a:rPr lang="en-US" i="1" dirty="0" err="1"/>
              <a:t>tælljan</a:t>
            </a:r>
            <a:r>
              <a:rPr lang="en-US" dirty="0"/>
              <a:t>, respectively. A-restoration converted *</a:t>
            </a:r>
            <a:r>
              <a:rPr lang="en-US" i="1" dirty="0" err="1"/>
              <a:t>tælu</a:t>
            </a:r>
            <a:r>
              <a:rPr lang="en-US" dirty="0"/>
              <a:t> to </a:t>
            </a:r>
            <a:r>
              <a:rPr lang="en-US" i="1" dirty="0" err="1"/>
              <a:t>talu</a:t>
            </a:r>
            <a:r>
              <a:rPr lang="en-US" dirty="0"/>
              <a:t>, but left *</a:t>
            </a:r>
            <a:r>
              <a:rPr lang="en-US" i="1" dirty="0" err="1"/>
              <a:t>tælljan</a:t>
            </a:r>
            <a:r>
              <a:rPr lang="en-US" dirty="0"/>
              <a:t> alone, and it subsequently evolved to </a:t>
            </a:r>
            <a:r>
              <a:rPr lang="en-US" i="1" dirty="0" err="1"/>
              <a:t>tellan</a:t>
            </a:r>
            <a:r>
              <a:rPr lang="en-US" dirty="0"/>
              <a:t> by i-mutation. The same process "should" have led to *</a:t>
            </a:r>
            <a:r>
              <a:rPr lang="en-US" i="1" dirty="0" err="1"/>
              <a:t>becþ</a:t>
            </a:r>
            <a:r>
              <a:rPr lang="en-US" dirty="0"/>
              <a:t> instead of </a:t>
            </a:r>
            <a:r>
              <a:rPr lang="en-US" i="1" dirty="0" err="1"/>
              <a:t>bæcþ</a:t>
            </a:r>
            <a:r>
              <a:rPr lang="en-US" dirty="0"/>
              <a:t>. That is, the early forms were *</a:t>
            </a:r>
            <a:r>
              <a:rPr lang="en-US" i="1" dirty="0" err="1"/>
              <a:t>bæcan</a:t>
            </a:r>
            <a:r>
              <a:rPr lang="en-US" dirty="0"/>
              <a:t> and *</a:t>
            </a:r>
            <a:r>
              <a:rPr lang="en-US" i="1" dirty="0" err="1"/>
              <a:t>bæciþ</a:t>
            </a:r>
            <a:r>
              <a:rPr lang="en-US" dirty="0"/>
              <a:t>. A-restoration converted *</a:t>
            </a:r>
            <a:r>
              <a:rPr lang="en-US" i="1" dirty="0" err="1"/>
              <a:t>bæcan</a:t>
            </a:r>
            <a:r>
              <a:rPr lang="en-US" dirty="0"/>
              <a:t> to </a:t>
            </a:r>
            <a:r>
              <a:rPr lang="en-US" i="1" dirty="0" err="1"/>
              <a:t>bacan</a:t>
            </a:r>
            <a:r>
              <a:rPr lang="en-US" dirty="0"/>
              <a:t> but left alone *</a:t>
            </a:r>
            <a:r>
              <a:rPr lang="en-US" i="1" dirty="0" err="1"/>
              <a:t>bæciþ</a:t>
            </a:r>
            <a:r>
              <a:rPr lang="en-US" dirty="0"/>
              <a:t>, which would normally have evolved by umlaut to </a:t>
            </a:r>
            <a:r>
              <a:rPr lang="en-US" i="1" dirty="0"/>
              <a:t>*</a:t>
            </a:r>
            <a:r>
              <a:rPr lang="en-US" i="1" dirty="0" err="1"/>
              <a:t>becþ</a:t>
            </a:r>
            <a:r>
              <a:rPr lang="en-US" dirty="0"/>
              <a:t>. In this case, however, once a-restoration took effect, *</a:t>
            </a:r>
            <a:r>
              <a:rPr lang="en-US" i="1" dirty="0" err="1"/>
              <a:t>bæciþ</a:t>
            </a:r>
            <a:r>
              <a:rPr lang="en-US" dirty="0"/>
              <a:t> was modified to *</a:t>
            </a:r>
            <a:r>
              <a:rPr lang="en-US" i="1" dirty="0" err="1"/>
              <a:t>baciþ</a:t>
            </a:r>
            <a:r>
              <a:rPr lang="en-US" dirty="0"/>
              <a:t> by analogy with </a:t>
            </a:r>
            <a:r>
              <a:rPr lang="en-US" i="1" dirty="0" err="1"/>
              <a:t>bacan</a:t>
            </a:r>
            <a:r>
              <a:rPr lang="en-US" dirty="0"/>
              <a:t>, and then later umlauted to </a:t>
            </a:r>
            <a:r>
              <a:rPr lang="en-US" i="1" dirty="0" err="1"/>
              <a:t>bæcþ</a:t>
            </a:r>
            <a:r>
              <a:rPr lang="en-US" dirty="0"/>
              <a:t>.</a:t>
            </a:r>
          </a:p>
          <a:p>
            <a:r>
              <a:rPr lang="en-US" dirty="0"/>
              <a:t>So the key here was to observer that </a:t>
            </a:r>
            <a:r>
              <a:rPr lang="en-US" dirty="0" err="1"/>
              <a:t>i</a:t>
            </a:r>
            <a:r>
              <a:rPr lang="en-US" dirty="0"/>
              <a:t> in </a:t>
            </a:r>
            <a:r>
              <a:rPr lang="en-US" i="1" dirty="0" err="1"/>
              <a:t>werian</a:t>
            </a:r>
            <a:r>
              <a:rPr lang="en-US" dirty="0"/>
              <a:t> as part of the environment. Remember that for 15.5f</a:t>
            </a:r>
          </a:p>
        </p:txBody>
      </p:sp>
    </p:spTree>
    <p:extLst>
      <p:ext uri="{BB962C8B-B14F-4D97-AF65-F5344CB8AC3E}">
        <p14:creationId xmlns:p14="http://schemas.microsoft.com/office/powerpoint/2010/main" val="61252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C45C-A1E3-BB4A-8C59-F280D8D3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15.5d *</a:t>
            </a:r>
            <a:r>
              <a:rPr lang="en-US" dirty="0" err="1"/>
              <a:t>dhreibh</a:t>
            </a:r>
            <a:r>
              <a:rPr lang="en-US" dirty="0"/>
              <a:t>- ‘drive, push’: OE </a:t>
            </a:r>
            <a:r>
              <a:rPr lang="en-US" i="1" dirty="0"/>
              <a:t>drift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49969-0F69-1A4B-B0B1-0D533958D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Wiktionary gives us a bit more detail: *</a:t>
            </a:r>
            <a:r>
              <a:rPr lang="en-US" dirty="0" err="1"/>
              <a:t>dhreibh</a:t>
            </a:r>
            <a:r>
              <a:rPr lang="en-US" dirty="0"/>
              <a:t>- &gt; </a:t>
            </a:r>
            <a:r>
              <a:rPr lang="en-US" dirty="0" err="1"/>
              <a:t>PGmc</a:t>
            </a:r>
            <a:r>
              <a:rPr lang="en-US" dirty="0"/>
              <a:t> *</a:t>
            </a:r>
            <a:r>
              <a:rPr lang="en-US" dirty="0" err="1"/>
              <a:t>driftiz</a:t>
            </a:r>
            <a:r>
              <a:rPr lang="en-US" dirty="0"/>
              <a:t> &gt; OE </a:t>
            </a:r>
            <a:r>
              <a:rPr lang="en-US" i="1" dirty="0"/>
              <a:t>drift</a:t>
            </a:r>
            <a:endParaRPr lang="en-US" dirty="0"/>
          </a:p>
          <a:p>
            <a:r>
              <a:rPr lang="en-US" dirty="0"/>
              <a:t>Grimm III gives us the first consonant: PIE *dh &gt; </a:t>
            </a:r>
            <a:r>
              <a:rPr lang="en-US" dirty="0" err="1"/>
              <a:t>PGmc</a:t>
            </a:r>
            <a:r>
              <a:rPr lang="en-US" dirty="0"/>
              <a:t> *d as the first consonant</a:t>
            </a:r>
          </a:p>
          <a:p>
            <a:r>
              <a:rPr lang="en-US" dirty="0"/>
              <a:t>Second phoneme, resonant *r, stays the same.</a:t>
            </a:r>
          </a:p>
          <a:p>
            <a:r>
              <a:rPr lang="en-US" dirty="0"/>
              <a:t>The vowel: *</a:t>
            </a:r>
            <a:r>
              <a:rPr lang="en-US" dirty="0" err="1"/>
              <a:t>ei</a:t>
            </a:r>
            <a:r>
              <a:rPr lang="en-US" dirty="0"/>
              <a:t> is a diphthong in PIE, but Fortson doesn’t cover that diphthong in this chapter.</a:t>
            </a:r>
          </a:p>
          <a:p>
            <a:r>
              <a:rPr lang="en-US" dirty="0"/>
              <a:t>Wiktionary, however, in ‘Proto-Germanic Language’ says: “Note the change /e/ &gt; /</a:t>
            </a:r>
            <a:r>
              <a:rPr lang="en-US" dirty="0" err="1"/>
              <a:t>i</a:t>
            </a:r>
            <a:r>
              <a:rPr lang="en-US" dirty="0"/>
              <a:t>/ before /</a:t>
            </a:r>
            <a:r>
              <a:rPr lang="en-US" dirty="0" err="1"/>
              <a:t>i</a:t>
            </a:r>
            <a:r>
              <a:rPr lang="en-US" dirty="0"/>
              <a:t>/ or /j/ in the same or following syllable. This removed /</a:t>
            </a:r>
            <a:r>
              <a:rPr lang="en-US" dirty="0" err="1"/>
              <a:t>ei</a:t>
            </a:r>
            <a:r>
              <a:rPr lang="en-US" dirty="0"/>
              <a:t>/ (which became /</a:t>
            </a:r>
            <a:r>
              <a:rPr lang="en-US" dirty="0" err="1"/>
              <a:t>i</a:t>
            </a:r>
            <a:r>
              <a:rPr lang="en-US" dirty="0"/>
              <a:t>ː/) but created /</a:t>
            </a:r>
            <a:r>
              <a:rPr lang="en-US" dirty="0" err="1"/>
              <a:t>iu</a:t>
            </a:r>
            <a:r>
              <a:rPr lang="en-US" dirty="0"/>
              <a:t>/ from earlier /</a:t>
            </a:r>
            <a:r>
              <a:rPr lang="en-US" dirty="0" err="1"/>
              <a:t>eu</a:t>
            </a:r>
            <a:r>
              <a:rPr lang="en-US" dirty="0"/>
              <a:t>/.’</a:t>
            </a:r>
          </a:p>
          <a:p>
            <a:pPr lvl="1"/>
            <a:r>
              <a:rPr lang="en-US" dirty="0"/>
              <a:t>Is that what we’re dealing with? The stage </a:t>
            </a:r>
            <a:r>
              <a:rPr lang="en-US" dirty="0" err="1"/>
              <a:t>PGmc</a:t>
            </a:r>
            <a:r>
              <a:rPr lang="en-US" dirty="0"/>
              <a:t> *</a:t>
            </a:r>
            <a:r>
              <a:rPr lang="en-US" dirty="0" err="1"/>
              <a:t>driftiz</a:t>
            </a:r>
            <a:r>
              <a:rPr lang="en-US" dirty="0"/>
              <a:t> suggests that it is, because it fits: there’s an /</a:t>
            </a:r>
            <a:r>
              <a:rPr lang="en-US" dirty="0" err="1"/>
              <a:t>i</a:t>
            </a:r>
            <a:r>
              <a:rPr lang="en-US" dirty="0"/>
              <a:t>/ in the following syllable. So that suggests that the change from PIE *</a:t>
            </a:r>
            <a:r>
              <a:rPr lang="en-US" dirty="0" err="1"/>
              <a:t>ei</a:t>
            </a:r>
            <a:r>
              <a:rPr lang="en-US" dirty="0"/>
              <a:t> to </a:t>
            </a:r>
            <a:r>
              <a:rPr lang="en-US" dirty="0" err="1"/>
              <a:t>PGmc</a:t>
            </a:r>
            <a:r>
              <a:rPr lang="en-US" dirty="0"/>
              <a:t> *</a:t>
            </a:r>
            <a:r>
              <a:rPr lang="en-US" dirty="0" err="1"/>
              <a:t>i</a:t>
            </a:r>
            <a:r>
              <a:rPr lang="en-US" dirty="0"/>
              <a:t> was a regular change. And that’s the answer to this exercise: it’s from an e-grade root.</a:t>
            </a:r>
          </a:p>
          <a:p>
            <a:r>
              <a:rPr lang="en-US" dirty="0"/>
              <a:t>Because I’m curious, let’s figure out the rest: just skip this if you don’t have time.</a:t>
            </a:r>
          </a:p>
          <a:p>
            <a:r>
              <a:rPr lang="en-US" dirty="0"/>
              <a:t>Wiktionary “</a:t>
            </a:r>
            <a:r>
              <a:rPr lang="en-US" dirty="0" err="1"/>
              <a:t>PGmc</a:t>
            </a:r>
            <a:r>
              <a:rPr lang="en-US" dirty="0"/>
              <a:t> *</a:t>
            </a:r>
            <a:r>
              <a:rPr lang="en-US" dirty="0" err="1"/>
              <a:t>driftiz</a:t>
            </a:r>
            <a:r>
              <a:rPr lang="en-US" dirty="0"/>
              <a:t>” gives us  “From *</a:t>
            </a:r>
            <a:r>
              <a:rPr lang="en-US" dirty="0" err="1"/>
              <a:t>drībaną</a:t>
            </a:r>
            <a:r>
              <a:rPr lang="en-US" dirty="0"/>
              <a:t> +‎ *-</a:t>
            </a:r>
            <a:r>
              <a:rPr lang="en-US" dirty="0" err="1"/>
              <a:t>þiz</a:t>
            </a:r>
            <a:r>
              <a:rPr lang="en-US" dirty="0"/>
              <a:t>. “ So we’re dealing with a verb plus a suffix</a:t>
            </a:r>
          </a:p>
          <a:p>
            <a:pPr lvl="1"/>
            <a:r>
              <a:rPr lang="en-US" dirty="0"/>
              <a:t>The verb base:</a:t>
            </a:r>
          </a:p>
          <a:p>
            <a:pPr lvl="2"/>
            <a:r>
              <a:rPr lang="en-US" dirty="0"/>
              <a:t>*</a:t>
            </a:r>
            <a:r>
              <a:rPr lang="en-US" dirty="0" err="1"/>
              <a:t>drībaną</a:t>
            </a:r>
            <a:r>
              <a:rPr lang="en-US" dirty="0"/>
              <a:t> : this is the root of English ‘drive’ and gives us  a voiced labial b: see below for why this changes to f.</a:t>
            </a:r>
          </a:p>
          <a:p>
            <a:pPr lvl="1"/>
            <a:r>
              <a:rPr lang="en-US" dirty="0"/>
              <a:t>The suffix  </a:t>
            </a:r>
          </a:p>
          <a:p>
            <a:pPr lvl="2"/>
            <a:r>
              <a:rPr lang="en-US" dirty="0"/>
              <a:t>is from PIE *-tis, which is used to form nouns from verbal roots (Fortson §6.42: it’s the same as –sis in ‘analysis’ and ‘basis’ and many other words. </a:t>
            </a:r>
          </a:p>
          <a:p>
            <a:pPr lvl="2"/>
            <a:r>
              <a:rPr lang="en-US" dirty="0"/>
              <a:t>Grimm I changes PIE *-tis to </a:t>
            </a:r>
            <a:r>
              <a:rPr lang="en-US" dirty="0" err="1"/>
              <a:t>PGmc</a:t>
            </a:r>
            <a:r>
              <a:rPr lang="en-US" dirty="0"/>
              <a:t> *-</a:t>
            </a:r>
            <a:r>
              <a:rPr lang="en-US" dirty="0" err="1"/>
              <a:t>þiz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15.50 tells us the final *z drops out by the time we get to Old English ‘drift’</a:t>
            </a:r>
          </a:p>
          <a:p>
            <a:pPr lvl="1"/>
            <a:r>
              <a:rPr lang="en-US" dirty="0"/>
              <a:t>The *b-tis &gt; OE –ft</a:t>
            </a:r>
          </a:p>
          <a:p>
            <a:pPr lvl="2"/>
            <a:r>
              <a:rPr lang="en-US" dirty="0"/>
              <a:t>15.7 tells us that only the first of two voiceless stops undergoes change, but that applies to voiceless stops, whereas here we have a voiced b + voiceless t.</a:t>
            </a:r>
          </a:p>
          <a:p>
            <a:pPr lvl="2"/>
            <a:r>
              <a:rPr lang="en-US" dirty="0"/>
              <a:t>On the other hand, we find a parallel in ‘daft’, from *</a:t>
            </a:r>
            <a:r>
              <a:rPr lang="en-US" dirty="0" err="1"/>
              <a:t>daftuz</a:t>
            </a:r>
            <a:r>
              <a:rPr lang="en-US" dirty="0"/>
              <a:t> (“appropriate, apt, convenient, suitable; decent; accommodating, agreeable”), ultimately from Proto-Indo-European *</a:t>
            </a:r>
            <a:r>
              <a:rPr lang="en-US" dirty="0" err="1"/>
              <a:t>dʰh₂ebʰ</a:t>
            </a:r>
            <a:r>
              <a:rPr lang="en-US" dirty="0"/>
              <a:t>-</a:t>
            </a:r>
          </a:p>
          <a:p>
            <a:pPr lvl="2"/>
            <a:r>
              <a:rPr lang="en-US" dirty="0"/>
              <a:t>And another parallel in ‘swift,’ from Proto-Germanic *</a:t>
            </a:r>
            <a:r>
              <a:rPr lang="en-US" dirty="0" err="1"/>
              <a:t>swībaną</a:t>
            </a:r>
            <a:r>
              <a:rPr lang="en-US" dirty="0"/>
              <a:t> , so even if we can’t find this piece explicitly in Fortson, we can have a good stab at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68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AE50D-EF73-7F4C-A650-A1ECAC927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5.15e *</a:t>
            </a:r>
            <a:r>
              <a:rPr lang="en-US" dirty="0" err="1"/>
              <a:t>reǵ</a:t>
            </a:r>
            <a:r>
              <a:rPr lang="en-US" dirty="0"/>
              <a:t>- ‘to direct’: OE </a:t>
            </a:r>
            <a:r>
              <a:rPr lang="en-US" i="1" dirty="0" err="1"/>
              <a:t>riht</a:t>
            </a:r>
            <a:r>
              <a:rPr lang="en-US" dirty="0"/>
              <a:t> ‘right’ (modern English </a:t>
            </a:r>
            <a:r>
              <a:rPr lang="en-US" i="1" dirty="0"/>
              <a:t>right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45B64-FEA8-B643-B13B-DB836CD6A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Wiktionary is a treasure-trove on ‘right’: “from Proto-Germanic *</a:t>
            </a:r>
            <a:r>
              <a:rPr lang="en-US" dirty="0" err="1"/>
              <a:t>rehtaz</a:t>
            </a:r>
            <a:r>
              <a:rPr lang="en-US" dirty="0"/>
              <a:t> (“right, direct”), from Proto-Indo-European *</a:t>
            </a:r>
            <a:r>
              <a:rPr lang="en-US" dirty="0" err="1"/>
              <a:t>h₃reǵtós</a:t>
            </a:r>
            <a:r>
              <a:rPr lang="en-US" dirty="0"/>
              <a:t> (“having moved in a straight line”), from Proto-Indo-European *</a:t>
            </a:r>
            <a:r>
              <a:rPr lang="en-US" dirty="0" err="1"/>
              <a:t>h₃reǵ</a:t>
            </a:r>
            <a:r>
              <a:rPr lang="en-US" dirty="0"/>
              <a:t>- (“to straighten, direct”). An Indo-European past participle, it became a Germanic adjective which has been used also as a noun since the common Germanic period.” Clearly the word-initial laryngeal h₃ dropped out, as 15.12 confirms.</a:t>
            </a:r>
          </a:p>
          <a:p>
            <a:r>
              <a:rPr lang="en-US" dirty="0"/>
              <a:t>15.15 tells us that PIE *e tended to change to </a:t>
            </a:r>
            <a:r>
              <a:rPr lang="en-US" dirty="0" err="1"/>
              <a:t>PGmc</a:t>
            </a:r>
            <a:r>
              <a:rPr lang="en-US" dirty="0"/>
              <a:t> *</a:t>
            </a:r>
            <a:r>
              <a:rPr lang="en-US" dirty="0" err="1"/>
              <a:t>i</a:t>
            </a:r>
            <a:r>
              <a:rPr lang="en-US" dirty="0"/>
              <a:t>, which agrees with the Wiktionary analysis. </a:t>
            </a:r>
          </a:p>
          <a:p>
            <a:r>
              <a:rPr lang="en-US" dirty="0"/>
              <a:t>And we’re done: it’s from an e-grade of *</a:t>
            </a:r>
            <a:r>
              <a:rPr lang="en-US" dirty="0" err="1"/>
              <a:t>h₃reǵ</a:t>
            </a:r>
            <a:r>
              <a:rPr lang="en-US" dirty="0"/>
              <a:t>- / *</a:t>
            </a:r>
            <a:r>
              <a:rPr lang="en-US" dirty="0" err="1"/>
              <a:t>reǵ</a:t>
            </a:r>
            <a:r>
              <a:rPr lang="en-US" dirty="0"/>
              <a:t>-  (Fortson probably left off the laryngeal just because it disappeared without a trace in </a:t>
            </a:r>
            <a:r>
              <a:rPr lang="en-US" dirty="0" err="1"/>
              <a:t>Gmc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D012E-F35E-1C46-9100-A2714BC5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15.5.f *</a:t>
            </a:r>
            <a:r>
              <a:rPr lang="en-US" dirty="0" err="1"/>
              <a:t>reǵ</a:t>
            </a:r>
            <a:r>
              <a:rPr lang="en-US" dirty="0"/>
              <a:t>- ‘to direct’: OE </a:t>
            </a:r>
            <a:r>
              <a:rPr lang="en-US" i="1" dirty="0" err="1"/>
              <a:t>gerecenian</a:t>
            </a:r>
            <a:r>
              <a:rPr lang="en-US" i="1" dirty="0"/>
              <a:t> </a:t>
            </a:r>
            <a:r>
              <a:rPr lang="en-US" dirty="0"/>
              <a:t>‘arrange’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03C12-73D7-1747-BB12-CC8D3D569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‘hint’ that pre-OE (which is also known as </a:t>
            </a:r>
            <a:r>
              <a:rPr lang="en-US" dirty="0" err="1"/>
              <a:t>PGmc</a:t>
            </a:r>
            <a:r>
              <a:rPr lang="en-US" dirty="0"/>
              <a:t>) would have been *</a:t>
            </a:r>
            <a:r>
              <a:rPr lang="en-US" i="1" dirty="0" err="1"/>
              <a:t>gerecinian</a:t>
            </a:r>
            <a:r>
              <a:rPr lang="en-US" dirty="0"/>
              <a:t> is important because it tells us that there was an *</a:t>
            </a:r>
            <a:r>
              <a:rPr lang="en-US" dirty="0" err="1"/>
              <a:t>i</a:t>
            </a:r>
            <a:r>
              <a:rPr lang="en-US" dirty="0"/>
              <a:t> in that 3</a:t>
            </a:r>
            <a:r>
              <a:rPr lang="en-US" baseline="30000" dirty="0"/>
              <a:t>rd</a:t>
            </a:r>
            <a:r>
              <a:rPr lang="en-US" dirty="0"/>
              <a:t> syllable.</a:t>
            </a:r>
          </a:p>
          <a:p>
            <a:pPr lvl="1"/>
            <a:r>
              <a:rPr lang="en-US" dirty="0"/>
              <a:t>But the reasoning is a bit circular: he reason for an </a:t>
            </a:r>
            <a:r>
              <a:rPr lang="en-US" dirty="0" err="1"/>
              <a:t>i</a:t>
            </a:r>
            <a:r>
              <a:rPr lang="en-US" dirty="0"/>
              <a:t> is at least partly to explain the change we are trying to explain.</a:t>
            </a:r>
          </a:p>
          <a:p>
            <a:r>
              <a:rPr lang="en-US" dirty="0"/>
              <a:t>Go back a few slides to the one about “the vowel in </a:t>
            </a:r>
            <a:r>
              <a:rPr lang="en-US" i="1" dirty="0" err="1"/>
              <a:t>werian</a:t>
            </a:r>
            <a:r>
              <a:rPr lang="en-US" dirty="0"/>
              <a:t>.” The same reasoning applies here, since we know that the path is </a:t>
            </a:r>
            <a:r>
              <a:rPr lang="en-US" dirty="0" err="1"/>
              <a:t>PGmc</a:t>
            </a:r>
            <a:r>
              <a:rPr lang="en-US" dirty="0"/>
              <a:t> </a:t>
            </a:r>
            <a:r>
              <a:rPr lang="en-US" i="1" dirty="0"/>
              <a:t>*</a:t>
            </a:r>
            <a:r>
              <a:rPr lang="en-US" i="1" dirty="0" err="1"/>
              <a:t>gerecinian</a:t>
            </a:r>
            <a:r>
              <a:rPr lang="en-US" i="1" dirty="0"/>
              <a:t> &gt; </a:t>
            </a:r>
            <a:r>
              <a:rPr lang="en-US" dirty="0"/>
              <a:t>OE </a:t>
            </a:r>
            <a:r>
              <a:rPr lang="en-US" i="1" dirty="0" err="1"/>
              <a:t>gerecenian</a:t>
            </a:r>
            <a:r>
              <a:rPr lang="en-US" dirty="0"/>
              <a:t>, which means that it was an o-stem </a:t>
            </a:r>
            <a:r>
              <a:rPr lang="en-US" dirty="0" err="1"/>
              <a:t>ge</a:t>
            </a:r>
            <a:r>
              <a:rPr lang="en-US" dirty="0"/>
              <a:t>-roc-</a:t>
            </a:r>
            <a:r>
              <a:rPr lang="en-US" dirty="0" err="1"/>
              <a:t>inian</a:t>
            </a:r>
            <a:r>
              <a:rPr lang="en-US" dirty="0"/>
              <a:t>.</a:t>
            </a:r>
          </a:p>
          <a:p>
            <a:r>
              <a:rPr lang="en-US" dirty="0"/>
              <a:t>BTW, the ‘</a:t>
            </a:r>
            <a:r>
              <a:rPr lang="en-US" dirty="0" err="1"/>
              <a:t>ge</a:t>
            </a:r>
            <a:r>
              <a:rPr lang="en-US" dirty="0"/>
              <a:t>-’ prefix so common in OE seems to me often to mean nothing at all and to be added or not added to OE verbs often for no particular reason: Wiktionary confirms that: it explains that </a:t>
            </a:r>
            <a:r>
              <a:rPr lang="en-US" dirty="0" err="1"/>
              <a:t>ge</a:t>
            </a:r>
            <a:r>
              <a:rPr lang="en-US" dirty="0"/>
              <a:t>- ‘Forms perfective verbs from other verbs with a sense of completeness, or simply as an intensifier.’ </a:t>
            </a:r>
          </a:p>
        </p:txBody>
      </p:sp>
    </p:spTree>
    <p:extLst>
      <p:ext uri="{BB962C8B-B14F-4D97-AF65-F5344CB8AC3E}">
        <p14:creationId xmlns:p14="http://schemas.microsoft.com/office/powerpoint/2010/main" val="320637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5821</TotalTime>
  <Words>2582</Words>
  <Application>Microsoft Macintosh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Exercise 15.5</vt:lpstr>
      <vt:lpstr>First things first</vt:lpstr>
      <vt:lpstr>15.5a</vt:lpstr>
      <vt:lpstr>15.5b *lendh- ‘land’: OE land</vt:lpstr>
      <vt:lpstr>15c *wes ‘to put on clothes’: OE werian (English ‘wear’)</vt:lpstr>
      <vt:lpstr>The vowel in werian</vt:lpstr>
      <vt:lpstr>15.5d *dhreibh- ‘drive, push’: OE drift</vt:lpstr>
      <vt:lpstr>5.15e *reǵ- ‘to direct’: OE riht ‘right’ (modern English right</vt:lpstr>
      <vt:lpstr>15.5.f *reǵ- ‘to direct’: OE gerecenian ‘arrange’</vt:lpstr>
      <vt:lpstr>15.5g *dhers- ‘dare’: OE 3rd sg. durst</vt:lpstr>
      <vt:lpstr>15.5h *rewdh- ‘to clear land’: OE rodd ’stick’</vt:lpstr>
      <vt:lpstr>15.5i *nem- ‘to take’: OE numen ‘seized’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36</cp:revision>
  <dcterms:created xsi:type="dcterms:W3CDTF">2020-03-20T13:11:51Z</dcterms:created>
  <dcterms:modified xsi:type="dcterms:W3CDTF">2020-03-24T20:09:35Z</dcterms:modified>
</cp:coreProperties>
</file>