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embeddedFontLst>
    <p:embeddedFont>
      <p:font typeface="Lora SemiBold" pitchFamily="2" charset="77"/>
      <p:regular r:id="rId16"/>
      <p:bold r:id="rId17"/>
      <p:italic r:id="rId18"/>
      <p:boldItalic r:id="rId19"/>
    </p:embeddedFont>
    <p:embeddedFont>
      <p:font typeface="Merriweather" pitchFamily="2" charset="77"/>
      <p:regular r:id="rId20"/>
      <p:bold r:id="rId21"/>
      <p:italic r:id="rId22"/>
      <p:boldItalic r:id="rId23"/>
    </p:embeddedFont>
    <p:embeddedFont>
      <p:font typeface="Merriweather Light" panose="000004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IENhOROg3tTKN/NLHERWHhZf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0"/>
  </p:normalViewPr>
  <p:slideViewPr>
    <p:cSldViewPr snapToGrid="0">
      <p:cViewPr varScale="1">
        <p:scale>
          <a:sx n="163" d="100"/>
          <a:sy n="163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2115443" y="1552873"/>
            <a:ext cx="4913114" cy="7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4150"/>
              <a:buFont typeface="Lora SemiBold"/>
              <a:buNone/>
            </a:pPr>
            <a:r>
              <a:rPr lang="en-US" sz="4150" b="0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New Men in Rome</a:t>
            </a:r>
            <a:endParaRPr sz="4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966317" y="2427982"/>
            <a:ext cx="5211366" cy="3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900"/>
              <a:buFont typeface="Merriweather Light"/>
              <a:buNone/>
            </a:pPr>
            <a:r>
              <a:rPr lang="en-US" sz="190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Cursus Honorum and the Novus Homo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357313" y="3179862"/>
            <a:ext cx="6429375" cy="72509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357313" y="3179862"/>
            <a:ext cx="6429375" cy="7144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1357313" y="3397746"/>
            <a:ext cx="6429375" cy="50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How outsiders rose into the highest levels of Roman power through merit.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/>
          <p:nvPr/>
        </p:nvSpPr>
        <p:spPr>
          <a:xfrm>
            <a:off x="0" y="825306"/>
            <a:ext cx="9144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325" tIns="510275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50"/>
              <a:buFont typeface="Lora SemiBold"/>
              <a:buNone/>
            </a:pPr>
            <a:r>
              <a:rPr lang="en-US" sz="25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Social Conflict: Virtue vs. Nobility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571500" y="2426031"/>
            <a:ext cx="36819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500"/>
              <a:buFont typeface="Lora SemiBold"/>
              <a:buNone/>
            </a:pPr>
            <a:r>
              <a:rPr lang="en-US" sz="18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"The nobles looked down upon Cicero because he was a new man."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571500" y="3096174"/>
            <a:ext cx="3425428" cy="1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950"/>
              <a:buFont typeface="Merriweather"/>
              <a:buNone/>
            </a:pPr>
            <a:r>
              <a:rPr lang="en-US" sz="9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SALLUST, </a:t>
            </a:r>
            <a:r>
              <a:rPr lang="en-US" sz="9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THE CONSPIRACY OF CATILINE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571500" y="3487301"/>
            <a:ext cx="36819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entrenched nobility viewed the rise of outsiders as a threat to their </a:t>
            </a: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ancestral monopoly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on power and prestige.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5147072" y="1974800"/>
            <a:ext cx="3425428" cy="28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500"/>
              <a:buFont typeface="Lora SemiBold"/>
              <a:buNone/>
            </a:pPr>
            <a:r>
              <a:rPr lang="en-US" sz="16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"Virtue is the one and only nobility."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5147072" y="2311980"/>
            <a:ext cx="3425428" cy="1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950"/>
              <a:buFont typeface="Merriweather"/>
              <a:buNone/>
            </a:pPr>
            <a:r>
              <a:rPr lang="en-US" sz="10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</a:t>
            </a:r>
            <a:r>
              <a:rPr lang="en-US" sz="10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TUSCULAN DISPUTATIONS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5147072" y="2703100"/>
            <a:ext cx="3425428" cy="8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500"/>
              <a:buFont typeface="Lora SemiBold"/>
              <a:buNone/>
            </a:pPr>
            <a:r>
              <a:rPr lang="en-US" sz="16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"The nobility despise us, but they cannot take away the rewards of virtue."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5147072" y="3600338"/>
            <a:ext cx="3425428" cy="1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950"/>
              <a:buFont typeface="Merriweather"/>
              <a:buNone/>
            </a:pPr>
            <a:r>
              <a:rPr lang="en-US" sz="10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</a:t>
            </a:r>
            <a:r>
              <a:rPr lang="en-US" sz="10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PRO SESTIO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5147072" y="3991459"/>
            <a:ext cx="3425428" cy="75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New Men redefined nobility not as a birthright, but as a </a:t>
            </a:r>
            <a:r>
              <a:rPr lang="en-US" sz="11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reward for merit</a:t>
            </a: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and service to the state.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/>
          <p:nvPr/>
        </p:nvSpPr>
        <p:spPr>
          <a:xfrm>
            <a:off x="0" y="284606"/>
            <a:ext cx="9144000" cy="8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325" tIns="510275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50"/>
              <a:buFont typeface="Lora SemiBold"/>
              <a:buNone/>
            </a:pPr>
            <a:r>
              <a:rPr lang="en-US" sz="24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Significance of the New Man's Rise</a:t>
            </a:r>
            <a:endParaRPr sz="2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600075" y="1447502"/>
            <a:ext cx="3539728" cy="52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Lora SemiBold"/>
              <a:buNone/>
            </a:pPr>
            <a:r>
              <a:rPr lang="en-US" sz="14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"He thought that a man ought not to be ashamed of work, but of idleness."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600075" y="1896095"/>
            <a:ext cx="35397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850"/>
              <a:buFont typeface="Merriweather"/>
              <a:buNone/>
            </a:pPr>
            <a:r>
              <a:rPr lang="en-US" sz="8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PLUTARCH, </a:t>
            </a:r>
            <a:r>
              <a:rPr lang="en-US" sz="8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LIFE OF CATO THE ELDER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600075" y="2253295"/>
            <a:ext cx="3539728" cy="78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Lora SemiBold"/>
              <a:buNone/>
            </a:pPr>
            <a:r>
              <a:rPr lang="en-US" sz="14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"For what other path to glory was open to me, a new man, except through labor, industry, and vigilance?"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600075" y="2986209"/>
            <a:ext cx="35397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850"/>
              <a:buFont typeface="Merriweather"/>
              <a:buNone/>
            </a:pPr>
            <a:r>
              <a:rPr lang="en-US" sz="8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</a:t>
            </a:r>
            <a:r>
              <a:rPr lang="en-US" sz="8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PRO MURENA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428625" y="3377059"/>
            <a:ext cx="37113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rise of the New Man was a triumph of </a:t>
            </a: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labor and industry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over the idleness</a:t>
            </a:r>
            <a:r>
              <a:rPr lang="en-US" sz="1250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of inherited prestige.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175647" y="1447502"/>
            <a:ext cx="3539728" cy="104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Lora SemiBold"/>
              <a:buNone/>
            </a:pPr>
            <a:r>
              <a:rPr lang="en-US" sz="14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"No one can be so noble that my consulship has not brought greater honor to him than he could bring dishonor upon me."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5175647" y="2344688"/>
            <a:ext cx="35397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850"/>
              <a:buFont typeface="Merriweather"/>
              <a:buNone/>
            </a:pPr>
            <a:r>
              <a:rPr lang="en-US" sz="10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</a:t>
            </a:r>
            <a:r>
              <a:rPr lang="en-US" sz="10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IN CATILINAM 1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5004197" y="2773338"/>
            <a:ext cx="3711178" cy="100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By attaining the consulship, the New Man did not just join the elite; he </a:t>
            </a:r>
            <a:r>
              <a:rPr lang="en-US" sz="11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ennobled his entire lineage</a:t>
            </a: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, proving that merit could create a new kind of ancestral honor.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5004197" y="3707505"/>
            <a:ext cx="37113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210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1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"He entered public life while still poor and obscure... having neither the support of a distinguished family nor the prestige of ancestral honors." — Plutarch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/>
          <p:nvPr/>
        </p:nvSpPr>
        <p:spPr>
          <a:xfrm>
            <a:off x="1307306" y="553306"/>
            <a:ext cx="6529388" cy="4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Conclusion: Tradition and Ambition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1000125" y="1260537"/>
            <a:ext cx="7143750" cy="57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700"/>
              <a:buFont typeface="Merriweather"/>
              <a:buNone/>
            </a:pPr>
            <a:r>
              <a:rPr lang="en-US" sz="1700" b="0" i="1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The Republic's strength lay in balancing rigid tradition with the drive of new talent.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1000125" y="2271378"/>
            <a:ext cx="3429000" cy="27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Cursus Honorum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000125" y="2631411"/>
            <a:ext cx="2907506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Provided the essential structure and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1000125" y="2905720"/>
            <a:ext cx="3325416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ladder of experience that ensured mature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1000125" y="3180029"/>
            <a:ext cx="1218009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statesmanship.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4714875" y="2271378"/>
            <a:ext cx="3429000" cy="27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Novus Homo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4714875" y="2631411"/>
            <a:ext cx="3327202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Represented the vital path for new talent,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4714875" y="2905720"/>
            <a:ext cx="3011091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proving that the system could reward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4714875" y="3180029"/>
            <a:ext cx="1460897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exceptional merit.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1263900" y="3583577"/>
            <a:ext cx="66162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14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This delicate balance sustained the Roman state for centuries, until the pressures of individual ambition finally overwhelmed the Republic's foundations.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0" y="863082"/>
            <a:ext cx="9144000" cy="4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Works Cited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571500" y="1527451"/>
            <a:ext cx="2476481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Appian.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Roman History: The Civil Wars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Horace White, Harvard University Press, 1913.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571500" y="2050340"/>
            <a:ext cx="2476481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Cato, Marcus Porcius.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Fragments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In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Roman Historical Fragments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, translated by T. J. Cornell, Oxford University Press, 2013.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571500" y="2573229"/>
            <a:ext cx="2476481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Cicero, Marcus Tullius.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 Catilinam 1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C. D. Yonge, Harper &amp; Brothers, 1856.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571500" y="3096118"/>
            <a:ext cx="2476481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Cicero, Marcus Tullius.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 Murena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C. D. Yonge, Harper &amp; Brothers, 1856.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3333731" y="1527451"/>
            <a:ext cx="2476509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Cicero, Marcus Tullius.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 Sestio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R. Gardner, Harvard University Press, 1958.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333731" y="2050340"/>
            <a:ext cx="2476509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Cicero, Marcus Tullius.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Tusculan Disputations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C. D. Yonge, Harper &amp; Brothers, 1877.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3333731" y="2573229"/>
            <a:ext cx="2476509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Fahey, Brian. "The Roman Cursus Honorum and the Novus Homo." Unpublished Research Document, 2026.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3333731" y="3096118"/>
            <a:ext cx="2476509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Livy.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Early History of Rome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Aubrey de Sélincourt, Penguin Classics, 2002.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6095991" y="1527451"/>
            <a:ext cx="2476481" cy="4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Plutarch.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Plutarch’s Lives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Bernadotte Perrin, Harvard University Press, 1914.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6095991" y="2050340"/>
            <a:ext cx="2476481" cy="32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Polybius.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Histories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W. R. Paton, Harvard University Press, 1922.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6095991" y="2413220"/>
            <a:ext cx="2476481" cy="32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850"/>
              <a:buFont typeface="Merriweather Light"/>
              <a:buNone/>
            </a:pP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Sallust. </a:t>
            </a:r>
            <a:r>
              <a:rPr lang="en-US" sz="8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Conspiracy of Catiline</a:t>
            </a:r>
            <a:r>
              <a:rPr lang="en-US" sz="8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Translated by S. A. Handford, Penguin Classics, 1963.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571488" y="1235026"/>
            <a:ext cx="3425400" cy="1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Cursus Honorum: A Ladder of Power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71500" y="2623705"/>
            <a:ext cx="34254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A cultural sequence that became a legal requirement.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71513" y="3166826"/>
            <a:ext cx="3425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</a:t>
            </a:r>
            <a:r>
              <a:rPr lang="en-US" sz="12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Cursus Honorum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ensured that leaders gained experience at every level of administration before reaching the top.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147072" y="1350169"/>
            <a:ext cx="3425428" cy="25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Consul – The Highest Office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147072" y="1816292"/>
            <a:ext cx="34254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Praetor – Judicial &amp; Military Power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5147072" y="2238808"/>
            <a:ext cx="34254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Aedile – Public Works &amp; Games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5147072" y="2623681"/>
            <a:ext cx="34254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Quaestor – Financial Administration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5147072" y="3127322"/>
            <a:ext cx="34254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Military Service – The Foundation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/>
          <p:nvPr/>
        </p:nvSpPr>
        <p:spPr>
          <a:xfrm>
            <a:off x="700980" y="818406"/>
            <a:ext cx="7742039" cy="4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Military Service: The Essential Foundation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64419" y="1597075"/>
            <a:ext cx="7015163" cy="1727671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>
            <a:solidFill>
              <a:srgbClr val="BDC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1357313" y="1889968"/>
            <a:ext cx="6429375" cy="35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2000"/>
              <a:buFont typeface="Merriweather"/>
              <a:buNone/>
            </a:pPr>
            <a:r>
              <a:rPr lang="en-US" sz="20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An Essential Step for Advancement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1357313" y="2391817"/>
            <a:ext cx="6429375" cy="6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500"/>
              <a:buFont typeface="Merriweather Light"/>
              <a:buNone/>
            </a:pPr>
            <a:r>
              <a:rPr lang="en-US" sz="150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Military service was considered an essential step for political advancement in the Republic eventually becoming required.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1357313" y="3603352"/>
            <a:ext cx="6429375" cy="6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500"/>
              <a:buFont typeface="Merriweather Light"/>
              <a:buNone/>
            </a:pPr>
            <a:r>
              <a:rPr lang="en-US" sz="150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This ensured that every politician was first a soldier, grounding the Republic's leadership in its defense and discipline.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577233" y="4457700"/>
            <a:ext cx="1989534" cy="18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1050"/>
              <a:buFont typeface="Merriweather"/>
              <a:buNone/>
            </a:pPr>
            <a:r>
              <a:rPr lang="en-US" sz="10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Polybius, Histories Book 6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>
            <a:off x="571500" y="563547"/>
            <a:ext cx="5091094" cy="9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Novus Homo: Breaking the Barrier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71500" y="1717932"/>
            <a:ext cx="509109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600"/>
              <a:buFont typeface="Merriweather"/>
              <a:buNone/>
            </a:pPr>
            <a:r>
              <a:rPr lang="en-US" sz="1600" b="1" i="1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Novus Homo (New Man)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571500" y="2091193"/>
            <a:ext cx="5091094" cy="59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Font typeface="Merriweather Light"/>
              <a:buNone/>
            </a:pPr>
            <a:r>
              <a:rPr lang="en-US" sz="140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first man in a family to attain the consulship, the highest office in the Roman Republic.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571500" y="3092714"/>
            <a:ext cx="5091094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Ancestral Monopoly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571500" y="3335601"/>
            <a:ext cx="4813102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The Senate was dominated by noble families who relied on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571500" y="3549914"/>
            <a:ext cx="289500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ancestral honor to maintain power.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571500" y="4057120"/>
            <a:ext cx="5091094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Social Gap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571500" y="4300007"/>
            <a:ext cx="4302323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Outsiders lacked the political networks and magines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571500" y="4514320"/>
            <a:ext cx="2725341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ancestral connections of nobility.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6526988" y="1591633"/>
            <a:ext cx="2045512" cy="196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1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Rising without a famous name required exceptional talent, immense wealth, and relentless political maneuvering.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428625" y="1704594"/>
            <a:ext cx="2428875" cy="138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8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Cicero: The Ultimate New Man</a:t>
            </a:r>
            <a:endParaRPr sz="2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428625" y="3264722"/>
            <a:ext cx="2428875" cy="78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Rising to the consulship through sheer skill and industry.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436144" y="1127150"/>
            <a:ext cx="5136356" cy="108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900"/>
              <a:buFont typeface="Lora SemiBold"/>
              <a:buNone/>
            </a:pPr>
            <a:r>
              <a:rPr lang="en-US" sz="19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"I attained the highest dignity of the state... not by the support of lineage, but by my own vigilance, labor, and industry."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3436144" y="2321551"/>
            <a:ext cx="5136356" cy="18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1050"/>
              <a:buFont typeface="Merriweather"/>
              <a:buNone/>
            </a:pPr>
            <a:r>
              <a:rPr lang="en-US" sz="10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</a:t>
            </a:r>
            <a:r>
              <a:rPr lang="en-US" sz="10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PRO SESTIO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436144" y="2787681"/>
            <a:ext cx="5136356" cy="8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2575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Self-Made Success: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Marcus Tullius Cicero is the most famous </a:t>
            </a:r>
            <a:r>
              <a:rPr lang="en-US" sz="12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Novus Homo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, proving that extraordinary outsiders could reach the top.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3436144" y="3753483"/>
            <a:ext cx="5136356" cy="54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2575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Power of Oratory: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He relied on his legal brilliance and political maneuvering rather than a famous family name.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3436144" y="2787681"/>
            <a:ext cx="76795" cy="2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•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3436144" y="3753483"/>
            <a:ext cx="76795" cy="2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•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/>
          <p:nvPr/>
        </p:nvSpPr>
        <p:spPr>
          <a:xfrm>
            <a:off x="571500" y="729779"/>
            <a:ext cx="3568303" cy="9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Reality of Roman Elections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571500" y="1869877"/>
            <a:ext cx="3568303" cy="50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Reputation and alliances often outweighed formal merit.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571500" y="2516386"/>
            <a:ext cx="3568303" cy="10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Roman elections were not purely merit-based; they were deeply social events where perception was as important as achievement.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571500" y="3899371"/>
            <a:ext cx="3568303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00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1150"/>
              <a:buFont typeface="Merriweather"/>
              <a:buNone/>
            </a:pPr>
            <a:r>
              <a:rPr lang="en-US" sz="12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"Men are moved not only by merit but by favor, by connections, and by the influence of reputation."</a:t>
            </a:r>
            <a:br>
              <a:rPr lang="en-US" sz="12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12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Cicero, Pro Murena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004197" y="1529125"/>
            <a:ext cx="3568303" cy="27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Key factors in political success: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5004197" y="2017747"/>
            <a:ext cx="3568303" cy="6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Networks:</a:t>
            </a:r>
            <a:r>
              <a:rPr lang="en-US" sz="140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 Advancement depended heavily on favor and connections.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5004197" y="2857137"/>
            <a:ext cx="3568303" cy="46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Public Image:</a:t>
            </a:r>
            <a:r>
              <a:rPr lang="en-US" sz="140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 Perception by the people was a decisive factor.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5004197" y="3464356"/>
            <a:ext cx="3568303" cy="46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0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Alliances:</a:t>
            </a:r>
            <a:r>
              <a:rPr lang="en-US" sz="140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 Success required navigating complex webs of elite support.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/>
          <p:nvPr/>
        </p:nvSpPr>
        <p:spPr>
          <a:xfrm>
            <a:off x="571500" y="428625"/>
            <a:ext cx="8001000" cy="4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From Custom to Codified Law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571500" y="1064419"/>
            <a:ext cx="8001000" cy="25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The transition from cultural expectations to legal requirements.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571500" y="2002036"/>
            <a:ext cx="3425428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Lora SemiBold"/>
              <a:buNone/>
            </a:pPr>
            <a:r>
              <a:rPr lang="en-US" sz="180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Cultural Custom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571500" y="2473523"/>
            <a:ext cx="3425428" cy="10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Initially, the </a:t>
            </a:r>
            <a:r>
              <a:rPr lang="en-US" sz="12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Cursus Honorum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was a set of unwritten norms. It relied on elite consensus and a shared respect for ancestry and mature statesmanship.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5147072" y="2002036"/>
            <a:ext cx="3425428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Lora SemiBold"/>
              <a:buNone/>
            </a:pPr>
            <a:r>
              <a:rPr lang="en-US" sz="180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Legal Codification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5147075" y="2473525"/>
            <a:ext cx="34254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3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Intense competition led to the formalization of these rules to prevent ambitious men from rising too quickly.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5147072" y="3667925"/>
            <a:ext cx="342542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800"/>
              <a:buFont typeface="Merriweather"/>
              <a:buNone/>
            </a:pPr>
            <a:r>
              <a:rPr lang="en-US" sz="8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Lex Villia Annalis (180 BC)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5147072" y="3846519"/>
            <a:ext cx="3425428" cy="54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50"/>
              <a:buFont typeface="Merriweather Light"/>
              <a:buNone/>
            </a:pP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Established minimum ages and mandatory sequences for political offices.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>
            <a:off x="571500" y="1049127"/>
            <a:ext cx="4481978" cy="9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Challenges to the System: The Gracchi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571500" y="2189225"/>
            <a:ext cx="4481978" cy="50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The erosion of these norms contributed to the growing instability of the late Republic.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571500" y="2871453"/>
            <a:ext cx="4481978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2575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Bypassing the Senate: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 Tiberius Gracchus brought legislation directly to the people, violating unwritten elite consensus.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71500" y="3785853"/>
            <a:ext cx="4481978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2575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Challenging Custom: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"/>
                <a:ea typeface="Merriweather"/>
                <a:cs typeface="Merriweather"/>
                <a:sym typeface="Merriweather"/>
              </a:rPr>
              <a:t> Seeking immediate reelection was seen as "contrary to custom" and alarming to the nobility.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571500" y="2871453"/>
            <a:ext cx="73223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•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571500" y="3785853"/>
            <a:ext cx="73223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•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917871" y="1598972"/>
            <a:ext cx="2654629" cy="8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"/>
              <a:buNone/>
            </a:pPr>
            <a:r>
              <a:rPr lang="en-US" sz="1400" b="0" i="1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"The first sedition in Rome which resulted in bloodshed and the killing of citizens."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5917871" y="2597618"/>
            <a:ext cx="2654629" cy="1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950"/>
              <a:buFont typeface="Merriweather"/>
              <a:buNone/>
            </a:pPr>
            <a:r>
              <a:rPr lang="en-US" sz="9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Appian, </a:t>
            </a:r>
            <a:r>
              <a:rPr lang="en-US" sz="950" b="0" i="1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Civil Wars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5917871" y="2760139"/>
            <a:ext cx="2654629" cy="122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125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50"/>
              <a:buFont typeface="Merriweather Light"/>
              <a:buNone/>
            </a:pP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violation of the </a:t>
            </a:r>
            <a:r>
              <a:rPr lang="en-US" sz="1150" b="0" i="1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Cursus Honorum</a:t>
            </a:r>
            <a:r>
              <a:rPr lang="en-US" sz="11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norms contributed to the growing instability of the late Republic.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571500" y="762707"/>
            <a:ext cx="3568303" cy="138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50"/>
              <a:buFont typeface="Lora SemiBold"/>
              <a:buNone/>
            </a:pPr>
            <a:r>
              <a:rPr lang="en-US" sz="2750" b="1" i="0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The Traditional Ideal: Cato the Elder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571500" y="2379985"/>
            <a:ext cx="3568303" cy="50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4513"/>
              </a:buClr>
              <a:buSzPts val="1500"/>
              <a:buFont typeface="Merriweather"/>
              <a:buNone/>
            </a:pPr>
            <a:r>
              <a:rPr lang="en-US" sz="1500" b="0" i="1" u="none" strike="noStrike" cap="none">
                <a:solidFill>
                  <a:srgbClr val="8B4513"/>
                </a:solidFill>
                <a:latin typeface="Merriweather"/>
                <a:ea typeface="Merriweather"/>
                <a:cs typeface="Merriweather"/>
                <a:sym typeface="Merriweather"/>
              </a:rPr>
              <a:t>A New Man who became the greatest champion of old Roman ways.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571500" y="3055069"/>
            <a:ext cx="3568303" cy="8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Moral Authority: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Cato prioritized discipline, character, and service to the Republic over personal wealth or ambition.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571500" y="4020871"/>
            <a:ext cx="3568303" cy="8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Rise Without Ancestry: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Like Cicero, he rose to high office without senatorial ancestors, yet he sought to reinforce the system.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5004197" y="1486486"/>
            <a:ext cx="3568303" cy="8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"/>
              <a:buNone/>
            </a:pPr>
            <a:r>
              <a:rPr lang="en-US" sz="1200" b="1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Proof of Concept:</a:t>
            </a:r>
            <a:r>
              <a:rPr lang="en-US" sz="1250" b="0" i="0" u="none" strike="noStrike" cap="none">
                <a:solidFill>
                  <a:srgbClr val="34495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His success served as proof that traditional Roman values could still function and reward merit.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5004197" y="2716606"/>
            <a:ext cx="3568303" cy="9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700"/>
              <a:buFont typeface="Lora SemiBold"/>
              <a:buNone/>
            </a:pPr>
            <a:r>
              <a:rPr lang="en-US" sz="1700" b="0" i="1" u="none" strike="noStrike" cap="none">
                <a:solidFill>
                  <a:srgbClr val="2C3E50"/>
                </a:solidFill>
                <a:latin typeface="Lora SemiBold"/>
                <a:ea typeface="Lora SemiBold"/>
                <a:cs typeface="Lora SemiBold"/>
                <a:sym typeface="Lora SemiBold"/>
              </a:rPr>
              <a:t>"I preferred to be good rather than to seem so, and to serve the Republic rather than myself."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5004197" y="3762384"/>
            <a:ext cx="3568303" cy="18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8C8D"/>
              </a:buClr>
              <a:buSzPts val="1050"/>
              <a:buFont typeface="Merriweather"/>
              <a:buNone/>
            </a:pPr>
            <a:r>
              <a:rPr lang="en-US" sz="1050" b="0" i="0" u="none" strike="noStrike" cap="none">
                <a:solidFill>
                  <a:srgbClr val="7F8C8D"/>
                </a:solidFill>
                <a:latin typeface="Merriweather"/>
                <a:ea typeface="Merriweather"/>
                <a:cs typeface="Merriweather"/>
                <a:sym typeface="Merriweather"/>
              </a:rPr>
              <a:t>— Attributed to Cato the Elder, fragments/tradition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Macintosh PowerPoint</Application>
  <PresentationFormat>On-screen Show (16:9)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Merriweather</vt:lpstr>
      <vt:lpstr>Merriweather Light</vt:lpstr>
      <vt:lpstr>Lora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cp:lastModifiedBy>Jacques Bailly</cp:lastModifiedBy>
  <cp:revision>1</cp:revision>
  <dcterms:created xsi:type="dcterms:W3CDTF">2026-04-29T07:51:17Z</dcterms:created>
  <dcterms:modified xsi:type="dcterms:W3CDTF">2026-04-29T14:02:50Z</dcterms:modified>
</cp:coreProperties>
</file>