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62" r:id="rId4"/>
    <p:sldId id="268" r:id="rId5"/>
    <p:sldId id="264" r:id="rId6"/>
    <p:sldId id="266" r:id="rId7"/>
    <p:sldId id="265" r:id="rId8"/>
    <p:sldId id="263" r:id="rId9"/>
    <p:sldId id="269" r:id="rId10"/>
    <p:sldId id="276" r:id="rId11"/>
    <p:sldId id="271" r:id="rId12"/>
    <p:sldId id="272" r:id="rId13"/>
    <p:sldId id="261" r:id="rId14"/>
    <p:sldId id="273" r:id="rId15"/>
    <p:sldId id="274" r:id="rId16"/>
    <p:sldId id="257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/>
    <p:restoredTop sz="94686"/>
  </p:normalViewPr>
  <p:slideViewPr>
    <p:cSldViewPr snapToGrid="0">
      <p:cViewPr varScale="1">
        <p:scale>
          <a:sx n="93" d="100"/>
          <a:sy n="93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Evans" userId="ccb82bd8-e235-431c-a55e-62c9ad7fa662" providerId="ADAL" clId="{171EEB9F-B8D3-525C-BAD0-AEBF4668E9F2}"/>
    <pc:docChg chg="custSel modSld">
      <pc:chgData name="Jessica Evans" userId="ccb82bd8-e235-431c-a55e-62c9ad7fa662" providerId="ADAL" clId="{171EEB9F-B8D3-525C-BAD0-AEBF4668E9F2}" dt="2026-01-21T18:56:32.536" v="0" actId="478"/>
      <pc:docMkLst>
        <pc:docMk/>
      </pc:docMkLst>
      <pc:sldChg chg="delSp mod">
        <pc:chgData name="Jessica Evans" userId="ccb82bd8-e235-431c-a55e-62c9ad7fa662" providerId="ADAL" clId="{171EEB9F-B8D3-525C-BAD0-AEBF4668E9F2}" dt="2026-01-21T18:56:32.536" v="0" actId="478"/>
        <pc:sldMkLst>
          <pc:docMk/>
          <pc:sldMk cId="839070768" sldId="277"/>
        </pc:sldMkLst>
        <pc:picChg chg="del">
          <ac:chgData name="Jessica Evans" userId="ccb82bd8-e235-431c-a55e-62c9ad7fa662" providerId="ADAL" clId="{171EEB9F-B8D3-525C-BAD0-AEBF4668E9F2}" dt="2026-01-21T18:56:32.536" v="0" actId="478"/>
          <ac:picMkLst>
            <pc:docMk/>
            <pc:sldMk cId="839070768" sldId="277"/>
            <ac:picMk id="4" creationId="{D95E0C39-D88C-FFFB-A674-4FB10E7206B6}"/>
          </ac:picMkLst>
        </pc:picChg>
      </pc:sldChg>
    </pc:docChg>
  </pc:docChgLst>
  <pc:docChgLst>
    <pc:chgData name="Jessica Evans" userId="ccb82bd8-e235-431c-a55e-62c9ad7fa662" providerId="ADAL" clId="{0B53891D-6768-5FF5-8DA8-58861E797EF7}"/>
    <pc:docChg chg="undo custSel modSld">
      <pc:chgData name="Jessica Evans" userId="ccb82bd8-e235-431c-a55e-62c9ad7fa662" providerId="ADAL" clId="{0B53891D-6768-5FF5-8DA8-58861E797EF7}" dt="2026-01-12T18:55:36.545" v="23" actId="1076"/>
      <pc:docMkLst>
        <pc:docMk/>
      </pc:docMkLst>
      <pc:sldChg chg="addSp delSp modSp mod setBg">
        <pc:chgData name="Jessica Evans" userId="ccb82bd8-e235-431c-a55e-62c9ad7fa662" providerId="ADAL" clId="{0B53891D-6768-5FF5-8DA8-58861E797EF7}" dt="2026-01-12T18:55:36.545" v="23" actId="1076"/>
        <pc:sldMkLst>
          <pc:docMk/>
          <pc:sldMk cId="839070768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DC614-0021-9441-BD82-E00A9A4EF781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F7A9B-1DC8-5146-8274-714C5C08E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2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F7A9B-1DC8-5146-8274-714C5C08E8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3C606-907B-84BC-37D7-2F84B2B07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CB5DA-848B-213C-BF8D-54707C312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A10C-7FE1-0D66-C14A-25778948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2F6A-8F58-DC2F-0F6E-48783452D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B852E-F213-6986-D2A3-CD105CDA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0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881E-EAC7-296D-6260-78278E97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9C2B3-BE69-7086-8373-30DD15EF6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02FC-34A7-B5D8-AE61-905D35FB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CC0D3-E759-3C50-81A7-FB072963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CCB75-1EE5-E1B3-056C-1450F6065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6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C2E46-54BE-E9AF-F2A3-B733AF4DD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3DAA02-6374-0CDC-8F92-9693E0507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0EB27-F138-CFC0-17A6-912A6813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51585-68C9-AE32-1D07-31DD50FF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DD9A-68A7-5744-8D2E-BE47650B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C517-6895-8E1A-90B9-D6484D82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876B4-ECE6-41D2-0CCA-14DDA723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2058A-E7F4-1984-89B2-44316A02D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A5442-52CF-564B-5DCB-A9EFE0A32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51B4B-A4A3-C866-B03E-62D1E6A70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4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74E05-7027-6D81-B9AC-6046830A0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FEACF-62F2-388F-AF76-757056B44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3A298-F6B7-820C-83C0-2670C65F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42A08-1BD8-C8EE-DAF5-45440F59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A3FC0-AFFF-BDBB-524D-B9EF24A5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6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BC13-59E5-CDB8-5445-6E9E8D409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3E801-50B5-E0E5-31DA-29AA01B55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DA5BA-4E14-2E04-186F-E0A5B4AF5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8F4AC-4953-7985-D536-1D85D1784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087D6-4E7C-8AD8-AC3C-834DA7EA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88495-DC3E-A5AE-FC03-02B4BDFD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69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B870C-06BA-EFC6-5349-270EA2A5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692D1-5298-2909-B14D-ECD4C3BBE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A44B2-3A85-DC52-DA7B-64CA57F9A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9F548-DE76-E096-ACD7-29B535A5C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AC924-22F8-D1C1-A92C-BA9F36EE6A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E2C6F-6B00-8F8F-CCA1-8A9B319FC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1E800-EA81-CDAE-518F-DD4E6B41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B47300-BA52-E540-0A58-4CA732B4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A0514-6491-5C0E-D3FE-AD69FAB1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ADDE5-DA57-55CD-1481-BA502B6D8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8ED3E-DD97-3E52-6999-FA869D3C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1E3B9-FDBA-7234-5DD4-0F90A2EC9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8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2DBC-E102-C7DB-AB55-608FE87A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A4E9AD-7EBF-15CA-BC68-C09B5214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26E22-EE98-77AB-1878-26ADE7A3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2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2896-A19A-B271-EF5C-7413FF0E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164C8-12E1-EE24-229D-AFE0618C4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1626A-A8C8-235C-0232-10FA36B49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3513A-55E6-001D-6624-0C49A7D9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6765B-9182-A4A0-5A91-2165CAD9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441B3-38A2-3526-07FD-8A1DCFA4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B976-A675-0AC1-CCF5-43A99B5E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400F1-0935-4A92-EAF3-D133839A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C01707-C150-F314-551A-E27DDA93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4F1BD-1AE4-0B88-A766-5CC30BD9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1067C-0D76-F0D3-719D-52CEE94F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BDD62-917F-EA27-F924-A8871593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5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29E7AC-6224-B2B3-1F11-69A36292B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EA070-8681-561F-2095-380914299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9F6AB-0369-CCA1-B247-AC35B3D5A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61B435-3C89-6946-8C42-3FAC9A29A10E}" type="datetimeFigureOut">
              <a:rPr lang="en-US" smtClean="0"/>
              <a:t>1/21/26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4BC37-40D9-FF04-767D-58EFCE5EE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D4D48-4569-A31F-F962-7A2B48101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A1A4B5-5CAE-E841-BEAA-012204D3A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tone structure with pillars&#10;&#10;AI-generated content may be incorrect.">
            <a:extLst>
              <a:ext uri="{FF2B5EF4-FFF2-40B4-BE49-F238E27FC236}">
                <a16:creationId xmlns:a16="http://schemas.microsoft.com/office/drawing/2014/main" id="{C120B315-60FD-58E1-DFBC-D4B2A3A2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21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100AC-A267-904A-AEDD-E68FD82B7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5" y="5635366"/>
            <a:ext cx="7091299" cy="898581"/>
          </a:xfrm>
        </p:spPr>
        <p:txBody>
          <a:bodyPr anchor="ctr">
            <a:norm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Ancient Greek History and Culture (in Greece!)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CLAS 2990/HST 2990 (3 credits)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3E92D-AECA-3D41-E3E8-EA909312F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1507" y="5669430"/>
            <a:ext cx="3291839" cy="830453"/>
          </a:xfrm>
        </p:spPr>
        <p:txBody>
          <a:bodyPr anchor="ctr">
            <a:normAutofit/>
          </a:bodyPr>
          <a:lstStyle/>
          <a:p>
            <a:pPr algn="l"/>
            <a:r>
              <a:rPr lang="en-US" sz="1900">
                <a:solidFill>
                  <a:srgbClr val="FFFFFF"/>
                </a:solidFill>
              </a:rPr>
              <a:t>May 18-June 26</a:t>
            </a:r>
          </a:p>
          <a:p>
            <a:pPr algn="l"/>
            <a:r>
              <a:rPr lang="en-US" sz="1900">
                <a:solidFill>
                  <a:srgbClr val="FFFFFF"/>
                </a:solidFill>
              </a:rPr>
              <a:t>Greece dates: May 27-June 14</a:t>
            </a:r>
          </a:p>
        </p:txBody>
      </p:sp>
      <p:pic>
        <p:nvPicPr>
          <p:cNvPr id="7" name="Picture 6" descr="A graffiti on a wall&#10;&#10;AI-generated content may be incorrect.">
            <a:extLst>
              <a:ext uri="{FF2B5EF4-FFF2-40B4-BE49-F238E27FC236}">
                <a16:creationId xmlns:a16="http://schemas.microsoft.com/office/drawing/2014/main" id="{571CD64B-B82F-3CE1-7D43-7BFBF0FDFE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8" r="1" b="1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2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BE7F5-47D7-59A2-4DE7-A817E63C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May 31-June 2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Base: Delphi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Eleusis, Thebes, Delphi and the Korykian Cave</a:t>
            </a:r>
          </a:p>
        </p:txBody>
      </p:sp>
      <p:pic>
        <p:nvPicPr>
          <p:cNvPr id="14" name="Picture 13" descr="A map of the world&#10;&#10;AI-generated content may be incorrect.">
            <a:extLst>
              <a:ext uri="{FF2B5EF4-FFF2-40B4-BE49-F238E27FC236}">
                <a16:creationId xmlns:a16="http://schemas.microsoft.com/office/drawing/2014/main" id="{895EC691-619E-D284-7F7B-83EA7C0C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23" r="4854" b="-4"/>
          <a:stretch>
            <a:fillRect/>
          </a:stretch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12" name="Picture 11" descr="People in a cave with a light in the background&#10;&#10;AI-generated content may be incorrect.">
            <a:extLst>
              <a:ext uri="{FF2B5EF4-FFF2-40B4-BE49-F238E27FC236}">
                <a16:creationId xmlns:a16="http://schemas.microsoft.com/office/drawing/2014/main" id="{F0461309-1824-03C3-0F40-D841259D6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2397"/>
          <a:stretch>
            <a:fillRect/>
          </a:stretch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10" name="Picture 9" descr="An ancient amphitheater in the mountains with Delphi in the background&#10;&#10;AI-generated content may be incorrect.">
            <a:extLst>
              <a:ext uri="{FF2B5EF4-FFF2-40B4-BE49-F238E27FC236}">
                <a16:creationId xmlns:a16="http://schemas.microsoft.com/office/drawing/2014/main" id="{A62219DB-FAD6-4471-D67F-5724C5BF99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50" r="19369" b="2"/>
          <a:stretch>
            <a:fillRect/>
          </a:stretch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42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73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7EDEA10-087E-4352-A848-7D9888DC6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4E09D-6DA6-4538-2AB5-7E7DBF1B6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2090"/>
            <a:ext cx="10515600" cy="12702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June 3</a:t>
            </a:r>
            <a:b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Base: Olympia</a:t>
            </a:r>
          </a:p>
        </p:txBody>
      </p:sp>
      <p:pic>
        <p:nvPicPr>
          <p:cNvPr id="5" name="Content Placeholder 4" descr="A group of statues of men&#10;&#10;AI-generated content may be incorrect.">
            <a:extLst>
              <a:ext uri="{FF2B5EF4-FFF2-40B4-BE49-F238E27FC236}">
                <a16:creationId xmlns:a16="http://schemas.microsoft.com/office/drawing/2014/main" id="{6389EF32-17D3-DB5E-3A63-B1D19F0A9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608" r="16911" b="2"/>
          <a:stretch>
            <a:fillRect/>
          </a:stretch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E2677576-B0EE-69DE-CBB8-B6DB14CA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8" r="8270" b="-4"/>
          <a:stretch>
            <a:fillRect/>
          </a:stretch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Picture 6" descr="A large group of rocks&#10;&#10;AI-generated content may be incorrect.">
            <a:extLst>
              <a:ext uri="{FF2B5EF4-FFF2-40B4-BE49-F238E27FC236}">
                <a16:creationId xmlns:a16="http://schemas.microsoft.com/office/drawing/2014/main" id="{5F0A510F-8D1A-2C6C-36DB-6460DD3832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01" r="17619" b="2"/>
          <a:stretch>
            <a:fillRect/>
          </a:stretch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605D77EC-B84E-48F8-9EC4-93E851C0F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5512322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4933-20A2-76BC-858F-EDFF468C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4-June7</a:t>
            </a:r>
            <a:br>
              <a:rPr lang="en-US" dirty="0"/>
            </a:br>
            <a:r>
              <a:rPr lang="en-US" dirty="0"/>
              <a:t>Base: </a:t>
            </a:r>
            <a:r>
              <a:rPr lang="en-US" dirty="0" err="1"/>
              <a:t>Naflpio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FEC14-29F1-D457-F8B1-C1C2FEFA3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5794829" cy="4121150"/>
          </a:xfrm>
        </p:spPr>
        <p:txBody>
          <a:bodyPr/>
          <a:lstStyle/>
          <a:p>
            <a:r>
              <a:rPr lang="en-US" dirty="0" err="1"/>
              <a:t>Nafplio</a:t>
            </a:r>
            <a:r>
              <a:rPr lang="en-US" dirty="0"/>
              <a:t> Archaeological Museum</a:t>
            </a:r>
          </a:p>
          <a:p>
            <a:r>
              <a:rPr lang="en-US" dirty="0" err="1"/>
              <a:t>Epidauros</a:t>
            </a:r>
            <a:endParaRPr lang="en-US" dirty="0"/>
          </a:p>
          <a:p>
            <a:r>
              <a:rPr lang="en-US" dirty="0"/>
              <a:t>Tiryns</a:t>
            </a:r>
          </a:p>
          <a:p>
            <a:r>
              <a:rPr lang="en-US" dirty="0" err="1"/>
              <a:t>Franchthi</a:t>
            </a:r>
            <a:r>
              <a:rPr lang="en-US" dirty="0"/>
              <a:t> Cave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couple of people walking down a narrow stone path&#10;&#10;AI-generated content may be incorrect.">
            <a:extLst>
              <a:ext uri="{FF2B5EF4-FFF2-40B4-BE49-F238E27FC236}">
                <a16:creationId xmlns:a16="http://schemas.microsoft.com/office/drawing/2014/main" id="{BA53A47E-AA8C-6C6F-8E57-1A9ACF97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Picture 5" descr="A map of a country&#10;&#10;AI-generated content may be incorrect.">
            <a:extLst>
              <a:ext uri="{FF2B5EF4-FFF2-40B4-BE49-F238E27FC236}">
                <a16:creationId xmlns:a16="http://schemas.microsoft.com/office/drawing/2014/main" id="{F13882B2-C1DA-F11B-1404-583564A1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71" y="4131349"/>
            <a:ext cx="4943929" cy="24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C8401-60B6-8A6A-2E1F-F7A8E5A5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15" y="480672"/>
            <a:ext cx="4321815" cy="2662238"/>
          </a:xfrm>
        </p:spPr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Treasury of Atreus</a:t>
            </a:r>
            <a:br>
              <a:rPr lang="en-US" dirty="0"/>
            </a:br>
            <a:r>
              <a:rPr lang="en-US" dirty="0"/>
              <a:t>Mycenae</a:t>
            </a:r>
          </a:p>
        </p:txBody>
      </p:sp>
      <p:pic>
        <p:nvPicPr>
          <p:cNvPr id="5" name="Content Placeholder 4" descr="A person standing in a cave&#10;&#10;AI-generated content may be incorrect.">
            <a:extLst>
              <a:ext uri="{FF2B5EF4-FFF2-40B4-BE49-F238E27FC236}">
                <a16:creationId xmlns:a16="http://schemas.microsoft.com/office/drawing/2014/main" id="{AA8A014E-F547-2EB9-A4A4-0BBF20C017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9995" y="3429000"/>
            <a:ext cx="2388564" cy="3184752"/>
          </a:xfrm>
        </p:spPr>
      </p:pic>
      <p:pic>
        <p:nvPicPr>
          <p:cNvPr id="7" name="Picture 6" descr="A stone circular structure with a hill in the background&#10;&#10;AI-generated content may be incorrect.">
            <a:extLst>
              <a:ext uri="{FF2B5EF4-FFF2-40B4-BE49-F238E27FC236}">
                <a16:creationId xmlns:a16="http://schemas.microsoft.com/office/drawing/2014/main" id="{9E105242-DA4E-F90F-1A42-64D3E5CE5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27" y="3429000"/>
            <a:ext cx="4180114" cy="3135086"/>
          </a:xfrm>
          <a:prstGeom prst="rect">
            <a:avLst/>
          </a:prstGeom>
        </p:spPr>
      </p:pic>
      <p:pic>
        <p:nvPicPr>
          <p:cNvPr id="9" name="Picture 8" descr="A group of people standing in a stone archway with Mycenae in the background&#10;&#10;AI-generated content may be incorrect.">
            <a:extLst>
              <a:ext uri="{FF2B5EF4-FFF2-40B4-BE49-F238E27FC236}">
                <a16:creationId xmlns:a16="http://schemas.microsoft.com/office/drawing/2014/main" id="{FEAD90CC-517A-2F8D-173F-DFEFA5591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36" y="124505"/>
            <a:ext cx="2215242" cy="2953656"/>
          </a:xfrm>
          <a:prstGeom prst="rect">
            <a:avLst/>
          </a:prstGeom>
        </p:spPr>
      </p:pic>
      <p:pic>
        <p:nvPicPr>
          <p:cNvPr id="11" name="Picture 10" descr="A group of people inside a stone building&#10;&#10;AI-generated content may be incorrect.">
            <a:extLst>
              <a:ext uri="{FF2B5EF4-FFF2-40B4-BE49-F238E27FC236}">
                <a16:creationId xmlns:a16="http://schemas.microsoft.com/office/drawing/2014/main" id="{2F136395-9E3E-79B8-148C-E6A0A2669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696" y="480672"/>
            <a:ext cx="4659086" cy="62121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C5115B-3538-66AD-9C70-F049932B361C}"/>
              </a:ext>
            </a:extLst>
          </p:cNvPr>
          <p:cNvSpPr txBox="1"/>
          <p:nvPr/>
        </p:nvSpPr>
        <p:spPr>
          <a:xfrm>
            <a:off x="2628655" y="480672"/>
            <a:ext cx="4479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573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1D58F-D402-2213-4BE5-6DA4EF10D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4153767" cy="1667975"/>
          </a:xfrm>
        </p:spPr>
        <p:txBody>
          <a:bodyPr>
            <a:normAutofit/>
          </a:bodyPr>
          <a:lstStyle/>
          <a:p>
            <a:r>
              <a:rPr lang="en-US" sz="4000" dirty="0"/>
              <a:t>June 8-9</a:t>
            </a:r>
            <a:br>
              <a:rPr lang="en-US" sz="4000" dirty="0"/>
            </a:br>
            <a:r>
              <a:rPr lang="en-US" sz="4000" dirty="0"/>
              <a:t>Base: Aegina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8BE5F-F046-D0A5-3965-415DE3C7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4" r="14872" b="-1"/>
          <a:stretch>
            <a:fillRect/>
          </a:stretch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7" name="Picture 6" descr="A stone ruins of a building next to a body of water&#10;&#10;AI-generated content may be incorrect.">
            <a:extLst>
              <a:ext uri="{FF2B5EF4-FFF2-40B4-BE49-F238E27FC236}">
                <a16:creationId xmlns:a16="http://schemas.microsoft.com/office/drawing/2014/main" id="{34C1782D-B8A9-009C-EB41-182F636F3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513" r="-2" b="-2"/>
          <a:stretch>
            <a:fillRect/>
          </a:stretch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D61B2-4AEC-E996-2D99-B4F871FA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72" y="4625162"/>
            <a:ext cx="6304540" cy="166797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Temple of </a:t>
            </a:r>
            <a:r>
              <a:rPr lang="en-US" sz="2000" dirty="0" err="1"/>
              <a:t>Afea</a:t>
            </a:r>
            <a:endParaRPr lang="en-US" sz="2000" dirty="0"/>
          </a:p>
          <a:p>
            <a:r>
              <a:rPr lang="en-US" sz="2000" dirty="0"/>
              <a:t>Aegina Archaeological Museum</a:t>
            </a:r>
          </a:p>
          <a:p>
            <a:r>
              <a:rPr lang="en-US" sz="2000" dirty="0"/>
              <a:t>Osios </a:t>
            </a:r>
            <a:r>
              <a:rPr lang="en-US" sz="2000" dirty="0" err="1"/>
              <a:t>Nekatios</a:t>
            </a:r>
            <a:endParaRPr lang="en-US" sz="2000" dirty="0"/>
          </a:p>
          <a:p>
            <a:r>
              <a:rPr lang="en-US" sz="2000" dirty="0"/>
              <a:t>Moni Island</a:t>
            </a:r>
          </a:p>
        </p:txBody>
      </p:sp>
      <p:pic>
        <p:nvPicPr>
          <p:cNvPr id="9" name="Picture 8" descr="A map of the ocean&#10;&#10;AI-generated content may be incorrect.">
            <a:extLst>
              <a:ext uri="{FF2B5EF4-FFF2-40B4-BE49-F238E27FC236}">
                <a16:creationId xmlns:a16="http://schemas.microsoft.com/office/drawing/2014/main" id="{DCFF8E4D-8F27-6CE8-247A-AFAA0D36C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359" y="4843594"/>
            <a:ext cx="2680761" cy="18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3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535-BCDF-11EF-C285-37606971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June 10-14</a:t>
            </a:r>
            <a:br>
              <a:rPr lang="en-US" sz="4000" dirty="0"/>
            </a:br>
            <a:r>
              <a:rPr lang="en-US" sz="4000" dirty="0"/>
              <a:t>Base: Athens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F35B-88EA-0BEC-B290-54DE04E2C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7657" y="2122715"/>
            <a:ext cx="3657602" cy="4572003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National Archaeological Museum</a:t>
            </a:r>
          </a:p>
          <a:p>
            <a:r>
              <a:rPr lang="en-US" sz="2400" dirty="0" err="1"/>
              <a:t>Pnyx</a:t>
            </a:r>
            <a:endParaRPr lang="en-US" sz="2400" dirty="0"/>
          </a:p>
          <a:p>
            <a:r>
              <a:rPr lang="en-US" sz="2400" dirty="0"/>
              <a:t>Areopagus</a:t>
            </a:r>
          </a:p>
          <a:p>
            <a:r>
              <a:rPr lang="en-US" sz="2400" dirty="0" err="1"/>
              <a:t>Themistoclean</a:t>
            </a:r>
            <a:r>
              <a:rPr lang="en-US" sz="2400" dirty="0"/>
              <a:t> Walls</a:t>
            </a:r>
          </a:p>
          <a:p>
            <a:r>
              <a:rPr lang="en-US" sz="2400" dirty="0"/>
              <a:t>Prison of Socrates</a:t>
            </a:r>
          </a:p>
          <a:p>
            <a:r>
              <a:rPr lang="en-US" sz="2400" dirty="0"/>
              <a:t>Roman Agora</a:t>
            </a:r>
          </a:p>
          <a:p>
            <a:r>
              <a:rPr lang="en-US" sz="2400" dirty="0"/>
              <a:t>Temple of Olympian Zeus</a:t>
            </a:r>
          </a:p>
          <a:p>
            <a:r>
              <a:rPr lang="en-US" sz="2400" dirty="0"/>
              <a:t>Hadrian's Arch</a:t>
            </a:r>
          </a:p>
          <a:p>
            <a:r>
              <a:rPr lang="en-US" sz="2400" dirty="0"/>
              <a:t>Hadrian's Library</a:t>
            </a:r>
          </a:p>
        </p:txBody>
      </p:sp>
      <p:pic>
        <p:nvPicPr>
          <p:cNvPr id="5" name="Picture 4" descr="A group of pillars on a hill with Temple of Olympian Zeus, Athens in the background&#10;&#10;AI-generated content may be incorrect.">
            <a:extLst>
              <a:ext uri="{FF2B5EF4-FFF2-40B4-BE49-F238E27FC236}">
                <a16:creationId xmlns:a16="http://schemas.microsoft.com/office/drawing/2014/main" id="{71D1FEEA-FEF0-4E1D-5093-83F5DAFBB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88" r="15433"/>
          <a:stretch>
            <a:fillRect/>
          </a:stretch>
        </p:blipFill>
        <p:spPr>
          <a:xfrm>
            <a:off x="246742" y="2122715"/>
            <a:ext cx="3778224" cy="4572003"/>
          </a:xfrm>
          <a:prstGeom prst="rect">
            <a:avLst/>
          </a:prstGeom>
        </p:spPr>
      </p:pic>
      <p:pic>
        <p:nvPicPr>
          <p:cNvPr id="7" name="Picture 6" descr="Shadows of people on a rock&#10;&#10;AI-generated content may be incorrect.">
            <a:extLst>
              <a:ext uri="{FF2B5EF4-FFF2-40B4-BE49-F238E27FC236}">
                <a16:creationId xmlns:a16="http://schemas.microsoft.com/office/drawing/2014/main" id="{997C0209-49E6-1073-5F72-FFF86A0C48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9379"/>
          <a:stretch>
            <a:fillRect/>
          </a:stretch>
        </p:blipFill>
        <p:spPr>
          <a:xfrm>
            <a:off x="4383022" y="2122715"/>
            <a:ext cx="3784014" cy="45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4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A948B-DB1C-A4CE-556D-C9B21C99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13</a:t>
            </a:r>
            <a:br>
              <a:rPr lang="en-US" dirty="0"/>
            </a:br>
            <a:r>
              <a:rPr lang="en-US" dirty="0"/>
              <a:t>Corinth and </a:t>
            </a:r>
            <a:r>
              <a:rPr lang="en-US" dirty="0" err="1"/>
              <a:t>Perachora</a:t>
            </a:r>
            <a:endParaRPr lang="en-US" dirty="0"/>
          </a:p>
        </p:txBody>
      </p:sp>
      <p:pic>
        <p:nvPicPr>
          <p:cNvPr id="5" name="Content Placeholder 4" descr="A stone structure with pillars&#10;&#10;AI-generated content may be incorrect.">
            <a:extLst>
              <a:ext uri="{FF2B5EF4-FFF2-40B4-BE49-F238E27FC236}">
                <a16:creationId xmlns:a16="http://schemas.microsoft.com/office/drawing/2014/main" id="{FB7AB111-37EE-75D2-F9B8-6648DC17D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216" y="1827805"/>
            <a:ext cx="5801784" cy="4351338"/>
          </a:xfrm>
        </p:spPr>
      </p:pic>
      <p:pic>
        <p:nvPicPr>
          <p:cNvPr id="7" name="Picture 6" descr="A beach with rocks and water&#10;&#10;AI-generated content may be incorrect.">
            <a:extLst>
              <a:ext uri="{FF2B5EF4-FFF2-40B4-BE49-F238E27FC236}">
                <a16:creationId xmlns:a16="http://schemas.microsoft.com/office/drawing/2014/main" id="{09F0A8D2-2CD4-DFCF-0687-1BEEC04FB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218" y="1827805"/>
            <a:ext cx="5628390" cy="42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8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building with pillars&#10;&#10;AI-generated content may be incorrect.">
            <a:extLst>
              <a:ext uri="{FF2B5EF4-FFF2-40B4-BE49-F238E27FC236}">
                <a16:creationId xmlns:a16="http://schemas.microsoft.com/office/drawing/2014/main" id="{4AD1B636-62DF-A1AF-02BB-C13D4AD15A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05" b="1669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610754-4514-5E49-1E65-8E89C21E0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Interested in learning more?</a:t>
            </a:r>
            <a:b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</a:rPr>
              <a:t>Email Jessica Evans (penny), jaevans@uvm.edu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7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shadow of a person taking a picture of a building&#10;&#10;AI-generated content may be incorrect.">
            <a:extLst>
              <a:ext uri="{FF2B5EF4-FFF2-40B4-BE49-F238E27FC236}">
                <a16:creationId xmlns:a16="http://schemas.microsoft.com/office/drawing/2014/main" id="{33177F8E-7258-4EBE-105C-93B6367F92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73" r="1" b="1"/>
          <a:stretch>
            <a:fillRect/>
          </a:stretch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3EA15-F457-19E0-2CA1-C27621B1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anchor="b">
            <a:normAutofit/>
          </a:bodyPr>
          <a:lstStyle/>
          <a:p>
            <a:r>
              <a:rPr lang="en-US" sz="4000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5FD4E-34F0-7407-64DB-AB2B537FC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0" y="2722729"/>
            <a:ext cx="4571695" cy="270006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May 18-26: asynchronous learning</a:t>
            </a:r>
          </a:p>
          <a:p>
            <a:r>
              <a:rPr lang="en-US" sz="2400" dirty="0"/>
              <a:t>May 27-June 14: Greece</a:t>
            </a:r>
          </a:p>
          <a:p>
            <a:r>
              <a:rPr lang="en-US" sz="2400"/>
              <a:t>June </a:t>
            </a:r>
            <a:r>
              <a:rPr lang="en-US" sz="2400" dirty="0"/>
              <a:t>15-26: students work on final project asynchronously</a:t>
            </a:r>
          </a:p>
          <a:p>
            <a:r>
              <a:rPr lang="en-US" sz="2400" dirty="0"/>
              <a:t>Asynchronous means that students will be completing work on their own—no class meetings. </a:t>
            </a:r>
          </a:p>
        </p:txBody>
      </p:sp>
    </p:spTree>
    <p:extLst>
      <p:ext uri="{BB962C8B-B14F-4D97-AF65-F5344CB8AC3E}">
        <p14:creationId xmlns:p14="http://schemas.microsoft.com/office/powerpoint/2010/main" val="243510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7D7CC-E098-88C5-F4A1-EDDCA5A6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6"/>
            <a:ext cx="6691086" cy="1057274"/>
          </a:xfrm>
        </p:spPr>
        <p:txBody>
          <a:bodyPr/>
          <a:lstStyle/>
          <a:p>
            <a:r>
              <a:rPr lang="en-US" dirty="0"/>
              <a:t>May 18-26: An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D0E97B-E6EF-A2AF-C4E1-EB8CE77BF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22400"/>
            <a:ext cx="6560457" cy="52541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Asynchronous learning. </a:t>
            </a:r>
          </a:p>
          <a:p>
            <a:r>
              <a:rPr lang="en-US" dirty="0"/>
              <a:t>Students will be asked to complete assignments. </a:t>
            </a:r>
          </a:p>
          <a:p>
            <a:r>
              <a:rPr lang="en-US" dirty="0"/>
              <a:t>All work will be submitted on Brightspace. </a:t>
            </a:r>
          </a:p>
          <a:p>
            <a:r>
              <a:rPr lang="en-US" dirty="0"/>
              <a:t>There will be no course meetings in person or remotely on Teams. </a:t>
            </a:r>
          </a:p>
          <a:p>
            <a:r>
              <a:rPr lang="en-US" dirty="0"/>
              <a:t>Assignments include: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Readings and short answer questions</a:t>
            </a:r>
            <a:r>
              <a:rPr lang="en-US" dirty="0"/>
              <a:t> from Camp, </a:t>
            </a:r>
            <a:r>
              <a:rPr lang="en-US" i="1" dirty="0"/>
              <a:t>The Archaeology of Athens.</a:t>
            </a:r>
            <a:endParaRPr lang="en-US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Preparation of two presentations </a:t>
            </a:r>
            <a:r>
              <a:rPr lang="en-US" dirty="0"/>
              <a:t>to be delivered on site in Greece. Students will be asked to prepare a handout for each.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Selection of a research topic for the final project</a:t>
            </a:r>
          </a:p>
        </p:txBody>
      </p:sp>
      <p:pic>
        <p:nvPicPr>
          <p:cNvPr id="9" name="Picture 8" descr="A book cover of a stone building&#10;&#10;AI-generated content may be incorrect.">
            <a:extLst>
              <a:ext uri="{FF2B5EF4-FFF2-40B4-BE49-F238E27FC236}">
                <a16:creationId xmlns:a16="http://schemas.microsoft.com/office/drawing/2014/main" id="{8F0A506B-2F0D-1DE0-08F0-A253D22E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200" y="0"/>
            <a:ext cx="500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8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6C308E-885A-801B-CF69-3AF0D71B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461" y="728664"/>
            <a:ext cx="4984813" cy="31570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What is the final project?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37A1E-7EF5-28B1-2F61-098823351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An Academic Travel Guide!</a:t>
            </a:r>
          </a:p>
        </p:txBody>
      </p:sp>
      <p:pic>
        <p:nvPicPr>
          <p:cNvPr id="5" name="Picture 4" descr="A statue of a person in a chair&#10;&#10;AI-generated content may be incorrect.">
            <a:extLst>
              <a:ext uri="{FF2B5EF4-FFF2-40B4-BE49-F238E27FC236}">
                <a16:creationId xmlns:a16="http://schemas.microsoft.com/office/drawing/2014/main" id="{D12E0621-6BE6-9FE1-4219-9635033579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54" r="-2" b="-2"/>
          <a:stretch>
            <a:fillRect/>
          </a:stretch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5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651A4B-84BF-412E-4895-92FBD24E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19" y="606425"/>
            <a:ext cx="6606524" cy="1216931"/>
          </a:xfrm>
        </p:spPr>
        <p:txBody>
          <a:bodyPr>
            <a:normAutofit fontScale="90000"/>
          </a:bodyPr>
          <a:lstStyle/>
          <a:p>
            <a:r>
              <a:rPr lang="en-US" dirty="0"/>
              <a:t>May 18-June 26</a:t>
            </a:r>
            <a:br>
              <a:rPr lang="en-US" dirty="0"/>
            </a:br>
            <a:r>
              <a:rPr lang="en-US" dirty="0"/>
              <a:t>Final Project: Topic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45E2E-4EB0-92A0-F724-E271181D1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019" y="2075543"/>
            <a:ext cx="6432351" cy="4391706"/>
          </a:xfrm>
        </p:spPr>
        <p:txBody>
          <a:bodyPr>
            <a:normAutofit/>
          </a:bodyPr>
          <a:lstStyle/>
          <a:p>
            <a:r>
              <a:rPr lang="en-GB" dirty="0"/>
              <a:t>You will be asked to identify a topic and briefly explain why you have chosen it. </a:t>
            </a:r>
          </a:p>
          <a:p>
            <a:r>
              <a:rPr lang="en-GB" dirty="0"/>
              <a:t>Topics may include (but are not limited to):</a:t>
            </a:r>
            <a:r>
              <a:rPr lang="en-US" dirty="0"/>
              <a:t> vases, coins, city walls, temples, sacrifice, festivals , sporting events, theatre, a particular god, jewelry, the material culture of women’s lives, ancient warfare, sexuality, inscriptions, slavery</a:t>
            </a:r>
          </a:p>
          <a:p>
            <a:endParaRPr lang="en-US" dirty="0"/>
          </a:p>
        </p:txBody>
      </p:sp>
      <p:pic>
        <p:nvPicPr>
          <p:cNvPr id="9" name="Content Placeholder 8" descr="A statue of a person pouring a stone into a bowl&#10;&#10;AI-generated content may be incorrect.">
            <a:extLst>
              <a:ext uri="{FF2B5EF4-FFF2-40B4-BE49-F238E27FC236}">
                <a16:creationId xmlns:a16="http://schemas.microsoft.com/office/drawing/2014/main" id="{DA99ED9D-AFE6-09B8-5D69-62C214FED3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1628" y="606425"/>
            <a:ext cx="4291352" cy="5721804"/>
          </a:xfrm>
        </p:spPr>
      </p:pic>
    </p:spTree>
    <p:extLst>
      <p:ext uri="{BB962C8B-B14F-4D97-AF65-F5344CB8AC3E}">
        <p14:creationId xmlns:p14="http://schemas.microsoft.com/office/powerpoint/2010/main" val="276647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4B210-0B8A-4416-0AF1-8B071237C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71" y="250824"/>
            <a:ext cx="10515600" cy="1325563"/>
          </a:xfrm>
        </p:spPr>
        <p:txBody>
          <a:bodyPr/>
          <a:lstStyle/>
          <a:p>
            <a:r>
              <a:rPr lang="en-US" dirty="0"/>
              <a:t>May 27-June 14: Greece</a:t>
            </a:r>
            <a:br>
              <a:rPr lang="en-US" dirty="0"/>
            </a:br>
            <a:r>
              <a:rPr lang="en-US" dirty="0"/>
              <a:t>Final Project: Evidence Gathering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BE6F35-A15C-5D00-58EC-A10930650A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During our time in Greece, you will gather evidence related to your topic at museums and archaeological sites. </a:t>
            </a:r>
          </a:p>
          <a:p>
            <a:r>
              <a:rPr lang="en-GB" dirty="0"/>
              <a:t>Evidence may include (but is not limited to): photos of objects at museums and sites, museum placards or site information, notes from course readings, notes from lectures on site</a:t>
            </a:r>
            <a:r>
              <a:rPr lang="en-US" dirty="0"/>
              <a:t>, </a:t>
            </a:r>
            <a:r>
              <a:rPr lang="en-GB" dirty="0"/>
              <a:t>free time activities</a:t>
            </a:r>
            <a:endParaRPr lang="en-US" dirty="0"/>
          </a:p>
          <a:p>
            <a:endParaRPr lang="en-US" dirty="0"/>
          </a:p>
        </p:txBody>
      </p:sp>
      <p:pic>
        <p:nvPicPr>
          <p:cNvPr id="11" name="Content Placeholder 10" descr="A piece of blackboard with writing on it&#10;&#10;AI-generated content may be incorrect.">
            <a:extLst>
              <a:ext uri="{FF2B5EF4-FFF2-40B4-BE49-F238E27FC236}">
                <a16:creationId xmlns:a16="http://schemas.microsoft.com/office/drawing/2014/main" id="{7635789F-B1FA-0B9E-04A4-FABFAB5558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0886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39672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A60C-0871-1852-61B8-5C6EC88A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 15-26</a:t>
            </a:r>
            <a:br>
              <a:rPr lang="en-US" dirty="0"/>
            </a:br>
            <a:r>
              <a:rPr lang="en-US" dirty="0"/>
              <a:t>Final Project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9CFEC-196A-335F-C795-DA6C85D38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371" y="1901371"/>
            <a:ext cx="6473373" cy="483325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Create a travel research guide on your topic! </a:t>
            </a:r>
          </a:p>
          <a:p>
            <a:r>
              <a:rPr lang="en-GB" dirty="0"/>
              <a:t>You must engage with a </a:t>
            </a:r>
            <a:r>
              <a:rPr lang="en-GB" dirty="0">
                <a:solidFill>
                  <a:srgbClr val="C00000"/>
                </a:solidFill>
              </a:rPr>
              <a:t>minimum of five academic books and/or journal articles</a:t>
            </a:r>
            <a:r>
              <a:rPr lang="en-GB" dirty="0"/>
              <a:t> related to your topic for the written portion of your guide. </a:t>
            </a:r>
            <a:endParaRPr lang="en-US" dirty="0"/>
          </a:p>
          <a:p>
            <a:r>
              <a:rPr lang="en-GB" dirty="0"/>
              <a:t>The final version of your academic travel guide will be due Friday, June 26, 11:59 pm on Brightspace.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6B1EDF-89F9-A44F-DD5B-28350457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CAB77-6882-47FD-01BC-D9EAAF6A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502" y="947450"/>
            <a:ext cx="4605050" cy="18320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Greece</a:t>
            </a:r>
            <a:br>
              <a:rPr lang="en-US" sz="5400" dirty="0"/>
            </a:br>
            <a:r>
              <a:rPr lang="en-US" sz="5400" dirty="0"/>
              <a:t>May 27-June 14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each with a rock and a cliff&#10;&#10;AI-generated content may be incorrect.">
            <a:extLst>
              <a:ext uri="{FF2B5EF4-FFF2-40B4-BE49-F238E27FC236}">
                <a16:creationId xmlns:a16="http://schemas.microsoft.com/office/drawing/2014/main" id="{1053977E-6EC4-D3F2-C0B4-EB66B6BE7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3" r="23023" b="-2"/>
          <a:stretch>
            <a:fillRect/>
          </a:stretch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08FE9-EE96-0210-F9DE-AF28A6BC078F}"/>
              </a:ext>
            </a:extLst>
          </p:cNvPr>
          <p:cNvSpPr txBox="1"/>
          <p:nvPr/>
        </p:nvSpPr>
        <p:spPr>
          <a:xfrm>
            <a:off x="1134737" y="2952520"/>
            <a:ext cx="4054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will be assigned readings for the day's activities each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end of the day students will submit a reflection on the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classroom instruction will happen at archaeological sites or museums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some sites and museums, students will be given worksheets and activities to complete</a:t>
            </a:r>
          </a:p>
        </p:txBody>
      </p:sp>
    </p:spTree>
    <p:extLst>
      <p:ext uri="{BB962C8B-B14F-4D97-AF65-F5344CB8AC3E}">
        <p14:creationId xmlns:p14="http://schemas.microsoft.com/office/powerpoint/2010/main" val="3890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AD3B2-E5C8-2620-D15D-41A87C49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25162"/>
            <a:ext cx="4153767" cy="1667975"/>
          </a:xfrm>
        </p:spPr>
        <p:txBody>
          <a:bodyPr>
            <a:normAutofit/>
          </a:bodyPr>
          <a:lstStyle/>
          <a:p>
            <a:r>
              <a:rPr lang="en-US" sz="4000"/>
              <a:t>May 27-May 30</a:t>
            </a:r>
            <a:br>
              <a:rPr lang="en-US" sz="4000"/>
            </a:br>
            <a:r>
              <a:rPr lang="en-US" sz="4000"/>
              <a:t>Base: Athens</a:t>
            </a:r>
          </a:p>
        </p:txBody>
      </p:sp>
      <p:pic>
        <p:nvPicPr>
          <p:cNvPr id="6" name="Picture 5" descr="A map of greece with black text&#10;&#10;AI-generated content may be incorrect.">
            <a:extLst>
              <a:ext uri="{FF2B5EF4-FFF2-40B4-BE49-F238E27FC236}">
                <a16:creationId xmlns:a16="http://schemas.microsoft.com/office/drawing/2014/main" id="{EB129DC8-444F-6414-9A0E-6FA86A334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7976"/>
          <a:stretch>
            <a:fillRect/>
          </a:stretch>
        </p:blipFill>
        <p:spPr>
          <a:xfrm>
            <a:off x="838199" y="536943"/>
            <a:ext cx="4153757" cy="3900336"/>
          </a:xfrm>
          <a:prstGeom prst="rect">
            <a:avLst/>
          </a:prstGeom>
        </p:spPr>
      </p:pic>
      <p:pic>
        <p:nvPicPr>
          <p:cNvPr id="4" name="Content Placeholder 4" descr="A long hallway with columns&#10;&#10;AI-generated content may be incorrect.">
            <a:extLst>
              <a:ext uri="{FF2B5EF4-FFF2-40B4-BE49-F238E27FC236}">
                <a16:creationId xmlns:a16="http://schemas.microsoft.com/office/drawing/2014/main" id="{6ED4F47A-F9E1-40D6-7BBD-EA4F37C5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7511"/>
          <a:stretch>
            <a:fillRect/>
          </a:stretch>
        </p:blipFill>
        <p:spPr>
          <a:xfrm>
            <a:off x="5183372" y="536943"/>
            <a:ext cx="6304539" cy="39003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27BC-2A1E-FAC3-451B-BC6B85DEC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72" y="4625162"/>
            <a:ext cx="6304540" cy="166797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Acropolis</a:t>
            </a:r>
          </a:p>
          <a:p>
            <a:r>
              <a:rPr lang="en-US" sz="2000" dirty="0"/>
              <a:t>Acropolis Museum</a:t>
            </a:r>
          </a:p>
          <a:p>
            <a:r>
              <a:rPr lang="en-US" sz="2000" dirty="0"/>
              <a:t>Agora</a:t>
            </a:r>
          </a:p>
          <a:p>
            <a:r>
              <a:rPr lang="en-US" sz="2000" dirty="0"/>
              <a:t>Cape of Sounion, Temple of Poseidon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8895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550</Words>
  <Application>Microsoft Macintosh PowerPoint</Application>
  <PresentationFormat>Widescreen</PresentationFormat>
  <Paragraphs>66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Aptos</vt:lpstr>
      <vt:lpstr>Aptos Display</vt:lpstr>
      <vt:lpstr>Arial</vt:lpstr>
      <vt:lpstr>Office Theme</vt:lpstr>
      <vt:lpstr>Ancient Greek History and Culture (in Greece!) CLAS 2990/HST 2990 (3 credits)</vt:lpstr>
      <vt:lpstr>Summary </vt:lpstr>
      <vt:lpstr>May 18-26: An Overview</vt:lpstr>
      <vt:lpstr>What is the final project?</vt:lpstr>
      <vt:lpstr>May 18-June 26 Final Project: Topic Selection</vt:lpstr>
      <vt:lpstr>May 27-June 14: Greece Final Project: Evidence Gathering </vt:lpstr>
      <vt:lpstr>Jun 15-26 Final Project Work</vt:lpstr>
      <vt:lpstr>Greece May 27-June 14</vt:lpstr>
      <vt:lpstr>May 27-May 30 Base: Athens</vt:lpstr>
      <vt:lpstr>May 31-June 2 Base: Delphi Eleusis, Thebes, Delphi and the Korykian Cave</vt:lpstr>
      <vt:lpstr>June 3 Base: Olympia</vt:lpstr>
      <vt:lpstr>June 4-June7 Base: Naflpio</vt:lpstr>
      <vt:lpstr>  Treasury of Atreus Mycenae</vt:lpstr>
      <vt:lpstr>June 8-9 Base: Aegina</vt:lpstr>
      <vt:lpstr>June 10-14 Base: Athens</vt:lpstr>
      <vt:lpstr>June 13 Corinth and Perachora</vt:lpstr>
      <vt:lpstr>Interested in learning more? Email Jessica Evans (penny), jaevans@uvm.edu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Evans</dc:creator>
  <cp:lastModifiedBy>Jessica Evans</cp:lastModifiedBy>
  <cp:revision>1</cp:revision>
  <dcterms:created xsi:type="dcterms:W3CDTF">2025-12-04T13:04:48Z</dcterms:created>
  <dcterms:modified xsi:type="dcterms:W3CDTF">2026-01-21T18:56:33Z</dcterms:modified>
</cp:coreProperties>
</file>