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4"/>
  </p:sldMasterIdLst>
  <p:sldIdLst>
    <p:sldId id="256" r:id="rId5"/>
    <p:sldId id="264" r:id="rId6"/>
    <p:sldId id="263" r:id="rId7"/>
    <p:sldId id="260" r:id="rId8"/>
    <p:sldId id="261" r:id="rId9"/>
    <p:sldId id="265" r:id="rId10"/>
    <p:sldId id="259"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2AB8D6-BCBC-43ED-BA05-C34F8F1915E5}" v="18" dt="2022-04-21T11:30:39.308"/>
    <p1510:client id="{F5480684-FC66-4367-AAC0-C6EBC186B127}" v="2" dt="2022-04-20T19:21:21.8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FDDC97-68E2-4F6E-B6CF-C18412EFFEBF}"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C90AD-6AEF-473F-9768-5AB8E47617A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447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FDDC97-68E2-4F6E-B6CF-C18412EFFEBF}"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C90AD-6AEF-473F-9768-5AB8E47617A6}" type="slidenum">
              <a:rPr lang="en-US" smtClean="0"/>
              <a:t>‹#›</a:t>
            </a:fld>
            <a:endParaRPr lang="en-US"/>
          </a:p>
        </p:txBody>
      </p:sp>
    </p:spTree>
    <p:extLst>
      <p:ext uri="{BB962C8B-B14F-4D97-AF65-F5344CB8AC3E}">
        <p14:creationId xmlns:p14="http://schemas.microsoft.com/office/powerpoint/2010/main" val="2047165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FDDC97-68E2-4F6E-B6CF-C18412EFFEBF}"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C90AD-6AEF-473F-9768-5AB8E47617A6}" type="slidenum">
              <a:rPr lang="en-US" smtClean="0"/>
              <a:t>‹#›</a:t>
            </a:fld>
            <a:endParaRPr lang="en-US"/>
          </a:p>
        </p:txBody>
      </p:sp>
    </p:spTree>
    <p:extLst>
      <p:ext uri="{BB962C8B-B14F-4D97-AF65-F5344CB8AC3E}">
        <p14:creationId xmlns:p14="http://schemas.microsoft.com/office/powerpoint/2010/main" val="3095922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FDDC97-68E2-4F6E-B6CF-C18412EFFEBF}"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C90AD-6AEF-473F-9768-5AB8E47617A6}" type="slidenum">
              <a:rPr lang="en-US" smtClean="0"/>
              <a:t>‹#›</a:t>
            </a:fld>
            <a:endParaRPr lang="en-US"/>
          </a:p>
        </p:txBody>
      </p:sp>
    </p:spTree>
    <p:extLst>
      <p:ext uri="{BB962C8B-B14F-4D97-AF65-F5344CB8AC3E}">
        <p14:creationId xmlns:p14="http://schemas.microsoft.com/office/powerpoint/2010/main" val="301068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FDDC97-68E2-4F6E-B6CF-C18412EFFEBF}"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C90AD-6AEF-473F-9768-5AB8E47617A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808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FDDC97-68E2-4F6E-B6CF-C18412EFFEBF}"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C90AD-6AEF-473F-9768-5AB8E47617A6}" type="slidenum">
              <a:rPr lang="en-US" smtClean="0"/>
              <a:t>‹#›</a:t>
            </a:fld>
            <a:endParaRPr lang="en-US"/>
          </a:p>
        </p:txBody>
      </p:sp>
    </p:spTree>
    <p:extLst>
      <p:ext uri="{BB962C8B-B14F-4D97-AF65-F5344CB8AC3E}">
        <p14:creationId xmlns:p14="http://schemas.microsoft.com/office/powerpoint/2010/main" val="60757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FDDC97-68E2-4F6E-B6CF-C18412EFFEBF}" type="datetimeFigureOut">
              <a:rPr lang="en-US" smtClean="0"/>
              <a:t>4/21/2022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0C90AD-6AEF-473F-9768-5AB8E47617A6}" type="slidenum">
              <a:rPr lang="en-US" smtClean="0"/>
              <a:t>‹#›</a:t>
            </a:fld>
            <a:endParaRPr lang="en-US"/>
          </a:p>
        </p:txBody>
      </p:sp>
    </p:spTree>
    <p:extLst>
      <p:ext uri="{BB962C8B-B14F-4D97-AF65-F5344CB8AC3E}">
        <p14:creationId xmlns:p14="http://schemas.microsoft.com/office/powerpoint/2010/main" val="2782055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FDDC97-68E2-4F6E-B6CF-C18412EFFEBF}" type="datetimeFigureOut">
              <a:rPr lang="en-US" smtClean="0"/>
              <a:t>4/21/2022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0C90AD-6AEF-473F-9768-5AB8E47617A6}" type="slidenum">
              <a:rPr lang="en-US" smtClean="0"/>
              <a:t>‹#›</a:t>
            </a:fld>
            <a:endParaRPr lang="en-US"/>
          </a:p>
        </p:txBody>
      </p:sp>
    </p:spTree>
    <p:extLst>
      <p:ext uri="{BB962C8B-B14F-4D97-AF65-F5344CB8AC3E}">
        <p14:creationId xmlns:p14="http://schemas.microsoft.com/office/powerpoint/2010/main" val="3896334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CFDDC97-68E2-4F6E-B6CF-C18412EFFEBF}" type="datetimeFigureOut">
              <a:rPr lang="en-US" smtClean="0"/>
              <a:t>4/21/2022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50C90AD-6AEF-473F-9768-5AB8E47617A6}" type="slidenum">
              <a:rPr lang="en-US" smtClean="0"/>
              <a:t>‹#›</a:t>
            </a:fld>
            <a:endParaRPr lang="en-US"/>
          </a:p>
        </p:txBody>
      </p:sp>
    </p:spTree>
    <p:extLst>
      <p:ext uri="{BB962C8B-B14F-4D97-AF65-F5344CB8AC3E}">
        <p14:creationId xmlns:p14="http://schemas.microsoft.com/office/powerpoint/2010/main" val="3220880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CFDDC97-68E2-4F6E-B6CF-C18412EFFEBF}" type="datetimeFigureOut">
              <a:rPr lang="en-US" smtClean="0"/>
              <a:t>4/21/2022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50C90AD-6AEF-473F-9768-5AB8E47617A6}" type="slidenum">
              <a:rPr lang="en-US" smtClean="0"/>
              <a:t>‹#›</a:t>
            </a:fld>
            <a:endParaRPr lang="en-US"/>
          </a:p>
        </p:txBody>
      </p:sp>
    </p:spTree>
    <p:extLst>
      <p:ext uri="{BB962C8B-B14F-4D97-AF65-F5344CB8AC3E}">
        <p14:creationId xmlns:p14="http://schemas.microsoft.com/office/powerpoint/2010/main" val="1338389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FDDC97-68E2-4F6E-B6CF-C18412EFFEBF}"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C90AD-6AEF-473F-9768-5AB8E47617A6}" type="slidenum">
              <a:rPr lang="en-US" smtClean="0"/>
              <a:t>‹#›</a:t>
            </a:fld>
            <a:endParaRPr lang="en-US"/>
          </a:p>
        </p:txBody>
      </p:sp>
    </p:spTree>
    <p:extLst>
      <p:ext uri="{BB962C8B-B14F-4D97-AF65-F5344CB8AC3E}">
        <p14:creationId xmlns:p14="http://schemas.microsoft.com/office/powerpoint/2010/main" val="198709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CFDDC97-68E2-4F6E-B6CF-C18412EFFEBF}" type="datetimeFigureOut">
              <a:rPr lang="en-US" smtClean="0"/>
              <a:t>4/21/2022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50C90AD-6AEF-473F-9768-5AB8E47617A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114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perseus.tufts.edu/hopper/text?doc=Perseus%3Atext%3A1999.01.0180%3Atext%3DTim.%3Asection%3D88b"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legionathletics.com/ideal-male-body/" TargetMode="External"/><Relationship Id="rId2" Type="http://schemas.openxmlformats.org/officeDocument/2006/relationships/hyperlink" Target="https://www.digital-mr.com/blog/view/everything-moderation-even-modera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7215-5DF5-4BF3-A4A4-8F6A0797064C}"/>
              </a:ext>
            </a:extLst>
          </p:cNvPr>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Bodybuilding and Ancient Greek Culture</a:t>
            </a:r>
          </a:p>
        </p:txBody>
      </p:sp>
      <p:sp>
        <p:nvSpPr>
          <p:cNvPr id="3" name="Subtitle 2">
            <a:extLst>
              <a:ext uri="{FF2B5EF4-FFF2-40B4-BE49-F238E27FC236}">
                <a16:creationId xmlns:a16="http://schemas.microsoft.com/office/drawing/2014/main" id="{702AFC36-F312-4018-B10A-59F5F55313ED}"/>
              </a:ext>
            </a:extLst>
          </p:cNvPr>
          <p:cNvSpPr>
            <a:spLocks noGrp="1"/>
          </p:cNvSpPr>
          <p:nvPr>
            <p:ph type="subTitle" idx="1"/>
          </p:nvPr>
        </p:nvSpPr>
        <p:spPr/>
        <p:txBody>
          <a:bodyPr/>
          <a:lstStyle/>
          <a:p>
            <a:r>
              <a:rPr lang="en-US" dirty="0">
                <a:latin typeface="Times New Roman" panose="02020603050405020304" pitchFamily="18" charset="0"/>
                <a:cs typeface="Times New Roman" panose="02020603050405020304" pitchFamily="18" charset="0"/>
              </a:rPr>
              <a:t>By Jackson Wolverton</a:t>
            </a:r>
          </a:p>
        </p:txBody>
      </p:sp>
    </p:spTree>
    <p:extLst>
      <p:ext uri="{BB962C8B-B14F-4D97-AF65-F5344CB8AC3E}">
        <p14:creationId xmlns:p14="http://schemas.microsoft.com/office/powerpoint/2010/main" val="2041010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E3E87-30E7-4E60-8711-6E2D878807F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Plato</a:t>
            </a:r>
          </a:p>
        </p:txBody>
      </p:sp>
      <p:sp>
        <p:nvSpPr>
          <p:cNvPr id="3" name="Content Placeholder 2">
            <a:extLst>
              <a:ext uri="{FF2B5EF4-FFF2-40B4-BE49-F238E27FC236}">
                <a16:creationId xmlns:a16="http://schemas.microsoft.com/office/drawing/2014/main" id="{EBDEC3CE-166D-4DB7-BF08-991EF6EC293D}"/>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Quote from </a:t>
            </a:r>
            <a:r>
              <a:rPr lang="en-US" i="1" dirty="0">
                <a:latin typeface="Times New Roman" panose="02020603050405020304" pitchFamily="18" charset="0"/>
                <a:cs typeface="Times New Roman" panose="02020603050405020304" pitchFamily="18" charset="0"/>
              </a:rPr>
              <a:t>Timaeus</a:t>
            </a:r>
          </a:p>
          <a:p>
            <a:pPr lvl="1"/>
            <a:r>
              <a:rPr lang="en-US" sz="1800" b="0" i="0" dirty="0">
                <a:solidFill>
                  <a:srgbClr val="000000"/>
                </a:solidFill>
                <a:effectLst/>
                <a:latin typeface="Times New Roman" panose="02020603050405020304" pitchFamily="18" charset="0"/>
                <a:cs typeface="Times New Roman" panose="02020603050405020304" pitchFamily="18" charset="0"/>
              </a:rPr>
              <a:t>From both these evils the one means of salvation is this—neither to exercise the soul without the body nor the body without the soul, so that they may be evenly matched and sound of health. Thus the student of mathematics, or of any other subject, who works very hard with his intellect must also provide his body with exercise by </a:t>
            </a:r>
            <a:r>
              <a:rPr lang="en-US" sz="1800" b="0" i="0" dirty="0" err="1">
                <a:solidFill>
                  <a:srgbClr val="000000"/>
                </a:solidFill>
                <a:effectLst/>
                <a:latin typeface="Times New Roman" panose="02020603050405020304" pitchFamily="18" charset="0"/>
                <a:cs typeface="Times New Roman" panose="02020603050405020304" pitchFamily="18" charset="0"/>
              </a:rPr>
              <a:t>practising</a:t>
            </a:r>
            <a:r>
              <a:rPr lang="en-US" sz="1800" b="0" i="0" dirty="0">
                <a:solidFill>
                  <a:srgbClr val="000000"/>
                </a:solidFill>
                <a:effectLst/>
                <a:latin typeface="Times New Roman" panose="02020603050405020304" pitchFamily="18" charset="0"/>
                <a:cs typeface="Times New Roman" panose="02020603050405020304" pitchFamily="18" charset="0"/>
              </a:rPr>
              <a:t> gymnastics; while he who is diligent in molding his body must, in turn, provide his soul with motion by cultivating music</a:t>
            </a:r>
            <a:r>
              <a:rPr lang="en-US" sz="1800" b="0" i="0" baseline="30000" dirty="0">
                <a:solidFill>
                  <a:srgbClr val="000000"/>
                </a:solidFill>
                <a:effectLst/>
                <a:latin typeface="Times New Roman" panose="02020603050405020304" pitchFamily="18" charset="0"/>
                <a:cs typeface="Times New Roman" panose="02020603050405020304" pitchFamily="18" charset="0"/>
              </a:rPr>
              <a:t> </a:t>
            </a:r>
            <a:r>
              <a:rPr lang="en-US" sz="1800" b="0" i="0" dirty="0">
                <a:solidFill>
                  <a:srgbClr val="000000"/>
                </a:solidFill>
                <a:effectLst/>
                <a:latin typeface="Times New Roman" panose="02020603050405020304" pitchFamily="18" charset="0"/>
                <a:cs typeface="Times New Roman" panose="02020603050405020304" pitchFamily="18" charset="0"/>
              </a:rPr>
              <a:t>and philosophy in general, if either is to deserve to be called truly both fair and good.</a:t>
            </a:r>
            <a:endParaRPr lang="en-US" sz="1800" dirty="0">
              <a:solidFill>
                <a:srgbClr val="000000"/>
              </a:solidFill>
              <a:latin typeface="Times New Roman" panose="02020603050405020304" pitchFamily="18" charset="0"/>
              <a:cs typeface="Times New Roman" panose="02020603050405020304" pitchFamily="18" charset="0"/>
            </a:endParaRPr>
          </a:p>
          <a:p>
            <a:pPr lvl="2"/>
            <a:r>
              <a:rPr lang="en-US" sz="1400" dirty="0">
                <a:latin typeface="Times New Roman" panose="02020603050405020304" pitchFamily="18" charset="0"/>
                <a:cs typeface="Times New Roman" panose="02020603050405020304" pitchFamily="18" charset="0"/>
                <a:hlinkClick r:id="rId2"/>
              </a:rPr>
              <a:t>http://www.perseus.tufts.edu/hopper/text?doc=Perseus%3Atext%3A1999.01.0180%3Atext%3DTim.%3Asection%3D88b</a:t>
            </a:r>
            <a:endParaRPr lang="en-US" sz="14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Plato was jacked</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0381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AF88D-D03C-4129-950E-F1426A7431ED}"/>
              </a:ext>
            </a:extLst>
          </p:cNvPr>
          <p:cNvSpPr>
            <a:spLocks noGrp="1"/>
          </p:cNvSpPr>
          <p:nvPr>
            <p:ph type="title"/>
          </p:nvPr>
        </p:nvSpPr>
        <p:spPr/>
        <p:txBody>
          <a:bodyPr/>
          <a:lstStyle/>
          <a:p>
            <a:r>
              <a:rPr lang="en-US" i="1" dirty="0">
                <a:latin typeface="Times New Roman" panose="02020603050405020304" pitchFamily="18" charset="0"/>
                <a:cs typeface="Times New Roman" panose="02020603050405020304" pitchFamily="18" charset="0"/>
              </a:rPr>
              <a:t>Pan </a:t>
            </a:r>
            <a:r>
              <a:rPr lang="en-US" i="1" dirty="0" err="1">
                <a:latin typeface="Times New Roman" panose="02020603050405020304" pitchFamily="18" charset="0"/>
                <a:cs typeface="Times New Roman" panose="02020603050405020304" pitchFamily="18" charset="0"/>
              </a:rPr>
              <a:t>metron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ariston</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F07506-C166-4F4E-94D2-164DD796F81A}"/>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Everything in Moderation – </a:t>
            </a:r>
            <a:r>
              <a:rPr lang="en-US" dirty="0" err="1">
                <a:latin typeface="Times New Roman" panose="02020603050405020304" pitchFamily="18" charset="0"/>
                <a:cs typeface="Times New Roman" panose="02020603050405020304" pitchFamily="18" charset="0"/>
              </a:rPr>
              <a:t>Kleovoulos</a:t>
            </a:r>
            <a:r>
              <a:rPr lang="en-US" dirty="0">
                <a:latin typeface="Times New Roman" panose="02020603050405020304" pitchFamily="18" charset="0"/>
                <a:cs typeface="Times New Roman" panose="02020603050405020304" pitchFamily="18" charset="0"/>
              </a:rPr>
              <a:t> of </a:t>
            </a:r>
            <a:r>
              <a:rPr lang="en-US" dirty="0" err="1">
                <a:latin typeface="Times New Roman" panose="02020603050405020304" pitchFamily="18" charset="0"/>
                <a:cs typeface="Times New Roman" panose="02020603050405020304" pitchFamily="18" charset="0"/>
              </a:rPr>
              <a:t>Lindios</a:t>
            </a:r>
            <a:endParaRPr lang="en-US" dirty="0">
              <a:latin typeface="Times New Roman" panose="02020603050405020304" pitchFamily="18" charset="0"/>
              <a:cs typeface="Times New Roman" panose="02020603050405020304" pitchFamily="18" charset="0"/>
            </a:endParaRPr>
          </a:p>
          <a:p>
            <a:pPr lvl="2"/>
            <a:r>
              <a:rPr lang="en-US" dirty="0">
                <a:latin typeface="Times New Roman" panose="02020603050405020304" pitchFamily="18" charset="0"/>
                <a:cs typeface="Times New Roman" panose="02020603050405020304" pitchFamily="18" charset="0"/>
                <a:hlinkClick r:id="rId2"/>
              </a:rPr>
              <a:t>https://www.digital-mr.com/blog/view/everything-moderation-even-moderation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Connection to proportions</a:t>
            </a:r>
          </a:p>
          <a:p>
            <a:pPr lvl="1"/>
            <a:r>
              <a:rPr lang="en-US" sz="1800" dirty="0">
                <a:effectLst/>
                <a:latin typeface="Times New Roman" panose="02020603050405020304" pitchFamily="18" charset="0"/>
                <a:ea typeface="Yu Mincho" panose="02020400000000000000" pitchFamily="18" charset="-128"/>
                <a:cs typeface="Times New Roman" panose="02020603050405020304" pitchFamily="18" charset="0"/>
              </a:rPr>
              <a:t>To achieve the ideal male body, you want your flexed arms and calves to be 2.5 times larger than your non-dominant wrist, your shoulders to be 1.618 times larger than your waist, your chest to be 6.5 times larger than your wrist, and your upper leg to be 1.75 times larger than your knee</a:t>
            </a:r>
          </a:p>
          <a:p>
            <a:pPr lvl="2"/>
            <a:r>
              <a:rPr lang="en-US" dirty="0">
                <a:latin typeface="Times New Roman" panose="02020603050405020304" pitchFamily="18" charset="0"/>
                <a:cs typeface="Times New Roman" panose="02020603050405020304" pitchFamily="18" charset="0"/>
                <a:hlinkClick r:id="rId3"/>
              </a:rPr>
              <a:t>https://legionathletics.com/ideal-male-body/</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4208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57256-7F0F-426A-9603-950F23C0A68E}"/>
              </a:ext>
            </a:extLst>
          </p:cNvPr>
          <p:cNvSpPr>
            <a:spLocks noGrp="1"/>
          </p:cNvSpPr>
          <p:nvPr>
            <p:ph type="title"/>
          </p:nvPr>
        </p:nvSpPr>
        <p:spPr/>
        <p:txBody>
          <a:bodyPr>
            <a:normAutofit/>
          </a:bodyPr>
          <a:lstStyle/>
          <a:p>
            <a:r>
              <a:rPr lang="en-US" i="1" dirty="0">
                <a:latin typeface="Times New Roman" panose="02020603050405020304" pitchFamily="18" charset="0"/>
                <a:cs typeface="Times New Roman" panose="02020603050405020304" pitchFamily="18" charset="0"/>
              </a:rPr>
              <a:t>Doryphoros</a:t>
            </a:r>
          </a:p>
        </p:txBody>
      </p:sp>
      <p:sp>
        <p:nvSpPr>
          <p:cNvPr id="3" name="Content Placeholder 2">
            <a:extLst>
              <a:ext uri="{FF2B5EF4-FFF2-40B4-BE49-F238E27FC236}">
                <a16:creationId xmlns:a16="http://schemas.microsoft.com/office/drawing/2014/main" id="{D66C9475-89D2-4D8A-B1E6-C4AEC1E90DB2}"/>
              </a:ext>
            </a:extLst>
          </p:cNvPr>
          <p:cNvSpPr>
            <a:spLocks noGrp="1"/>
          </p:cNvSpPr>
          <p:nvPr>
            <p:ph idx="1"/>
          </p:nvPr>
        </p:nvSpPr>
        <p:spPr>
          <a:xfrm>
            <a:off x="6351639" y="1845734"/>
            <a:ext cx="4804041" cy="4023360"/>
          </a:xfrm>
        </p:spPr>
        <p:txBody>
          <a:bodyPr>
            <a:normAutofit/>
          </a:bodyPr>
          <a:lstStyle/>
          <a:p>
            <a:r>
              <a:rPr lang="en-US" dirty="0">
                <a:latin typeface="Times New Roman" panose="02020603050405020304" pitchFamily="18" charset="0"/>
                <a:cs typeface="Times New Roman" panose="02020603050405020304" pitchFamily="18" charset="0"/>
              </a:rPr>
              <a:t>Embodiment of proportions</a:t>
            </a:r>
          </a:p>
          <a:p>
            <a:r>
              <a:rPr lang="en-US" dirty="0">
                <a:latin typeface="Times New Roman" panose="02020603050405020304" pitchFamily="18" charset="0"/>
                <a:cs typeface="Times New Roman" panose="02020603050405020304" pitchFamily="18" charset="0"/>
              </a:rPr>
              <a:t>Apollonian</a:t>
            </a:r>
          </a:p>
          <a:p>
            <a:r>
              <a:rPr lang="en-US" dirty="0">
                <a:latin typeface="Times New Roman" panose="02020603050405020304" pitchFamily="18" charset="0"/>
                <a:cs typeface="Times New Roman" panose="02020603050405020304" pitchFamily="18" charset="0"/>
              </a:rPr>
              <a:t>Pure, order</a:t>
            </a:r>
          </a:p>
        </p:txBody>
      </p:sp>
      <p:pic>
        <p:nvPicPr>
          <p:cNvPr id="4" name="Picture 3" descr="Ancient Greek Sculptures That Everybody Should Know">
            <a:extLst>
              <a:ext uri="{FF2B5EF4-FFF2-40B4-BE49-F238E27FC236}">
                <a16:creationId xmlns:a16="http://schemas.microsoft.com/office/drawing/2014/main" id="{A308CFBA-BED8-4D8F-9DCC-FA78A0FD65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38212" y="1916318"/>
            <a:ext cx="1865668" cy="3471012"/>
          </a:xfrm>
          <a:prstGeom prst="rect">
            <a:avLst/>
          </a:prstGeom>
          <a:noFill/>
        </p:spPr>
      </p:pic>
      <p:pic>
        <p:nvPicPr>
          <p:cNvPr id="1026" name="Picture 2" descr="Doryphoros Life-size Statue (Large) - The Spear-Bearer – The Ancient Home">
            <a:extLst>
              <a:ext uri="{FF2B5EF4-FFF2-40B4-BE49-F238E27FC236}">
                <a16:creationId xmlns:a16="http://schemas.microsoft.com/office/drawing/2014/main" id="{8429AA01-FECB-42CC-BA02-3EDA5F42AB6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79475" y="1916318"/>
            <a:ext cx="1856991" cy="347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123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71F43-1C12-41B2-8048-A123495831A5}"/>
              </a:ext>
            </a:extLst>
          </p:cNvPr>
          <p:cNvSpPr>
            <a:spLocks noGrp="1"/>
          </p:cNvSpPr>
          <p:nvPr>
            <p:ph type="title"/>
          </p:nvPr>
        </p:nvSpPr>
        <p:spPr/>
        <p:txBody>
          <a:bodyPr>
            <a:normAutofit/>
          </a:bodyPr>
          <a:lstStyle/>
          <a:p>
            <a:r>
              <a:rPr lang="en-US" i="1" dirty="0">
                <a:latin typeface="Times New Roman" panose="02020603050405020304" pitchFamily="18" charset="0"/>
                <a:cs typeface="Times New Roman" panose="02020603050405020304" pitchFamily="18" charset="0"/>
              </a:rPr>
              <a:t>Farnese Hercules</a:t>
            </a:r>
          </a:p>
        </p:txBody>
      </p:sp>
      <p:sp>
        <p:nvSpPr>
          <p:cNvPr id="3" name="Content Placeholder 2">
            <a:extLst>
              <a:ext uri="{FF2B5EF4-FFF2-40B4-BE49-F238E27FC236}">
                <a16:creationId xmlns:a16="http://schemas.microsoft.com/office/drawing/2014/main" id="{0F8BF8F2-C710-48F4-8B90-8B7862F6A23C}"/>
              </a:ext>
            </a:extLst>
          </p:cNvPr>
          <p:cNvSpPr>
            <a:spLocks noGrp="1"/>
          </p:cNvSpPr>
          <p:nvPr>
            <p:ph idx="1"/>
          </p:nvPr>
        </p:nvSpPr>
        <p:spPr>
          <a:xfrm>
            <a:off x="6351639" y="1845734"/>
            <a:ext cx="4804041" cy="4023360"/>
          </a:xfrm>
        </p:spPr>
        <p:txBody>
          <a:bodyPr>
            <a:normAutofit/>
          </a:bodyPr>
          <a:lstStyle/>
          <a:p>
            <a:r>
              <a:rPr lang="en-US" dirty="0">
                <a:latin typeface="Times New Roman" panose="02020603050405020304" pitchFamily="18" charset="0"/>
                <a:cs typeface="Times New Roman" panose="02020603050405020304" pitchFamily="18" charset="0"/>
              </a:rPr>
              <a:t>Representation of the Greek spirit</a:t>
            </a:r>
          </a:p>
          <a:p>
            <a:r>
              <a:rPr lang="en-US" dirty="0">
                <a:latin typeface="Times New Roman" panose="02020603050405020304" pitchFamily="18" charset="0"/>
                <a:cs typeface="Times New Roman" panose="02020603050405020304" pitchFamily="18" charset="0"/>
              </a:rPr>
              <a:t>Herculean/Dionysian</a:t>
            </a:r>
          </a:p>
          <a:p>
            <a:r>
              <a:rPr lang="en-US" dirty="0">
                <a:latin typeface="Times New Roman" panose="02020603050405020304" pitchFamily="18" charset="0"/>
                <a:cs typeface="Times New Roman" panose="02020603050405020304" pitchFamily="18" charset="0"/>
              </a:rPr>
              <a:t>Passion, spirit</a:t>
            </a:r>
          </a:p>
        </p:txBody>
      </p:sp>
      <p:pic>
        <p:nvPicPr>
          <p:cNvPr id="5" name="Picture 4">
            <a:extLst>
              <a:ext uri="{FF2B5EF4-FFF2-40B4-BE49-F238E27FC236}">
                <a16:creationId xmlns:a16="http://schemas.microsoft.com/office/drawing/2014/main" id="{46E72F42-F2AD-4EC6-90DE-A3FCAB44A0F9}"/>
              </a:ext>
            </a:extLst>
          </p:cNvPr>
          <p:cNvPicPr>
            <a:picLocks noChangeAspect="1"/>
          </p:cNvPicPr>
          <p:nvPr/>
        </p:nvPicPr>
        <p:blipFill rotWithShape="1">
          <a:blip r:embed="rId2"/>
          <a:srcRect t="5539" b="8271"/>
          <a:stretch/>
        </p:blipFill>
        <p:spPr>
          <a:xfrm>
            <a:off x="1183017" y="1916318"/>
            <a:ext cx="2376058" cy="3471012"/>
          </a:xfrm>
          <a:prstGeom prst="rect">
            <a:avLst/>
          </a:prstGeom>
        </p:spPr>
      </p:pic>
      <p:pic>
        <p:nvPicPr>
          <p:cNvPr id="1030" name="Picture 6" descr="Hendrick Goltzius | Farnese Hercules | The Metropolitan Museum of Art">
            <a:extLst>
              <a:ext uri="{FF2B5EF4-FFF2-40B4-BE49-F238E27FC236}">
                <a16:creationId xmlns:a16="http://schemas.microsoft.com/office/drawing/2014/main" id="{56FFC66B-62A1-40F7-80C8-7A72E8EAD4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4" r="2436" b="5"/>
          <a:stretch/>
        </p:blipFill>
        <p:spPr bwMode="auto">
          <a:xfrm>
            <a:off x="3719942" y="1916318"/>
            <a:ext cx="2376057" cy="347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865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ncient Greek Sculptures That Everybody Should Know">
            <a:extLst>
              <a:ext uri="{FF2B5EF4-FFF2-40B4-BE49-F238E27FC236}">
                <a16:creationId xmlns:a16="http://schemas.microsoft.com/office/drawing/2014/main" id="{ACA8D5F7-02BA-4E19-A841-68883298F9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 b="21477"/>
          <a:stretch/>
        </p:blipFill>
        <p:spPr bwMode="auto">
          <a:xfrm>
            <a:off x="484632" y="1547086"/>
            <a:ext cx="2560320" cy="3757681"/>
          </a:xfrm>
          <a:prstGeom prst="rect">
            <a:avLst/>
          </a:prstGeom>
          <a:noFill/>
        </p:spPr>
      </p:pic>
      <p:cxnSp>
        <p:nvCxnSpPr>
          <p:cNvPr id="37" name="Straight Connector 26">
            <a:extLst>
              <a:ext uri="{FF2B5EF4-FFF2-40B4-BE49-F238E27FC236}">
                <a16:creationId xmlns:a16="http://schemas.microsoft.com/office/drawing/2014/main" id="{50DA1EB8-87CF-4588-A1FD-4756F9A28F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1007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6" name="Picture 2" descr="Doryphoros Life-size Statue (Large) - The Spear-Bearer – The Ancient Home">
            <a:extLst>
              <a:ext uri="{FF2B5EF4-FFF2-40B4-BE49-F238E27FC236}">
                <a16:creationId xmlns:a16="http://schemas.microsoft.com/office/drawing/2014/main" id="{6791512D-55D6-40B8-9E05-3B1D556B9D2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03007" y="1123527"/>
            <a:ext cx="2463568" cy="4604800"/>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Connector 28">
            <a:extLst>
              <a:ext uri="{FF2B5EF4-FFF2-40B4-BE49-F238E27FC236}">
                <a16:creationId xmlns:a16="http://schemas.microsoft.com/office/drawing/2014/main" id="{D7A4E378-EA57-47B9-B1EB-58B998F6C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259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Picture 3" descr="A statue of two people&#10;&#10;Description automatically generated with medium confidence">
            <a:extLst>
              <a:ext uri="{FF2B5EF4-FFF2-40B4-BE49-F238E27FC236}">
                <a16:creationId xmlns:a16="http://schemas.microsoft.com/office/drawing/2014/main" id="{1C189D13-8FE3-4F72-852B-F88687125BD9}"/>
              </a:ext>
            </a:extLst>
          </p:cNvPr>
          <p:cNvPicPr>
            <a:picLocks noChangeAspect="1"/>
          </p:cNvPicPr>
          <p:nvPr/>
        </p:nvPicPr>
        <p:blipFill rotWithShape="1">
          <a:blip r:embed="rId4"/>
          <a:srcRect t="5539" b="8271"/>
          <a:stretch/>
        </p:blipFill>
        <p:spPr>
          <a:xfrm>
            <a:off x="6235726" y="1555809"/>
            <a:ext cx="2560320" cy="3740236"/>
          </a:xfrm>
          <a:prstGeom prst="rect">
            <a:avLst/>
          </a:prstGeom>
        </p:spPr>
      </p:pic>
      <p:cxnSp>
        <p:nvCxnSpPr>
          <p:cNvPr id="39" name="Straight Connector 30">
            <a:extLst>
              <a:ext uri="{FF2B5EF4-FFF2-40B4-BE49-F238E27FC236}">
                <a16:creationId xmlns:a16="http://schemas.microsoft.com/office/drawing/2014/main" id="{D2B31ED6-76F0-425A-9A41-C947AEF9C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66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Picture 6" descr="Hendrick Goltzius | Farnese Hercules | The Metropolitan Museum of Art">
            <a:extLst>
              <a:ext uri="{FF2B5EF4-FFF2-40B4-BE49-F238E27FC236}">
                <a16:creationId xmlns:a16="http://schemas.microsoft.com/office/drawing/2014/main" id="{A55AC9A7-576B-4535-83AE-8156A9AFE10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94" r="2436" b="5"/>
          <a:stretch/>
        </p:blipFill>
        <p:spPr bwMode="auto">
          <a:xfrm>
            <a:off x="9120662" y="1555820"/>
            <a:ext cx="2560320" cy="3740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05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43204-BFE4-4545-AE25-9633C5E293C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Odyssey example</a:t>
            </a:r>
          </a:p>
        </p:txBody>
      </p:sp>
      <p:sp>
        <p:nvSpPr>
          <p:cNvPr id="3" name="Content Placeholder 2">
            <a:extLst>
              <a:ext uri="{FF2B5EF4-FFF2-40B4-BE49-F238E27FC236}">
                <a16:creationId xmlns:a16="http://schemas.microsoft.com/office/drawing/2014/main" id="{09C5530C-DD5E-4162-97A6-ABEA48EC5E0B}"/>
              </a:ext>
            </a:extLst>
          </p:cNvPr>
          <p:cNvSpPr>
            <a:spLocks noGrp="1"/>
          </p:cNvSpPr>
          <p:nvPr>
            <p:ph idx="1"/>
          </p:nvPr>
        </p:nvSpPr>
        <p:spPr/>
        <p:txBody>
          <a:bodyPr>
            <a:normAutofit/>
          </a:bodyPr>
          <a:lstStyle/>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“Come, my friends, why don't we ask the stranger whether there's some contest he knows all about and understands. From the way his body looks he's no weakling—not in his thighs and calves, his thick neck and those two strong upper arms— lots of power there, no lack of youthful strength. He's just exhausted by his many troubles. The sea is bad at breaking a man down, no matter what his strength. From what I know, there's nothing worse.” </a:t>
            </a:r>
          </a:p>
          <a:p>
            <a:pPr marL="342900" marR="0" lvl="0" indent="-342900">
              <a:lnSpc>
                <a:spcPct val="107000"/>
              </a:lnSpc>
              <a:spcBef>
                <a:spcPts val="0"/>
              </a:spcBef>
              <a:spcAft>
                <a:spcPts val="800"/>
              </a:spcAft>
              <a:buFont typeface="Calibri" panose="020F050202020403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Odyssey Book 8, 162-171</a:t>
            </a:r>
          </a:p>
        </p:txBody>
      </p:sp>
    </p:spTree>
    <p:extLst>
      <p:ext uri="{BB962C8B-B14F-4D97-AF65-F5344CB8AC3E}">
        <p14:creationId xmlns:p14="http://schemas.microsoft.com/office/powerpoint/2010/main" val="3157033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76B7-DF1A-4C60-857C-50A98D226D1E}"/>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3D9711B2-1877-4BF6-B766-912F1045767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5675480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50789FC9658741BC60F6276C2BC523" ma:contentTypeVersion="4" ma:contentTypeDescription="Create a new document." ma:contentTypeScope="" ma:versionID="6f55933d6c157183c3266328f9a5ea9e">
  <xsd:schema xmlns:xsd="http://www.w3.org/2001/XMLSchema" xmlns:xs="http://www.w3.org/2001/XMLSchema" xmlns:p="http://schemas.microsoft.com/office/2006/metadata/properties" xmlns:ns3="bcc0fad1-0d73-4339-8008-6ccfb0c4ac4c" targetNamespace="http://schemas.microsoft.com/office/2006/metadata/properties" ma:root="true" ma:fieldsID="459f418579a3bac069d854962963ab8c" ns3:_="">
    <xsd:import namespace="bcc0fad1-0d73-4339-8008-6ccfb0c4ac4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0fad1-0d73-4339-8008-6ccfb0c4ac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596E1E-05FC-46E6-848B-6BC77C54B1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0fad1-0d73-4339-8008-6ccfb0c4ac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033737-B3A7-4606-AA30-6C81895CCA16}">
  <ds:schemaRefs>
    <ds:schemaRef ds:uri="http://schemas.microsoft.com/sharepoint/v3/contenttype/forms"/>
  </ds:schemaRefs>
</ds:datastoreItem>
</file>

<file path=customXml/itemProps3.xml><?xml version="1.0" encoding="utf-8"?>
<ds:datastoreItem xmlns:ds="http://schemas.openxmlformats.org/officeDocument/2006/customXml" ds:itemID="{DC32BFDA-D097-4D55-9368-702C4E64BF59}">
  <ds:schemaRefs>
    <ds:schemaRef ds:uri="http://purl.org/dc/elements/1.1/"/>
    <ds:schemaRef ds:uri="http://schemas.openxmlformats.org/package/2006/metadata/core-properties"/>
    <ds:schemaRef ds:uri="http://schemas.microsoft.com/office/infopath/2007/PartnerControls"/>
    <ds:schemaRef ds:uri="http://www.w3.org/XML/1998/namespace"/>
    <ds:schemaRef ds:uri="http://purl.org/dc/terms/"/>
    <ds:schemaRef ds:uri="http://purl.org/dc/dcmitype/"/>
    <ds:schemaRef ds:uri="http://schemas.microsoft.com/office/2006/documentManagement/types"/>
    <ds:schemaRef ds:uri="bcc0fad1-0d73-4339-8008-6ccfb0c4ac4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trojan war presentation</Template>
  <TotalTime>0</TotalTime>
  <Words>370</Words>
  <Application>Microsoft Office PowerPoint</Application>
  <PresentationFormat>Widescreen</PresentationFormat>
  <Paragraphs>30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Calibri Light</vt:lpstr>
      <vt:lpstr>Times New Roman</vt:lpstr>
      <vt:lpstr>Retrospect</vt:lpstr>
      <vt:lpstr>Bodybuilding and Ancient Greek Culture</vt:lpstr>
      <vt:lpstr>Plato</vt:lpstr>
      <vt:lpstr>Pan metron ariston</vt:lpstr>
      <vt:lpstr>Doryphoros</vt:lpstr>
      <vt:lpstr>Farnese Hercules</vt:lpstr>
      <vt:lpstr>PowerPoint Presentation</vt:lpstr>
      <vt:lpstr>The Odyssey example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Bodybuilding and Ancient Greek Culture</dc:title>
  <dc:creator>Jackson Wolverton</dc:creator>
  <cp:lastModifiedBy>Jackson Wolverton</cp:lastModifiedBy>
  <cp:revision>1</cp:revision>
  <dcterms:created xsi:type="dcterms:W3CDTF">2022-04-21T14:54:00Z</dcterms:created>
  <dcterms:modified xsi:type="dcterms:W3CDTF">2022-04-21T14:54:10Z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0x0101009E50789FC9658741BC60F6276C2BC523</vt:lpwstr>
  </property>
</Properties>
</file>