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8" r:id="rId3"/>
    <p:sldId id="257" r:id="rId4"/>
    <p:sldId id="259" r:id="rId5"/>
    <p:sldId id="263" r:id="rId6"/>
    <p:sldId id="264" r:id="rId7"/>
    <p:sldId id="265" r:id="rId8"/>
    <p:sldId id="260" r:id="rId9"/>
    <p:sldId id="26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0"/>
  </p:normalViewPr>
  <p:slideViewPr>
    <p:cSldViewPr snapToGrid="0" snapToObjects="1">
      <p:cViewPr>
        <p:scale>
          <a:sx n="99" d="100"/>
          <a:sy n="99" d="100"/>
        </p:scale>
        <p:origin x="1056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67CA40-4141-4A49-B1D0-3FDDB6614784}" type="datetimeFigureOut">
              <a:rPr lang="en-US" smtClean="0"/>
              <a:t>4/30/22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1A55C5-2E24-024F-A6B1-E5D602166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03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1A55C5-2E24-024F-A6B1-E5D60216616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315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45054-2BF7-EB44-83C9-B10023395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2C41BE-8572-8947-B4DF-E27E2B20B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A788B7-E87D-ED46-AE68-616ACA827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FEF22-0936-3247-AADA-5807A61737E6}" type="datetimeFigureOut">
              <a:rPr lang="en-US" smtClean="0"/>
              <a:t>4/30/22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841EDD-591D-C54A-AC6F-928CD9A7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213029-52F7-AF44-AFA9-A4DFF99A3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4A279-99AC-A247-91BC-66209972C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37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C0CB5-48F6-F24C-B656-628E6DB88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5EAD18-8BD8-4F45-867B-E5DE55F30B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0A996-BC86-364C-80F6-5DF72398E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FEF22-0936-3247-AADA-5807A61737E6}" type="datetimeFigureOut">
              <a:rPr lang="en-US" smtClean="0"/>
              <a:t>4/30/22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8A44DB-FC9F-4F46-8F0E-9A6FFCD5D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9CC7E-2DF0-B946-9E3F-F5DDDA73E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4A279-99AC-A247-91BC-66209972C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130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DC3DB6-5CEB-4648-9721-463CB7A67E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313DB9-2241-E240-91BD-D6D147EE67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480DB-68EF-4E41-8CB9-6C6758053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FEF22-0936-3247-AADA-5807A61737E6}" type="datetimeFigureOut">
              <a:rPr lang="en-US" smtClean="0"/>
              <a:t>4/30/22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DEF9CB-2820-9147-B323-7E293C64E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D27C2C-2EB6-6045-8E7E-ED83C141D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4A279-99AC-A247-91BC-66209972C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85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522D0-3B50-504B-9318-8FB459CB3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3F802-BF76-7D49-A400-834A8C696D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1B004D-3508-724E-8323-2CE62EF23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FEF22-0936-3247-AADA-5807A61737E6}" type="datetimeFigureOut">
              <a:rPr lang="en-US" smtClean="0"/>
              <a:t>4/30/22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46861-7648-9848-A2B6-7470C711A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E2AA2-CC37-5144-938E-B200D5E0B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4A279-99AC-A247-91BC-66209972C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050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D6792-4EEC-5E46-BF6E-65D392BD7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FAFE8F-9BB7-5A4E-A2FB-571E4DE1E5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CC9B-6DDA-FD42-B126-3727493AA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FEF22-0936-3247-AADA-5807A61737E6}" type="datetimeFigureOut">
              <a:rPr lang="en-US" smtClean="0"/>
              <a:t>4/30/22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5161F-D58D-E741-BBCB-12A0436CD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DCC90-1163-6D45-8C0C-3F894C032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4A279-99AC-A247-91BC-66209972C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467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510D4-198C-2748-8414-9FA031789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55190-E11D-4E47-A723-0C6AC68911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6A6977-656A-8845-B3DA-C4F3B6DF5C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DB5415-3C3A-1F49-9056-D0AE38055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FEF22-0936-3247-AADA-5807A61737E6}" type="datetimeFigureOut">
              <a:rPr lang="en-US" smtClean="0"/>
              <a:t>4/30/22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439B6E-2E9F-D146-A401-20BA6C5A7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82040-46DA-2A4D-BC98-FA3F8554D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4A279-99AC-A247-91BC-66209972C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048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7706F-E9B9-B942-A82B-8E1F2CB79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25A6E7-10B9-5A4B-B9BD-D4C48EEA0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57CE7F-20C1-0247-A0DB-55A0CC1D84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5258B5-18DE-154F-99E2-D5C3B43B1B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2B268F-A6C5-9B4A-A5F2-50C485FD56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4BED1F-294C-4541-B6D9-89C989408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FEF22-0936-3247-AADA-5807A61737E6}" type="datetimeFigureOut">
              <a:rPr lang="en-US" smtClean="0"/>
              <a:t>4/30/22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5BC0C-DEC5-8140-BBF8-43219A267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348F7C-D4D1-D34F-B986-FBC7B1E1E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4A279-99AC-A247-91BC-66209972C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058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37954-0776-1346-A304-58F6C116E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72DA7E-DDA2-F34C-8D2D-C58B37DAB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FEF22-0936-3247-AADA-5807A61737E6}" type="datetimeFigureOut">
              <a:rPr lang="en-US" smtClean="0"/>
              <a:t>4/30/22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B9F044-226A-0343-B663-9216BF94C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80557F-BE96-9F47-933D-2C4E3E82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4A279-99AC-A247-91BC-66209972C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274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1298D4-B6F8-474E-9502-595C734F0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FEF22-0936-3247-AADA-5807A61737E6}" type="datetimeFigureOut">
              <a:rPr lang="en-US" smtClean="0"/>
              <a:t>4/30/22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D6098A-1388-9F4C-AF2F-9ABEEB92E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CFD4D-E015-DD44-A421-0FC0867AA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4A279-99AC-A247-91BC-66209972C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106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96354-42D2-A942-99C9-B05F2D4A3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30F2B-C317-CB42-90B3-96DB067FF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30F1C5-6DAB-014E-A7B8-C3C4B9546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5233A2-3E9D-F540-BDD9-F41AB3A9B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FEF22-0936-3247-AADA-5807A61737E6}" type="datetimeFigureOut">
              <a:rPr lang="en-US" smtClean="0"/>
              <a:t>4/30/22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B0EFEC-A03C-CF47-AB63-FE62CAF6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9761C6-1D8E-034C-A084-64D902E1E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4A279-99AC-A247-91BC-66209972C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422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C7C1-A38C-5741-A38D-74F246E52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C33D3E-AE9C-F247-A1A6-946A2AD205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42FB73-0511-B449-9705-119BACA0BF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08CF75-462C-A543-84F6-2A9A28BB1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FEF22-0936-3247-AADA-5807A61737E6}" type="datetimeFigureOut">
              <a:rPr lang="en-US" smtClean="0"/>
              <a:t>4/30/22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20CE6D-C7F5-D844-BC7D-1A27C94FA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149C92-B66C-424E-9E28-6BEF8B0D3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4A279-99AC-A247-91BC-66209972C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243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95FB6F-F133-894F-B9B4-851DF35CA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C2EB2-F052-A042-9AD1-A9F51FF5F5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0B1BE-048A-C442-B838-83CB8EA90E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FEF22-0936-3247-AADA-5807A61737E6}" type="datetimeFigureOut">
              <a:rPr lang="en-US" smtClean="0"/>
              <a:t>4/30/22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50C60A-F1BE-A849-AF5B-079E387953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E41B3-D8B6-E34C-8EFC-EF29CA8C1A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4A279-99AC-A247-91BC-66209972C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536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59244EFA-6F20-CE40-A0E5-C8E569DC08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3239" b="25105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96F55B-62EA-9E4B-88E1-FABFF26BD1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/>
              <a:t>The Greek Heritage and Development of Architecture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F198C2-EDA0-9241-AFFC-5CCB4F2CD3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4483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8C297F-4006-C94F-B071-80A7FD148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5400"/>
              <a:t>Historical Periods 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915261-2D23-524F-9D11-F2EC9C8DE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sz="2200" dirty="0"/>
              <a:t>Archaic (c.650-450 BCE): “Doric Order”</a:t>
            </a:r>
          </a:p>
          <a:p>
            <a:endParaRPr lang="en-US" sz="2200" dirty="0"/>
          </a:p>
          <a:p>
            <a:r>
              <a:rPr lang="en-US" sz="2200" dirty="0"/>
              <a:t>Classical (c.480-323 BCE): ”Ionic Order”</a:t>
            </a:r>
          </a:p>
          <a:p>
            <a:endParaRPr lang="en-US" sz="2200" dirty="0"/>
          </a:p>
          <a:p>
            <a:r>
              <a:rPr lang="en-US" sz="2200" dirty="0"/>
              <a:t>Hellenistic (C.323-27 BCE): “Corinthian Order” </a:t>
            </a:r>
          </a:p>
        </p:txBody>
      </p:sp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C686AEA5-8AA7-1448-B55A-F5014F54D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074" y="640080"/>
            <a:ext cx="6562164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561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7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7E0493-A14C-0A49-9158-C7DF6EFB0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3800"/>
              <a:t>Construction in the Ancient Greece </a:t>
            </a:r>
          </a:p>
        </p:txBody>
      </p:sp>
      <p:sp>
        <p:nvSpPr>
          <p:cNvPr id="33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4E967869-B14E-624F-FEE3-0EA3DDDA5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sz="2200" dirty="0"/>
              <a:t>First buildings was built with mud  and wood, but then the material was changed to marble and brick</a:t>
            </a:r>
          </a:p>
          <a:p>
            <a:r>
              <a:rPr lang="en-US" sz="2200" dirty="0"/>
              <a:t>Triglyphs, which hold the roof, lean on columns which ae based on stone foundations  </a:t>
            </a:r>
          </a:p>
          <a:p>
            <a:endParaRPr lang="en-US" sz="2200" dirty="0"/>
          </a:p>
        </p:txBody>
      </p:sp>
      <p:pic>
        <p:nvPicPr>
          <p:cNvPr id="11" name="Content Placeholder 10" descr="Diagram&#10;&#10;Description automatically generated">
            <a:extLst>
              <a:ext uri="{FF2B5EF4-FFF2-40B4-BE49-F238E27FC236}">
                <a16:creationId xmlns:a16="http://schemas.microsoft.com/office/drawing/2014/main" id="{6867AF65-9457-F941-9FD0-B1F6077F8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771068"/>
            <a:ext cx="6903720" cy="531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363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172745-B4E9-8A40-8A5B-D71DBC0A1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3800" dirty="0"/>
              <a:t>Roman Civilization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0D8FE-5565-A548-BF5E-7970C1312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sz="2200" dirty="0"/>
              <a:t> “All... must be built with due reference to durability, convenience, and beauty. ” Vitruvius, </a:t>
            </a:r>
            <a:r>
              <a:rPr lang="en-US" sz="2200" i="1" dirty="0"/>
              <a:t>De </a:t>
            </a:r>
            <a:r>
              <a:rPr lang="en-US" sz="2200" i="1" dirty="0" err="1"/>
              <a:t>Architectura</a:t>
            </a:r>
            <a:r>
              <a:rPr lang="en-US" sz="2200" i="1" dirty="0"/>
              <a:t> </a:t>
            </a:r>
            <a:r>
              <a:rPr lang="en-US" sz="2200" dirty="0"/>
              <a:t>Chapter III, Sec. 2</a:t>
            </a:r>
          </a:p>
          <a:p>
            <a:pPr marL="0" indent="0">
              <a:buNone/>
            </a:pPr>
            <a:r>
              <a:rPr lang="en-US" sz="2200" dirty="0"/>
              <a:t>Maison </a:t>
            </a:r>
            <a:r>
              <a:rPr lang="en-US" sz="2200" dirty="0" err="1"/>
              <a:t>carrée</a:t>
            </a:r>
            <a:r>
              <a:rPr lang="en-US" sz="2200" dirty="0"/>
              <a:t>- Roman Temple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9642B9-C7C4-9744-8DFB-AD803D6F8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840105"/>
            <a:ext cx="6903720" cy="517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691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92FF8BC-EBD4-9B46-8F0A-46050CF849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550" b="258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76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E36BB3C5-822B-45E1-A81E-5CC3176C61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813EA6-9B04-7D4F-8297-79935E8A50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" r="2" b="8382"/>
          <a:stretch/>
        </p:blipFill>
        <p:spPr>
          <a:xfrm>
            <a:off x="579264" y="365141"/>
            <a:ext cx="6288262" cy="3063875"/>
          </a:xfrm>
          <a:prstGeom prst="rect">
            <a:avLst/>
          </a:prstGeom>
        </p:spPr>
      </p:pic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FB39ECA9-4CDE-4883-98E8-287E905E9F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630934"/>
            <a:ext cx="6288261" cy="2546028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23A78B-E293-8E43-9393-D9695E162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49689"/>
            <a:ext cx="2111122" cy="2105025"/>
          </a:xfrm>
        </p:spPr>
        <p:txBody>
          <a:bodyPr>
            <a:normAutofit/>
          </a:bodyPr>
          <a:lstStyle/>
          <a:p>
            <a:r>
              <a:rPr lang="en-US" sz="2400"/>
              <a:t>Pantheon in Rome 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67483D0-BAEB-4927-88AD-76F5DA846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494" y="456572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DBB7B12-4298-4CFB-B539-44A91C930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94346" y="489305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229B7-ED17-E34E-8376-924918CDC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563" y="3849688"/>
            <a:ext cx="3315810" cy="2105025"/>
          </a:xfrm>
        </p:spPr>
        <p:txBody>
          <a:bodyPr anchor="ctr">
            <a:normAutofit/>
          </a:bodyPr>
          <a:lstStyle/>
          <a:p>
            <a:endParaRPr lang="en-US" sz="17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BB9926-2411-8E4D-8578-8A5865A615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142" b="17854"/>
          <a:stretch/>
        </p:blipFill>
        <p:spPr>
          <a:xfrm>
            <a:off x="7048500" y="365109"/>
            <a:ext cx="4621006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86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700038-9CB0-C547-8A31-B3BD0CB1A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98650"/>
            <a:ext cx="4892675" cy="4341813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624A44D-E5E7-9A43-BF02-096BBA18E7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02313" y="1898650"/>
            <a:ext cx="5548313" cy="43418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3D02BF-685B-5649-8BA4-4765D160F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Tholos of Delphi</a:t>
            </a:r>
          </a:p>
        </p:txBody>
      </p:sp>
    </p:spTree>
    <p:extLst>
      <p:ext uri="{BB962C8B-B14F-4D97-AF65-F5344CB8AC3E}">
        <p14:creationId xmlns:p14="http://schemas.microsoft.com/office/powerpoint/2010/main" val="756671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50818D-129A-3E44-B6C6-DB6F1FAFE8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34" r="5026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732569-BAB3-8848-AC32-36729814FA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67" r="2" b="1549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67A11A-A819-FB4A-A643-D657125D6E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58" r="13382" b="-3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7332C5-1BF9-804D-88D8-3DC33701E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r>
              <a:rPr lang="en-US" sz="2800"/>
              <a:t>Renaissance &amp; Enlightenment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8F214F-C2E8-254B-87F7-0A553F245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>
            <a:normAutofit/>
          </a:bodyPr>
          <a:lstStyle/>
          <a:p>
            <a:r>
              <a:rPr lang="en-US" sz="1700" dirty="0"/>
              <a:t>Renaissance Architecture (14</a:t>
            </a:r>
            <a:r>
              <a:rPr lang="en-US" sz="1700" baseline="30000" dirty="0"/>
              <a:t>th</a:t>
            </a:r>
            <a:r>
              <a:rPr lang="en-US" sz="1700" dirty="0"/>
              <a:t> and early 16</a:t>
            </a:r>
            <a:r>
              <a:rPr lang="en-US" sz="1700" baseline="30000" dirty="0"/>
              <a:t>th</a:t>
            </a:r>
            <a:r>
              <a:rPr lang="en-US" sz="1700" dirty="0"/>
              <a:t> centuries)  Revival and Development of Certain elements from Greek and Roman Architecture</a:t>
            </a:r>
          </a:p>
          <a:p>
            <a:r>
              <a:rPr lang="en-US" sz="1700" dirty="0"/>
              <a:t>-Enlightenment </a:t>
            </a:r>
            <a:r>
              <a:rPr lang="ru-RU" sz="1700" dirty="0"/>
              <a:t>(17</a:t>
            </a:r>
            <a:r>
              <a:rPr lang="en-US" sz="1700" baseline="30000" dirty="0"/>
              <a:t>th</a:t>
            </a:r>
            <a:r>
              <a:rPr lang="en-US" sz="1700" dirty="0"/>
              <a:t>-19</a:t>
            </a:r>
            <a:r>
              <a:rPr lang="en-US" sz="1700" baseline="30000" dirty="0"/>
              <a:t>th</a:t>
            </a:r>
            <a:r>
              <a:rPr lang="en-US" sz="1700" dirty="0"/>
              <a:t> centuries) Neoclassical Architecture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4CC44A-C648-EE4D-9E83-9FDF0E9577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123" b="-2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74955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89A49AB-46FE-4140-A1DC-4A61142DB1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3045FD-0641-CB4C-8BC5-11FCCBCC4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Modern Times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14529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3016</TotalTime>
  <Words>158</Words>
  <Application>Microsoft Macintosh PowerPoint</Application>
  <PresentationFormat>Widescreen</PresentationFormat>
  <Paragraphs>20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The Greek Heritage and Development of Architecture </vt:lpstr>
      <vt:lpstr>Historical Periods </vt:lpstr>
      <vt:lpstr>Construction in the Ancient Greece </vt:lpstr>
      <vt:lpstr>Roman Civilization</vt:lpstr>
      <vt:lpstr>PowerPoint Presentation</vt:lpstr>
      <vt:lpstr>Pantheon in Rome </vt:lpstr>
      <vt:lpstr>Tholos of Delphi</vt:lpstr>
      <vt:lpstr>Renaissance &amp; Enlightenment</vt:lpstr>
      <vt:lpstr>Modern Times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Greek Heritage and Development of Architecture </dc:title>
  <dc:creator>Lev Aramisov</dc:creator>
  <cp:lastModifiedBy>Lev Aramisov</cp:lastModifiedBy>
  <cp:revision>18</cp:revision>
  <dcterms:created xsi:type="dcterms:W3CDTF">2022-04-30T20:33:49Z</dcterms:created>
  <dcterms:modified xsi:type="dcterms:W3CDTF">2022-05-02T22:49:53Z</dcterms:modified>
</cp:coreProperties>
</file>