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53"/>
    <p:restoredTop sz="95909"/>
  </p:normalViewPr>
  <p:slideViewPr>
    <p:cSldViewPr snapToGrid="0" snapToObjects="1">
      <p:cViewPr varScale="1">
        <p:scale>
          <a:sx n="90" d="100"/>
          <a:sy n="90" d="100"/>
        </p:scale>
        <p:origin x="232" y="7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5/4/22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5/4/22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5/4/22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5/4/22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5/4/22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5/4/22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5/4/22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5/4/22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5/4/22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5/4/22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5/4/22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5/4/22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F90FB-961B-BE7D-66C6-6C5DF50443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44178" y="1929631"/>
            <a:ext cx="5518066" cy="2268559"/>
          </a:xfrm>
        </p:spPr>
        <p:txBody>
          <a:bodyPr/>
          <a:lstStyle/>
          <a:p>
            <a:r>
              <a:rPr lang="en-US" dirty="0"/>
              <a:t>Homeric Narration: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77C997-1506-2BF5-27F1-9BEE583F48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4215" y="3429000"/>
            <a:ext cx="5357600" cy="1160213"/>
          </a:xfrm>
        </p:spPr>
        <p:txBody>
          <a:bodyPr/>
          <a:lstStyle/>
          <a:p>
            <a:r>
              <a:rPr lang="en-US" dirty="0"/>
              <a:t>Homer’s Use of and Divergence from the Omniscient Narrator in </a:t>
            </a:r>
            <a:r>
              <a:rPr lang="en-US" i="1" dirty="0"/>
              <a:t>The Odyssey </a:t>
            </a:r>
          </a:p>
        </p:txBody>
      </p:sp>
    </p:spTree>
    <p:extLst>
      <p:ext uri="{BB962C8B-B14F-4D97-AF65-F5344CB8AC3E}">
        <p14:creationId xmlns:p14="http://schemas.microsoft.com/office/powerpoint/2010/main" val="2984971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4D346-E67D-EF6A-08A3-29408D1E7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1193818"/>
            <a:ext cx="7958331" cy="1077229"/>
          </a:xfrm>
        </p:spPr>
        <p:txBody>
          <a:bodyPr/>
          <a:lstStyle/>
          <a:p>
            <a:r>
              <a:rPr lang="en-US" dirty="0"/>
              <a:t>Narration Style: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571CF9-8FC0-086C-1251-B6B203FC68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Odyssey is written in an omniscient 3</a:t>
            </a:r>
            <a:r>
              <a:rPr lang="en-US" baseline="30000" dirty="0"/>
              <a:t>rd</a:t>
            </a:r>
            <a:r>
              <a:rPr lang="en-US" dirty="0"/>
              <a:t> person narrative</a:t>
            </a:r>
          </a:p>
          <a:p>
            <a:r>
              <a:rPr lang="en-US" dirty="0"/>
              <a:t>Invocation of the Muse </a:t>
            </a:r>
          </a:p>
          <a:p>
            <a:pPr lvl="1"/>
            <a:r>
              <a:rPr lang="en-US" dirty="0"/>
              <a:t>Distinction between Muse and Prophet </a:t>
            </a:r>
          </a:p>
          <a:p>
            <a:pPr lvl="1"/>
            <a:r>
              <a:rPr lang="en-US" dirty="0"/>
              <a:t>“Bi-planar” Omniscience </a:t>
            </a:r>
          </a:p>
          <a:p>
            <a:pPr lvl="2"/>
            <a:r>
              <a:rPr lang="en-US" dirty="0"/>
              <a:t>Mythical and Physical </a:t>
            </a:r>
          </a:p>
          <a:p>
            <a:pPr lvl="2"/>
            <a:r>
              <a:rPr lang="en-US" dirty="0"/>
              <a:t>Causation and Correlation </a:t>
            </a:r>
          </a:p>
          <a:p>
            <a:pPr lvl="2"/>
            <a:r>
              <a:rPr lang="en-US" dirty="0"/>
              <a:t>Fate, Destiny, and Divine Intervention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611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CAA06-363F-D910-484C-73735FA16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False Expectations as a Plot Device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76B49-B06A-EA56-4C98-3F13ABA36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599" y="1346670"/>
            <a:ext cx="7796540" cy="3997828"/>
          </a:xfrm>
        </p:spPr>
        <p:txBody>
          <a:bodyPr/>
          <a:lstStyle/>
          <a:p>
            <a:r>
              <a:rPr lang="en-US" dirty="0"/>
              <a:t>Building expectations before deviating from them is prevalent aspect of literature</a:t>
            </a:r>
          </a:p>
          <a:p>
            <a:r>
              <a:rPr lang="en-US" dirty="0"/>
              <a:t>Suspense, tension, false leads, and surprise </a:t>
            </a:r>
          </a:p>
          <a:p>
            <a:r>
              <a:rPr lang="en-US" dirty="0"/>
              <a:t>The Odyssey gives away “the ending” in the opening passages</a:t>
            </a:r>
          </a:p>
          <a:p>
            <a:pPr lvl="1"/>
            <a:r>
              <a:rPr lang="en-US" dirty="0"/>
              <a:t>The process becomes the vehicle that drives narrative direction, not potential results </a:t>
            </a:r>
          </a:p>
          <a:p>
            <a:pPr lvl="1"/>
            <a:r>
              <a:rPr lang="en-US" dirty="0"/>
              <a:t>Pioneer of plot format for mystery novels, movies, and mini-series </a:t>
            </a:r>
          </a:p>
        </p:txBody>
      </p:sp>
    </p:spTree>
    <p:extLst>
      <p:ext uri="{BB962C8B-B14F-4D97-AF65-F5344CB8AC3E}">
        <p14:creationId xmlns:p14="http://schemas.microsoft.com/office/powerpoint/2010/main" val="2367048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7E5F2-F41F-9338-6F96-3391DE363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Homer’s Deceptions </a:t>
            </a:r>
            <a:r>
              <a:rPr lang="en-US" sz="3200" dirty="0"/>
              <a:t>Extend</a:t>
            </a:r>
            <a:r>
              <a:rPr lang="en-US" dirty="0"/>
              <a:t> Beyond Unanticipated Plot Twists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570C0-D4B4-0C5E-6D29-33D451B450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Narrator strongly suggests or implicitly promises specific narrative direction </a:t>
            </a:r>
          </a:p>
          <a:p>
            <a:pPr lvl="1"/>
            <a:r>
              <a:rPr lang="en-US" dirty="0"/>
              <a:t>Ends up misleading </a:t>
            </a:r>
          </a:p>
          <a:p>
            <a:r>
              <a:rPr lang="en-US" dirty="0"/>
              <a:t>Creates aimlessly meandering and defiant tone that mimics the chaotic setting of the epic </a:t>
            </a:r>
          </a:p>
          <a:p>
            <a:r>
              <a:rPr lang="en-US" dirty="0"/>
              <a:t>Maintaining guise of consistent omniscience pacifies reader into false sense of security </a:t>
            </a:r>
          </a:p>
          <a:p>
            <a:pPr lvl="1"/>
            <a:r>
              <a:rPr lang="en-US" dirty="0"/>
              <a:t>Same feelings of certainty, confidence, and conviction stoked in Homer’s characters through sorceresses, prophets, and gods</a:t>
            </a:r>
          </a:p>
          <a:p>
            <a:pPr marL="457200" lvl="1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61906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383C2-67C8-00F4-B68B-4AD53E594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Opening Lines and Delayed Beginnings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CEABD-45DC-F212-7450-1A18B3594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Aimlessly meandering and defiant tone of epic established right away </a:t>
            </a:r>
          </a:p>
          <a:p>
            <a:r>
              <a:rPr lang="en-US" dirty="0"/>
              <a:t>Narrator questions the muse about when the story begins</a:t>
            </a:r>
          </a:p>
          <a:p>
            <a:r>
              <a:rPr lang="en-US" dirty="0"/>
              <a:t>Muse replies that the epic begins with Odysseus’ escape from Calypso’s island</a:t>
            </a:r>
          </a:p>
          <a:p>
            <a:r>
              <a:rPr lang="en-US" dirty="0"/>
              <a:t>The “starting point” the muse mentions is not addressed until book </a:t>
            </a:r>
            <a:r>
              <a:rPr lang="en-US" u="sng" dirty="0"/>
              <a:t>five</a:t>
            </a:r>
            <a:r>
              <a:rPr lang="en-US" dirty="0"/>
              <a:t>—over 2,000 lines later </a:t>
            </a:r>
          </a:p>
          <a:p>
            <a:pPr lvl="1"/>
            <a:r>
              <a:rPr lang="en-US" dirty="0"/>
              <a:t>Immerses reader into chaotic world of Odysseus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65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9A626-4EAA-EAFA-F253-118158C3D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Circe, Teiresias, and an Unnecessary Trip to the Underworld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5604C4-4EA8-AF05-4F77-139785283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Circe builds false sense of anticipation for reader and for Odysseus </a:t>
            </a:r>
          </a:p>
          <a:p>
            <a:pPr lvl="1"/>
            <a:r>
              <a:rPr lang="en-US" dirty="0"/>
              <a:t>Teiresias will puncture plot armor preventing Odysseus from returning home </a:t>
            </a:r>
          </a:p>
          <a:p>
            <a:pPr lvl="1"/>
            <a:r>
              <a:rPr lang="en-US" dirty="0"/>
              <a:t>Ends up as another diversion detour </a:t>
            </a:r>
          </a:p>
          <a:p>
            <a:pPr lvl="1"/>
            <a:r>
              <a:rPr lang="en-US" dirty="0"/>
              <a:t>Circe possessed pertinent directions all along </a:t>
            </a:r>
          </a:p>
          <a:p>
            <a:r>
              <a:rPr lang="en-US" dirty="0"/>
              <a:t>Elpenor’s role</a:t>
            </a:r>
          </a:p>
          <a:p>
            <a:pPr lvl="1"/>
            <a:r>
              <a:rPr lang="en-US" dirty="0"/>
              <a:t>Fusion of narrative omniscience and Homeric misdirection</a:t>
            </a:r>
          </a:p>
          <a:p>
            <a:pPr lvl="1"/>
            <a:r>
              <a:rPr lang="en-US" dirty="0"/>
              <a:t>Narrative/Literary device to get Odysseus to back track to Circe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346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A6342-1D2F-A889-A6A6-313BB6140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Apologue: Books 9 - 12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F109D-8147-2BE4-38DD-A9C55B864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Odysseus, the unreliable narrator </a:t>
            </a:r>
          </a:p>
          <a:p>
            <a:r>
              <a:rPr lang="en-US" dirty="0"/>
              <a:t>Imbeds and immerses the reader in chaotic and deceptive world </a:t>
            </a:r>
          </a:p>
          <a:p>
            <a:r>
              <a:rPr lang="en-US" dirty="0"/>
              <a:t>Aligns the reader with gullible </a:t>
            </a:r>
            <a:r>
              <a:rPr lang="en-US" dirty="0" err="1"/>
              <a:t>Phaecians</a:t>
            </a:r>
            <a:r>
              <a:rPr lang="en-US" dirty="0"/>
              <a:t> </a:t>
            </a:r>
          </a:p>
          <a:p>
            <a:r>
              <a:rPr lang="en-US" dirty="0"/>
              <a:t>Sows doubt in Homeric stories for the reader</a:t>
            </a:r>
          </a:p>
          <a:p>
            <a:pPr lvl="1"/>
            <a:r>
              <a:rPr lang="en-US" dirty="0"/>
              <a:t>Validity/Omniscience/Unbiased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636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A8D1C-27D8-65FA-6ABD-18F266825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Examples of Narrative Deviation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CB99C-0822-38A9-B029-1A3BB34D31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False Expectations </a:t>
            </a:r>
          </a:p>
          <a:p>
            <a:pPr lvl="1"/>
            <a:r>
              <a:rPr lang="en-US" dirty="0" err="1"/>
              <a:t>Phaecians</a:t>
            </a:r>
            <a:r>
              <a:rPr lang="en-US" dirty="0"/>
              <a:t> presented potentially threatening to Odysseus, but are not hard to win over ( Books 6,7)</a:t>
            </a:r>
          </a:p>
          <a:p>
            <a:pPr lvl="1"/>
            <a:r>
              <a:rPr lang="en-US" dirty="0"/>
              <a:t>Arete does not play an essential role in the reception for Odysseus as we are led to believe (Books 6,7)</a:t>
            </a:r>
          </a:p>
          <a:p>
            <a:pPr lvl="1"/>
            <a:r>
              <a:rPr lang="en-US" dirty="0"/>
              <a:t>Telemachus awaits signal from Odysseus to start fighting. He and the reader expect a standard battle, not the bow-contest. (Book 20)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4272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395</TotalTime>
  <Words>425</Words>
  <Application>Microsoft Macintosh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MS Shell Dlg 2</vt:lpstr>
      <vt:lpstr>Wingdings</vt:lpstr>
      <vt:lpstr>Wingdings 3</vt:lpstr>
      <vt:lpstr>Madison</vt:lpstr>
      <vt:lpstr>Homeric Narration:</vt:lpstr>
      <vt:lpstr>Narration Style:</vt:lpstr>
      <vt:lpstr>False Expectations as a Plot Device </vt:lpstr>
      <vt:lpstr>Homer’s Deceptions Extend Beyond Unanticipated Plot Twists </vt:lpstr>
      <vt:lpstr>Opening Lines and Delayed Beginnings</vt:lpstr>
      <vt:lpstr>Circe, Teiresias, and an Unnecessary Trip to the Underworld </vt:lpstr>
      <vt:lpstr>The Apologue: Books 9 - 12  </vt:lpstr>
      <vt:lpstr>Other Examples of Narrative Deviation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Homeric Narration:</dc:title>
  <dc:creator>Malcolm Wallace</dc:creator>
  <cp:lastModifiedBy>Malcolm Wallace</cp:lastModifiedBy>
  <cp:revision>2</cp:revision>
  <dcterms:created xsi:type="dcterms:W3CDTF">2022-05-04T20:45:41Z</dcterms:created>
  <dcterms:modified xsi:type="dcterms:W3CDTF">2022-05-05T03:21:00Z</dcterms:modified>
</cp:coreProperties>
</file>