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C7B8F-CE7D-F4A0-8787-1445B966D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E6F49-326E-0305-ABE9-787674AC3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33326-CDED-3220-7A97-C218F4081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E0549-62F4-3695-C4D2-3F33A76D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2B22E-B704-E6E1-B638-3DE11123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4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2684A-2B95-3749-9963-A811ECC9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8814F-1CAD-913A-D26E-B81273F8E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A769B-66EC-855E-C804-573FE457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83AB4-AA31-7107-E983-82E3F3CA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38B61-16B1-853A-6EDF-6FB9E32C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8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6E937-F208-78BD-06AF-04C060156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D65DB-B1D4-BA2F-7EF7-C673B58C6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0D5F7-728B-04E5-D74D-099AD68BF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24D47-106A-EA51-D1D7-4DBCAB15E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106A0-D501-4FB1-9804-57CDEEFF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7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9287-4035-8882-2D6F-72879DEE8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219C6-EB72-7127-6C79-180A4499E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771AD-18ED-259D-00DF-1CB8E1288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927BC-1F59-1788-5D10-358C7013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732BB-4229-0E2C-9BC1-F27869005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8BBB-8BA8-E3B2-3417-5830DF69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C31FD-8D22-15D3-250D-D702B04FE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EC55B-AAF3-F211-6D73-74734D34E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DADC6-6A1F-7C16-F3DD-F85215C4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32E0D-2E96-6B49-A486-3A9BCFDC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2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6F17-E39B-605A-12C3-CD0C60691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8D984-FF07-14B4-3F6D-71A5E49E0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D4B2B-3B08-DD7A-434D-76669F6CC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ABEE3-8651-549A-A12D-CED2B8A1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81DEA-88B1-5189-BB51-0C68F4E9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9E628-868D-26CA-05B2-AD585236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6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228D-054F-06B9-A8E4-16B0B49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F4CBE-9582-ED75-F83D-83D855469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8F122-F4E0-0E44-CA2F-D137BE225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CD820-4092-0AE1-C1F8-CA0874C4B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8B0194-0235-D0B6-A74D-8CA090054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98E5BD-3EC3-E07D-9007-3C57ADC5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4D1F9-DBDE-3F51-9501-03176CD1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C4FB0-A187-0B89-7887-58B99027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3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49FD-0D38-4610-DFE2-AAEEF1D6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009E75-F322-E2D1-333A-DB8CEADB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DCEE9-2F37-C33A-B9F4-DB78B35B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A80EE-E386-BC40-9989-25F4307CE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2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9572B-39B3-537C-7AB8-F23E5B55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68014-993E-2DE9-DF62-31F77D6C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D7BE8-ED7A-F39B-7408-19669B977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6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A1888-E75D-DDF9-1FBA-1CC7CFD6E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A7CE-39C7-A911-E391-325CB6478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D86623-095A-BFF8-6C6C-F98003AF0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DED488-9815-6793-8F4F-B25D09AB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9A964-D271-A4B0-FB27-029FF6032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A41A1-6BC3-6BC4-EFF8-0A1AEF39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494C-AD74-E649-50B6-F172FCB6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F7CE7D-E63C-CD8C-5B11-EF2570EC8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E2FDF-62D4-88B3-C561-AAF7107A5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012B4-9FDE-6F39-CED1-BC697E54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C0150-E162-8441-61C2-C706D113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E6FA5-BFF5-E18F-036D-6583FFA2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2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37054-6F04-8FBF-3B8A-BC9769F2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51A31-7EFC-3C73-2E94-636D2E53F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32848-D2D5-778E-F531-CF485C085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6D560A-7282-4CE1-9892-E21890B6940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B91FF-E115-15B6-D8F0-B133D87049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549C8-4348-14AB-6E70-0C7E66942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F311C2-5CB1-4ADB-83B8-1CA5600D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1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18FB6-9A07-CC76-9979-23BB029D4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F9BF-9E74-E2F9-AEF8-6D183EA258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Odysseus, Hephaestus,</a:t>
            </a:r>
            <a:r>
              <a:rPr lang="el-GR" dirty="0"/>
              <a:t> Μοιχεια</a:t>
            </a:r>
            <a:r>
              <a:rPr lang="en-US" dirty="0"/>
              <a:t>, and the Suitors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393DB-79DA-FCBC-63CD-6B2B9B26F3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</a:t>
            </a:r>
            <a:r>
              <a:rPr lang="en-US" dirty="0" err="1"/>
              <a:t>Demodocus</a:t>
            </a:r>
            <a:r>
              <a:rPr lang="en-US" dirty="0"/>
              <a:t>’ Song of Ares and Aphrodite complements the narrative of Penelope and the Suitors 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Justifying the Slaying of the Suitors</a:t>
            </a:r>
          </a:p>
        </p:txBody>
      </p:sp>
    </p:spTree>
    <p:extLst>
      <p:ext uri="{BB962C8B-B14F-4D97-AF65-F5344CB8AC3E}">
        <p14:creationId xmlns:p14="http://schemas.microsoft.com/office/powerpoint/2010/main" val="163354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23A6A-866A-B269-F1A3-EABCC396E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2D16A-28EC-DD17-170E-03DE62A8B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085" y="2112963"/>
            <a:ext cx="9144000" cy="1163637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CCAF3-68F7-0ECC-C7C0-6C75EEE8E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085" y="5202238"/>
            <a:ext cx="9144000" cy="165576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dirty="0"/>
              <a:t>Source: </a:t>
            </a:r>
            <a:r>
              <a:rPr lang="en-US" b="0" i="0" dirty="0">
                <a:effectLst/>
                <a:latin typeface="GT America Standard"/>
              </a:rPr>
              <a:t>Alden, Maureen J. “The Resonances of the Song of Ares and Aphrodite.” </a:t>
            </a:r>
            <a:r>
              <a:rPr lang="en-US" b="0" i="1" dirty="0">
                <a:effectLst/>
                <a:latin typeface="GT America Standard"/>
              </a:rPr>
              <a:t>Mnemosyne</a:t>
            </a:r>
            <a:r>
              <a:rPr lang="en-US" b="0" i="0" dirty="0">
                <a:effectLst/>
                <a:latin typeface="GT America Standard"/>
              </a:rPr>
              <a:t>, vol. 50, no. 5, 1997, pp. 513–29. </a:t>
            </a:r>
            <a:r>
              <a:rPr lang="en-US" b="0" i="1" dirty="0">
                <a:effectLst/>
                <a:latin typeface="GT America Standard"/>
              </a:rPr>
              <a:t>JSTOR</a:t>
            </a:r>
            <a:r>
              <a:rPr lang="en-US" b="0" i="0" dirty="0">
                <a:effectLst/>
                <a:latin typeface="GT America Standard"/>
              </a:rPr>
              <a:t>, http://www.jstor.org/stable/4432770. Accessed 17 Mar. 2025.</a:t>
            </a:r>
          </a:p>
        </p:txBody>
      </p:sp>
    </p:spTree>
    <p:extLst>
      <p:ext uri="{BB962C8B-B14F-4D97-AF65-F5344CB8AC3E}">
        <p14:creationId xmlns:p14="http://schemas.microsoft.com/office/powerpoint/2010/main" val="3180862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5C4C-2F3E-CBCA-D1CE-5DBA0EAF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topic?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07F43-4AAC-D3D5-E93B-00D0C285B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find the tale of Hephaestus, Ares, and Aphrodite to be the most interesting part of the </a:t>
            </a:r>
            <a:r>
              <a:rPr lang="en-US" i="1" dirty="0"/>
              <a:t>Odyssey </a:t>
            </a:r>
            <a:r>
              <a:rPr lang="en-US" dirty="0"/>
              <a:t>because of how unusual it is:</a:t>
            </a:r>
          </a:p>
          <a:p>
            <a:pPr lvl="1"/>
            <a:r>
              <a:rPr lang="en-US" dirty="0"/>
              <a:t>‘Club-Footed’ Hephaestus</a:t>
            </a:r>
          </a:p>
          <a:p>
            <a:pPr lvl="1"/>
            <a:r>
              <a:rPr lang="en-US" dirty="0"/>
              <a:t>Hunky Ares, Hot Aphrodite</a:t>
            </a:r>
          </a:p>
          <a:p>
            <a:pPr lvl="1"/>
            <a:r>
              <a:rPr lang="en-US" dirty="0"/>
              <a:t>Hephaestus, despite his physical disadvantage, is victorious over Ares thru guile and craftsmanship</a:t>
            </a:r>
          </a:p>
          <a:p>
            <a:pPr lvl="1"/>
            <a:r>
              <a:rPr lang="en-US" dirty="0"/>
              <a:t>It is </a:t>
            </a:r>
            <a:r>
              <a:rPr lang="en-US" i="1" dirty="0"/>
              <a:t>funny</a:t>
            </a:r>
            <a:r>
              <a:rPr lang="en-US" dirty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1" dirty="0">
                <a:solidFill>
                  <a:prstClr val="black"/>
                </a:solidFill>
                <a:latin typeface="Aptos" panose="02110004020202020204"/>
              </a:rPr>
              <a:t>Why is it there?</a:t>
            </a:r>
          </a:p>
          <a:p>
            <a:pPr lvl="1">
              <a:spcBef>
                <a:spcPts val="100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What does it have to do with the rest of the </a:t>
            </a:r>
            <a:r>
              <a:rPr lang="en-US" i="1" dirty="0">
                <a:solidFill>
                  <a:prstClr val="black"/>
                </a:solidFill>
                <a:latin typeface="Aptos" panose="02110004020202020204"/>
              </a:rPr>
              <a:t>Odyssey?</a:t>
            </a:r>
          </a:p>
          <a:p>
            <a:pPr lvl="1">
              <a:spcBef>
                <a:spcPts val="100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Why did the poet decide this tale was important enough to include alongside a song about the end of the Trojan War?</a:t>
            </a:r>
          </a:p>
          <a:p>
            <a:pPr lvl="1">
              <a:spcBef>
                <a:spcPts val="1000"/>
              </a:spcBef>
              <a:defRPr/>
            </a:pPr>
            <a:endParaRPr lang="en-US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289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97E2-BC68-209F-23EF-078DAB5B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Note on </a:t>
            </a:r>
            <a:r>
              <a:rPr lang="el-GR" dirty="0"/>
              <a:t>μοιχεια</a:t>
            </a:r>
            <a:r>
              <a:rPr lang="en-US" dirty="0"/>
              <a:t> / </a:t>
            </a:r>
            <a:r>
              <a:rPr lang="el-GR" dirty="0"/>
              <a:t>μοιχοι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BC52A-9E53-5301-FC92-1221A4E36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Greek word </a:t>
            </a:r>
            <a:r>
              <a:rPr lang="el-GR" i="1" dirty="0"/>
              <a:t>μοιχεια</a:t>
            </a:r>
            <a:r>
              <a:rPr lang="en-US" i="1" dirty="0"/>
              <a:t> (</a:t>
            </a:r>
            <a:r>
              <a:rPr lang="en-US" i="1" dirty="0" err="1"/>
              <a:t>moy</a:t>
            </a:r>
            <a:r>
              <a:rPr lang="en-US" i="1" dirty="0"/>
              <a:t>-KAY-uh) </a:t>
            </a:r>
            <a:r>
              <a:rPr lang="en-US" dirty="0"/>
              <a:t>is often translated as adultery, but “takes in a variety of different kinds of unauthorized sexual behavior which can be punished with impunity” by the head of a household.</a:t>
            </a:r>
          </a:p>
          <a:p>
            <a:r>
              <a:rPr lang="en-US" dirty="0"/>
              <a:t>It is not flat-out adultery or cheating, but “illicit sex with a woman under the control/protection of another man.” It is also achieved by “persuasion rather than force.”</a:t>
            </a:r>
          </a:p>
          <a:p>
            <a:r>
              <a:rPr lang="en-US" dirty="0"/>
              <a:t>So when we talk about to </a:t>
            </a:r>
            <a:r>
              <a:rPr lang="el-GR" i="1" dirty="0"/>
              <a:t>μοιχοι</a:t>
            </a:r>
            <a:r>
              <a:rPr lang="en-US" i="1" dirty="0"/>
              <a:t> (</a:t>
            </a:r>
            <a:r>
              <a:rPr lang="en-US" i="1" dirty="0" err="1"/>
              <a:t>moy</a:t>
            </a:r>
            <a:r>
              <a:rPr lang="en-US" i="1" dirty="0"/>
              <a:t>-KOY)</a:t>
            </a:r>
            <a:r>
              <a:rPr lang="en-US" dirty="0"/>
              <a:t>, we refer not just to adulterers or cheaters, but someone who is violating another man’s honor and household.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239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6FE8-CD00-8A0E-002A-5C8BD18E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Alden’s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D6B3A-ECF9-4F03-9C98-EDC943C0E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song of Ares and Aphrodite “anticipates, in the world of irresponsible and hilarious divine comedy, the deadly serious situation confronting Odysseus on his return to Ithaca.”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That this story also “encourages the audience to regard the suitors as </a:t>
            </a:r>
            <a:r>
              <a:rPr lang="el-GR" i="1" dirty="0"/>
              <a:t>μοιχοι</a:t>
            </a:r>
            <a:r>
              <a:rPr lang="en-US" dirty="0"/>
              <a:t> despite the possibility for the interpretation of their pursuit of Penelope as a morally permissible action.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Hephaestus’ willingness to accept monetary compensation sets a “negative example” for Odysseus and “enhances the triumph of Odysseus” who “insists on punishing [the suitors] with death.”</a:t>
            </a:r>
          </a:p>
        </p:txBody>
      </p:sp>
    </p:spTree>
    <p:extLst>
      <p:ext uri="{BB962C8B-B14F-4D97-AF65-F5344CB8AC3E}">
        <p14:creationId xmlns:p14="http://schemas.microsoft.com/office/powerpoint/2010/main" val="326237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34486-1527-94D2-71A6-1FBB07D3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Anticipating Ithaca and Subsidiary Narratives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2C42-D67E-91AA-DCB5-0CAA7776B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Alden argues that the song of </a:t>
            </a:r>
            <a:r>
              <a:rPr lang="en-US" dirty="0" err="1"/>
              <a:t>Demodocus</a:t>
            </a:r>
            <a:r>
              <a:rPr lang="en-US" dirty="0"/>
              <a:t> is “one of a whole series of narratives subsidiary to the main plot which rehearse its concerns with the awful possibility of </a:t>
            </a:r>
            <a:r>
              <a:rPr lang="el-GR" dirty="0"/>
              <a:t>μοιχεια</a:t>
            </a:r>
            <a:r>
              <a:rPr lang="en-US" dirty="0"/>
              <a:t> in the absence of the husband, and the need to punish such </a:t>
            </a:r>
            <a:r>
              <a:rPr lang="el-GR" dirty="0"/>
              <a:t>μοιχεια</a:t>
            </a:r>
            <a:r>
              <a:rPr lang="en-US" dirty="0"/>
              <a:t> when it occurs.”</a:t>
            </a:r>
          </a:p>
          <a:p>
            <a:pPr lvl="1"/>
            <a:r>
              <a:rPr lang="en-US" dirty="0"/>
              <a:t>Orestes’ slaying of Aegisthus is presented as a righteous example of vengeance to Telemachus.</a:t>
            </a:r>
          </a:p>
          <a:p>
            <a:pPr lvl="1"/>
            <a:r>
              <a:rPr lang="en-US" dirty="0"/>
              <a:t>Hephaestus, Ares, and Aphrodite</a:t>
            </a:r>
          </a:p>
          <a:p>
            <a:pPr lvl="1"/>
            <a:r>
              <a:rPr lang="en-US" dirty="0"/>
              <a:t>The Trojan Horse story and conclusion of the 10-year long war started by the </a:t>
            </a:r>
            <a:r>
              <a:rPr lang="el-GR" dirty="0"/>
              <a:t>μοιχεια </a:t>
            </a:r>
            <a:r>
              <a:rPr lang="en-US" dirty="0"/>
              <a:t>of Paris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These narratives all anticipate the finale on Ithaca.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7D2C0-785C-9BE0-4882-2C7A6D9A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Encouraging the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A9BA1-1478-06C0-8584-C2B0E855D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many points throughout the story the reader / listener is encouraged to view the suitors of Penelope negatively.</a:t>
            </a:r>
          </a:p>
          <a:p>
            <a:pPr lvl="1"/>
            <a:r>
              <a:rPr lang="en-US" dirty="0"/>
              <a:t>The are initially introduced with the epithet ‘haughty’</a:t>
            </a:r>
          </a:p>
          <a:p>
            <a:pPr lvl="1"/>
            <a:r>
              <a:rPr lang="en-US" dirty="0"/>
              <a:t>The narrator provides examples of their violations of </a:t>
            </a:r>
            <a:r>
              <a:rPr lang="en-US" i="1" dirty="0"/>
              <a:t>xenia</a:t>
            </a:r>
            <a:r>
              <a:rPr lang="en-US" dirty="0"/>
              <a:t> within Odysseus’ household</a:t>
            </a:r>
          </a:p>
          <a:p>
            <a:pPr lvl="1"/>
            <a:r>
              <a:rPr lang="en-US" dirty="0"/>
              <a:t>Athena complains of their arrogance</a:t>
            </a:r>
          </a:p>
          <a:p>
            <a:pPr lvl="1"/>
            <a:r>
              <a:rPr lang="en-US" dirty="0"/>
              <a:t>Athena is also the first to advocate for their slaughter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1" dirty="0">
                <a:solidFill>
                  <a:prstClr val="black"/>
                </a:solidFill>
                <a:latin typeface="Aptos" panose="02110004020202020204"/>
              </a:rPr>
              <a:t>But what about Book 18, line 270?</a:t>
            </a:r>
          </a:p>
          <a:p>
            <a:pPr lvl="1">
              <a:spcBef>
                <a:spcPts val="100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Odysseus ordered Penelope to remarry once Telemachus’ beard is grown.</a:t>
            </a:r>
          </a:p>
          <a:p>
            <a:pPr lvl="1">
              <a:spcBef>
                <a:spcPts val="1000"/>
              </a:spcBef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Doesn’t this mean the suitors are justified in their courtship of Penelope?</a:t>
            </a:r>
          </a:p>
        </p:txBody>
      </p:sp>
    </p:spTree>
    <p:extLst>
      <p:ext uri="{BB962C8B-B14F-4D97-AF65-F5344CB8AC3E}">
        <p14:creationId xmlns:p14="http://schemas.microsoft.com/office/powerpoint/2010/main" val="272058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ED9EE-0621-5D9F-26F7-650994B76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000" i="1">
                <a:latin typeface="Aptos" panose="02110004020202020204"/>
              </a:rPr>
              <a:t>NOPE; THEY ARE STILL BAD</a:t>
            </a:r>
            <a:endParaRPr lang="en-US" sz="500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2354D-FCFE-EF78-5E5A-A26C9BCC9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000"/>
              <a:t>This example comes in the latter 3</a:t>
            </a:r>
            <a:r>
              <a:rPr lang="en-US" sz="2000" baseline="30000"/>
              <a:t>rd</a:t>
            </a:r>
            <a:r>
              <a:rPr lang="en-US" sz="2000"/>
              <a:t> of the narrative, after 17 Books of reinforcement that the suitors are in the wrong.</a:t>
            </a:r>
          </a:p>
          <a:p>
            <a:r>
              <a:rPr lang="en-US" sz="2000"/>
              <a:t>We never actually hear Odysseus say this; possibly part of Penelope’s ruse?</a:t>
            </a:r>
          </a:p>
          <a:p>
            <a:r>
              <a:rPr lang="en-US" sz="2000"/>
              <a:t>Plus, it doesn’t excuse the brazen violations of </a:t>
            </a:r>
            <a:r>
              <a:rPr lang="en-US" sz="2000" i="1"/>
              <a:t>xenia</a:t>
            </a:r>
            <a:r>
              <a:rPr lang="en-US" sz="2000"/>
              <a:t> the suitors have been committing.</a:t>
            </a:r>
          </a:p>
        </p:txBody>
      </p:sp>
      <p:pic>
        <p:nvPicPr>
          <p:cNvPr id="5" name="Picture 4" descr="A red and white sign&#10;&#10;AI-generated content may be incorrect.">
            <a:extLst>
              <a:ext uri="{FF2B5EF4-FFF2-40B4-BE49-F238E27FC236}">
                <a16:creationId xmlns:a16="http://schemas.microsoft.com/office/drawing/2014/main" id="{1F636F5A-DEDC-1782-7C90-47EB625BD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" b="145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18286-219D-078E-0EF2-5795BBA0E3F0}"/>
              </a:ext>
            </a:extLst>
          </p:cNvPr>
          <p:cNvSpPr txBox="1"/>
          <p:nvPr/>
        </p:nvSpPr>
        <p:spPr>
          <a:xfrm>
            <a:off x="7084949" y="2767280"/>
            <a:ext cx="3332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Suitors</a:t>
            </a:r>
          </a:p>
        </p:txBody>
      </p:sp>
    </p:spTree>
    <p:extLst>
      <p:ext uri="{BB962C8B-B14F-4D97-AF65-F5344CB8AC3E}">
        <p14:creationId xmlns:p14="http://schemas.microsoft.com/office/powerpoint/2010/main" val="2635970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3B0E9-FD2C-1283-B9F4-3C4FEA8EF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Encouraging Odysseus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3BAAE-1360-FB30-5555-705BDB180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accepting the payment for Aphrodite’s infidelity, Hephaestus himself becomes mocked.</a:t>
            </a:r>
          </a:p>
          <a:p>
            <a:pPr lvl="1"/>
            <a:r>
              <a:rPr lang="en-US" dirty="0"/>
              <a:t>After seeing the lack of real consequences for Ares, another God remarks that he would gladly swap places with Ares if it meant he could get into bed with Aphrodite.</a:t>
            </a:r>
          </a:p>
          <a:p>
            <a:pPr lvl="1"/>
            <a:r>
              <a:rPr lang="en-US" dirty="0"/>
              <a:t>Instead of the laughter being directed at the ensnared lovers, Hephaestus also becomes the butt of a joke.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Odysseus can use this story of </a:t>
            </a:r>
            <a:r>
              <a:rPr lang="el-GR" i="1" dirty="0">
                <a:solidFill>
                  <a:prstClr val="black"/>
                </a:solidFill>
                <a:latin typeface="Aptos" panose="02110004020202020204"/>
              </a:rPr>
              <a:t>μοιχεια</a:t>
            </a:r>
            <a:r>
              <a:rPr lang="en-US" i="1" dirty="0">
                <a:solidFill>
                  <a:prstClr val="black"/>
                </a:solidFill>
                <a:latin typeface="Aptos" panose="02110004020202020204"/>
              </a:rPr>
              <a:t>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to guide his judgment and justify the slaughter of the suitors.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59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4FCF-4932-CEDD-CA67-F76962AD8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8034D-CB31-309E-C29E-9F6BB3BC3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Alden makes strong points for the argument that the story of Hephaestus, Ares, and Aphrodite functions as part of a series of other narratives within the </a:t>
            </a:r>
            <a:r>
              <a:rPr lang="en-US" i="1" dirty="0"/>
              <a:t>Odyssey</a:t>
            </a:r>
            <a:r>
              <a:rPr lang="en-US" dirty="0"/>
              <a:t> to warn Odysseus about the dangers of </a:t>
            </a:r>
            <a:r>
              <a:rPr lang="el-GR" i="1" dirty="0"/>
              <a:t>μοιχοι</a:t>
            </a:r>
            <a:r>
              <a:rPr lang="en-US" dirty="0"/>
              <a:t> in his absence and how to deal with them.</a:t>
            </a:r>
          </a:p>
          <a:p>
            <a:r>
              <a:rPr lang="en-US" dirty="0"/>
              <a:t>The secondary point of how the suitors are to be understood within the text of the </a:t>
            </a:r>
            <a:r>
              <a:rPr lang="en-US" i="1" dirty="0"/>
              <a:t>Odyssey</a:t>
            </a:r>
            <a:r>
              <a:rPr lang="en-US" dirty="0"/>
              <a:t> is also interesting and pertinent to discussions we’ve had in class.</a:t>
            </a:r>
          </a:p>
        </p:txBody>
      </p:sp>
    </p:spTree>
    <p:extLst>
      <p:ext uri="{BB962C8B-B14F-4D97-AF65-F5344CB8AC3E}">
        <p14:creationId xmlns:p14="http://schemas.microsoft.com/office/powerpoint/2010/main" val="75465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821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GT America Standard</vt:lpstr>
      <vt:lpstr>Office Theme</vt:lpstr>
      <vt:lpstr>Odysseus, Hephaestus, Μοιχεια, and the Suitors </vt:lpstr>
      <vt:lpstr>Why this topic?</vt:lpstr>
      <vt:lpstr>A Quick Note on μοιχεια / μοιχοι</vt:lpstr>
      <vt:lpstr>Alden’s Ideas</vt:lpstr>
      <vt:lpstr>Anticipating Ithaca and Subsidiary Narratives</vt:lpstr>
      <vt:lpstr>Encouraging the Audience</vt:lpstr>
      <vt:lpstr>NOPE; THEY ARE STILL BAD</vt:lpstr>
      <vt:lpstr>Encouraging Odysseus</vt:lpstr>
      <vt:lpstr>Conclusion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Logan Spicer</dc:creator>
  <cp:lastModifiedBy>Logan Spicer</cp:lastModifiedBy>
  <cp:revision>4</cp:revision>
  <dcterms:created xsi:type="dcterms:W3CDTF">2025-03-17T16:44:23Z</dcterms:created>
  <dcterms:modified xsi:type="dcterms:W3CDTF">2025-03-18T13:41:40Z</dcterms:modified>
</cp:coreProperties>
</file>