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0" d="100"/>
          <a:sy n="40" d="100"/>
        </p:scale>
        <p:origin x="1662"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B4B51C-5918-42BE-BA68-09C4DD44E9E2}"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329648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B4B51C-5918-42BE-BA68-09C4DD44E9E2}"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25866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B4B51C-5918-42BE-BA68-09C4DD44E9E2}"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205413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B4B51C-5918-42BE-BA68-09C4DD44E9E2}"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72713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B4B51C-5918-42BE-BA68-09C4DD44E9E2}"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390127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B4B51C-5918-42BE-BA68-09C4DD44E9E2}"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216272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B4B51C-5918-42BE-BA68-09C4DD44E9E2}" type="datetimeFigureOut">
              <a:rPr lang="en-US" smtClean="0"/>
              <a:t>4/21/2025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285062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B4B51C-5918-42BE-BA68-09C4DD44E9E2}" type="datetimeFigureOut">
              <a:rPr lang="en-US" smtClean="0"/>
              <a:t>4/21/2025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220914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4B51C-5918-42BE-BA68-09C4DD44E9E2}" type="datetimeFigureOut">
              <a:rPr lang="en-US" smtClean="0"/>
              <a:t>4/21/2025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146406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B4B51C-5918-42BE-BA68-09C4DD44E9E2}"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364836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B4B51C-5918-42BE-BA68-09C4DD44E9E2}"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A92D4-6B35-495B-A0C8-00F795E61DB4}" type="slidenum">
              <a:rPr lang="en-US" smtClean="0"/>
              <a:t>‹#›</a:t>
            </a:fld>
            <a:endParaRPr lang="en-US"/>
          </a:p>
        </p:txBody>
      </p:sp>
    </p:spTree>
    <p:extLst>
      <p:ext uri="{BB962C8B-B14F-4D97-AF65-F5344CB8AC3E}">
        <p14:creationId xmlns:p14="http://schemas.microsoft.com/office/powerpoint/2010/main" val="4228790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84B4B51C-5918-42BE-BA68-09C4DD44E9E2}" type="datetimeFigureOut">
              <a:rPr lang="en-US" smtClean="0"/>
              <a:t>4/21/2025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D5CA92D4-6B35-495B-A0C8-00F795E61DB4}" type="slidenum">
              <a:rPr lang="en-US" smtClean="0"/>
              <a:t>‹#›</a:t>
            </a:fld>
            <a:endParaRPr lang="en-US"/>
          </a:p>
        </p:txBody>
      </p:sp>
    </p:spTree>
    <p:extLst>
      <p:ext uri="{BB962C8B-B14F-4D97-AF65-F5344CB8AC3E}">
        <p14:creationId xmlns:p14="http://schemas.microsoft.com/office/powerpoint/2010/main" val="7987970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i.org/10.1007/s12138-023-00646-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4E143-D93F-53E2-FEF2-92232FB3DF57}"/>
              </a:ext>
            </a:extLst>
          </p:cNvPr>
          <p:cNvSpPr>
            <a:spLocks noGrp="1"/>
          </p:cNvSpPr>
          <p:nvPr>
            <p:ph type="ctrTitle"/>
          </p:nvPr>
        </p:nvSpPr>
        <p:spPr>
          <a:xfrm>
            <a:off x="5232400" y="1367673"/>
            <a:ext cx="6124576" cy="2665509"/>
          </a:xfrm>
        </p:spPr>
        <p:txBody>
          <a:bodyPr>
            <a:normAutofit/>
          </a:bodyPr>
          <a:lstStyle/>
          <a:p>
            <a:pPr algn="r"/>
            <a:r>
              <a:rPr lang="en-US" sz="7200" dirty="0"/>
              <a:t>Greek Myth Today</a:t>
            </a:r>
          </a:p>
        </p:txBody>
      </p:sp>
      <p:sp>
        <p:nvSpPr>
          <p:cNvPr id="3" name="Subtitle 2">
            <a:extLst>
              <a:ext uri="{FF2B5EF4-FFF2-40B4-BE49-F238E27FC236}">
                <a16:creationId xmlns:a16="http://schemas.microsoft.com/office/drawing/2014/main" id="{915D597F-2C8A-3A42-C14E-CF14567FF656}"/>
              </a:ext>
            </a:extLst>
          </p:cNvPr>
          <p:cNvSpPr>
            <a:spLocks noGrp="1"/>
          </p:cNvSpPr>
          <p:nvPr>
            <p:ph type="subTitle" idx="1"/>
          </p:nvPr>
        </p:nvSpPr>
        <p:spPr>
          <a:xfrm>
            <a:off x="5228702" y="4414180"/>
            <a:ext cx="6128274" cy="884538"/>
          </a:xfrm>
        </p:spPr>
        <p:txBody>
          <a:bodyPr>
            <a:normAutofit fontScale="85000" lnSpcReduction="20000"/>
          </a:bodyPr>
          <a:lstStyle/>
          <a:p>
            <a:pPr algn="r"/>
            <a:r>
              <a:rPr lang="en-US" sz="3200" i="1" dirty="0"/>
              <a:t>Hades</a:t>
            </a:r>
            <a:r>
              <a:rPr lang="en-US" sz="3200" dirty="0"/>
              <a:t> Video Game</a:t>
            </a:r>
          </a:p>
          <a:p>
            <a:pPr algn="r"/>
            <a:endParaRPr lang="en-US" sz="1300" dirty="0"/>
          </a:p>
          <a:p>
            <a:pPr algn="r"/>
            <a:r>
              <a:rPr lang="en-US" sz="1300" dirty="0"/>
              <a:t>Remy Blank</a:t>
            </a:r>
          </a:p>
        </p:txBody>
      </p:sp>
      <p:pic>
        <p:nvPicPr>
          <p:cNvPr id="4" name="Picture 6" descr="Zagreus - Hades Wiki">
            <a:extLst>
              <a:ext uri="{FF2B5EF4-FFF2-40B4-BE49-F238E27FC236}">
                <a16:creationId xmlns:a16="http://schemas.microsoft.com/office/drawing/2014/main" id="{D2F048FE-0908-F68C-6F76-F557FF27FE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8271" b="-1"/>
          <a:stretch/>
        </p:blipFill>
        <p:spPr bwMode="auto">
          <a:xfrm>
            <a:off x="1" y="0"/>
            <a:ext cx="4551226" cy="685800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61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Hades Artifacts (door symbols) guide ...">
            <a:extLst>
              <a:ext uri="{FF2B5EF4-FFF2-40B4-BE49-F238E27FC236}">
                <a16:creationId xmlns:a16="http://schemas.microsoft.com/office/drawing/2014/main" id="{98C5CEC9-4CBA-ECCE-0F65-98698CDD7FA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720" y="4235552"/>
            <a:ext cx="5731108" cy="232826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C98349B-172C-B479-497E-E5EBAD5A566C}"/>
              </a:ext>
            </a:extLst>
          </p:cNvPr>
          <p:cNvSpPr txBox="1"/>
          <p:nvPr/>
        </p:nvSpPr>
        <p:spPr>
          <a:xfrm>
            <a:off x="740584" y="859808"/>
            <a:ext cx="3543197" cy="2878986"/>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400" kern="1200" dirty="0">
                <a:latin typeface="+mj-lt"/>
                <a:ea typeface="+mj-ea"/>
                <a:cs typeface="+mj-cs"/>
              </a:rPr>
              <a:t>Introduction</a:t>
            </a:r>
          </a:p>
        </p:txBody>
      </p:sp>
      <p:sp>
        <p:nvSpPr>
          <p:cNvPr id="8" name="Rectangle 4">
            <a:extLst>
              <a:ext uri="{FF2B5EF4-FFF2-40B4-BE49-F238E27FC236}">
                <a16:creationId xmlns:a16="http://schemas.microsoft.com/office/drawing/2014/main" id="{AD0819A6-CE36-F588-3AE4-E50EA699095A}"/>
              </a:ext>
            </a:extLst>
          </p:cNvPr>
          <p:cNvSpPr>
            <a:spLocks noGrp="1" noChangeArrowheads="1"/>
          </p:cNvSpPr>
          <p:nvPr>
            <p:ph idx="1"/>
          </p:nvPr>
        </p:nvSpPr>
        <p:spPr bwMode="auto">
          <a:xfrm>
            <a:off x="6477270" y="685805"/>
            <a:ext cx="4974771" cy="55340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p>
            <a:pPr marL="0" marR="0" lvl="0" indent="0" fontAlgn="base">
              <a:spcBef>
                <a:spcPct val="0"/>
              </a:spcBef>
              <a:spcAft>
                <a:spcPts val="600"/>
              </a:spcAft>
              <a:buClrTx/>
              <a:buSzTx/>
              <a:buNone/>
              <a:tabLst/>
            </a:pPr>
            <a:r>
              <a:rPr lang="en-US" altLang="en-US" sz="1500" b="1" dirty="0"/>
              <a:t>G</a:t>
            </a:r>
            <a:r>
              <a:rPr kumimoji="0" lang="en-US" altLang="en-US" sz="1500" b="1" i="0" u="none" strike="noStrike" cap="none" normalizeH="0" baseline="0" dirty="0">
                <a:ln>
                  <a:noFill/>
                </a:ln>
                <a:effectLst/>
              </a:rPr>
              <a:t>reek Myth in Pop Culture</a:t>
            </a:r>
            <a:endParaRPr kumimoji="0" lang="en-US" altLang="en-US" sz="1500" b="0" i="0" u="none" strike="noStrike" cap="none" normalizeH="0" baseline="0" dirty="0">
              <a:ln>
                <a:noFill/>
              </a:ln>
              <a:effectLst/>
            </a:endParaRPr>
          </a:p>
          <a:p>
            <a:pPr marL="0" marR="0" lvl="0" fontAlgn="base">
              <a:spcBef>
                <a:spcPct val="0"/>
              </a:spcBef>
              <a:spcAft>
                <a:spcPts val="600"/>
              </a:spcAft>
              <a:buClrTx/>
              <a:buSzTx/>
              <a:tabLst/>
            </a:pPr>
            <a:r>
              <a:rPr kumimoji="0" lang="en-US" altLang="en-US" sz="1500" b="0" i="0" u="none" strike="noStrike" cap="none" normalizeH="0" baseline="0" dirty="0">
                <a:ln>
                  <a:noFill/>
                </a:ln>
                <a:effectLst/>
              </a:rPr>
              <a:t>Greek mythology has evolved over time but remains influential in modern culture.</a:t>
            </a:r>
          </a:p>
          <a:p>
            <a:pPr marL="0" marR="0" lvl="0" fontAlgn="base">
              <a:spcBef>
                <a:spcPct val="0"/>
              </a:spcBef>
              <a:spcAft>
                <a:spcPts val="600"/>
              </a:spcAft>
              <a:buClrTx/>
              <a:buSzTx/>
              <a:tabLst/>
            </a:pPr>
            <a:r>
              <a:rPr kumimoji="0" lang="en-US" altLang="en-US" sz="1500" b="0" i="0" u="none" strike="noStrike" cap="none" normalizeH="0" baseline="0" dirty="0">
                <a:ln>
                  <a:noFill/>
                </a:ln>
                <a:effectLst/>
              </a:rPr>
              <a:t>Stories have adapted to reflect contemporary society while retaining their core meanings.</a:t>
            </a:r>
          </a:p>
          <a:p>
            <a:pPr marL="0" marR="0" lvl="0" indent="0" fontAlgn="base">
              <a:spcBef>
                <a:spcPct val="0"/>
              </a:spcBef>
              <a:spcAft>
                <a:spcPts val="600"/>
              </a:spcAft>
              <a:buClrTx/>
              <a:buSzTx/>
              <a:buNone/>
              <a:tabLst/>
            </a:pPr>
            <a:r>
              <a:rPr kumimoji="0" lang="en-US" altLang="en-US" sz="1500" b="1" i="0" u="none" strike="noStrike" cap="none" normalizeH="0" baseline="0" dirty="0">
                <a:ln>
                  <a:noFill/>
                </a:ln>
                <a:effectLst/>
              </a:rPr>
              <a:t>Technology’s Role in Myth Retelling</a:t>
            </a:r>
            <a:endParaRPr kumimoji="0" lang="en-US" altLang="en-US" sz="1500" b="0" i="0" u="none" strike="noStrike" cap="none" normalizeH="0" baseline="0" dirty="0">
              <a:ln>
                <a:noFill/>
              </a:ln>
              <a:effectLst/>
            </a:endParaRPr>
          </a:p>
          <a:p>
            <a:pPr marL="0" marR="0" lvl="0" fontAlgn="base">
              <a:spcBef>
                <a:spcPct val="0"/>
              </a:spcBef>
              <a:spcAft>
                <a:spcPts val="600"/>
              </a:spcAft>
              <a:buClrTx/>
              <a:buSzTx/>
              <a:tabLst/>
            </a:pPr>
            <a:r>
              <a:rPr kumimoji="0" lang="en-US" altLang="en-US" sz="1500" b="0" i="0" u="none" strike="noStrike" cap="none" normalizeH="0" baseline="0" dirty="0">
                <a:ln>
                  <a:noFill/>
                </a:ln>
                <a:effectLst/>
              </a:rPr>
              <a:t>Modern tech (movies, TV shows, video games) helps retell myths in engaging ways.</a:t>
            </a:r>
          </a:p>
          <a:p>
            <a:pPr marL="0" marR="0" lvl="0" fontAlgn="base">
              <a:spcBef>
                <a:spcPct val="0"/>
              </a:spcBef>
              <a:spcAft>
                <a:spcPts val="600"/>
              </a:spcAft>
              <a:buClrTx/>
              <a:buSzTx/>
              <a:tabLst/>
            </a:pPr>
            <a:r>
              <a:rPr kumimoji="0" lang="en-US" altLang="en-US" sz="1500" b="0" i="0" u="none" strike="noStrike" cap="none" normalizeH="0" baseline="0" dirty="0">
                <a:ln>
                  <a:noFill/>
                </a:ln>
                <a:effectLst/>
              </a:rPr>
              <a:t>Video games, in particular, offer immersive storytelling experiences.</a:t>
            </a:r>
          </a:p>
          <a:p>
            <a:pPr marL="0" marR="0" lvl="0" indent="0" fontAlgn="base">
              <a:spcBef>
                <a:spcPct val="0"/>
              </a:spcBef>
              <a:spcAft>
                <a:spcPts val="600"/>
              </a:spcAft>
              <a:buClrTx/>
              <a:buSzTx/>
              <a:buNone/>
              <a:tabLst/>
            </a:pPr>
            <a:r>
              <a:rPr kumimoji="0" lang="en-US" altLang="en-US" sz="1500" b="1" i="0" u="none" strike="noStrike" cap="none" normalizeH="0" baseline="0" dirty="0">
                <a:ln>
                  <a:noFill/>
                </a:ln>
                <a:effectLst/>
              </a:rPr>
              <a:t>Video Games as Mythological Storytellers</a:t>
            </a:r>
            <a:endParaRPr kumimoji="0" lang="en-US" altLang="en-US" sz="1500" b="0" i="0" u="none" strike="noStrike" cap="none" normalizeH="0" baseline="0" dirty="0">
              <a:ln>
                <a:noFill/>
              </a:ln>
              <a:effectLst/>
            </a:endParaRPr>
          </a:p>
          <a:p>
            <a:pPr marL="0" marR="0" lvl="0" fontAlgn="base">
              <a:spcBef>
                <a:spcPct val="0"/>
              </a:spcBef>
              <a:spcAft>
                <a:spcPts val="600"/>
              </a:spcAft>
              <a:buClrTx/>
              <a:buSzTx/>
              <a:tabLst/>
            </a:pPr>
            <a:r>
              <a:rPr kumimoji="0" lang="en-US" altLang="en-US" sz="1500" b="0" i="0" u="none" strike="noStrike" cap="none" normalizeH="0" baseline="0" dirty="0">
                <a:ln>
                  <a:noFill/>
                </a:ln>
                <a:effectLst/>
              </a:rPr>
              <a:t>Many games use Greek myth as a foundation or inspiration.</a:t>
            </a:r>
          </a:p>
          <a:p>
            <a:pPr marL="0" marR="0" lvl="0" fontAlgn="base">
              <a:spcBef>
                <a:spcPct val="0"/>
              </a:spcBef>
              <a:spcAft>
                <a:spcPts val="600"/>
              </a:spcAft>
              <a:buClrTx/>
              <a:buSzTx/>
              <a:tabLst/>
            </a:pPr>
            <a:r>
              <a:rPr kumimoji="0" lang="en-US" altLang="en-US" sz="1500" b="0" i="0" u="none" strike="noStrike" cap="none" normalizeH="0" baseline="0" dirty="0">
                <a:ln>
                  <a:noFill/>
                </a:ln>
                <a:effectLst/>
              </a:rPr>
              <a:t>They allow players to engage with myths interactively.</a:t>
            </a:r>
          </a:p>
          <a:p>
            <a:pPr marL="0" marR="0" lvl="0" indent="0" fontAlgn="base">
              <a:spcBef>
                <a:spcPct val="0"/>
              </a:spcBef>
              <a:spcAft>
                <a:spcPts val="600"/>
              </a:spcAft>
              <a:buClrTx/>
              <a:buSzTx/>
              <a:buNone/>
              <a:tabLst/>
            </a:pPr>
            <a:r>
              <a:rPr kumimoji="0" lang="en-US" altLang="en-US" sz="1500" b="1" i="1" u="none" strike="noStrike" cap="none" normalizeH="0" baseline="0" dirty="0">
                <a:ln>
                  <a:noFill/>
                </a:ln>
                <a:effectLst/>
              </a:rPr>
              <a:t>Hades</a:t>
            </a:r>
            <a:r>
              <a:rPr kumimoji="0" lang="en-US" altLang="en-US" sz="1500" b="1" i="0" u="none" strike="noStrike" cap="none" normalizeH="0" baseline="0" dirty="0">
                <a:ln>
                  <a:noFill/>
                </a:ln>
                <a:effectLst/>
              </a:rPr>
              <a:t> (2020) by Supergiant Games</a:t>
            </a:r>
            <a:endParaRPr kumimoji="0" lang="en-US" altLang="en-US" sz="1500" b="0" i="0" u="none" strike="noStrike" cap="none" normalizeH="0" baseline="0" dirty="0">
              <a:ln>
                <a:noFill/>
              </a:ln>
              <a:effectLst/>
            </a:endParaRPr>
          </a:p>
          <a:p>
            <a:pPr marL="0" marR="0" lvl="0" fontAlgn="base">
              <a:spcBef>
                <a:spcPct val="0"/>
              </a:spcBef>
              <a:spcAft>
                <a:spcPts val="600"/>
              </a:spcAft>
              <a:buClrTx/>
              <a:buSzTx/>
              <a:tabLst/>
            </a:pPr>
            <a:r>
              <a:rPr kumimoji="0" lang="en-US" altLang="en-US" sz="1500" b="0" i="0" u="none" strike="noStrike" cap="none" normalizeH="0" baseline="0" dirty="0">
                <a:ln>
                  <a:noFill/>
                </a:ln>
                <a:effectLst/>
              </a:rPr>
              <a:t>A modern retelling rooted in Greek myth, centered around the Underworld.</a:t>
            </a:r>
          </a:p>
          <a:p>
            <a:pPr marL="0" marR="0" lvl="0" fontAlgn="base">
              <a:spcBef>
                <a:spcPct val="0"/>
              </a:spcBef>
              <a:spcAft>
                <a:spcPts val="600"/>
              </a:spcAft>
              <a:buClrTx/>
              <a:buSzTx/>
              <a:tabLst/>
            </a:pPr>
            <a:r>
              <a:rPr kumimoji="0" lang="en-US" altLang="en-US" sz="1500" b="0" i="0" u="none" strike="noStrike" cap="none" normalizeH="0" baseline="0" dirty="0">
                <a:ln>
                  <a:noFill/>
                </a:ln>
                <a:effectLst/>
              </a:rPr>
              <a:t>Acts as both entertainment and an educational tool.</a:t>
            </a:r>
          </a:p>
          <a:p>
            <a:pPr marL="0" marR="0" lvl="0" fontAlgn="base">
              <a:spcBef>
                <a:spcPct val="0"/>
              </a:spcBef>
              <a:spcAft>
                <a:spcPts val="600"/>
              </a:spcAft>
              <a:buClrTx/>
              <a:buSzTx/>
              <a:tabLst/>
            </a:pPr>
            <a:r>
              <a:rPr lang="en-US" altLang="en-US" sz="1500" dirty="0"/>
              <a:t>Encourages learning myth and storytelling through fun and repeatable gameplay loop. </a:t>
            </a:r>
            <a:endParaRPr kumimoji="0" lang="en-US" altLang="en-US" sz="1500" b="0" i="0" u="none" strike="noStrike" cap="none" normalizeH="0" baseline="0" dirty="0">
              <a:ln>
                <a:noFill/>
              </a:ln>
              <a:effectLst/>
            </a:endParaRPr>
          </a:p>
          <a:p>
            <a:pPr marL="0" marR="0" lvl="0" fontAlgn="base">
              <a:spcBef>
                <a:spcPct val="0"/>
              </a:spcBef>
              <a:spcAft>
                <a:spcPts val="600"/>
              </a:spcAft>
              <a:buClrTx/>
              <a:buSzTx/>
              <a:tabLst/>
            </a:pPr>
            <a:endParaRPr kumimoji="0" lang="en-US" altLang="en-US" sz="1500" b="0" i="0" u="none" strike="noStrike" cap="none" normalizeH="0" baseline="0" dirty="0">
              <a:ln>
                <a:noFill/>
              </a:ln>
              <a:effectLst/>
            </a:endParaRPr>
          </a:p>
        </p:txBody>
      </p:sp>
    </p:spTree>
    <p:extLst>
      <p:ext uri="{BB962C8B-B14F-4D97-AF65-F5344CB8AC3E}">
        <p14:creationId xmlns:p14="http://schemas.microsoft.com/office/powerpoint/2010/main" val="38178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AE853-6676-EB34-4E65-2C51152AED72}"/>
              </a:ext>
            </a:extLst>
          </p:cNvPr>
          <p:cNvSpPr>
            <a:spLocks noGrp="1"/>
          </p:cNvSpPr>
          <p:nvPr>
            <p:ph type="title"/>
          </p:nvPr>
        </p:nvSpPr>
        <p:spPr>
          <a:xfrm>
            <a:off x="272716" y="-1195171"/>
            <a:ext cx="4905401" cy="4042196"/>
          </a:xfrm>
        </p:spPr>
        <p:txBody>
          <a:bodyPr>
            <a:normAutofit/>
          </a:bodyPr>
          <a:lstStyle/>
          <a:p>
            <a:pPr algn="ctr"/>
            <a:r>
              <a:rPr lang="en-US" dirty="0"/>
              <a:t>Mythography: Virtual Museum</a:t>
            </a:r>
          </a:p>
        </p:txBody>
      </p:sp>
      <p:sp>
        <p:nvSpPr>
          <p:cNvPr id="3" name="Content Placeholder 2">
            <a:extLst>
              <a:ext uri="{FF2B5EF4-FFF2-40B4-BE49-F238E27FC236}">
                <a16:creationId xmlns:a16="http://schemas.microsoft.com/office/drawing/2014/main" id="{D45F660C-D0AB-7DF4-DC37-167C26EA3D68}"/>
              </a:ext>
            </a:extLst>
          </p:cNvPr>
          <p:cNvSpPr>
            <a:spLocks noGrp="1"/>
          </p:cNvSpPr>
          <p:nvPr>
            <p:ph idx="1"/>
          </p:nvPr>
        </p:nvSpPr>
        <p:spPr>
          <a:xfrm>
            <a:off x="0" y="1527888"/>
            <a:ext cx="10070432" cy="4351338"/>
          </a:xfrm>
        </p:spPr>
        <p:txBody>
          <a:bodyPr>
            <a:normAutofit/>
          </a:bodyPr>
          <a:lstStyle/>
          <a:p>
            <a:pPr marL="742950" marR="0" lvl="1" indent="-285750">
              <a:spcBef>
                <a:spcPts val="0"/>
              </a:spcBef>
              <a:spcAft>
                <a:spcPts val="0"/>
              </a:spcAft>
              <a:buFont typeface="Courier New" panose="02070309020205020404" pitchFamily="49" charset="0"/>
              <a:buChar char="o"/>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Video games with historical settings let players explore and interact with historical places and artifacts. This applies to games based around Greek myth or era.</a:t>
            </a:r>
          </a:p>
          <a:p>
            <a:pPr marL="742950" marR="0" lvl="1" indent="-285750">
              <a:spcBef>
                <a:spcPts val="0"/>
              </a:spcBef>
              <a:spcAft>
                <a:spcPts val="800"/>
              </a:spcAft>
              <a:buFont typeface="Courier New" panose="02070309020205020404" pitchFamily="49" charset="0"/>
              <a:buChar char="o"/>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Historical game studies (HGS) looks into how games present history and how people learn through experience and immersion through gameplay.</a:t>
            </a:r>
          </a:p>
          <a:p>
            <a:pPr marL="342900" marR="0" lvl="0" indent="-342900">
              <a:spcBef>
                <a:spcPts val="0"/>
              </a:spcBef>
              <a:spcAft>
                <a:spcPts val="0"/>
              </a:spcAft>
              <a:buFont typeface="Symbol" panose="05050102010706020507" pitchFamily="18" charset="2"/>
              <a:buChar char=""/>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A plethora of examples of Historical games considered “virtual museums.”</a:t>
            </a:r>
          </a:p>
          <a:p>
            <a:pPr marL="742950" marR="0" lvl="1" indent="-285750">
              <a:spcBef>
                <a:spcPts val="0"/>
              </a:spcBef>
              <a:spcAft>
                <a:spcPts val="0"/>
              </a:spcAft>
              <a:buFont typeface="Courier New" panose="02070309020205020404" pitchFamily="49" charset="0"/>
              <a:buChar char="o"/>
            </a:pPr>
            <a:r>
              <a:rPr lang="en-US" sz="2000" i="1" kern="100" dirty="0">
                <a:effectLst/>
                <a:latin typeface="Aptos" panose="020B0004020202020204" pitchFamily="34" charset="0"/>
                <a:ea typeface="Aptos" panose="020B0004020202020204" pitchFamily="34" charset="0"/>
                <a:cs typeface="Times New Roman" panose="02020603050405020304" pitchFamily="18" charset="0"/>
              </a:rPr>
              <a:t>Assassin’s Creed: Origins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is a game set in ancient Egypt and lets players explore like a museum. </a:t>
            </a:r>
          </a:p>
          <a:p>
            <a:pPr marL="742950" marR="0" lvl="1" indent="-285750">
              <a:spcBef>
                <a:spcPts val="0"/>
              </a:spcBef>
              <a:spcAft>
                <a:spcPts val="800"/>
              </a:spcAft>
              <a:buFont typeface="Courier New" panose="02070309020205020404" pitchFamily="49" charset="0"/>
              <a:buChar char="o"/>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Games like </a:t>
            </a:r>
            <a:r>
              <a:rPr lang="en-US" sz="2000" i="1" kern="100" dirty="0">
                <a:effectLst/>
                <a:latin typeface="Aptos" panose="020B0004020202020204" pitchFamily="34" charset="0"/>
                <a:ea typeface="Aptos" panose="020B0004020202020204" pitchFamily="34" charset="0"/>
                <a:cs typeface="Times New Roman" panose="02020603050405020304" pitchFamily="18" charset="0"/>
              </a:rPr>
              <a:t>Valiant Hearts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and</a:t>
            </a:r>
            <a:r>
              <a:rPr lang="en-US" sz="2000" i="1" kern="100" dirty="0">
                <a:effectLst/>
                <a:latin typeface="Aptos" panose="020B0004020202020204" pitchFamily="34" charset="0"/>
                <a:ea typeface="Aptos" panose="020B0004020202020204" pitchFamily="34" charset="0"/>
                <a:cs typeface="Times New Roman" panose="02020603050405020304" pitchFamily="18" charset="0"/>
              </a:rPr>
              <a:t> Medal of Honor: Rising Sun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let players explore and learn about World War I and II.</a:t>
            </a:r>
          </a:p>
          <a:p>
            <a:pPr marL="742950" marR="0" lvl="1" indent="-285750">
              <a:spcBef>
                <a:spcPts val="0"/>
              </a:spcBef>
              <a:spcAft>
                <a:spcPts val="0"/>
              </a:spcAft>
              <a:buFont typeface="Courier New" panose="02070309020205020404" pitchFamily="49" charset="0"/>
              <a:buChar char="o"/>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Myth-based video games are like mythography, a genre that organizes and records myths into collections, in that they collect, combine and retell myths in a more complete way. </a:t>
            </a:r>
          </a:p>
          <a:p>
            <a:pPr marL="742950" marR="0" lvl="1" indent="-285750">
              <a:spcBef>
                <a:spcPts val="0"/>
              </a:spcBef>
              <a:spcAft>
                <a:spcPts val="800"/>
              </a:spcAft>
              <a:buFont typeface="Courier New" panose="02070309020205020404" pitchFamily="49" charset="0"/>
              <a:buChar char="o"/>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These games take mythography and makes them fell modern and fun while also being education in an interactive way. </a:t>
            </a:r>
          </a:p>
          <a:p>
            <a:pPr marL="742950" marR="0" lvl="1" indent="-285750">
              <a:spcBef>
                <a:spcPts val="0"/>
              </a:spcBef>
              <a:spcAft>
                <a:spcPts val="800"/>
              </a:spcAft>
              <a:buFont typeface="Courier New" panose="02070309020205020404" pitchFamily="49" charset="0"/>
              <a:buChar char="o"/>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000" dirty="0"/>
          </a:p>
        </p:txBody>
      </p:sp>
    </p:spTree>
    <p:extLst>
      <p:ext uri="{BB962C8B-B14F-4D97-AF65-F5344CB8AC3E}">
        <p14:creationId xmlns:p14="http://schemas.microsoft.com/office/powerpoint/2010/main" val="687974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D9090-2242-CBBF-5A3E-3DA0FD47A301}"/>
              </a:ext>
            </a:extLst>
          </p:cNvPr>
          <p:cNvSpPr>
            <a:spLocks noGrp="1"/>
          </p:cNvSpPr>
          <p:nvPr>
            <p:ph type="title"/>
          </p:nvPr>
        </p:nvSpPr>
        <p:spPr>
          <a:xfrm>
            <a:off x="324853" y="568517"/>
            <a:ext cx="11480902" cy="886379"/>
          </a:xfrm>
        </p:spPr>
        <p:txBody>
          <a:bodyPr>
            <a:normAutofit/>
          </a:bodyPr>
          <a:lstStyle/>
          <a:p>
            <a:r>
              <a:rPr lang="en-US" sz="2800"/>
              <a:t>Neomythology: Breathing life into ancient myth</a:t>
            </a:r>
          </a:p>
        </p:txBody>
      </p:sp>
      <p:sp>
        <p:nvSpPr>
          <p:cNvPr id="3" name="Content Placeholder 2">
            <a:extLst>
              <a:ext uri="{FF2B5EF4-FFF2-40B4-BE49-F238E27FC236}">
                <a16:creationId xmlns:a16="http://schemas.microsoft.com/office/drawing/2014/main" id="{8C082A0D-69E1-F814-6999-D0C4D6A52C23}"/>
              </a:ext>
            </a:extLst>
          </p:cNvPr>
          <p:cNvSpPr>
            <a:spLocks noGrp="1"/>
          </p:cNvSpPr>
          <p:nvPr>
            <p:ph idx="1"/>
          </p:nvPr>
        </p:nvSpPr>
        <p:spPr>
          <a:xfrm>
            <a:off x="3142641" y="1454896"/>
            <a:ext cx="7265052" cy="5054188"/>
          </a:xfrm>
        </p:spPr>
        <p:txBody>
          <a:bodyPr>
            <a:normAutofit/>
          </a:bodyPr>
          <a:lstStyle/>
          <a:p>
            <a:pPr marL="742950" marR="0" lvl="1" indent="-285750">
              <a:spcBef>
                <a:spcPts val="0"/>
              </a:spcBef>
              <a:spcAft>
                <a:spcPts val="0"/>
              </a:spcAft>
              <a:buFont typeface="Courier New" panose="02070309020205020404" pitchFamily="49" charset="0"/>
              <a:buChar char="o"/>
            </a:pPr>
            <a:r>
              <a:rPr lang="en-US" sz="2000" kern="100" dirty="0" err="1">
                <a:effectLst/>
                <a:latin typeface="Aptos" panose="020B0004020202020204" pitchFamily="34" charset="0"/>
                <a:ea typeface="Aptos" panose="020B0004020202020204" pitchFamily="34" charset="0"/>
                <a:cs typeface="Times New Roman" panose="02020603050405020304" pitchFamily="18" charset="0"/>
              </a:rPr>
              <a:t>Neomythology</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is a modern reimagining of myth that goes beyond its original writing or boundaries and relates more to contemporary players.</a:t>
            </a:r>
          </a:p>
          <a:p>
            <a:pPr marL="1143000" marR="0" lvl="2" indent="-228600">
              <a:spcBef>
                <a:spcPts val="0"/>
              </a:spcBef>
              <a:spcAft>
                <a:spcPts val="0"/>
              </a:spcAft>
              <a:buFont typeface="Wingdings" panose="05000000000000000000" pitchFamily="2" charset="2"/>
              <a:buChar char=""/>
            </a:pPr>
            <a:r>
              <a:rPr lang="en-US" i="1" kern="100" dirty="0">
                <a:effectLst/>
                <a:latin typeface="Aptos" panose="020B0004020202020204" pitchFamily="34" charset="0"/>
                <a:ea typeface="Aptos" panose="020B0004020202020204" pitchFamily="34" charset="0"/>
                <a:cs typeface="Times New Roman" panose="02020603050405020304" pitchFamily="18" charset="0"/>
              </a:rPr>
              <a:t>Hades </a:t>
            </a:r>
            <a:r>
              <a:rPr lang="en-US" kern="100" dirty="0">
                <a:effectLst/>
                <a:latin typeface="Aptos" panose="020B0004020202020204" pitchFamily="34" charset="0"/>
                <a:ea typeface="Aptos" panose="020B0004020202020204" pitchFamily="34" charset="0"/>
                <a:cs typeface="Times New Roman" panose="02020603050405020304" pitchFamily="18" charset="0"/>
              </a:rPr>
              <a:t>can relate more to modern players than ancient myth as its storytelling is more in line with society’s morals and ethics today</a:t>
            </a:r>
          </a:p>
          <a:p>
            <a:pPr marL="1600200" marR="0" lvl="3" indent="-228600">
              <a:spcBef>
                <a:spcPts val="0"/>
              </a:spcBef>
              <a:spcAft>
                <a:spcPts val="0"/>
              </a:spcAft>
              <a:buFont typeface="Symbol" panose="05050102010706020507" pitchFamily="18" charset="2"/>
              <a:buChar char=""/>
            </a:pPr>
            <a:r>
              <a:rPr lang="en-US" sz="2000" i="1" kern="100" dirty="0">
                <a:effectLst/>
                <a:latin typeface="Aptos" panose="020B0004020202020204" pitchFamily="34" charset="0"/>
                <a:ea typeface="Aptos" panose="020B0004020202020204" pitchFamily="34" charset="0"/>
                <a:cs typeface="Times New Roman" panose="02020603050405020304" pitchFamily="18" charset="0"/>
              </a:rPr>
              <a:t>Hades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is a story about a son trying to escape his abusive, cruel, and stern father to try and find his mother who already escaped. This is an example of familial problems that players could relate to on some level. </a:t>
            </a:r>
          </a:p>
          <a:p>
            <a:pPr marL="742950" marR="0" lvl="1" indent="-285750">
              <a:spcBef>
                <a:spcPts val="0"/>
              </a:spcBef>
              <a:spcAft>
                <a:spcPts val="800"/>
              </a:spcAft>
              <a:buFont typeface="Courier New" panose="02070309020205020404" pitchFamily="49" charset="0"/>
              <a:buChar char="o"/>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Myth based games hold player attention and create an imaginative learning experience while reshaping old stories into new life</a:t>
            </a:r>
          </a:p>
          <a:p>
            <a:pPr marL="742950" marR="0" lvl="1" indent="-285750">
              <a:spcBef>
                <a:spcPts val="0"/>
              </a:spcBef>
              <a:spcAft>
                <a:spcPts val="800"/>
              </a:spcAft>
              <a:buFont typeface="Courier New" panose="02070309020205020404" pitchFamily="49" charset="0"/>
              <a:buChar char="o"/>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Narrative-driven titles put players into the drivers seat allowing each individual to explore myth at their own pace. </a:t>
            </a:r>
          </a:p>
          <a:p>
            <a:endParaRPr lang="en-US" sz="1300" dirty="0"/>
          </a:p>
        </p:txBody>
      </p:sp>
      <p:pic>
        <p:nvPicPr>
          <p:cNvPr id="3074" name="Picture 2" descr="Percy Jackson and the Olympians, Book One: Lightning Thief, The-Percy  Jackson and the Olympians, Book One by Rick Riordan: 9780786856299 | ...">
            <a:extLst>
              <a:ext uri="{FF2B5EF4-FFF2-40B4-BE49-F238E27FC236}">
                <a16:creationId xmlns:a16="http://schemas.microsoft.com/office/drawing/2014/main" id="{08952AA0-339D-13F0-65E5-206FA269004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8565" y="2675108"/>
            <a:ext cx="2131483" cy="3217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8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D29AAB-B9ED-2ED4-A0AD-E0AD405010CA}"/>
              </a:ext>
            </a:extLst>
          </p:cNvPr>
          <p:cNvSpPr>
            <a:spLocks noGrp="1"/>
          </p:cNvSpPr>
          <p:nvPr>
            <p:ph type="title"/>
          </p:nvPr>
        </p:nvSpPr>
        <p:spPr>
          <a:xfrm>
            <a:off x="836679" y="723898"/>
            <a:ext cx="6002110" cy="1495425"/>
          </a:xfrm>
        </p:spPr>
        <p:txBody>
          <a:bodyPr>
            <a:normAutofit/>
          </a:bodyPr>
          <a:lstStyle/>
          <a:p>
            <a:r>
              <a:rPr lang="en-US" sz="3400" dirty="0"/>
              <a:t>How does </a:t>
            </a:r>
            <a:r>
              <a:rPr lang="en-US" sz="3400" i="1" dirty="0"/>
              <a:t>Hades </a:t>
            </a:r>
            <a:r>
              <a:rPr lang="en-US" sz="3400" dirty="0"/>
              <a:t>fit as a </a:t>
            </a:r>
            <a:r>
              <a:rPr lang="en-US" sz="3400" dirty="0" err="1"/>
              <a:t>neomyth</a:t>
            </a:r>
            <a:r>
              <a:rPr lang="en-US" sz="3400" dirty="0"/>
              <a:t> and a mythography (virtual museum)?</a:t>
            </a:r>
          </a:p>
        </p:txBody>
      </p:sp>
      <p:sp>
        <p:nvSpPr>
          <p:cNvPr id="3" name="Content Placeholder 2">
            <a:extLst>
              <a:ext uri="{FF2B5EF4-FFF2-40B4-BE49-F238E27FC236}">
                <a16:creationId xmlns:a16="http://schemas.microsoft.com/office/drawing/2014/main" id="{3DBC682A-1A66-BD2F-F17B-DFF4CF52C493}"/>
              </a:ext>
            </a:extLst>
          </p:cNvPr>
          <p:cNvSpPr>
            <a:spLocks noGrp="1"/>
          </p:cNvSpPr>
          <p:nvPr>
            <p:ph idx="1"/>
          </p:nvPr>
        </p:nvSpPr>
        <p:spPr>
          <a:xfrm>
            <a:off x="836680" y="2405066"/>
            <a:ext cx="6002110" cy="4272459"/>
          </a:xfrm>
        </p:spPr>
        <p:txBody>
          <a:bodyPr>
            <a:normAutofit lnSpcReduction="10000"/>
          </a:bodyPr>
          <a:lstStyle/>
          <a:p>
            <a:r>
              <a:rPr lang="en-US" sz="1400" dirty="0"/>
              <a:t>A great example explaining this question is Achilles character portrayal in the game </a:t>
            </a:r>
          </a:p>
          <a:p>
            <a:pPr marL="1143000" marR="0" lvl="2" indent="-228600">
              <a:spcBef>
                <a:spcPts val="0"/>
              </a:spcBef>
              <a:spcAft>
                <a:spcPts val="0"/>
              </a:spcAft>
              <a:buFont typeface="Wingdings" panose="05000000000000000000" pitchFamily="2" charset="2"/>
              <a:buChar char=""/>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Achilles is the protagonist, Zagreus, mentor and father figure. He helps Zagreus throughout the game and we learn Achilles taught him how to fight. </a:t>
            </a:r>
          </a:p>
          <a:p>
            <a:pPr marL="1600200" marR="0" lvl="3" indent="-228600">
              <a:spcBef>
                <a:spcPts val="0"/>
              </a:spcBef>
              <a:spcAft>
                <a:spcPts val="0"/>
              </a:spcAft>
              <a:buFont typeface="Symbol" panose="05050102010706020507" pitchFamily="18" charset="2"/>
              <a:buChar char=""/>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Zagreus says, “</a:t>
            </a:r>
            <a:r>
              <a:rPr lang="en-US" sz="1400" i="1" kern="100" dirty="0">
                <a:effectLst/>
                <a:latin typeface="Aptos" panose="020B0004020202020204" pitchFamily="34" charset="0"/>
                <a:ea typeface="Aptos" panose="020B0004020202020204" pitchFamily="34" charset="0"/>
                <a:cs typeface="Times New Roman" panose="02020603050405020304" pitchFamily="18" charset="0"/>
              </a:rPr>
              <a:t>You’ve always been there for me, Achilles. Even when Father pushed me away. This is nothing. I don’t think I can ever repay you.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spcBef>
                <a:spcPts val="0"/>
              </a:spcBef>
              <a:spcAft>
                <a:spcPts val="0"/>
              </a:spcAft>
              <a:buFont typeface="Symbol" panose="05050102010706020507" pitchFamily="18" charset="2"/>
              <a:buChar char=""/>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Achilles is a very different person from the Iliad than when we meet him in game. He is humble, respectful, loyal, and calm in the game and is a little embarrassed about his past.</a:t>
            </a:r>
          </a:p>
          <a:p>
            <a:pPr marL="2057400" marR="0" lvl="4" indent="-228600">
              <a:spcBef>
                <a:spcPts val="0"/>
              </a:spcBef>
              <a:spcAft>
                <a:spcPts val="0"/>
              </a:spcAft>
              <a:buFont typeface="Courier New" panose="02070309020205020404" pitchFamily="49" charset="0"/>
              <a:buChar char="o"/>
            </a:pPr>
            <a:r>
              <a:rPr lang="en-US" sz="1400" i="1" kern="100" dirty="0">
                <a:effectLst/>
                <a:latin typeface="Aptos" panose="020B0004020202020204" pitchFamily="34" charset="0"/>
                <a:ea typeface="Aptos" panose="020B0004020202020204" pitchFamily="34" charset="0"/>
                <a:cs typeface="Times New Roman" panose="02020603050405020304" pitchFamily="18" charset="0"/>
              </a:rPr>
              <a:t>“Lad, all this generosity, I… I’m just an old killer, yet you treat me like I’m the one who’s royalty around here.” </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Achilles speaks when gifted nectar.</a:t>
            </a:r>
            <a:r>
              <a:rPr lang="en-US" sz="1400" i="1"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spcBef>
                <a:spcPts val="0"/>
              </a:spcBef>
              <a:spcAft>
                <a:spcPts val="0"/>
              </a:spcAft>
              <a:buFont typeface="Wingdings" panose="05000000000000000000" pitchFamily="2" charset="2"/>
              <a:buChar char=""/>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We learn of Achilles past through furthering out relationship with him throughout the game. This is a great example of mythography. </a:t>
            </a:r>
          </a:p>
          <a:p>
            <a:pPr marL="1600200" marR="0" lvl="3" indent="-228600">
              <a:spcBef>
                <a:spcPts val="0"/>
              </a:spcBef>
              <a:spcAft>
                <a:spcPts val="800"/>
              </a:spcAft>
              <a:buFont typeface="Symbol" panose="05050102010706020507" pitchFamily="18" charset="2"/>
              <a:buChar char=""/>
            </a:pPr>
            <a:r>
              <a:rPr lang="en-US" sz="1400" i="1" kern="100" dirty="0">
                <a:effectLst/>
                <a:latin typeface="Aptos" panose="020B0004020202020204" pitchFamily="34" charset="0"/>
                <a:ea typeface="Aptos" panose="020B0004020202020204" pitchFamily="34" charset="0"/>
                <a:cs typeface="Times New Roman" panose="02020603050405020304" pitchFamily="18" charset="0"/>
              </a:rPr>
              <a:t>“…I was a fool, you see. The gods promised me eternal glory beyond death. I could have stayed out of the war. Stayed home with Patroclus. I threw everything away. And sent so very many to this place.”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100" dirty="0"/>
          </a:p>
          <a:p>
            <a:endParaRPr lang="en-US" sz="1100" dirty="0"/>
          </a:p>
        </p:txBody>
      </p:sp>
      <p:pic>
        <p:nvPicPr>
          <p:cNvPr id="4098" name="Picture 2" descr="Achilles - Hades Wiki">
            <a:extLst>
              <a:ext uri="{FF2B5EF4-FFF2-40B4-BE49-F238E27FC236}">
                <a16:creationId xmlns:a16="http://schemas.microsoft.com/office/drawing/2014/main" id="{CF1C4454-6E84-6630-A90C-847B7F676C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54" r="-2" b="-2"/>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46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DD3F-468A-DC67-2BB3-C10C85CE3997}"/>
              </a:ext>
            </a:extLst>
          </p:cNvPr>
          <p:cNvSpPr>
            <a:spLocks noGrp="1"/>
          </p:cNvSpPr>
          <p:nvPr>
            <p:ph type="title"/>
          </p:nvPr>
        </p:nvSpPr>
        <p:spPr/>
        <p:txBody>
          <a:bodyPr/>
          <a:lstStyle/>
          <a:p>
            <a:r>
              <a:rPr lang="en-US" dirty="0"/>
              <a:t>Achilles and Patroclus </a:t>
            </a:r>
          </a:p>
        </p:txBody>
      </p:sp>
      <p:sp>
        <p:nvSpPr>
          <p:cNvPr id="3" name="Content Placeholder 2">
            <a:extLst>
              <a:ext uri="{FF2B5EF4-FFF2-40B4-BE49-F238E27FC236}">
                <a16:creationId xmlns:a16="http://schemas.microsoft.com/office/drawing/2014/main" id="{DAF3D518-32D5-1595-8EEE-9608CB507BBD}"/>
              </a:ext>
            </a:extLst>
          </p:cNvPr>
          <p:cNvSpPr>
            <a:spLocks noGrp="1"/>
          </p:cNvSpPr>
          <p:nvPr>
            <p:ph idx="1"/>
          </p:nvPr>
        </p:nvSpPr>
        <p:spPr/>
        <p:txBody>
          <a:bodyPr>
            <a:normAutofit/>
          </a:bodyPr>
          <a:lstStyle/>
          <a:p>
            <a:r>
              <a:rPr lang="en-US" dirty="0"/>
              <a:t>Through furthering your relationship with Achilles, we not only learn more about his past but also can help him reunite with his dear friend Patroclus</a:t>
            </a:r>
          </a:p>
          <a:p>
            <a:pPr marL="1143000" marR="0" lvl="2" indent="-228600">
              <a:lnSpc>
                <a:spcPct val="115000"/>
              </a:lnSpc>
              <a:spcBef>
                <a:spcPts val="0"/>
              </a:spcBef>
              <a:spcAft>
                <a:spcPts val="0"/>
              </a:spcAft>
              <a:buFont typeface="Wingdings" panose="05000000000000000000" pitchFamily="2" charset="2"/>
              <a:buChar char=""/>
            </a:pPr>
            <a:r>
              <a:rPr lang="en-US" kern="100" dirty="0">
                <a:effectLst/>
                <a:latin typeface="Aptos" panose="020B0004020202020204" pitchFamily="34" charset="0"/>
                <a:ea typeface="Aptos" panose="020B0004020202020204" pitchFamily="34" charset="0"/>
                <a:cs typeface="Times New Roman" panose="02020603050405020304" pitchFamily="18" charset="0"/>
              </a:rPr>
              <a:t>Achilles questline sees the player, Zagreus, trying to reunite his mentor with Patroclus, who we meet out in Elysium. </a:t>
            </a:r>
          </a:p>
          <a:p>
            <a:pPr marL="1143000" marR="0" lvl="2" indent="-228600">
              <a:lnSpc>
                <a:spcPct val="115000"/>
              </a:lnSpc>
              <a:spcBef>
                <a:spcPts val="0"/>
              </a:spcBef>
              <a:spcAft>
                <a:spcPts val="0"/>
              </a:spcAft>
              <a:buFont typeface="Wingdings" panose="05000000000000000000" pitchFamily="2" charset="2"/>
              <a:buChar char=""/>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This quest explains the relationship between these two warriors in the myth and even alludes to them being more than just friends in the game. </a:t>
            </a:r>
          </a:p>
          <a:p>
            <a:pPr marL="2057400" marR="0" lvl="4" indent="-228600">
              <a:lnSpc>
                <a:spcPct val="115000"/>
              </a:lnSpc>
              <a:spcBef>
                <a:spcPts val="0"/>
              </a:spcBef>
              <a:spcAft>
                <a:spcPts val="800"/>
              </a:spcAft>
              <a:buFont typeface="Courier New" panose="02070309020205020404" pitchFamily="49" charset="0"/>
              <a:buChar char="o"/>
            </a:pPr>
            <a:r>
              <a:rPr lang="en-US" sz="2000" i="1" kern="100" dirty="0">
                <a:effectLst/>
                <a:latin typeface="Aptos" panose="020B0004020202020204" pitchFamily="34" charset="0"/>
                <a:ea typeface="Aptos" panose="020B0004020202020204" pitchFamily="34" charset="0"/>
                <a:cs typeface="Times New Roman" panose="02020603050405020304" pitchFamily="18" charset="0"/>
              </a:rPr>
              <a:t>“We could have been no close. The ashes of our bodies yet mingle together somewhere on the surface there. What can I tell you lad? I loved him with all my heart. And he left me too soon.” </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Achilles states to Zagreus talking about Patroclus. </a:t>
            </a:r>
          </a:p>
          <a:p>
            <a:endParaRPr lang="en-US" dirty="0"/>
          </a:p>
        </p:txBody>
      </p:sp>
    </p:spTree>
    <p:extLst>
      <p:ext uri="{BB962C8B-B14F-4D97-AF65-F5344CB8AC3E}">
        <p14:creationId xmlns:p14="http://schemas.microsoft.com/office/powerpoint/2010/main" val="1455798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4CC9C-1724-9932-28D9-C5BFF0C6E935}"/>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C0FFAA43-D5D9-C5E3-E4DD-5FC8E2A65581}"/>
              </a:ext>
            </a:extLst>
          </p:cNvPr>
          <p:cNvSpPr>
            <a:spLocks noGrp="1"/>
          </p:cNvSpPr>
          <p:nvPr>
            <p:ph idx="1"/>
          </p:nvPr>
        </p:nvSpPr>
        <p:spPr/>
        <p:txBody>
          <a:bodyPr/>
          <a:lstStyle/>
          <a:p>
            <a:pPr marL="0" marR="0" indent="0">
              <a:lnSpc>
                <a:spcPct val="115000"/>
              </a:lnSpc>
              <a:spcBef>
                <a:spcPts val="0"/>
              </a:spcBef>
              <a:spcAft>
                <a:spcPts val="800"/>
              </a:spcAft>
              <a:buNone/>
            </a:pPr>
            <a:r>
              <a:rPr lang="en-US" sz="1800" kern="100" dirty="0" err="1">
                <a:effectLst/>
                <a:latin typeface="Merriweather Sans" pitchFamily="2" charset="0"/>
                <a:ea typeface="Aptos" panose="020B0004020202020204" pitchFamily="34" charset="0"/>
                <a:cs typeface="Times New Roman" panose="02020603050405020304" pitchFamily="18" charset="0"/>
              </a:rPr>
              <a:t>Vandewalle</a:t>
            </a:r>
            <a:r>
              <a:rPr lang="en-US" sz="1800" kern="100" dirty="0">
                <a:effectLst/>
                <a:latin typeface="Merriweather Sans" pitchFamily="2" charset="0"/>
                <a:ea typeface="Aptos" panose="020B0004020202020204" pitchFamily="34" charset="0"/>
                <a:cs typeface="Times New Roman" panose="02020603050405020304" pitchFamily="18" charset="0"/>
              </a:rPr>
              <a:t>, A. Video Games as Mythology Museums? </a:t>
            </a:r>
            <a:r>
              <a:rPr lang="en-US" sz="1800" kern="100" dirty="0" err="1">
                <a:effectLst/>
                <a:latin typeface="Merriweather Sans" pitchFamily="2" charset="0"/>
                <a:ea typeface="Aptos" panose="020B0004020202020204" pitchFamily="34" charset="0"/>
                <a:cs typeface="Times New Roman" panose="02020603050405020304" pitchFamily="18" charset="0"/>
              </a:rPr>
              <a:t>Mythographical</a:t>
            </a:r>
            <a:r>
              <a:rPr lang="en-US" sz="1800" kern="100" dirty="0">
                <a:effectLst/>
                <a:latin typeface="Merriweather Sans" pitchFamily="2" charset="0"/>
                <a:ea typeface="Aptos" panose="020B0004020202020204" pitchFamily="34" charset="0"/>
                <a:cs typeface="Times New Roman" panose="02020603050405020304" pitchFamily="18" charset="0"/>
              </a:rPr>
              <a:t> Story Collections in Games.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Int class trad</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31</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90–112 (2024).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https://doi.org/10.1007/s12138-023-00646-w</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Video Games and Classical Antiquity Author(s): PAUL CHRISTESEN and DOMINIC MACHADO Source: The Classical World, FALL 2010, Vol. 104, No. 1 (FALL 2010), pp. 107-110 Published by: The Johns Hopkins University Press on behalf of the Classical Association of the Atlantic States</a:t>
            </a:r>
          </a:p>
          <a:p>
            <a:pPr marL="0" marR="0" indent="0">
              <a:buNone/>
            </a:pPr>
            <a:r>
              <a:rPr lang="en-US" sz="1800" dirty="0" err="1">
                <a:effectLst/>
                <a:latin typeface="Times New Roman" panose="02020603050405020304" pitchFamily="18" charset="0"/>
                <a:ea typeface="Times New Roman" panose="02020603050405020304" pitchFamily="18" charset="0"/>
              </a:rPr>
              <a:t>Eckenfels</a:t>
            </a:r>
            <a:r>
              <a:rPr lang="en-US" sz="1800" dirty="0">
                <a:effectLst/>
                <a:latin typeface="Times New Roman" panose="02020603050405020304" pitchFamily="18" charset="0"/>
                <a:ea typeface="Times New Roman" panose="02020603050405020304" pitchFamily="18" charset="0"/>
              </a:rPr>
              <a:t>, Hannah. “Https://Oaktrust.Library.Tamu.Edu/Server/Api/Core/...” </a:t>
            </a:r>
            <a:r>
              <a:rPr lang="en-US" sz="1800" i="1" dirty="0" err="1">
                <a:effectLst/>
                <a:latin typeface="Times New Roman" panose="02020603050405020304" pitchFamily="18" charset="0"/>
                <a:ea typeface="Times New Roman" panose="02020603050405020304" pitchFamily="18" charset="0"/>
              </a:rPr>
              <a:t>Oaktrust</a:t>
            </a:r>
            <a:r>
              <a:rPr lang="en-US" sz="1800" dirty="0">
                <a:effectLst/>
                <a:latin typeface="Times New Roman" panose="02020603050405020304" pitchFamily="18" charset="0"/>
                <a:ea typeface="Times New Roman" panose="02020603050405020304" pitchFamily="18" charset="0"/>
              </a:rPr>
              <a:t>, Texas A&amp;M University, May 2023, oaktrust.library.tamu.edu/server/</a:t>
            </a:r>
            <a:r>
              <a:rPr lang="en-US" sz="1800" dirty="0" err="1">
                <a:effectLst/>
                <a:latin typeface="Times New Roman" panose="02020603050405020304" pitchFamily="18" charset="0"/>
                <a:ea typeface="Times New Roman" panose="02020603050405020304" pitchFamily="18" charset="0"/>
              </a:rPr>
              <a:t>api</a:t>
            </a:r>
            <a:r>
              <a:rPr lang="en-US" sz="1800" dirty="0">
                <a:effectLst/>
                <a:latin typeface="Times New Roman" panose="02020603050405020304" pitchFamily="18" charset="0"/>
                <a:ea typeface="Times New Roman" panose="02020603050405020304" pitchFamily="18" charset="0"/>
              </a:rPr>
              <a:t>/core/bitstreams/29961ccc-5742-4040-b3f2-a5fb7d3f52e8/content. </a:t>
            </a:r>
          </a:p>
          <a:p>
            <a:pPr marL="0" marR="0" indent="0">
              <a:lnSpc>
                <a:spcPct val="115000"/>
              </a:lnSpc>
              <a:spcBef>
                <a:spcPts val="0"/>
              </a:spcBef>
              <a:spcAft>
                <a:spcPts val="800"/>
              </a:spcAft>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Wiki, Contributors to Hades. “Achilles.” </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Hades Wiki</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Fandom, Inc., hades.fandom.com/wiki/Achilles. Accessed 21 Apr. 2025.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Wiki, Contributors to Hades. “Companion </a:t>
            </a:r>
            <a:r>
              <a:rPr lang="en-US"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Antos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Hades Wiki</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Fandom, Inc., hades.fandom.com/wiki/</a:t>
            </a:r>
            <a:r>
              <a:rPr lang="en-US"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Companion_Antos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Accessed 21 Apr. 2025.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30191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A2E39-5EF9-BAFD-07D6-F0F346A7932E}"/>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4913692E-ABDC-3B0E-E7AA-598C782BF04F}"/>
              </a:ext>
            </a:extLst>
          </p:cNvPr>
          <p:cNvSpPr>
            <a:spLocks noGrp="1"/>
          </p:cNvSpPr>
          <p:nvPr>
            <p:ph idx="1"/>
          </p:nvPr>
        </p:nvSpPr>
        <p:spPr/>
        <p:txBody>
          <a:bodyPr/>
          <a:lstStyle/>
          <a:p>
            <a:r>
              <a:rPr lang="en-US" sz="1800" dirty="0">
                <a:effectLst/>
              </a:rPr>
              <a:t>Wiki, Contributors to Hades. “Achilles.” </a:t>
            </a:r>
            <a:r>
              <a:rPr lang="en-US" sz="1800" i="1" dirty="0">
                <a:effectLst/>
              </a:rPr>
              <a:t>Hades Wiki</a:t>
            </a:r>
            <a:r>
              <a:rPr lang="en-US" sz="1800" dirty="0">
                <a:effectLst/>
              </a:rPr>
              <a:t>, Fandom, Inc., hades.fandom.com/wiki/Achilles. Accessed 21 Apr. 2025. </a:t>
            </a:r>
          </a:p>
          <a:p>
            <a:r>
              <a:rPr lang="en-US" sz="1800" dirty="0">
                <a:effectLst/>
              </a:rPr>
              <a:t>“Percy Jackson and the Olympians, Book One: Lightning Thief, the-Percy Jackson and the Olympians, Book One by Rick Riordan.” </a:t>
            </a:r>
            <a:r>
              <a:rPr lang="en-US" sz="1800" i="1" dirty="0" err="1">
                <a:effectLst/>
              </a:rPr>
              <a:t>PenguinRandomhouse.Com</a:t>
            </a:r>
            <a:r>
              <a:rPr lang="en-US" sz="1800" dirty="0">
                <a:effectLst/>
              </a:rPr>
              <a:t>, Disney Publishing Group, June 2005, www.penguinrandomhouse.com/books/730519/percy-jackson-and-the-olympians-book-one-lightning-thief-the-percy-jackson-and-the-olympians-book-one-by-rick-riordan/. </a:t>
            </a:r>
          </a:p>
          <a:p>
            <a:r>
              <a:rPr lang="en-US" sz="1800" dirty="0">
                <a:effectLst/>
              </a:rPr>
              <a:t>Parkin, Jeffrey. “Hades Guide: What Do Door Symbols Mean?” </a:t>
            </a:r>
            <a:r>
              <a:rPr lang="en-US" sz="1800" i="1" dirty="0">
                <a:effectLst/>
              </a:rPr>
              <a:t>Polygon</a:t>
            </a:r>
            <a:r>
              <a:rPr lang="en-US" sz="1800" dirty="0">
                <a:effectLst/>
              </a:rPr>
              <a:t>, Polygon, 22 Sept. 2020, www.polygon.com/hades-guide/21450696/door-symbols-meaning-artifacts-gods-boons-upgrades-heart-purple-gem-key-coin-hammer. </a:t>
            </a:r>
          </a:p>
          <a:p>
            <a:r>
              <a:rPr lang="en-US" sz="1800" dirty="0">
                <a:effectLst/>
              </a:rPr>
              <a:t>“Zagreus.” </a:t>
            </a:r>
            <a:r>
              <a:rPr lang="en-US" sz="1800" i="1" dirty="0">
                <a:effectLst/>
              </a:rPr>
              <a:t>Hades Wiki</a:t>
            </a:r>
            <a:r>
              <a:rPr lang="en-US" sz="1800" dirty="0">
                <a:effectLst/>
              </a:rPr>
              <a:t>, Fandom, Inc., hades.fandom.com/wiki/Zagreus. Accessed 21 Apr. 2025. </a:t>
            </a:r>
          </a:p>
          <a:p>
            <a:endParaRPr lang="en-US" dirty="0"/>
          </a:p>
        </p:txBody>
      </p:sp>
    </p:spTree>
    <p:extLst>
      <p:ext uri="{BB962C8B-B14F-4D97-AF65-F5344CB8AC3E}">
        <p14:creationId xmlns:p14="http://schemas.microsoft.com/office/powerpoint/2010/main" val="37671237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1149</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Aptos</vt:lpstr>
      <vt:lpstr>Aptos Display</vt:lpstr>
      <vt:lpstr>Arial</vt:lpstr>
      <vt:lpstr>Courier New</vt:lpstr>
      <vt:lpstr>Merriweather Sans</vt:lpstr>
      <vt:lpstr>Symbol</vt:lpstr>
      <vt:lpstr>Times New Roman</vt:lpstr>
      <vt:lpstr>Wingdings</vt:lpstr>
      <vt:lpstr>Office Theme</vt:lpstr>
      <vt:lpstr>Greek Myth Today</vt:lpstr>
      <vt:lpstr>PowerPoint Presentation</vt:lpstr>
      <vt:lpstr>Mythography: Virtual Museum</vt:lpstr>
      <vt:lpstr>Neomythology: Breathing life into ancient myth</vt:lpstr>
      <vt:lpstr>How does Hades fit as a neomyth and a mythography (virtual museum)?</vt:lpstr>
      <vt:lpstr>Achilles and Patroclus </vt:lpstr>
      <vt:lpstr>Works Cited…</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Myth Today</dc:title>
  <dc:creator>Remy Blank</dc:creator>
  <cp:lastModifiedBy>Remy Blank</cp:lastModifiedBy>
  <cp:revision>3</cp:revision>
  <dcterms:created xsi:type="dcterms:W3CDTF">2025-04-21T22:29:49Z</dcterms:created>
  <dcterms:modified xsi:type="dcterms:W3CDTF">2025-04-21T23:45:15Z</dcterms:modified>
</cp:coreProperties>
</file>