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40" d="100"/>
          <a:sy n="40" d="100"/>
        </p:scale>
        <p:origin x="1662" y="8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B4B51C-5918-42BE-BA68-09C4DD44E9E2}"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CA92D4-6B35-495B-A0C8-00F795E61DB4}" type="slidenum">
              <a:rPr lang="en-US" smtClean="0"/>
              <a:t>‹#›</a:t>
            </a:fld>
            <a:endParaRPr lang="en-US"/>
          </a:p>
        </p:txBody>
      </p:sp>
    </p:spTree>
    <p:extLst>
      <p:ext uri="{BB962C8B-B14F-4D97-AF65-F5344CB8AC3E}">
        <p14:creationId xmlns:p14="http://schemas.microsoft.com/office/powerpoint/2010/main" val="3296482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B4B51C-5918-42BE-BA68-09C4DD44E9E2}"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CA92D4-6B35-495B-A0C8-00F795E61DB4}" type="slidenum">
              <a:rPr lang="en-US" smtClean="0"/>
              <a:t>‹#›</a:t>
            </a:fld>
            <a:endParaRPr lang="en-US"/>
          </a:p>
        </p:txBody>
      </p:sp>
    </p:spTree>
    <p:extLst>
      <p:ext uri="{BB962C8B-B14F-4D97-AF65-F5344CB8AC3E}">
        <p14:creationId xmlns:p14="http://schemas.microsoft.com/office/powerpoint/2010/main" val="258667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B4B51C-5918-42BE-BA68-09C4DD44E9E2}"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CA92D4-6B35-495B-A0C8-00F795E61DB4}" type="slidenum">
              <a:rPr lang="en-US" smtClean="0"/>
              <a:t>‹#›</a:t>
            </a:fld>
            <a:endParaRPr lang="en-US"/>
          </a:p>
        </p:txBody>
      </p:sp>
    </p:spTree>
    <p:extLst>
      <p:ext uri="{BB962C8B-B14F-4D97-AF65-F5344CB8AC3E}">
        <p14:creationId xmlns:p14="http://schemas.microsoft.com/office/powerpoint/2010/main" val="205413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B4B51C-5918-42BE-BA68-09C4DD44E9E2}"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CA92D4-6B35-495B-A0C8-00F795E61DB4}" type="slidenum">
              <a:rPr lang="en-US" smtClean="0"/>
              <a:t>‹#›</a:t>
            </a:fld>
            <a:endParaRPr lang="en-US"/>
          </a:p>
        </p:txBody>
      </p:sp>
    </p:spTree>
    <p:extLst>
      <p:ext uri="{BB962C8B-B14F-4D97-AF65-F5344CB8AC3E}">
        <p14:creationId xmlns:p14="http://schemas.microsoft.com/office/powerpoint/2010/main" val="727139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shade val="82000"/>
                  </a:schemeClr>
                </a:solidFill>
              </a:defRPr>
            </a:lvl1pPr>
            <a:lvl2pPr marL="457200" indent="0">
              <a:buNone/>
              <a:defRPr sz="2000">
                <a:solidFill>
                  <a:schemeClr val="tx1">
                    <a:shade val="82000"/>
                  </a:schemeClr>
                </a:solidFill>
              </a:defRPr>
            </a:lvl2pPr>
            <a:lvl3pPr marL="914400" indent="0">
              <a:buNone/>
              <a:defRPr sz="1800">
                <a:solidFill>
                  <a:schemeClr val="tx1">
                    <a:shade val="82000"/>
                  </a:schemeClr>
                </a:solidFill>
              </a:defRPr>
            </a:lvl3pPr>
            <a:lvl4pPr marL="1371600" indent="0">
              <a:buNone/>
              <a:defRPr sz="1600">
                <a:solidFill>
                  <a:schemeClr val="tx1">
                    <a:shade val="82000"/>
                  </a:schemeClr>
                </a:solidFill>
              </a:defRPr>
            </a:lvl4pPr>
            <a:lvl5pPr marL="1828800" indent="0">
              <a:buNone/>
              <a:defRPr sz="1600">
                <a:solidFill>
                  <a:schemeClr val="tx1">
                    <a:shade val="82000"/>
                  </a:schemeClr>
                </a:solidFill>
              </a:defRPr>
            </a:lvl5pPr>
            <a:lvl6pPr marL="2286000" indent="0">
              <a:buNone/>
              <a:defRPr sz="1600">
                <a:solidFill>
                  <a:schemeClr val="tx1">
                    <a:shade val="82000"/>
                  </a:schemeClr>
                </a:solidFill>
              </a:defRPr>
            </a:lvl6pPr>
            <a:lvl7pPr marL="2743200" indent="0">
              <a:buNone/>
              <a:defRPr sz="1600">
                <a:solidFill>
                  <a:schemeClr val="tx1">
                    <a:shade val="82000"/>
                  </a:schemeClr>
                </a:solidFill>
              </a:defRPr>
            </a:lvl7pPr>
            <a:lvl8pPr marL="3200400" indent="0">
              <a:buNone/>
              <a:defRPr sz="1600">
                <a:solidFill>
                  <a:schemeClr val="tx1">
                    <a:shade val="82000"/>
                  </a:schemeClr>
                </a:solidFill>
              </a:defRPr>
            </a:lvl8pPr>
            <a:lvl9pPr marL="3657600" indent="0">
              <a:buNone/>
              <a:defRPr sz="1600">
                <a:solidFill>
                  <a:schemeClr val="tx1">
                    <a:shade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B4B51C-5918-42BE-BA68-09C4DD44E9E2}"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CA92D4-6B35-495B-A0C8-00F795E61DB4}" type="slidenum">
              <a:rPr lang="en-US" smtClean="0"/>
              <a:t>‹#›</a:t>
            </a:fld>
            <a:endParaRPr lang="en-US"/>
          </a:p>
        </p:txBody>
      </p:sp>
    </p:spTree>
    <p:extLst>
      <p:ext uri="{BB962C8B-B14F-4D97-AF65-F5344CB8AC3E}">
        <p14:creationId xmlns:p14="http://schemas.microsoft.com/office/powerpoint/2010/main" val="3901278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B4B51C-5918-42BE-BA68-09C4DD44E9E2}" type="datetimeFigureOut">
              <a:rPr lang="en-US" smtClean="0"/>
              <a:t>4/21/2025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CA92D4-6B35-495B-A0C8-00F795E61DB4}" type="slidenum">
              <a:rPr lang="en-US" smtClean="0"/>
              <a:t>‹#›</a:t>
            </a:fld>
            <a:endParaRPr lang="en-US"/>
          </a:p>
        </p:txBody>
      </p:sp>
    </p:spTree>
    <p:extLst>
      <p:ext uri="{BB962C8B-B14F-4D97-AF65-F5344CB8AC3E}">
        <p14:creationId xmlns:p14="http://schemas.microsoft.com/office/powerpoint/2010/main" val="2162723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B4B51C-5918-42BE-BA68-09C4DD44E9E2}" type="datetimeFigureOut">
              <a:rPr lang="en-US" smtClean="0"/>
              <a:t>4/21/2025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CA92D4-6B35-495B-A0C8-00F795E61DB4}" type="slidenum">
              <a:rPr lang="en-US" smtClean="0"/>
              <a:t>‹#›</a:t>
            </a:fld>
            <a:endParaRPr lang="en-US"/>
          </a:p>
        </p:txBody>
      </p:sp>
    </p:spTree>
    <p:extLst>
      <p:ext uri="{BB962C8B-B14F-4D97-AF65-F5344CB8AC3E}">
        <p14:creationId xmlns:p14="http://schemas.microsoft.com/office/powerpoint/2010/main" val="2850621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B4B51C-5918-42BE-BA68-09C4DD44E9E2}" type="datetimeFigureOut">
              <a:rPr lang="en-US" smtClean="0"/>
              <a:t>4/21/2025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CA92D4-6B35-495B-A0C8-00F795E61DB4}" type="slidenum">
              <a:rPr lang="en-US" smtClean="0"/>
              <a:t>‹#›</a:t>
            </a:fld>
            <a:endParaRPr lang="en-US"/>
          </a:p>
        </p:txBody>
      </p:sp>
    </p:spTree>
    <p:extLst>
      <p:ext uri="{BB962C8B-B14F-4D97-AF65-F5344CB8AC3E}">
        <p14:creationId xmlns:p14="http://schemas.microsoft.com/office/powerpoint/2010/main" val="2209141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B4B51C-5918-42BE-BA68-09C4DD44E9E2}" type="datetimeFigureOut">
              <a:rPr lang="en-US" smtClean="0"/>
              <a:t>4/21/2025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CA92D4-6B35-495B-A0C8-00F795E61DB4}" type="slidenum">
              <a:rPr lang="en-US" smtClean="0"/>
              <a:t>‹#›</a:t>
            </a:fld>
            <a:endParaRPr lang="en-US"/>
          </a:p>
        </p:txBody>
      </p:sp>
    </p:spTree>
    <p:extLst>
      <p:ext uri="{BB962C8B-B14F-4D97-AF65-F5344CB8AC3E}">
        <p14:creationId xmlns:p14="http://schemas.microsoft.com/office/powerpoint/2010/main" val="1464060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B4B51C-5918-42BE-BA68-09C4DD44E9E2}" type="datetimeFigureOut">
              <a:rPr lang="en-US" smtClean="0"/>
              <a:t>4/21/2025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CA92D4-6B35-495B-A0C8-00F795E61DB4}" type="slidenum">
              <a:rPr lang="en-US" smtClean="0"/>
              <a:t>‹#›</a:t>
            </a:fld>
            <a:endParaRPr lang="en-US"/>
          </a:p>
        </p:txBody>
      </p:sp>
    </p:spTree>
    <p:extLst>
      <p:ext uri="{BB962C8B-B14F-4D97-AF65-F5344CB8AC3E}">
        <p14:creationId xmlns:p14="http://schemas.microsoft.com/office/powerpoint/2010/main" val="3648366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B4B51C-5918-42BE-BA68-09C4DD44E9E2}" type="datetimeFigureOut">
              <a:rPr lang="en-US" smtClean="0"/>
              <a:t>4/21/2025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CA92D4-6B35-495B-A0C8-00F795E61DB4}" type="slidenum">
              <a:rPr lang="en-US" smtClean="0"/>
              <a:t>‹#›</a:t>
            </a:fld>
            <a:endParaRPr lang="en-US"/>
          </a:p>
        </p:txBody>
      </p:sp>
    </p:spTree>
    <p:extLst>
      <p:ext uri="{BB962C8B-B14F-4D97-AF65-F5344CB8AC3E}">
        <p14:creationId xmlns:p14="http://schemas.microsoft.com/office/powerpoint/2010/main" val="4228790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hade val="82000"/>
                  </a:schemeClr>
                </a:solidFill>
              </a:defRPr>
            </a:lvl1pPr>
          </a:lstStyle>
          <a:p>
            <a:fld id="{84B4B51C-5918-42BE-BA68-09C4DD44E9E2}" type="datetimeFigureOut">
              <a:rPr lang="en-US" smtClean="0"/>
              <a:t>4/21/2025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hade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hade val="82000"/>
                  </a:schemeClr>
                </a:solidFill>
              </a:defRPr>
            </a:lvl1pPr>
          </a:lstStyle>
          <a:p>
            <a:fld id="{D5CA92D4-6B35-495B-A0C8-00F795E61DB4}" type="slidenum">
              <a:rPr lang="en-US" smtClean="0"/>
              <a:t>‹#›</a:t>
            </a:fld>
            <a:endParaRPr lang="en-US"/>
          </a:p>
        </p:txBody>
      </p:sp>
    </p:spTree>
    <p:extLst>
      <p:ext uri="{BB962C8B-B14F-4D97-AF65-F5344CB8AC3E}">
        <p14:creationId xmlns:p14="http://schemas.microsoft.com/office/powerpoint/2010/main" val="79879709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doi.org/10.1007/s12138-023-00646-w"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4E143-D93F-53E2-FEF2-92232FB3DF57}"/>
              </a:ext>
            </a:extLst>
          </p:cNvPr>
          <p:cNvSpPr>
            <a:spLocks noGrp="1"/>
          </p:cNvSpPr>
          <p:nvPr>
            <p:ph type="ctrTitle"/>
          </p:nvPr>
        </p:nvSpPr>
        <p:spPr>
          <a:xfrm>
            <a:off x="5232400" y="1367673"/>
            <a:ext cx="6124576" cy="2665509"/>
          </a:xfrm>
        </p:spPr>
        <p:txBody>
          <a:bodyPr>
            <a:normAutofit/>
          </a:bodyPr>
          <a:lstStyle/>
          <a:p>
            <a:pPr algn="r"/>
            <a:r>
              <a:rPr lang="en-US" sz="7200" dirty="0"/>
              <a:t>Greek Myth Today</a:t>
            </a:r>
          </a:p>
        </p:txBody>
      </p:sp>
      <p:sp>
        <p:nvSpPr>
          <p:cNvPr id="3" name="Subtitle 2">
            <a:extLst>
              <a:ext uri="{FF2B5EF4-FFF2-40B4-BE49-F238E27FC236}">
                <a16:creationId xmlns:a16="http://schemas.microsoft.com/office/drawing/2014/main" id="{915D597F-2C8A-3A42-C14E-CF14567FF656}"/>
              </a:ext>
            </a:extLst>
          </p:cNvPr>
          <p:cNvSpPr>
            <a:spLocks noGrp="1"/>
          </p:cNvSpPr>
          <p:nvPr>
            <p:ph type="subTitle" idx="1"/>
          </p:nvPr>
        </p:nvSpPr>
        <p:spPr>
          <a:xfrm>
            <a:off x="5228702" y="4414180"/>
            <a:ext cx="6128274" cy="884538"/>
          </a:xfrm>
        </p:spPr>
        <p:txBody>
          <a:bodyPr>
            <a:normAutofit fontScale="85000" lnSpcReduction="20000"/>
          </a:bodyPr>
          <a:lstStyle/>
          <a:p>
            <a:pPr algn="r"/>
            <a:r>
              <a:rPr lang="en-US" sz="3200" i="1" dirty="0"/>
              <a:t>Hades</a:t>
            </a:r>
            <a:r>
              <a:rPr lang="en-US" sz="3200" dirty="0"/>
              <a:t> Video Game</a:t>
            </a:r>
          </a:p>
          <a:p>
            <a:pPr algn="r"/>
            <a:endParaRPr lang="en-US" sz="1300" dirty="0"/>
          </a:p>
          <a:p>
            <a:pPr algn="r"/>
            <a:r>
              <a:rPr lang="en-US" sz="1300" dirty="0"/>
              <a:t>Remy Blank</a:t>
            </a:r>
          </a:p>
        </p:txBody>
      </p:sp>
      <p:pic>
        <p:nvPicPr>
          <p:cNvPr id="4" name="Picture 6" descr="Zagreus - Hades Wiki">
            <a:extLst>
              <a:ext uri="{FF2B5EF4-FFF2-40B4-BE49-F238E27FC236}">
                <a16:creationId xmlns:a16="http://schemas.microsoft.com/office/drawing/2014/main" id="{D2F048FE-0908-F68C-6F76-F557FF27FE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8271" b="-1"/>
          <a:stretch/>
        </p:blipFill>
        <p:spPr bwMode="auto">
          <a:xfrm>
            <a:off x="1" y="0"/>
            <a:ext cx="4551226" cy="6858000"/>
          </a:xfrm>
          <a:custGeom>
            <a:avLst/>
            <a:gdLst/>
            <a:ahLst/>
            <a:cxnLst/>
            <a:rect l="l" t="t" r="r" b="b"/>
            <a:pathLst>
              <a:path w="4551219" h="6858000">
                <a:moveTo>
                  <a:pt x="4194211" y="6564619"/>
                </a:moveTo>
                <a:lnTo>
                  <a:pt x="4194211" y="6564620"/>
                </a:lnTo>
                <a:cubicBezTo>
                  <a:pt x="4204498" y="6575478"/>
                  <a:pt x="4210595" y="6582146"/>
                  <a:pt x="4216690" y="6588625"/>
                </a:cubicBezTo>
                <a:lnTo>
                  <a:pt x="4233312" y="6625224"/>
                </a:lnTo>
                <a:lnTo>
                  <a:pt x="4226218" y="6662539"/>
                </a:lnTo>
                <a:lnTo>
                  <a:pt x="4226217" y="6662540"/>
                </a:lnTo>
                <a:lnTo>
                  <a:pt x="4226216" y="6662543"/>
                </a:lnTo>
                <a:lnTo>
                  <a:pt x="4214767" y="6683026"/>
                </a:lnTo>
                <a:lnTo>
                  <a:pt x="4211619" y="6702975"/>
                </a:lnTo>
                <a:lnTo>
                  <a:pt x="4211619" y="6702976"/>
                </a:lnTo>
                <a:cubicBezTo>
                  <a:pt x="4212024" y="6716168"/>
                  <a:pt x="4217168" y="6729218"/>
                  <a:pt x="4225455" y="6742552"/>
                </a:cubicBezTo>
                <a:lnTo>
                  <a:pt x="4225456" y="6742554"/>
                </a:lnTo>
                <a:lnTo>
                  <a:pt x="4244933" y="6812061"/>
                </a:lnTo>
                <a:lnTo>
                  <a:pt x="4244933" y="6812063"/>
                </a:lnTo>
                <a:lnTo>
                  <a:pt x="4244933" y="6812062"/>
                </a:lnTo>
                <a:lnTo>
                  <a:pt x="4244933" y="6812061"/>
                </a:lnTo>
                <a:lnTo>
                  <a:pt x="4240159" y="6776799"/>
                </a:lnTo>
                <a:lnTo>
                  <a:pt x="4225456" y="6742554"/>
                </a:lnTo>
                <a:lnTo>
                  <a:pt x="4225455" y="6742551"/>
                </a:lnTo>
                <a:lnTo>
                  <a:pt x="4211619" y="6702975"/>
                </a:lnTo>
                <a:lnTo>
                  <a:pt x="4226216" y="6662543"/>
                </a:lnTo>
                <a:lnTo>
                  <a:pt x="4226217" y="6662541"/>
                </a:lnTo>
                <a:lnTo>
                  <a:pt x="4226218" y="6662539"/>
                </a:lnTo>
                <a:lnTo>
                  <a:pt x="4233301" y="6645551"/>
                </a:lnTo>
                <a:lnTo>
                  <a:pt x="4233312" y="6625224"/>
                </a:lnTo>
                <a:lnTo>
                  <a:pt x="4233312" y="6625223"/>
                </a:lnTo>
                <a:cubicBezTo>
                  <a:pt x="4231216" y="6611340"/>
                  <a:pt x="4225168" y="6597577"/>
                  <a:pt x="4216690" y="6588624"/>
                </a:cubicBezTo>
                <a:close/>
                <a:moveTo>
                  <a:pt x="4274532" y="6438980"/>
                </a:moveTo>
                <a:lnTo>
                  <a:pt x="4254602" y="6463839"/>
                </a:lnTo>
                <a:lnTo>
                  <a:pt x="4254600" y="6463848"/>
                </a:lnTo>
                <a:lnTo>
                  <a:pt x="4240803" y="6513011"/>
                </a:lnTo>
                <a:lnTo>
                  <a:pt x="4221998" y="6546193"/>
                </a:lnTo>
                <a:lnTo>
                  <a:pt x="4221998" y="6546194"/>
                </a:lnTo>
                <a:lnTo>
                  <a:pt x="4238336" y="6521803"/>
                </a:lnTo>
                <a:lnTo>
                  <a:pt x="4240803" y="6513011"/>
                </a:lnTo>
                <a:lnTo>
                  <a:pt x="4243614" y="6508051"/>
                </a:lnTo>
                <a:lnTo>
                  <a:pt x="4254600" y="6463848"/>
                </a:lnTo>
                <a:lnTo>
                  <a:pt x="4254602" y="6463840"/>
                </a:lnTo>
                <a:cubicBezTo>
                  <a:pt x="4257553" y="6451649"/>
                  <a:pt x="4265030" y="6444076"/>
                  <a:pt x="4274532" y="6438980"/>
                </a:cubicBezTo>
                <a:close/>
                <a:moveTo>
                  <a:pt x="4360506" y="6365203"/>
                </a:moveTo>
                <a:lnTo>
                  <a:pt x="4359224" y="6387909"/>
                </a:lnTo>
                <a:lnTo>
                  <a:pt x="4357461" y="6391548"/>
                </a:lnTo>
                <a:lnTo>
                  <a:pt x="4349806" y="6407331"/>
                </a:lnTo>
                <a:lnTo>
                  <a:pt x="4349806" y="6407332"/>
                </a:lnTo>
                <a:lnTo>
                  <a:pt x="4357461" y="6391548"/>
                </a:lnTo>
                <a:lnTo>
                  <a:pt x="4359225" y="6387909"/>
                </a:lnTo>
                <a:close/>
                <a:moveTo>
                  <a:pt x="4121437" y="4221390"/>
                </a:moveTo>
                <a:lnTo>
                  <a:pt x="4121437" y="4221391"/>
                </a:lnTo>
                <a:cubicBezTo>
                  <a:pt x="4122199" y="4232060"/>
                  <a:pt x="4122389" y="4243872"/>
                  <a:pt x="4127153" y="4253014"/>
                </a:cubicBezTo>
                <a:cubicBezTo>
                  <a:pt x="4139346" y="4277401"/>
                  <a:pt x="4154966" y="4300070"/>
                  <a:pt x="4166969" y="4324645"/>
                </a:cubicBezTo>
                <a:lnTo>
                  <a:pt x="4175923" y="4363890"/>
                </a:lnTo>
                <a:lnTo>
                  <a:pt x="4175161" y="4482003"/>
                </a:lnTo>
                <a:cubicBezTo>
                  <a:pt x="4172493" y="4546775"/>
                  <a:pt x="4171921" y="4612499"/>
                  <a:pt x="4115151" y="4659173"/>
                </a:cubicBezTo>
                <a:cubicBezTo>
                  <a:pt x="4110579" y="4662985"/>
                  <a:pt x="4107911" y="4671175"/>
                  <a:pt x="4107149" y="4677654"/>
                </a:cubicBezTo>
                <a:cubicBezTo>
                  <a:pt x="4103530" y="4707563"/>
                  <a:pt x="4103148" y="4738234"/>
                  <a:pt x="4097242" y="4767763"/>
                </a:cubicBezTo>
                <a:cubicBezTo>
                  <a:pt x="4094861" y="4779574"/>
                  <a:pt x="4094052" y="4790386"/>
                  <a:pt x="4095933" y="4800482"/>
                </a:cubicBezTo>
                <a:lnTo>
                  <a:pt x="4095933" y="4800483"/>
                </a:lnTo>
                <a:cubicBezTo>
                  <a:pt x="4097814" y="4810580"/>
                  <a:pt x="4102387" y="4819963"/>
                  <a:pt x="4110769" y="4828916"/>
                </a:cubicBezTo>
                <a:lnTo>
                  <a:pt x="4132950" y="4863342"/>
                </a:lnTo>
                <a:lnTo>
                  <a:pt x="4140479" y="4889274"/>
                </a:lnTo>
                <a:lnTo>
                  <a:pt x="4138774" y="4912167"/>
                </a:lnTo>
                <a:cubicBezTo>
                  <a:pt x="4137059" y="4919977"/>
                  <a:pt x="4136702" y="4927121"/>
                  <a:pt x="4137372" y="4933803"/>
                </a:cubicBezTo>
                <a:lnTo>
                  <a:pt x="4137372" y="4933804"/>
                </a:lnTo>
                <a:lnTo>
                  <a:pt x="4142131" y="4952672"/>
                </a:lnTo>
                <a:lnTo>
                  <a:pt x="4144924" y="4957453"/>
                </a:lnTo>
                <a:lnTo>
                  <a:pt x="4146202" y="4961455"/>
                </a:lnTo>
                <a:cubicBezTo>
                  <a:pt x="4150713" y="4970096"/>
                  <a:pt x="4156419" y="4978393"/>
                  <a:pt x="4162206" y="4987037"/>
                </a:cubicBezTo>
                <a:cubicBezTo>
                  <a:pt x="4173445" y="5003801"/>
                  <a:pt x="4187543" y="5022852"/>
                  <a:pt x="4188685" y="5041521"/>
                </a:cubicBezTo>
                <a:cubicBezTo>
                  <a:pt x="4189304" y="5052095"/>
                  <a:pt x="4192222" y="5062299"/>
                  <a:pt x="4195901" y="5072375"/>
                </a:cubicBezTo>
                <a:lnTo>
                  <a:pt x="4201805" y="5087442"/>
                </a:lnTo>
                <a:lnTo>
                  <a:pt x="4214832" y="5133219"/>
                </a:lnTo>
                <a:lnTo>
                  <a:pt x="4214833" y="5133224"/>
                </a:lnTo>
                <a:lnTo>
                  <a:pt x="4208118" y="5166112"/>
                </a:lnTo>
                <a:lnTo>
                  <a:pt x="4208118" y="5166113"/>
                </a:lnTo>
                <a:cubicBezTo>
                  <a:pt x="4207356" y="5167637"/>
                  <a:pt x="4207928" y="5169780"/>
                  <a:pt x="4208809" y="5172090"/>
                </a:cubicBezTo>
                <a:lnTo>
                  <a:pt x="4211356" y="5179067"/>
                </a:lnTo>
                <a:cubicBezTo>
                  <a:pt x="4214976" y="5196594"/>
                  <a:pt x="4215024" y="5213597"/>
                  <a:pt x="4211190" y="5229433"/>
                </a:cubicBezTo>
                <a:lnTo>
                  <a:pt x="4200644" y="5248928"/>
                </a:lnTo>
                <a:lnTo>
                  <a:pt x="4187733" y="5272795"/>
                </a:lnTo>
                <a:cubicBezTo>
                  <a:pt x="4176088" y="5285440"/>
                  <a:pt x="4168382" y="5298594"/>
                  <a:pt x="4163830" y="5312287"/>
                </a:cubicBezTo>
                <a:lnTo>
                  <a:pt x="4162774" y="5321350"/>
                </a:lnTo>
                <a:lnTo>
                  <a:pt x="4160300" y="5326162"/>
                </a:lnTo>
                <a:lnTo>
                  <a:pt x="4158854" y="5355013"/>
                </a:lnTo>
                <a:lnTo>
                  <a:pt x="4158854" y="5355014"/>
                </a:lnTo>
                <a:cubicBezTo>
                  <a:pt x="4159503" y="5364882"/>
                  <a:pt x="4161206" y="5375002"/>
                  <a:pt x="4163730" y="5385384"/>
                </a:cubicBezTo>
                <a:cubicBezTo>
                  <a:pt x="4166969" y="5398721"/>
                  <a:pt x="4169255" y="5412057"/>
                  <a:pt x="4171921" y="5425582"/>
                </a:cubicBezTo>
                <a:cubicBezTo>
                  <a:pt x="4175731" y="5443870"/>
                  <a:pt x="4179733" y="5462351"/>
                  <a:pt x="4183543" y="5480637"/>
                </a:cubicBezTo>
                <a:lnTo>
                  <a:pt x="4188067" y="5507667"/>
                </a:lnTo>
                <a:lnTo>
                  <a:pt x="4177448" y="5531691"/>
                </a:lnTo>
                <a:lnTo>
                  <a:pt x="4177447" y="5531692"/>
                </a:lnTo>
                <a:cubicBezTo>
                  <a:pt x="4170398" y="5537599"/>
                  <a:pt x="4167206" y="5542648"/>
                  <a:pt x="4167302" y="5547577"/>
                </a:cubicBezTo>
                <a:lnTo>
                  <a:pt x="4167302" y="5547578"/>
                </a:lnTo>
                <a:cubicBezTo>
                  <a:pt x="4167397" y="5552507"/>
                  <a:pt x="4170779" y="5557317"/>
                  <a:pt x="4176875" y="5562746"/>
                </a:cubicBezTo>
                <a:cubicBezTo>
                  <a:pt x="4219548" y="5600467"/>
                  <a:pt x="4246219" y="5646189"/>
                  <a:pt x="4248123" y="5704483"/>
                </a:cubicBezTo>
                <a:cubicBezTo>
                  <a:pt x="4248505" y="5716485"/>
                  <a:pt x="4251171" y="5728678"/>
                  <a:pt x="4254029" y="5740488"/>
                </a:cubicBezTo>
                <a:cubicBezTo>
                  <a:pt x="4255744" y="5747728"/>
                  <a:pt x="4257650" y="5756493"/>
                  <a:pt x="4262794" y="5760873"/>
                </a:cubicBezTo>
                <a:cubicBezTo>
                  <a:pt x="4302037" y="5794974"/>
                  <a:pt x="4329280" y="5837457"/>
                  <a:pt x="4351189" y="5883751"/>
                </a:cubicBezTo>
                <a:lnTo>
                  <a:pt x="4351191" y="5883755"/>
                </a:lnTo>
                <a:lnTo>
                  <a:pt x="4369094" y="5935945"/>
                </a:lnTo>
                <a:lnTo>
                  <a:pt x="4369096" y="5935949"/>
                </a:lnTo>
                <a:lnTo>
                  <a:pt x="4365476" y="5993289"/>
                </a:lnTo>
                <a:lnTo>
                  <a:pt x="4365475" y="5993290"/>
                </a:lnTo>
                <a:cubicBezTo>
                  <a:pt x="4364334" y="6004530"/>
                  <a:pt x="4364524" y="6017484"/>
                  <a:pt x="4358999" y="6026439"/>
                </a:cubicBezTo>
                <a:cubicBezTo>
                  <a:pt x="4341662" y="6054824"/>
                  <a:pt x="4322994" y="6082257"/>
                  <a:pt x="4302799" y="6108737"/>
                </a:cubicBezTo>
                <a:cubicBezTo>
                  <a:pt x="4294131" y="6120073"/>
                  <a:pt x="4289178" y="6126883"/>
                  <a:pt x="4289107" y="6133313"/>
                </a:cubicBezTo>
                <a:lnTo>
                  <a:pt x="4289107" y="6133314"/>
                </a:lnTo>
                <a:lnTo>
                  <a:pt x="4292807" y="6143189"/>
                </a:lnTo>
                <a:lnTo>
                  <a:pt x="4304703" y="6155599"/>
                </a:lnTo>
                <a:lnTo>
                  <a:pt x="4304706" y="6155602"/>
                </a:lnTo>
                <a:cubicBezTo>
                  <a:pt x="4326994" y="6175797"/>
                  <a:pt x="4338614" y="6200944"/>
                  <a:pt x="4343376" y="6228756"/>
                </a:cubicBezTo>
                <a:lnTo>
                  <a:pt x="4360713" y="6361539"/>
                </a:lnTo>
                <a:lnTo>
                  <a:pt x="4360713" y="6361538"/>
                </a:lnTo>
                <a:cubicBezTo>
                  <a:pt x="4357093" y="6317150"/>
                  <a:pt x="4350808" y="6272763"/>
                  <a:pt x="4343376" y="6228755"/>
                </a:cubicBezTo>
                <a:cubicBezTo>
                  <a:pt x="4338614" y="6200943"/>
                  <a:pt x="4326994" y="6175796"/>
                  <a:pt x="4304706" y="6155601"/>
                </a:cubicBezTo>
                <a:lnTo>
                  <a:pt x="4304703" y="6155599"/>
                </a:lnTo>
                <a:lnTo>
                  <a:pt x="4289107" y="6133314"/>
                </a:lnTo>
                <a:lnTo>
                  <a:pt x="4302799" y="6108738"/>
                </a:lnTo>
                <a:cubicBezTo>
                  <a:pt x="4322994" y="6082258"/>
                  <a:pt x="4341662" y="6054825"/>
                  <a:pt x="4358999" y="6026440"/>
                </a:cubicBezTo>
                <a:cubicBezTo>
                  <a:pt x="4364524" y="6017485"/>
                  <a:pt x="4364334" y="6004531"/>
                  <a:pt x="4365475" y="5993291"/>
                </a:cubicBezTo>
                <a:lnTo>
                  <a:pt x="4365476" y="5993289"/>
                </a:lnTo>
                <a:lnTo>
                  <a:pt x="4368929" y="5964476"/>
                </a:lnTo>
                <a:lnTo>
                  <a:pt x="4369096" y="5935949"/>
                </a:lnTo>
                <a:lnTo>
                  <a:pt x="4369096" y="5935948"/>
                </a:lnTo>
                <a:lnTo>
                  <a:pt x="4369094" y="5935945"/>
                </a:lnTo>
                <a:lnTo>
                  <a:pt x="4362214" y="5909350"/>
                </a:lnTo>
                <a:lnTo>
                  <a:pt x="4351191" y="5883755"/>
                </a:lnTo>
                <a:lnTo>
                  <a:pt x="4351189" y="5883750"/>
                </a:lnTo>
                <a:cubicBezTo>
                  <a:pt x="4329280" y="5837456"/>
                  <a:pt x="4302037" y="5794973"/>
                  <a:pt x="4262794" y="5760872"/>
                </a:cubicBezTo>
                <a:cubicBezTo>
                  <a:pt x="4257650" y="5756492"/>
                  <a:pt x="4255744" y="5747727"/>
                  <a:pt x="4254029" y="5740487"/>
                </a:cubicBezTo>
                <a:cubicBezTo>
                  <a:pt x="4251171" y="5728677"/>
                  <a:pt x="4248505" y="5716484"/>
                  <a:pt x="4248123" y="5704482"/>
                </a:cubicBezTo>
                <a:cubicBezTo>
                  <a:pt x="4246219" y="5646188"/>
                  <a:pt x="4219548" y="5600466"/>
                  <a:pt x="4176875" y="5562745"/>
                </a:cubicBezTo>
                <a:lnTo>
                  <a:pt x="4167302" y="5547577"/>
                </a:lnTo>
                <a:lnTo>
                  <a:pt x="4177447" y="5531693"/>
                </a:lnTo>
                <a:lnTo>
                  <a:pt x="4177448" y="5531691"/>
                </a:lnTo>
                <a:lnTo>
                  <a:pt x="4185847" y="5520421"/>
                </a:lnTo>
                <a:lnTo>
                  <a:pt x="4188067" y="5507667"/>
                </a:lnTo>
                <a:lnTo>
                  <a:pt x="4188067" y="5507666"/>
                </a:lnTo>
                <a:cubicBezTo>
                  <a:pt x="4188020" y="5498831"/>
                  <a:pt x="4185448" y="5489496"/>
                  <a:pt x="4183543" y="5480636"/>
                </a:cubicBezTo>
                <a:cubicBezTo>
                  <a:pt x="4179733" y="5462350"/>
                  <a:pt x="4175731" y="5443869"/>
                  <a:pt x="4171921" y="5425581"/>
                </a:cubicBezTo>
                <a:cubicBezTo>
                  <a:pt x="4169255" y="5412056"/>
                  <a:pt x="4166969" y="5398720"/>
                  <a:pt x="4163730" y="5385383"/>
                </a:cubicBezTo>
                <a:lnTo>
                  <a:pt x="4158854" y="5355013"/>
                </a:lnTo>
                <a:lnTo>
                  <a:pt x="4162774" y="5321350"/>
                </a:lnTo>
                <a:lnTo>
                  <a:pt x="4187733" y="5272796"/>
                </a:lnTo>
                <a:lnTo>
                  <a:pt x="4200644" y="5248928"/>
                </a:lnTo>
                <a:lnTo>
                  <a:pt x="4211191" y="5229432"/>
                </a:lnTo>
                <a:lnTo>
                  <a:pt x="4211356" y="5179067"/>
                </a:lnTo>
                <a:lnTo>
                  <a:pt x="4211356" y="5179066"/>
                </a:lnTo>
                <a:cubicBezTo>
                  <a:pt x="4210880" y="5176875"/>
                  <a:pt x="4209690" y="5174399"/>
                  <a:pt x="4208809" y="5172089"/>
                </a:cubicBezTo>
                <a:lnTo>
                  <a:pt x="4208118" y="5166113"/>
                </a:lnTo>
                <a:lnTo>
                  <a:pt x="4214833" y="5133224"/>
                </a:lnTo>
                <a:lnTo>
                  <a:pt x="4214833" y="5133223"/>
                </a:lnTo>
                <a:lnTo>
                  <a:pt x="4214832" y="5133219"/>
                </a:lnTo>
                <a:lnTo>
                  <a:pt x="4207690" y="5102460"/>
                </a:lnTo>
                <a:lnTo>
                  <a:pt x="4201805" y="5087442"/>
                </a:lnTo>
                <a:lnTo>
                  <a:pt x="4201799" y="5087422"/>
                </a:lnTo>
                <a:cubicBezTo>
                  <a:pt x="4195713" y="5072410"/>
                  <a:pt x="4189614" y="5057380"/>
                  <a:pt x="4188685" y="5041520"/>
                </a:cubicBezTo>
                <a:cubicBezTo>
                  <a:pt x="4187543" y="5022851"/>
                  <a:pt x="4173445" y="5003800"/>
                  <a:pt x="4162206" y="4987036"/>
                </a:cubicBezTo>
                <a:lnTo>
                  <a:pt x="4144924" y="4957453"/>
                </a:lnTo>
                <a:lnTo>
                  <a:pt x="4137372" y="4933804"/>
                </a:lnTo>
                <a:lnTo>
                  <a:pt x="4138774" y="4912168"/>
                </a:lnTo>
                <a:cubicBezTo>
                  <a:pt x="4140536" y="4904357"/>
                  <a:pt x="4141048" y="4896713"/>
                  <a:pt x="4140479" y="4889275"/>
                </a:cubicBezTo>
                <a:lnTo>
                  <a:pt x="4140479" y="4889274"/>
                </a:lnTo>
                <a:lnTo>
                  <a:pt x="4135701" y="4867613"/>
                </a:lnTo>
                <a:lnTo>
                  <a:pt x="4132950" y="4863342"/>
                </a:lnTo>
                <a:lnTo>
                  <a:pt x="4131200" y="4857316"/>
                </a:lnTo>
                <a:cubicBezTo>
                  <a:pt x="4126057" y="4847213"/>
                  <a:pt x="4119056" y="4837702"/>
                  <a:pt x="4110769" y="4828915"/>
                </a:cubicBezTo>
                <a:lnTo>
                  <a:pt x="4095933" y="4800482"/>
                </a:lnTo>
                <a:lnTo>
                  <a:pt x="4097242" y="4767764"/>
                </a:lnTo>
                <a:cubicBezTo>
                  <a:pt x="4103148" y="4738235"/>
                  <a:pt x="4103530" y="4707564"/>
                  <a:pt x="4107149" y="4677655"/>
                </a:cubicBezTo>
                <a:cubicBezTo>
                  <a:pt x="4107911" y="4671176"/>
                  <a:pt x="4110579" y="4662986"/>
                  <a:pt x="4115151" y="4659174"/>
                </a:cubicBezTo>
                <a:cubicBezTo>
                  <a:pt x="4171921" y="4612500"/>
                  <a:pt x="4172493" y="4546776"/>
                  <a:pt x="4175161" y="4482004"/>
                </a:cubicBezTo>
                <a:cubicBezTo>
                  <a:pt x="4176875" y="4442761"/>
                  <a:pt x="4176875" y="4403325"/>
                  <a:pt x="4175923" y="4363890"/>
                </a:cubicBezTo>
                <a:lnTo>
                  <a:pt x="4175923" y="4363889"/>
                </a:lnTo>
                <a:cubicBezTo>
                  <a:pt x="4175731" y="4350553"/>
                  <a:pt x="4172683" y="4336456"/>
                  <a:pt x="4166969" y="4324644"/>
                </a:cubicBezTo>
                <a:cubicBezTo>
                  <a:pt x="4154966" y="4300069"/>
                  <a:pt x="4139346" y="4277400"/>
                  <a:pt x="4127153" y="4253013"/>
                </a:cubicBezTo>
                <a:close/>
                <a:moveTo>
                  <a:pt x="4190328" y="2836171"/>
                </a:moveTo>
                <a:lnTo>
                  <a:pt x="4181637" y="2848792"/>
                </a:lnTo>
                <a:cubicBezTo>
                  <a:pt x="4176637" y="2865009"/>
                  <a:pt x="4170779" y="2881306"/>
                  <a:pt x="4166033" y="2897784"/>
                </a:cubicBezTo>
                <a:lnTo>
                  <a:pt x="4165004" y="2903549"/>
                </a:lnTo>
                <a:lnTo>
                  <a:pt x="4161730" y="2914327"/>
                </a:lnTo>
                <a:lnTo>
                  <a:pt x="4157099" y="2947858"/>
                </a:lnTo>
                <a:lnTo>
                  <a:pt x="4157098" y="2947861"/>
                </a:lnTo>
                <a:lnTo>
                  <a:pt x="4157098" y="2947862"/>
                </a:lnTo>
                <a:cubicBezTo>
                  <a:pt x="4156729" y="2959156"/>
                  <a:pt x="4157729" y="2970575"/>
                  <a:pt x="4160682" y="2982148"/>
                </a:cubicBezTo>
                <a:lnTo>
                  <a:pt x="4172375" y="3077401"/>
                </a:lnTo>
                <a:lnTo>
                  <a:pt x="4159920" y="3172653"/>
                </a:lnTo>
                <a:cubicBezTo>
                  <a:pt x="4134011" y="3276479"/>
                  <a:pt x="4106579" y="3380304"/>
                  <a:pt x="4112293" y="3489466"/>
                </a:cubicBezTo>
                <a:cubicBezTo>
                  <a:pt x="4113245" y="3507562"/>
                  <a:pt x="4101624" y="3529089"/>
                  <a:pt x="4090194" y="3544712"/>
                </a:cubicBezTo>
                <a:cubicBezTo>
                  <a:pt x="4079336" y="3559667"/>
                  <a:pt x="4073477" y="3566811"/>
                  <a:pt x="4072572" y="3574407"/>
                </a:cubicBezTo>
                <a:lnTo>
                  <a:pt x="4072572" y="3574408"/>
                </a:lnTo>
                <a:cubicBezTo>
                  <a:pt x="4071667" y="3582004"/>
                  <a:pt x="4075716" y="3590053"/>
                  <a:pt x="4084670" y="3606817"/>
                </a:cubicBezTo>
                <a:cubicBezTo>
                  <a:pt x="4089052" y="3614819"/>
                  <a:pt x="4091718" y="3624725"/>
                  <a:pt x="4098196" y="3630632"/>
                </a:cubicBezTo>
                <a:lnTo>
                  <a:pt x="4115925" y="3654415"/>
                </a:lnTo>
                <a:lnTo>
                  <a:pt x="4118836" y="3665923"/>
                </a:lnTo>
                <a:lnTo>
                  <a:pt x="4122437" y="3680163"/>
                </a:lnTo>
                <a:lnTo>
                  <a:pt x="4118389" y="3734836"/>
                </a:lnTo>
                <a:lnTo>
                  <a:pt x="4118389" y="3734837"/>
                </a:lnTo>
                <a:cubicBezTo>
                  <a:pt x="4117437" y="3741315"/>
                  <a:pt x="4116103" y="3749125"/>
                  <a:pt x="4118771" y="3754652"/>
                </a:cubicBezTo>
                <a:lnTo>
                  <a:pt x="4125128" y="3789775"/>
                </a:lnTo>
                <a:lnTo>
                  <a:pt x="4110197" y="3822471"/>
                </a:lnTo>
                <a:cubicBezTo>
                  <a:pt x="4103149" y="3831901"/>
                  <a:pt x="4097529" y="3842045"/>
                  <a:pt x="4095862" y="3852618"/>
                </a:cubicBezTo>
                <a:lnTo>
                  <a:pt x="4095862" y="3852619"/>
                </a:lnTo>
                <a:lnTo>
                  <a:pt x="4096642" y="3868763"/>
                </a:lnTo>
                <a:lnTo>
                  <a:pt x="4105245" y="3885336"/>
                </a:lnTo>
                <a:lnTo>
                  <a:pt x="4105245" y="3885338"/>
                </a:lnTo>
                <a:cubicBezTo>
                  <a:pt x="4114961" y="3897721"/>
                  <a:pt x="4122367" y="3910318"/>
                  <a:pt x="4127626" y="3923124"/>
                </a:cubicBezTo>
                <a:lnTo>
                  <a:pt x="4137130" y="3962159"/>
                </a:lnTo>
                <a:lnTo>
                  <a:pt x="4121438" y="4043837"/>
                </a:lnTo>
                <a:lnTo>
                  <a:pt x="4121437" y="4043838"/>
                </a:lnTo>
                <a:cubicBezTo>
                  <a:pt x="4112674" y="4063841"/>
                  <a:pt x="4107292" y="4083701"/>
                  <a:pt x="4106316" y="4103824"/>
                </a:cubicBezTo>
                <a:lnTo>
                  <a:pt x="4106316" y="4103825"/>
                </a:lnTo>
                <a:lnTo>
                  <a:pt x="4108283" y="4134255"/>
                </a:lnTo>
                <a:lnTo>
                  <a:pt x="4117627" y="4165381"/>
                </a:lnTo>
                <a:lnTo>
                  <a:pt x="4117627" y="4165383"/>
                </a:lnTo>
                <a:lnTo>
                  <a:pt x="4121532" y="4192387"/>
                </a:lnTo>
                <a:lnTo>
                  <a:pt x="4121532" y="4192386"/>
                </a:lnTo>
                <a:cubicBezTo>
                  <a:pt x="4121628" y="4182766"/>
                  <a:pt x="4121056" y="4173479"/>
                  <a:pt x="4117627" y="4165382"/>
                </a:cubicBezTo>
                <a:lnTo>
                  <a:pt x="4117627" y="4165381"/>
                </a:lnTo>
                <a:lnTo>
                  <a:pt x="4106316" y="4103825"/>
                </a:lnTo>
                <a:lnTo>
                  <a:pt x="4121437" y="4043839"/>
                </a:lnTo>
                <a:lnTo>
                  <a:pt x="4121438" y="4043837"/>
                </a:lnTo>
                <a:lnTo>
                  <a:pt x="4134740" y="4002409"/>
                </a:lnTo>
                <a:lnTo>
                  <a:pt x="4137130" y="3962159"/>
                </a:lnTo>
                <a:lnTo>
                  <a:pt x="4137130" y="3962158"/>
                </a:lnTo>
                <a:cubicBezTo>
                  <a:pt x="4134868" y="3935726"/>
                  <a:pt x="4124677" y="3910103"/>
                  <a:pt x="4105245" y="3885337"/>
                </a:cubicBezTo>
                <a:lnTo>
                  <a:pt x="4105245" y="3885336"/>
                </a:lnTo>
                <a:lnTo>
                  <a:pt x="4095862" y="3852619"/>
                </a:lnTo>
                <a:lnTo>
                  <a:pt x="4110197" y="3822472"/>
                </a:lnTo>
                <a:cubicBezTo>
                  <a:pt x="4118389" y="3811613"/>
                  <a:pt x="4123533" y="3800896"/>
                  <a:pt x="4125128" y="3789776"/>
                </a:cubicBezTo>
                <a:lnTo>
                  <a:pt x="4125128" y="3789775"/>
                </a:lnTo>
                <a:cubicBezTo>
                  <a:pt x="4126724" y="3778654"/>
                  <a:pt x="4124771" y="3767129"/>
                  <a:pt x="4118771" y="3754651"/>
                </a:cubicBezTo>
                <a:lnTo>
                  <a:pt x="4118389" y="3734837"/>
                </a:lnTo>
                <a:lnTo>
                  <a:pt x="4122437" y="3680163"/>
                </a:lnTo>
                <a:lnTo>
                  <a:pt x="4122437" y="3680162"/>
                </a:lnTo>
                <a:lnTo>
                  <a:pt x="4118836" y="3665923"/>
                </a:lnTo>
                <a:lnTo>
                  <a:pt x="4115925" y="3654415"/>
                </a:lnTo>
                <a:lnTo>
                  <a:pt x="4115925" y="3654415"/>
                </a:lnTo>
                <a:lnTo>
                  <a:pt x="4115925" y="3654415"/>
                </a:lnTo>
                <a:cubicBezTo>
                  <a:pt x="4112115" y="3646122"/>
                  <a:pt x="4106436" y="3638156"/>
                  <a:pt x="4098196" y="3630631"/>
                </a:cubicBezTo>
                <a:cubicBezTo>
                  <a:pt x="4091718" y="3624724"/>
                  <a:pt x="4089052" y="3614818"/>
                  <a:pt x="4084670" y="3606816"/>
                </a:cubicBezTo>
                <a:cubicBezTo>
                  <a:pt x="4080193" y="3598434"/>
                  <a:pt x="4076942" y="3592231"/>
                  <a:pt x="4074924" y="3587173"/>
                </a:cubicBezTo>
                <a:lnTo>
                  <a:pt x="4072572" y="3574407"/>
                </a:lnTo>
                <a:lnTo>
                  <a:pt x="4077651" y="3562320"/>
                </a:lnTo>
                <a:cubicBezTo>
                  <a:pt x="4080586" y="3557715"/>
                  <a:pt x="4084765" y="3552190"/>
                  <a:pt x="4090194" y="3544713"/>
                </a:cubicBezTo>
                <a:cubicBezTo>
                  <a:pt x="4101624" y="3529090"/>
                  <a:pt x="4113245" y="3507563"/>
                  <a:pt x="4112293" y="3489467"/>
                </a:cubicBezTo>
                <a:cubicBezTo>
                  <a:pt x="4106579" y="3380305"/>
                  <a:pt x="4134011" y="3276480"/>
                  <a:pt x="4159920" y="3172654"/>
                </a:cubicBezTo>
                <a:cubicBezTo>
                  <a:pt x="4167922" y="3140649"/>
                  <a:pt x="4172160" y="3109025"/>
                  <a:pt x="4172375" y="3077401"/>
                </a:cubicBezTo>
                <a:lnTo>
                  <a:pt x="4172375" y="3077400"/>
                </a:lnTo>
                <a:cubicBezTo>
                  <a:pt x="4172589" y="3045776"/>
                  <a:pt x="4168779" y="3014152"/>
                  <a:pt x="4160682" y="2982147"/>
                </a:cubicBezTo>
                <a:lnTo>
                  <a:pt x="4157098" y="2947862"/>
                </a:lnTo>
                <a:lnTo>
                  <a:pt x="4157099" y="2947858"/>
                </a:lnTo>
                <a:lnTo>
                  <a:pt x="4165004" y="2903549"/>
                </a:lnTo>
                <a:lnTo>
                  <a:pt x="4181637" y="2848793"/>
                </a:lnTo>
                <a:cubicBezTo>
                  <a:pt x="4182970" y="2844316"/>
                  <a:pt x="4186256" y="2839982"/>
                  <a:pt x="4190328" y="2836172"/>
                </a:cubicBezTo>
                <a:close/>
                <a:moveTo>
                  <a:pt x="3705842" y="1508457"/>
                </a:moveTo>
                <a:lnTo>
                  <a:pt x="3677748" y="1596213"/>
                </a:lnTo>
                <a:cubicBezTo>
                  <a:pt x="3675271" y="1604978"/>
                  <a:pt x="3676796" y="1615836"/>
                  <a:pt x="3679653" y="1624980"/>
                </a:cubicBezTo>
                <a:cubicBezTo>
                  <a:pt x="3689369" y="1656223"/>
                  <a:pt x="3713754" y="1676036"/>
                  <a:pt x="3736234" y="1697753"/>
                </a:cubicBezTo>
                <a:cubicBezTo>
                  <a:pt x="3746141" y="1707279"/>
                  <a:pt x="3753189" y="1720423"/>
                  <a:pt x="3758903" y="1733188"/>
                </a:cubicBezTo>
                <a:cubicBezTo>
                  <a:pt x="3773574" y="1766335"/>
                  <a:pt x="3786718" y="1800246"/>
                  <a:pt x="3800624" y="1833775"/>
                </a:cubicBezTo>
                <a:cubicBezTo>
                  <a:pt x="3801958" y="1837013"/>
                  <a:pt x="3805387" y="1839679"/>
                  <a:pt x="3808245" y="1842158"/>
                </a:cubicBezTo>
                <a:cubicBezTo>
                  <a:pt x="3838346" y="1866922"/>
                  <a:pt x="3868635" y="1891497"/>
                  <a:pt x="3898736" y="1916454"/>
                </a:cubicBezTo>
                <a:cubicBezTo>
                  <a:pt x="3904450" y="1921216"/>
                  <a:pt x="3908642" y="1928076"/>
                  <a:pt x="3914166" y="1933219"/>
                </a:cubicBezTo>
                <a:cubicBezTo>
                  <a:pt x="3921786" y="1940459"/>
                  <a:pt x="3929027" y="1949603"/>
                  <a:pt x="3938171" y="1953413"/>
                </a:cubicBezTo>
                <a:cubicBezTo>
                  <a:pt x="3966936" y="1965224"/>
                  <a:pt x="3979320" y="1987894"/>
                  <a:pt x="3984654" y="2016469"/>
                </a:cubicBezTo>
                <a:cubicBezTo>
                  <a:pt x="3989607" y="2042570"/>
                  <a:pt x="3993799" y="2068669"/>
                  <a:pt x="3999513" y="2094578"/>
                </a:cubicBezTo>
                <a:cubicBezTo>
                  <a:pt x="4006371" y="2126201"/>
                  <a:pt x="4013801" y="2157636"/>
                  <a:pt x="4022184" y="2188879"/>
                </a:cubicBezTo>
                <a:cubicBezTo>
                  <a:pt x="4025804" y="2202404"/>
                  <a:pt x="4029994" y="2216692"/>
                  <a:pt x="4037424" y="2228314"/>
                </a:cubicBezTo>
                <a:cubicBezTo>
                  <a:pt x="4057999" y="2260890"/>
                  <a:pt x="4071905" y="2295753"/>
                  <a:pt x="4066381" y="2334044"/>
                </a:cubicBezTo>
                <a:cubicBezTo>
                  <a:pt x="4061999" y="2364715"/>
                  <a:pt x="4073239" y="2390434"/>
                  <a:pt x="4090766" y="2409485"/>
                </a:cubicBezTo>
                <a:cubicBezTo>
                  <a:pt x="4098720" y="2418154"/>
                  <a:pt x="4104233" y="2426976"/>
                  <a:pt x="4107867" y="2435912"/>
                </a:cubicBezTo>
                <a:lnTo>
                  <a:pt x="4113698" y="2463017"/>
                </a:lnTo>
                <a:lnTo>
                  <a:pt x="4105056" y="2518262"/>
                </a:lnTo>
                <a:lnTo>
                  <a:pt x="4105055" y="2518263"/>
                </a:lnTo>
                <a:cubicBezTo>
                  <a:pt x="4102388" y="2527789"/>
                  <a:pt x="4101244" y="2536456"/>
                  <a:pt x="4101411" y="2545005"/>
                </a:cubicBezTo>
                <a:lnTo>
                  <a:pt x="4101411" y="2545006"/>
                </a:lnTo>
                <a:cubicBezTo>
                  <a:pt x="4101577" y="2553555"/>
                  <a:pt x="4103054" y="2561985"/>
                  <a:pt x="4105625" y="2571034"/>
                </a:cubicBezTo>
                <a:cubicBezTo>
                  <a:pt x="4117627" y="2612945"/>
                  <a:pt x="4150204" y="2640950"/>
                  <a:pt x="4178779" y="2668001"/>
                </a:cubicBezTo>
                <a:cubicBezTo>
                  <a:pt x="4203164" y="2691054"/>
                  <a:pt x="4216880" y="2716963"/>
                  <a:pt x="4227170" y="2745348"/>
                </a:cubicBezTo>
                <a:lnTo>
                  <a:pt x="4227170" y="2745351"/>
                </a:lnTo>
                <a:lnTo>
                  <a:pt x="4233090" y="2778005"/>
                </a:lnTo>
                <a:lnTo>
                  <a:pt x="4232670" y="2785439"/>
                </a:lnTo>
                <a:lnTo>
                  <a:pt x="4222591" y="2811779"/>
                </a:lnTo>
                <a:lnTo>
                  <a:pt x="4222587" y="2811786"/>
                </a:lnTo>
                <a:lnTo>
                  <a:pt x="4222588" y="2811786"/>
                </a:lnTo>
                <a:lnTo>
                  <a:pt x="4222591" y="2811779"/>
                </a:lnTo>
                <a:lnTo>
                  <a:pt x="4232241" y="2793022"/>
                </a:lnTo>
                <a:lnTo>
                  <a:pt x="4232670" y="2785439"/>
                </a:lnTo>
                <a:lnTo>
                  <a:pt x="4233870" y="2782304"/>
                </a:lnTo>
                <a:lnTo>
                  <a:pt x="4233090" y="2778005"/>
                </a:lnTo>
                <a:lnTo>
                  <a:pt x="4233500" y="2770757"/>
                </a:lnTo>
                <a:lnTo>
                  <a:pt x="4227170" y="2745351"/>
                </a:lnTo>
                <a:lnTo>
                  <a:pt x="4227170" y="2745347"/>
                </a:lnTo>
                <a:cubicBezTo>
                  <a:pt x="4216880" y="2716962"/>
                  <a:pt x="4203164" y="2691053"/>
                  <a:pt x="4178779" y="2668000"/>
                </a:cubicBezTo>
                <a:cubicBezTo>
                  <a:pt x="4150204" y="2640949"/>
                  <a:pt x="4117627" y="2612944"/>
                  <a:pt x="4105625" y="2571033"/>
                </a:cubicBezTo>
                <a:lnTo>
                  <a:pt x="4101411" y="2545006"/>
                </a:lnTo>
                <a:lnTo>
                  <a:pt x="4105055" y="2518264"/>
                </a:lnTo>
                <a:lnTo>
                  <a:pt x="4105056" y="2518262"/>
                </a:lnTo>
                <a:lnTo>
                  <a:pt x="4111636" y="2490550"/>
                </a:lnTo>
                <a:lnTo>
                  <a:pt x="4113698" y="2463017"/>
                </a:lnTo>
                <a:lnTo>
                  <a:pt x="4113698" y="2463016"/>
                </a:lnTo>
                <a:cubicBezTo>
                  <a:pt x="4112817" y="2444776"/>
                  <a:pt x="4106674" y="2426821"/>
                  <a:pt x="4090766" y="2409484"/>
                </a:cubicBezTo>
                <a:cubicBezTo>
                  <a:pt x="4073239" y="2390433"/>
                  <a:pt x="4061999" y="2364714"/>
                  <a:pt x="4066381" y="2334043"/>
                </a:cubicBezTo>
                <a:cubicBezTo>
                  <a:pt x="4071905" y="2295752"/>
                  <a:pt x="4057999" y="2260889"/>
                  <a:pt x="4037424" y="2228313"/>
                </a:cubicBezTo>
                <a:cubicBezTo>
                  <a:pt x="4029994" y="2216691"/>
                  <a:pt x="4025804" y="2202403"/>
                  <a:pt x="4022184" y="2188878"/>
                </a:cubicBezTo>
                <a:cubicBezTo>
                  <a:pt x="4013801" y="2157635"/>
                  <a:pt x="4006371" y="2126200"/>
                  <a:pt x="3999513" y="2094577"/>
                </a:cubicBezTo>
                <a:cubicBezTo>
                  <a:pt x="3993799" y="2068668"/>
                  <a:pt x="3989607" y="2042569"/>
                  <a:pt x="3984654" y="2016468"/>
                </a:cubicBezTo>
                <a:cubicBezTo>
                  <a:pt x="3979320" y="1987893"/>
                  <a:pt x="3966936" y="1965223"/>
                  <a:pt x="3938171" y="1953412"/>
                </a:cubicBezTo>
                <a:cubicBezTo>
                  <a:pt x="3929027" y="1949602"/>
                  <a:pt x="3921786" y="1940458"/>
                  <a:pt x="3914166" y="1933218"/>
                </a:cubicBezTo>
                <a:cubicBezTo>
                  <a:pt x="3908642" y="1928075"/>
                  <a:pt x="3904450" y="1921215"/>
                  <a:pt x="3898736" y="1916453"/>
                </a:cubicBezTo>
                <a:cubicBezTo>
                  <a:pt x="3868635" y="1891496"/>
                  <a:pt x="3838346" y="1866921"/>
                  <a:pt x="3808245" y="1842157"/>
                </a:cubicBezTo>
                <a:cubicBezTo>
                  <a:pt x="3805387" y="1839678"/>
                  <a:pt x="3801958" y="1837012"/>
                  <a:pt x="3800624" y="1833774"/>
                </a:cubicBezTo>
                <a:cubicBezTo>
                  <a:pt x="3786718" y="1800245"/>
                  <a:pt x="3773575" y="1766334"/>
                  <a:pt x="3758903" y="1733187"/>
                </a:cubicBezTo>
                <a:cubicBezTo>
                  <a:pt x="3753189" y="1720422"/>
                  <a:pt x="3746141" y="1707278"/>
                  <a:pt x="3736235" y="1697752"/>
                </a:cubicBezTo>
                <a:cubicBezTo>
                  <a:pt x="3713755" y="1676035"/>
                  <a:pt x="3689369" y="1656222"/>
                  <a:pt x="3679653" y="1624979"/>
                </a:cubicBezTo>
                <a:cubicBezTo>
                  <a:pt x="3676797" y="1615835"/>
                  <a:pt x="3675272" y="1604977"/>
                  <a:pt x="3677749" y="1596212"/>
                </a:cubicBezTo>
                <a:close/>
                <a:moveTo>
                  <a:pt x="3724447" y="1459072"/>
                </a:moveTo>
                <a:lnTo>
                  <a:pt x="3724446" y="1459073"/>
                </a:lnTo>
                <a:lnTo>
                  <a:pt x="3715229" y="1481571"/>
                </a:lnTo>
                <a:close/>
                <a:moveTo>
                  <a:pt x="3743640" y="1268757"/>
                </a:moveTo>
                <a:cubicBezTo>
                  <a:pt x="3744092" y="1275401"/>
                  <a:pt x="3745664" y="1281688"/>
                  <a:pt x="3748807" y="1286069"/>
                </a:cubicBezTo>
                <a:cubicBezTo>
                  <a:pt x="3763380" y="1306929"/>
                  <a:pt x="3769620" y="1328552"/>
                  <a:pt x="3771144" y="1350627"/>
                </a:cubicBezTo>
                <a:lnTo>
                  <a:pt x="3765550" y="1413839"/>
                </a:lnTo>
                <a:lnTo>
                  <a:pt x="3771145" y="1350626"/>
                </a:lnTo>
                <a:cubicBezTo>
                  <a:pt x="3769620" y="1328551"/>
                  <a:pt x="3763381" y="1306929"/>
                  <a:pt x="3748807" y="1286068"/>
                </a:cubicBezTo>
                <a:close/>
                <a:moveTo>
                  <a:pt x="3685369" y="773034"/>
                </a:moveTo>
                <a:lnTo>
                  <a:pt x="3685369" y="773035"/>
                </a:lnTo>
                <a:cubicBezTo>
                  <a:pt x="3687655" y="800276"/>
                  <a:pt x="3690893" y="827329"/>
                  <a:pt x="3693369" y="854379"/>
                </a:cubicBezTo>
                <a:cubicBezTo>
                  <a:pt x="3695655" y="878956"/>
                  <a:pt x="3696417" y="903722"/>
                  <a:pt x="3724422" y="915343"/>
                </a:cubicBezTo>
                <a:cubicBezTo>
                  <a:pt x="3728804" y="917059"/>
                  <a:pt x="3732042" y="922773"/>
                  <a:pt x="3734900" y="927155"/>
                </a:cubicBezTo>
                <a:cubicBezTo>
                  <a:pt x="3778908" y="994785"/>
                  <a:pt x="3777764" y="1030980"/>
                  <a:pt x="3731280" y="1097087"/>
                </a:cubicBezTo>
                <a:cubicBezTo>
                  <a:pt x="3726518" y="1103945"/>
                  <a:pt x="3723088" y="1118613"/>
                  <a:pt x="3726898" y="1123185"/>
                </a:cubicBezTo>
                <a:cubicBezTo>
                  <a:pt x="3742710" y="1142617"/>
                  <a:pt x="3749759" y="1162953"/>
                  <a:pt x="3751617" y="1184028"/>
                </a:cubicBezTo>
                <a:cubicBezTo>
                  <a:pt x="3749759" y="1162953"/>
                  <a:pt x="3742711" y="1142616"/>
                  <a:pt x="3726899" y="1123184"/>
                </a:cubicBezTo>
                <a:cubicBezTo>
                  <a:pt x="3723089" y="1118612"/>
                  <a:pt x="3726519" y="1103944"/>
                  <a:pt x="3731281" y="1097086"/>
                </a:cubicBezTo>
                <a:cubicBezTo>
                  <a:pt x="3777765" y="1030979"/>
                  <a:pt x="3778909" y="994784"/>
                  <a:pt x="3734901" y="927154"/>
                </a:cubicBezTo>
                <a:cubicBezTo>
                  <a:pt x="3732043" y="922772"/>
                  <a:pt x="3728805" y="917058"/>
                  <a:pt x="3724423" y="915342"/>
                </a:cubicBezTo>
                <a:cubicBezTo>
                  <a:pt x="3696417" y="903721"/>
                  <a:pt x="3695655" y="878955"/>
                  <a:pt x="3693369" y="854378"/>
                </a:cubicBezTo>
                <a:close/>
                <a:moveTo>
                  <a:pt x="3740770" y="517850"/>
                </a:moveTo>
                <a:lnTo>
                  <a:pt x="3731852" y="556047"/>
                </a:lnTo>
                <a:cubicBezTo>
                  <a:pt x="3729756" y="564048"/>
                  <a:pt x="3724232" y="572622"/>
                  <a:pt x="3725374" y="580050"/>
                </a:cubicBezTo>
                <a:cubicBezTo>
                  <a:pt x="3728708" y="601578"/>
                  <a:pt x="3726279" y="622200"/>
                  <a:pt x="3721993" y="642537"/>
                </a:cubicBezTo>
                <a:lnTo>
                  <a:pt x="3709470" y="694927"/>
                </a:lnTo>
                <a:lnTo>
                  <a:pt x="3721994" y="642536"/>
                </a:lnTo>
                <a:cubicBezTo>
                  <a:pt x="3726280" y="622200"/>
                  <a:pt x="3728709" y="601577"/>
                  <a:pt x="3725375" y="580049"/>
                </a:cubicBezTo>
                <a:cubicBezTo>
                  <a:pt x="3724233" y="572621"/>
                  <a:pt x="3729757" y="564047"/>
                  <a:pt x="3731853" y="556046"/>
                </a:cubicBezTo>
                <a:close/>
                <a:moveTo>
                  <a:pt x="3754065" y="298168"/>
                </a:moveTo>
                <a:lnTo>
                  <a:pt x="3739283" y="313532"/>
                </a:lnTo>
                <a:lnTo>
                  <a:pt x="3739283" y="313532"/>
                </a:lnTo>
                <a:lnTo>
                  <a:pt x="3739282" y="313533"/>
                </a:lnTo>
                <a:cubicBezTo>
                  <a:pt x="3735090" y="316389"/>
                  <a:pt x="3737376" y="330298"/>
                  <a:pt x="3738710" y="338870"/>
                </a:cubicBezTo>
                <a:lnTo>
                  <a:pt x="3738716" y="338898"/>
                </a:lnTo>
                <a:lnTo>
                  <a:pt x="3748617" y="395639"/>
                </a:lnTo>
                <a:lnTo>
                  <a:pt x="3744807" y="367327"/>
                </a:lnTo>
                <a:lnTo>
                  <a:pt x="3738716" y="338898"/>
                </a:lnTo>
                <a:lnTo>
                  <a:pt x="3738711" y="338869"/>
                </a:lnTo>
                <a:cubicBezTo>
                  <a:pt x="3738044" y="334583"/>
                  <a:pt x="3737139" y="328963"/>
                  <a:pt x="3736925" y="324057"/>
                </a:cubicBezTo>
                <a:lnTo>
                  <a:pt x="3739283" y="313532"/>
                </a:lnTo>
                <a:close/>
                <a:moveTo>
                  <a:pt x="3761610" y="281567"/>
                </a:moveTo>
                <a:lnTo>
                  <a:pt x="3756715" y="295414"/>
                </a:lnTo>
                <a:lnTo>
                  <a:pt x="3756716" y="295414"/>
                </a:lnTo>
                <a:close/>
                <a:moveTo>
                  <a:pt x="3748290" y="24485"/>
                </a:moveTo>
                <a:lnTo>
                  <a:pt x="3746027" y="74128"/>
                </a:lnTo>
                <a:cubicBezTo>
                  <a:pt x="3746950" y="91491"/>
                  <a:pt x="3749260" y="108702"/>
                  <a:pt x="3751951" y="125860"/>
                </a:cubicBezTo>
                <a:lnTo>
                  <a:pt x="3756346" y="153386"/>
                </a:lnTo>
                <a:lnTo>
                  <a:pt x="3764619" y="228943"/>
                </a:lnTo>
                <a:lnTo>
                  <a:pt x="3760160" y="177270"/>
                </a:lnTo>
                <a:lnTo>
                  <a:pt x="3756346" y="153386"/>
                </a:lnTo>
                <a:lnTo>
                  <a:pt x="3756147" y="151568"/>
                </a:lnTo>
                <a:cubicBezTo>
                  <a:pt x="3751917" y="125875"/>
                  <a:pt x="3747412" y="100173"/>
                  <a:pt x="3746028" y="74128"/>
                </a:cubicBezTo>
                <a:close/>
                <a:moveTo>
                  <a:pt x="3745709" y="0"/>
                </a:moveTo>
                <a:lnTo>
                  <a:pt x="3748427" y="21485"/>
                </a:lnTo>
                <a:lnTo>
                  <a:pt x="3745709" y="0"/>
                </a:lnTo>
                <a:lnTo>
                  <a:pt x="4209817" y="0"/>
                </a:lnTo>
                <a:lnTo>
                  <a:pt x="4208690" y="2816"/>
                </a:lnTo>
                <a:cubicBezTo>
                  <a:pt x="4200308" y="21485"/>
                  <a:pt x="4197640" y="43011"/>
                  <a:pt x="4194592" y="63586"/>
                </a:cubicBezTo>
                <a:cubicBezTo>
                  <a:pt x="4189067" y="101307"/>
                  <a:pt x="4185637" y="139218"/>
                  <a:pt x="4180685" y="176938"/>
                </a:cubicBezTo>
                <a:cubicBezTo>
                  <a:pt x="4179541" y="184940"/>
                  <a:pt x="4177447" y="194084"/>
                  <a:pt x="4172683" y="200181"/>
                </a:cubicBezTo>
                <a:cubicBezTo>
                  <a:pt x="4140678" y="241900"/>
                  <a:pt x="4131725" y="292578"/>
                  <a:pt x="4134771" y="340773"/>
                </a:cubicBezTo>
                <a:cubicBezTo>
                  <a:pt x="4137060" y="378685"/>
                  <a:pt x="4138774" y="415834"/>
                  <a:pt x="4135536" y="453363"/>
                </a:cubicBezTo>
                <a:cubicBezTo>
                  <a:pt x="4135344" y="456221"/>
                  <a:pt x="4135726" y="460031"/>
                  <a:pt x="4137250" y="462125"/>
                </a:cubicBezTo>
                <a:cubicBezTo>
                  <a:pt x="4147346" y="475080"/>
                  <a:pt x="4148108" y="488606"/>
                  <a:pt x="4149822" y="505181"/>
                </a:cubicBezTo>
                <a:cubicBezTo>
                  <a:pt x="4152300" y="528614"/>
                  <a:pt x="4150584" y="550140"/>
                  <a:pt x="4146394" y="571859"/>
                </a:cubicBezTo>
                <a:cubicBezTo>
                  <a:pt x="4143346" y="587671"/>
                  <a:pt x="4137060" y="603672"/>
                  <a:pt x="4129057" y="617771"/>
                </a:cubicBezTo>
                <a:cubicBezTo>
                  <a:pt x="4117817" y="637391"/>
                  <a:pt x="4113437" y="656254"/>
                  <a:pt x="4128295" y="674922"/>
                </a:cubicBezTo>
                <a:cubicBezTo>
                  <a:pt x="4144108" y="695115"/>
                  <a:pt x="4138584" y="717976"/>
                  <a:pt x="4139154" y="740267"/>
                </a:cubicBezTo>
                <a:cubicBezTo>
                  <a:pt x="4139346" y="749981"/>
                  <a:pt x="4138964" y="760269"/>
                  <a:pt x="4141440" y="769604"/>
                </a:cubicBezTo>
                <a:cubicBezTo>
                  <a:pt x="4148490" y="796654"/>
                  <a:pt x="4159158" y="822755"/>
                  <a:pt x="4163920" y="850188"/>
                </a:cubicBezTo>
                <a:cubicBezTo>
                  <a:pt x="4166587" y="865429"/>
                  <a:pt x="4161824" y="882383"/>
                  <a:pt x="4158396" y="898197"/>
                </a:cubicBezTo>
                <a:cubicBezTo>
                  <a:pt x="4154776" y="914199"/>
                  <a:pt x="4149252" y="930010"/>
                  <a:pt x="4143536" y="945443"/>
                </a:cubicBezTo>
                <a:cubicBezTo>
                  <a:pt x="4139726" y="955919"/>
                  <a:pt x="4136106" y="967349"/>
                  <a:pt x="4129247" y="975732"/>
                </a:cubicBezTo>
                <a:cubicBezTo>
                  <a:pt x="4113627" y="994784"/>
                  <a:pt x="4110959" y="1014405"/>
                  <a:pt x="4119151" y="1036886"/>
                </a:cubicBezTo>
                <a:cubicBezTo>
                  <a:pt x="4120485" y="1040314"/>
                  <a:pt x="4120485" y="1044314"/>
                  <a:pt x="4120675" y="1048124"/>
                </a:cubicBezTo>
                <a:cubicBezTo>
                  <a:pt x="4124675" y="1109090"/>
                  <a:pt x="4127153" y="1170050"/>
                  <a:pt x="4133249" y="1230632"/>
                </a:cubicBezTo>
                <a:cubicBezTo>
                  <a:pt x="4135726" y="1255205"/>
                  <a:pt x="4146584" y="1278828"/>
                  <a:pt x="4153442" y="1303023"/>
                </a:cubicBezTo>
                <a:cubicBezTo>
                  <a:pt x="4154776" y="1307977"/>
                  <a:pt x="4156872" y="1313503"/>
                  <a:pt x="4155918" y="1318455"/>
                </a:cubicBezTo>
                <a:cubicBezTo>
                  <a:pt x="4146394" y="1372367"/>
                  <a:pt x="4160300" y="1422853"/>
                  <a:pt x="4178589" y="1472574"/>
                </a:cubicBezTo>
                <a:cubicBezTo>
                  <a:pt x="4180495" y="1477716"/>
                  <a:pt x="4179923" y="1484003"/>
                  <a:pt x="4179541" y="1489719"/>
                </a:cubicBezTo>
                <a:cubicBezTo>
                  <a:pt x="4178209" y="1505723"/>
                  <a:pt x="4171541" y="1523058"/>
                  <a:pt x="4175541" y="1537536"/>
                </a:cubicBezTo>
                <a:cubicBezTo>
                  <a:pt x="4186591" y="1576018"/>
                  <a:pt x="4199926" y="1614119"/>
                  <a:pt x="4216690" y="1650316"/>
                </a:cubicBezTo>
                <a:cubicBezTo>
                  <a:pt x="4233645" y="1687085"/>
                  <a:pt x="4247933" y="1721184"/>
                  <a:pt x="4230789" y="1763286"/>
                </a:cubicBezTo>
                <a:cubicBezTo>
                  <a:pt x="4223548" y="1781193"/>
                  <a:pt x="4228693" y="1804815"/>
                  <a:pt x="4230597" y="1825392"/>
                </a:cubicBezTo>
                <a:cubicBezTo>
                  <a:pt x="4232121" y="1840440"/>
                  <a:pt x="4240696" y="1854919"/>
                  <a:pt x="4240696" y="1869779"/>
                </a:cubicBezTo>
                <a:cubicBezTo>
                  <a:pt x="4240696" y="1909407"/>
                  <a:pt x="4250791" y="1944648"/>
                  <a:pt x="4271366" y="1978939"/>
                </a:cubicBezTo>
                <a:cubicBezTo>
                  <a:pt x="4279367" y="1992278"/>
                  <a:pt x="4274032" y="2013042"/>
                  <a:pt x="4276128" y="2030377"/>
                </a:cubicBezTo>
                <a:cubicBezTo>
                  <a:pt x="4278604" y="2048667"/>
                  <a:pt x="4280890" y="2067524"/>
                  <a:pt x="4286418" y="2085053"/>
                </a:cubicBezTo>
                <a:cubicBezTo>
                  <a:pt x="4300895" y="2130392"/>
                  <a:pt x="4317278" y="2175162"/>
                  <a:pt x="4332518" y="2220311"/>
                </a:cubicBezTo>
                <a:cubicBezTo>
                  <a:pt x="4345093" y="2257458"/>
                  <a:pt x="4335186" y="2294038"/>
                  <a:pt x="4329853" y="2330805"/>
                </a:cubicBezTo>
                <a:cubicBezTo>
                  <a:pt x="4326422" y="2353858"/>
                  <a:pt x="4318230" y="2375382"/>
                  <a:pt x="4330422" y="2401291"/>
                </a:cubicBezTo>
                <a:cubicBezTo>
                  <a:pt x="4342044" y="2426058"/>
                  <a:pt x="4339377" y="2457491"/>
                  <a:pt x="4345663" y="2485306"/>
                </a:cubicBezTo>
                <a:cubicBezTo>
                  <a:pt x="4350997" y="2508741"/>
                  <a:pt x="4359572" y="2531408"/>
                  <a:pt x="4367953" y="2554078"/>
                </a:cubicBezTo>
                <a:cubicBezTo>
                  <a:pt x="4379384" y="2584941"/>
                  <a:pt x="4391384" y="2615420"/>
                  <a:pt x="4385670" y="2649142"/>
                </a:cubicBezTo>
                <a:cubicBezTo>
                  <a:pt x="4379192" y="2687435"/>
                  <a:pt x="4403577" y="2713722"/>
                  <a:pt x="4419771" y="2743825"/>
                </a:cubicBezTo>
                <a:cubicBezTo>
                  <a:pt x="4430819" y="2764589"/>
                  <a:pt x="4439012" y="2787258"/>
                  <a:pt x="4445870" y="2809929"/>
                </a:cubicBezTo>
                <a:cubicBezTo>
                  <a:pt x="4454824" y="2840218"/>
                  <a:pt x="4460158" y="2871461"/>
                  <a:pt x="4468921" y="2901942"/>
                </a:cubicBezTo>
                <a:cubicBezTo>
                  <a:pt x="4482065" y="2948046"/>
                  <a:pt x="4492353" y="2994721"/>
                  <a:pt x="4485113" y="3042727"/>
                </a:cubicBezTo>
                <a:cubicBezTo>
                  <a:pt x="4481875" y="3064826"/>
                  <a:pt x="4482065" y="3085402"/>
                  <a:pt x="4486829" y="3107499"/>
                </a:cubicBezTo>
                <a:cubicBezTo>
                  <a:pt x="4494639" y="3143694"/>
                  <a:pt x="4495592" y="3180843"/>
                  <a:pt x="4524738" y="3209992"/>
                </a:cubicBezTo>
                <a:cubicBezTo>
                  <a:pt x="4535027" y="3220279"/>
                  <a:pt x="4537693" y="3238757"/>
                  <a:pt x="4543028" y="3253808"/>
                </a:cubicBezTo>
                <a:cubicBezTo>
                  <a:pt x="4549315" y="3271144"/>
                  <a:pt x="4546075" y="3283907"/>
                  <a:pt x="4527787" y="3293243"/>
                </a:cubicBezTo>
                <a:cubicBezTo>
                  <a:pt x="4519596" y="3297433"/>
                  <a:pt x="4511594" y="3309436"/>
                  <a:pt x="4510260" y="3318770"/>
                </a:cubicBezTo>
                <a:cubicBezTo>
                  <a:pt x="4506260" y="3346775"/>
                  <a:pt x="4512166" y="3372494"/>
                  <a:pt x="4525122" y="3399545"/>
                </a:cubicBezTo>
                <a:cubicBezTo>
                  <a:pt x="4537313" y="3424882"/>
                  <a:pt x="4535979" y="3456507"/>
                  <a:pt x="4540741" y="3485274"/>
                </a:cubicBezTo>
                <a:cubicBezTo>
                  <a:pt x="4544171" y="3505656"/>
                  <a:pt x="4551219" y="3526041"/>
                  <a:pt x="4551219" y="3546616"/>
                </a:cubicBezTo>
                <a:cubicBezTo>
                  <a:pt x="4551219" y="3572145"/>
                  <a:pt x="4545123" y="3597481"/>
                  <a:pt x="4542837" y="3623200"/>
                </a:cubicBezTo>
                <a:cubicBezTo>
                  <a:pt x="4540933" y="3643203"/>
                  <a:pt x="4541695" y="3663588"/>
                  <a:pt x="4539409" y="3683590"/>
                </a:cubicBezTo>
                <a:cubicBezTo>
                  <a:pt x="4537693" y="3699975"/>
                  <a:pt x="4533313" y="3716167"/>
                  <a:pt x="4529694" y="3732360"/>
                </a:cubicBezTo>
                <a:cubicBezTo>
                  <a:pt x="4528359" y="3738266"/>
                  <a:pt x="4523214" y="3744172"/>
                  <a:pt x="4523976" y="3749505"/>
                </a:cubicBezTo>
                <a:cubicBezTo>
                  <a:pt x="4532169" y="3802466"/>
                  <a:pt x="4495592" y="3840568"/>
                  <a:pt x="4479399" y="3885337"/>
                </a:cubicBezTo>
                <a:cubicBezTo>
                  <a:pt x="4462252" y="3932393"/>
                  <a:pt x="4435964" y="3977924"/>
                  <a:pt x="4443774" y="4030502"/>
                </a:cubicBezTo>
                <a:cubicBezTo>
                  <a:pt x="4448536" y="4062317"/>
                  <a:pt x="4459586" y="4092988"/>
                  <a:pt x="4466255" y="4124613"/>
                </a:cubicBezTo>
                <a:cubicBezTo>
                  <a:pt x="4468541" y="4135853"/>
                  <a:pt x="4468159" y="4148426"/>
                  <a:pt x="4465873" y="4159666"/>
                </a:cubicBezTo>
                <a:cubicBezTo>
                  <a:pt x="4455394" y="4213960"/>
                  <a:pt x="4453871" y="4267492"/>
                  <a:pt x="4471017" y="4320836"/>
                </a:cubicBezTo>
                <a:cubicBezTo>
                  <a:pt x="4473875" y="4329978"/>
                  <a:pt x="4476541" y="4339694"/>
                  <a:pt x="4476541" y="4349221"/>
                </a:cubicBezTo>
                <a:cubicBezTo>
                  <a:pt x="4476541" y="4401418"/>
                  <a:pt x="4472541" y="4452664"/>
                  <a:pt x="4453871" y="4502578"/>
                </a:cubicBezTo>
                <a:cubicBezTo>
                  <a:pt x="4447584" y="4519342"/>
                  <a:pt x="4451584" y="4539727"/>
                  <a:pt x="4450060" y="4558206"/>
                </a:cubicBezTo>
                <a:cubicBezTo>
                  <a:pt x="4448728" y="4575350"/>
                  <a:pt x="4448156" y="4592877"/>
                  <a:pt x="4443774" y="4609451"/>
                </a:cubicBezTo>
                <a:cubicBezTo>
                  <a:pt x="4437298" y="4633646"/>
                  <a:pt x="4436536" y="4656125"/>
                  <a:pt x="4442250" y="4681082"/>
                </a:cubicBezTo>
                <a:cubicBezTo>
                  <a:pt x="4447584" y="4704894"/>
                  <a:pt x="4444919" y="4730613"/>
                  <a:pt x="4445108" y="4755380"/>
                </a:cubicBezTo>
                <a:cubicBezTo>
                  <a:pt x="4445298" y="4783003"/>
                  <a:pt x="4445488" y="4810626"/>
                  <a:pt x="4444537" y="4838249"/>
                </a:cubicBezTo>
                <a:cubicBezTo>
                  <a:pt x="4444156" y="4849299"/>
                  <a:pt x="4436536" y="4861872"/>
                  <a:pt x="4439584" y="4871018"/>
                </a:cubicBezTo>
                <a:cubicBezTo>
                  <a:pt x="4449870" y="4900545"/>
                  <a:pt x="4437488" y="4930074"/>
                  <a:pt x="4443012" y="4959601"/>
                </a:cubicBezTo>
                <a:cubicBezTo>
                  <a:pt x="4445870" y="4974081"/>
                  <a:pt x="4438060" y="4990464"/>
                  <a:pt x="4437298" y="5006085"/>
                </a:cubicBezTo>
                <a:cubicBezTo>
                  <a:pt x="4435964" y="5031613"/>
                  <a:pt x="4436536" y="5057140"/>
                  <a:pt x="4436154" y="5082669"/>
                </a:cubicBezTo>
                <a:cubicBezTo>
                  <a:pt x="4435964" y="5091051"/>
                  <a:pt x="4435203" y="5099244"/>
                  <a:pt x="4434819" y="5107626"/>
                </a:cubicBezTo>
                <a:cubicBezTo>
                  <a:pt x="4434439" y="5115056"/>
                  <a:pt x="4432725" y="5122866"/>
                  <a:pt x="4434057" y="5129915"/>
                </a:cubicBezTo>
                <a:cubicBezTo>
                  <a:pt x="4438822" y="5155444"/>
                  <a:pt x="4446632" y="5180590"/>
                  <a:pt x="4449680" y="5206307"/>
                </a:cubicBezTo>
                <a:cubicBezTo>
                  <a:pt x="4452346" y="5228596"/>
                  <a:pt x="4448728" y="5251649"/>
                  <a:pt x="4450632" y="5274128"/>
                </a:cubicBezTo>
                <a:cubicBezTo>
                  <a:pt x="4453871" y="5313753"/>
                  <a:pt x="4459586" y="5353378"/>
                  <a:pt x="4463207" y="5393004"/>
                </a:cubicBezTo>
                <a:cubicBezTo>
                  <a:pt x="4463968" y="5401578"/>
                  <a:pt x="4459204" y="5410530"/>
                  <a:pt x="4458824" y="5419294"/>
                </a:cubicBezTo>
                <a:cubicBezTo>
                  <a:pt x="4457872" y="5446727"/>
                  <a:pt x="4457680" y="5474160"/>
                  <a:pt x="4457110" y="5501593"/>
                </a:cubicBezTo>
                <a:cubicBezTo>
                  <a:pt x="4456918" y="5517214"/>
                  <a:pt x="4457490" y="5533026"/>
                  <a:pt x="4455776" y="5548459"/>
                </a:cubicBezTo>
                <a:cubicBezTo>
                  <a:pt x="4453490" y="5568841"/>
                  <a:pt x="4450060" y="5587320"/>
                  <a:pt x="4464920" y="5606371"/>
                </a:cubicBezTo>
                <a:cubicBezTo>
                  <a:pt x="4487972" y="5635710"/>
                  <a:pt x="4479018" y="5673049"/>
                  <a:pt x="4484351" y="5706958"/>
                </a:cubicBezTo>
                <a:cubicBezTo>
                  <a:pt x="4485685" y="5715722"/>
                  <a:pt x="4485875" y="5724677"/>
                  <a:pt x="4487399" y="5733439"/>
                </a:cubicBezTo>
                <a:cubicBezTo>
                  <a:pt x="4490257" y="5749633"/>
                  <a:pt x="4493495" y="5765634"/>
                  <a:pt x="4496736" y="5781829"/>
                </a:cubicBezTo>
                <a:cubicBezTo>
                  <a:pt x="4497306" y="5784685"/>
                  <a:pt x="4497498" y="5787923"/>
                  <a:pt x="4498450" y="5790591"/>
                </a:cubicBezTo>
                <a:cubicBezTo>
                  <a:pt x="4506450" y="5815168"/>
                  <a:pt x="4515594" y="5839360"/>
                  <a:pt x="4522072" y="5864317"/>
                </a:cubicBezTo>
                <a:cubicBezTo>
                  <a:pt x="4525311" y="5876510"/>
                  <a:pt x="4525693" y="5890036"/>
                  <a:pt x="4523976" y="5902609"/>
                </a:cubicBezTo>
                <a:cubicBezTo>
                  <a:pt x="4519024" y="5939376"/>
                  <a:pt x="4516928" y="5975763"/>
                  <a:pt x="4524168" y="6012722"/>
                </a:cubicBezTo>
                <a:cubicBezTo>
                  <a:pt x="4527025" y="6027391"/>
                  <a:pt x="4522263" y="6043775"/>
                  <a:pt x="4520548" y="6059396"/>
                </a:cubicBezTo>
                <a:cubicBezTo>
                  <a:pt x="4515976" y="6096735"/>
                  <a:pt x="4511022" y="6134074"/>
                  <a:pt x="4506642" y="6171604"/>
                </a:cubicBezTo>
                <a:cubicBezTo>
                  <a:pt x="4503975" y="6195036"/>
                  <a:pt x="4502450" y="6218659"/>
                  <a:pt x="4499785" y="6242092"/>
                </a:cubicBezTo>
                <a:cubicBezTo>
                  <a:pt x="4496544" y="6269143"/>
                  <a:pt x="4491591" y="6296004"/>
                  <a:pt x="4488923" y="6323057"/>
                </a:cubicBezTo>
                <a:cubicBezTo>
                  <a:pt x="4485875" y="6353918"/>
                  <a:pt x="4485305" y="6384971"/>
                  <a:pt x="4482065" y="6415832"/>
                </a:cubicBezTo>
                <a:cubicBezTo>
                  <a:pt x="4475779" y="6472224"/>
                  <a:pt x="4468349" y="6528423"/>
                  <a:pt x="4461300" y="6584811"/>
                </a:cubicBezTo>
                <a:cubicBezTo>
                  <a:pt x="4454442" y="6639487"/>
                  <a:pt x="4448346" y="6694163"/>
                  <a:pt x="4439775" y="6748457"/>
                </a:cubicBezTo>
                <a:cubicBezTo>
                  <a:pt x="4436154" y="6771318"/>
                  <a:pt x="4426247" y="6793034"/>
                  <a:pt x="4420723" y="6815515"/>
                </a:cubicBezTo>
                <a:lnTo>
                  <a:pt x="4411023" y="6858000"/>
                </a:lnTo>
                <a:lnTo>
                  <a:pt x="4238770" y="6858000"/>
                </a:lnTo>
                <a:lnTo>
                  <a:pt x="0" y="6858000"/>
                </a:lnTo>
                <a:lnTo>
                  <a:pt x="0" y="1"/>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2614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500"/>
                                  </p:stCondLst>
                                  <p:iterate>
                                    <p:tmPct val="10000"/>
                                  </p:iterate>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7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2" name="Picture 8" descr="Hades Artifacts (door symbols) guide ...">
            <a:extLst>
              <a:ext uri="{FF2B5EF4-FFF2-40B4-BE49-F238E27FC236}">
                <a16:creationId xmlns:a16="http://schemas.microsoft.com/office/drawing/2014/main" id="{98C5CEC9-4CBA-ECCE-0F65-98698CDD7FA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57720" y="4235552"/>
            <a:ext cx="5731108" cy="2328262"/>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DC98349B-172C-B479-497E-E5EBAD5A566C}"/>
              </a:ext>
            </a:extLst>
          </p:cNvPr>
          <p:cNvSpPr txBox="1"/>
          <p:nvPr/>
        </p:nvSpPr>
        <p:spPr>
          <a:xfrm>
            <a:off x="740584" y="859808"/>
            <a:ext cx="3543197" cy="2878986"/>
          </a:xfrm>
          <a:prstGeom prst="rect">
            <a:avLst/>
          </a:prstGeom>
        </p:spPr>
        <p:txBody>
          <a:bodyPr vert="horz" lIns="91440" tIns="45720" rIns="91440" bIns="45720" rtlCol="0" anchor="ctr">
            <a:normAutofit/>
          </a:bodyPr>
          <a:lstStyle/>
          <a:p>
            <a:pPr algn="ctr">
              <a:lnSpc>
                <a:spcPct val="90000"/>
              </a:lnSpc>
              <a:spcBef>
                <a:spcPct val="0"/>
              </a:spcBef>
              <a:spcAft>
                <a:spcPts val="600"/>
              </a:spcAft>
            </a:pPr>
            <a:r>
              <a:rPr lang="en-US" sz="4400" kern="1200" dirty="0">
                <a:latin typeface="+mj-lt"/>
                <a:ea typeface="+mj-ea"/>
                <a:cs typeface="+mj-cs"/>
              </a:rPr>
              <a:t>Introduction</a:t>
            </a:r>
          </a:p>
        </p:txBody>
      </p:sp>
      <p:sp>
        <p:nvSpPr>
          <p:cNvPr id="8" name="Rectangle 4">
            <a:extLst>
              <a:ext uri="{FF2B5EF4-FFF2-40B4-BE49-F238E27FC236}">
                <a16:creationId xmlns:a16="http://schemas.microsoft.com/office/drawing/2014/main" id="{AD0819A6-CE36-F588-3AE4-E50EA699095A}"/>
              </a:ext>
            </a:extLst>
          </p:cNvPr>
          <p:cNvSpPr>
            <a:spLocks noGrp="1" noChangeArrowheads="1"/>
          </p:cNvSpPr>
          <p:nvPr>
            <p:ph idx="1"/>
          </p:nvPr>
        </p:nvSpPr>
        <p:spPr bwMode="auto">
          <a:xfrm>
            <a:off x="6477270" y="685805"/>
            <a:ext cx="4974771" cy="5534019"/>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0" compatLnSpc="1">
            <a:prstTxWarp prst="textNoShape">
              <a:avLst/>
            </a:prstTxWarp>
            <a:normAutofit/>
          </a:bodyPr>
          <a:lstStyle/>
          <a:p>
            <a:pPr marL="0" marR="0" lvl="0" indent="0" fontAlgn="base">
              <a:spcBef>
                <a:spcPct val="0"/>
              </a:spcBef>
              <a:spcAft>
                <a:spcPts val="600"/>
              </a:spcAft>
              <a:buClrTx/>
              <a:buSzTx/>
              <a:buNone/>
              <a:tabLst/>
            </a:pPr>
            <a:r>
              <a:rPr lang="en-US" altLang="en-US" sz="1500" b="1" dirty="0"/>
              <a:t>G</a:t>
            </a:r>
            <a:r>
              <a:rPr kumimoji="0" lang="en-US" altLang="en-US" sz="1500" b="1" i="0" u="none" strike="noStrike" cap="none" normalizeH="0" baseline="0" dirty="0">
                <a:ln>
                  <a:noFill/>
                </a:ln>
                <a:effectLst/>
              </a:rPr>
              <a:t>reek Myth in Pop Culture</a:t>
            </a:r>
            <a:endParaRPr kumimoji="0" lang="en-US" altLang="en-US" sz="1500" b="0" i="0" u="none" strike="noStrike" cap="none" normalizeH="0" baseline="0" dirty="0">
              <a:ln>
                <a:noFill/>
              </a:ln>
              <a:effectLst/>
            </a:endParaRPr>
          </a:p>
          <a:p>
            <a:pPr marL="0" marR="0" lvl="0" fontAlgn="base">
              <a:spcBef>
                <a:spcPct val="0"/>
              </a:spcBef>
              <a:spcAft>
                <a:spcPts val="600"/>
              </a:spcAft>
              <a:buClrTx/>
              <a:buSzTx/>
              <a:tabLst/>
            </a:pPr>
            <a:r>
              <a:rPr kumimoji="0" lang="en-US" altLang="en-US" sz="1500" b="0" i="0" u="none" strike="noStrike" cap="none" normalizeH="0" baseline="0" dirty="0">
                <a:ln>
                  <a:noFill/>
                </a:ln>
                <a:effectLst/>
              </a:rPr>
              <a:t>Greek mythology has evolved over time but remains influential in modern culture.</a:t>
            </a:r>
          </a:p>
          <a:p>
            <a:pPr marL="0" marR="0" lvl="0" fontAlgn="base">
              <a:spcBef>
                <a:spcPct val="0"/>
              </a:spcBef>
              <a:spcAft>
                <a:spcPts val="600"/>
              </a:spcAft>
              <a:buClrTx/>
              <a:buSzTx/>
              <a:tabLst/>
            </a:pPr>
            <a:r>
              <a:rPr kumimoji="0" lang="en-US" altLang="en-US" sz="1500" b="0" i="0" u="none" strike="noStrike" cap="none" normalizeH="0" baseline="0" dirty="0">
                <a:ln>
                  <a:noFill/>
                </a:ln>
                <a:effectLst/>
              </a:rPr>
              <a:t>Stories have adapted to reflect contemporary society while retaining their core meanings.</a:t>
            </a:r>
          </a:p>
          <a:p>
            <a:pPr marL="0" marR="0" lvl="0" indent="0" fontAlgn="base">
              <a:spcBef>
                <a:spcPct val="0"/>
              </a:spcBef>
              <a:spcAft>
                <a:spcPts val="600"/>
              </a:spcAft>
              <a:buClrTx/>
              <a:buSzTx/>
              <a:buNone/>
              <a:tabLst/>
            </a:pPr>
            <a:r>
              <a:rPr kumimoji="0" lang="en-US" altLang="en-US" sz="1500" b="1" i="0" u="none" strike="noStrike" cap="none" normalizeH="0" baseline="0" dirty="0">
                <a:ln>
                  <a:noFill/>
                </a:ln>
                <a:effectLst/>
              </a:rPr>
              <a:t>Technology’s Role in Myth Retelling</a:t>
            </a:r>
            <a:endParaRPr kumimoji="0" lang="en-US" altLang="en-US" sz="1500" b="0" i="0" u="none" strike="noStrike" cap="none" normalizeH="0" baseline="0" dirty="0">
              <a:ln>
                <a:noFill/>
              </a:ln>
              <a:effectLst/>
            </a:endParaRPr>
          </a:p>
          <a:p>
            <a:pPr marL="0" marR="0" lvl="0" fontAlgn="base">
              <a:spcBef>
                <a:spcPct val="0"/>
              </a:spcBef>
              <a:spcAft>
                <a:spcPts val="600"/>
              </a:spcAft>
              <a:buClrTx/>
              <a:buSzTx/>
              <a:tabLst/>
            </a:pPr>
            <a:r>
              <a:rPr kumimoji="0" lang="en-US" altLang="en-US" sz="1500" b="0" i="0" u="none" strike="noStrike" cap="none" normalizeH="0" baseline="0" dirty="0">
                <a:ln>
                  <a:noFill/>
                </a:ln>
                <a:effectLst/>
              </a:rPr>
              <a:t>Modern tech (movies, TV shows, video games) helps retell myths in engaging ways.</a:t>
            </a:r>
          </a:p>
          <a:p>
            <a:pPr marL="0" marR="0" lvl="0" fontAlgn="base">
              <a:spcBef>
                <a:spcPct val="0"/>
              </a:spcBef>
              <a:spcAft>
                <a:spcPts val="600"/>
              </a:spcAft>
              <a:buClrTx/>
              <a:buSzTx/>
              <a:tabLst/>
            </a:pPr>
            <a:r>
              <a:rPr kumimoji="0" lang="en-US" altLang="en-US" sz="1500" b="0" i="0" u="none" strike="noStrike" cap="none" normalizeH="0" baseline="0" dirty="0">
                <a:ln>
                  <a:noFill/>
                </a:ln>
                <a:effectLst/>
              </a:rPr>
              <a:t>Video games, in particular, offer immersive storytelling experiences.</a:t>
            </a:r>
          </a:p>
          <a:p>
            <a:pPr marL="0" marR="0" lvl="0" indent="0" fontAlgn="base">
              <a:spcBef>
                <a:spcPct val="0"/>
              </a:spcBef>
              <a:spcAft>
                <a:spcPts val="600"/>
              </a:spcAft>
              <a:buClrTx/>
              <a:buSzTx/>
              <a:buNone/>
              <a:tabLst/>
            </a:pPr>
            <a:r>
              <a:rPr kumimoji="0" lang="en-US" altLang="en-US" sz="1500" b="1" i="0" u="none" strike="noStrike" cap="none" normalizeH="0" baseline="0" dirty="0">
                <a:ln>
                  <a:noFill/>
                </a:ln>
                <a:effectLst/>
              </a:rPr>
              <a:t>Video Games as Mythological Storytellers</a:t>
            </a:r>
            <a:endParaRPr kumimoji="0" lang="en-US" altLang="en-US" sz="1500" b="0" i="0" u="none" strike="noStrike" cap="none" normalizeH="0" baseline="0" dirty="0">
              <a:ln>
                <a:noFill/>
              </a:ln>
              <a:effectLst/>
            </a:endParaRPr>
          </a:p>
          <a:p>
            <a:pPr marL="0" marR="0" lvl="0" fontAlgn="base">
              <a:spcBef>
                <a:spcPct val="0"/>
              </a:spcBef>
              <a:spcAft>
                <a:spcPts val="600"/>
              </a:spcAft>
              <a:buClrTx/>
              <a:buSzTx/>
              <a:tabLst/>
            </a:pPr>
            <a:r>
              <a:rPr kumimoji="0" lang="en-US" altLang="en-US" sz="1500" b="0" i="0" u="none" strike="noStrike" cap="none" normalizeH="0" baseline="0" dirty="0">
                <a:ln>
                  <a:noFill/>
                </a:ln>
                <a:effectLst/>
              </a:rPr>
              <a:t>Many games use Greek myth as a foundation or inspiration.</a:t>
            </a:r>
          </a:p>
          <a:p>
            <a:pPr marL="0" marR="0" lvl="0" fontAlgn="base">
              <a:spcBef>
                <a:spcPct val="0"/>
              </a:spcBef>
              <a:spcAft>
                <a:spcPts val="600"/>
              </a:spcAft>
              <a:buClrTx/>
              <a:buSzTx/>
              <a:tabLst/>
            </a:pPr>
            <a:r>
              <a:rPr kumimoji="0" lang="en-US" altLang="en-US" sz="1500" b="0" i="0" u="none" strike="noStrike" cap="none" normalizeH="0" baseline="0" dirty="0">
                <a:ln>
                  <a:noFill/>
                </a:ln>
                <a:effectLst/>
              </a:rPr>
              <a:t>They allow players to engage with myths interactively.</a:t>
            </a:r>
          </a:p>
          <a:p>
            <a:pPr marL="0" marR="0" lvl="0" indent="0" fontAlgn="base">
              <a:spcBef>
                <a:spcPct val="0"/>
              </a:spcBef>
              <a:spcAft>
                <a:spcPts val="600"/>
              </a:spcAft>
              <a:buClrTx/>
              <a:buSzTx/>
              <a:buNone/>
              <a:tabLst/>
            </a:pPr>
            <a:r>
              <a:rPr kumimoji="0" lang="en-US" altLang="en-US" sz="1500" b="1" i="1" u="none" strike="noStrike" cap="none" normalizeH="0" baseline="0" dirty="0">
                <a:ln>
                  <a:noFill/>
                </a:ln>
                <a:effectLst/>
              </a:rPr>
              <a:t>Hades</a:t>
            </a:r>
            <a:r>
              <a:rPr kumimoji="0" lang="en-US" altLang="en-US" sz="1500" b="1" i="0" u="none" strike="noStrike" cap="none" normalizeH="0" baseline="0" dirty="0">
                <a:ln>
                  <a:noFill/>
                </a:ln>
                <a:effectLst/>
              </a:rPr>
              <a:t> (2020) by Supergiant Games</a:t>
            </a:r>
            <a:endParaRPr kumimoji="0" lang="en-US" altLang="en-US" sz="1500" b="0" i="0" u="none" strike="noStrike" cap="none" normalizeH="0" baseline="0" dirty="0">
              <a:ln>
                <a:noFill/>
              </a:ln>
              <a:effectLst/>
            </a:endParaRPr>
          </a:p>
          <a:p>
            <a:pPr marL="0" marR="0" lvl="0" fontAlgn="base">
              <a:spcBef>
                <a:spcPct val="0"/>
              </a:spcBef>
              <a:spcAft>
                <a:spcPts val="600"/>
              </a:spcAft>
              <a:buClrTx/>
              <a:buSzTx/>
              <a:tabLst/>
            </a:pPr>
            <a:r>
              <a:rPr kumimoji="0" lang="en-US" altLang="en-US" sz="1500" b="0" i="0" u="none" strike="noStrike" cap="none" normalizeH="0" baseline="0" dirty="0">
                <a:ln>
                  <a:noFill/>
                </a:ln>
                <a:effectLst/>
              </a:rPr>
              <a:t>A modern retelling rooted in Greek myth, centered around the Underworld.</a:t>
            </a:r>
          </a:p>
          <a:p>
            <a:pPr marL="0" marR="0" lvl="0" fontAlgn="base">
              <a:spcBef>
                <a:spcPct val="0"/>
              </a:spcBef>
              <a:spcAft>
                <a:spcPts val="600"/>
              </a:spcAft>
              <a:buClrTx/>
              <a:buSzTx/>
              <a:tabLst/>
            </a:pPr>
            <a:r>
              <a:rPr kumimoji="0" lang="en-US" altLang="en-US" sz="1500" b="0" i="0" u="none" strike="noStrike" cap="none" normalizeH="0" baseline="0" dirty="0">
                <a:ln>
                  <a:noFill/>
                </a:ln>
                <a:effectLst/>
              </a:rPr>
              <a:t>Acts as both entertainment and an educational tool.</a:t>
            </a:r>
          </a:p>
          <a:p>
            <a:pPr marL="0" marR="0" lvl="0" fontAlgn="base">
              <a:spcBef>
                <a:spcPct val="0"/>
              </a:spcBef>
              <a:spcAft>
                <a:spcPts val="600"/>
              </a:spcAft>
              <a:buClrTx/>
              <a:buSzTx/>
              <a:tabLst/>
            </a:pPr>
            <a:r>
              <a:rPr lang="en-US" altLang="en-US" sz="1500" dirty="0"/>
              <a:t>Encourages learning myth and storytelling through fun and repeatable gameplay loop. </a:t>
            </a:r>
            <a:endParaRPr kumimoji="0" lang="en-US" altLang="en-US" sz="1500" b="0" i="0" u="none" strike="noStrike" cap="none" normalizeH="0" baseline="0" dirty="0">
              <a:ln>
                <a:noFill/>
              </a:ln>
              <a:effectLst/>
            </a:endParaRPr>
          </a:p>
          <a:p>
            <a:pPr marL="0" marR="0" lvl="0" fontAlgn="base">
              <a:spcBef>
                <a:spcPct val="0"/>
              </a:spcBef>
              <a:spcAft>
                <a:spcPts val="600"/>
              </a:spcAft>
              <a:buClrTx/>
              <a:buSzTx/>
              <a:tabLst/>
            </a:pPr>
            <a:endParaRPr kumimoji="0" lang="en-US" altLang="en-US" sz="1500" b="0" i="0" u="none" strike="noStrike" cap="none" normalizeH="0" baseline="0" dirty="0">
              <a:ln>
                <a:noFill/>
              </a:ln>
              <a:effectLst/>
            </a:endParaRPr>
          </a:p>
        </p:txBody>
      </p:sp>
    </p:spTree>
    <p:extLst>
      <p:ext uri="{BB962C8B-B14F-4D97-AF65-F5344CB8AC3E}">
        <p14:creationId xmlns:p14="http://schemas.microsoft.com/office/powerpoint/2010/main" val="381782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AE853-6676-EB34-4E65-2C51152AED72}"/>
              </a:ext>
            </a:extLst>
          </p:cNvPr>
          <p:cNvSpPr>
            <a:spLocks noGrp="1"/>
          </p:cNvSpPr>
          <p:nvPr>
            <p:ph type="title"/>
          </p:nvPr>
        </p:nvSpPr>
        <p:spPr>
          <a:xfrm>
            <a:off x="272716" y="-1195171"/>
            <a:ext cx="4905401" cy="4042196"/>
          </a:xfrm>
        </p:spPr>
        <p:txBody>
          <a:bodyPr>
            <a:normAutofit/>
          </a:bodyPr>
          <a:lstStyle/>
          <a:p>
            <a:pPr algn="ctr"/>
            <a:r>
              <a:rPr lang="en-US" dirty="0"/>
              <a:t>Mythography: Virtual Museum</a:t>
            </a:r>
          </a:p>
        </p:txBody>
      </p:sp>
      <p:sp>
        <p:nvSpPr>
          <p:cNvPr id="3" name="Content Placeholder 2">
            <a:extLst>
              <a:ext uri="{FF2B5EF4-FFF2-40B4-BE49-F238E27FC236}">
                <a16:creationId xmlns:a16="http://schemas.microsoft.com/office/drawing/2014/main" id="{D45F660C-D0AB-7DF4-DC37-167C26EA3D68}"/>
              </a:ext>
            </a:extLst>
          </p:cNvPr>
          <p:cNvSpPr>
            <a:spLocks noGrp="1"/>
          </p:cNvSpPr>
          <p:nvPr>
            <p:ph idx="1"/>
          </p:nvPr>
        </p:nvSpPr>
        <p:spPr>
          <a:xfrm>
            <a:off x="0" y="1527888"/>
            <a:ext cx="10070432" cy="4351338"/>
          </a:xfrm>
        </p:spPr>
        <p:txBody>
          <a:bodyPr>
            <a:normAutofit/>
          </a:bodyPr>
          <a:lstStyle/>
          <a:p>
            <a:pPr marL="742950" marR="0" lvl="1" indent="-285750">
              <a:spcBef>
                <a:spcPts val="0"/>
              </a:spcBef>
              <a:spcAft>
                <a:spcPts val="0"/>
              </a:spcAft>
              <a:buFont typeface="Courier New" panose="02070309020205020404" pitchFamily="49" charset="0"/>
              <a:buChar char="o"/>
            </a:pPr>
            <a:r>
              <a:rPr lang="en-US" sz="2000" kern="100" dirty="0">
                <a:effectLst/>
                <a:latin typeface="Aptos" panose="020B0004020202020204" pitchFamily="34" charset="0"/>
                <a:ea typeface="Aptos" panose="020B0004020202020204" pitchFamily="34" charset="0"/>
                <a:cs typeface="Times New Roman" panose="02020603050405020304" pitchFamily="18" charset="0"/>
              </a:rPr>
              <a:t>Video games with historical settings let players explore and interact with historical places and artifacts. This applies to games based around Greek myth or era.</a:t>
            </a:r>
          </a:p>
          <a:p>
            <a:pPr marL="742950" marR="0" lvl="1" indent="-285750">
              <a:spcBef>
                <a:spcPts val="0"/>
              </a:spcBef>
              <a:spcAft>
                <a:spcPts val="800"/>
              </a:spcAft>
              <a:buFont typeface="Courier New" panose="02070309020205020404" pitchFamily="49" charset="0"/>
              <a:buChar char="o"/>
            </a:pPr>
            <a:r>
              <a:rPr lang="en-US" sz="2000" kern="100" dirty="0">
                <a:effectLst/>
                <a:latin typeface="Aptos" panose="020B0004020202020204" pitchFamily="34" charset="0"/>
                <a:ea typeface="Aptos" panose="020B0004020202020204" pitchFamily="34" charset="0"/>
                <a:cs typeface="Times New Roman" panose="02020603050405020304" pitchFamily="18" charset="0"/>
              </a:rPr>
              <a:t>Historical game studies (HGS) looks into how games present history and how people learn through experience and immersion through gameplay.</a:t>
            </a:r>
          </a:p>
          <a:p>
            <a:pPr marL="342900" marR="0" lvl="0" indent="-342900">
              <a:spcBef>
                <a:spcPts val="0"/>
              </a:spcBef>
              <a:spcAft>
                <a:spcPts val="0"/>
              </a:spcAft>
              <a:buFont typeface="Symbol" panose="05050102010706020507" pitchFamily="18" charset="2"/>
              <a:buChar char=""/>
            </a:pPr>
            <a:r>
              <a:rPr lang="en-US" sz="2000" kern="100" dirty="0">
                <a:effectLst/>
                <a:latin typeface="Aptos" panose="020B0004020202020204" pitchFamily="34" charset="0"/>
                <a:ea typeface="Aptos" panose="020B0004020202020204" pitchFamily="34" charset="0"/>
                <a:cs typeface="Times New Roman" panose="02020603050405020304" pitchFamily="18" charset="0"/>
              </a:rPr>
              <a:t>A plethora of examples of Historical games considered “virtual museums.”</a:t>
            </a:r>
          </a:p>
          <a:p>
            <a:pPr marL="742950" marR="0" lvl="1" indent="-285750">
              <a:spcBef>
                <a:spcPts val="0"/>
              </a:spcBef>
              <a:spcAft>
                <a:spcPts val="0"/>
              </a:spcAft>
              <a:buFont typeface="Courier New" panose="02070309020205020404" pitchFamily="49" charset="0"/>
              <a:buChar char="o"/>
            </a:pPr>
            <a:r>
              <a:rPr lang="en-US" sz="2000" i="1" kern="100" dirty="0">
                <a:effectLst/>
                <a:latin typeface="Aptos" panose="020B0004020202020204" pitchFamily="34" charset="0"/>
                <a:ea typeface="Aptos" panose="020B0004020202020204" pitchFamily="34" charset="0"/>
                <a:cs typeface="Times New Roman" panose="02020603050405020304" pitchFamily="18" charset="0"/>
              </a:rPr>
              <a:t>Assassin’s Creed: Origins </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is a game set in ancient Egypt and lets players explore like a museum. </a:t>
            </a:r>
          </a:p>
          <a:p>
            <a:pPr marL="742950" marR="0" lvl="1" indent="-285750">
              <a:spcBef>
                <a:spcPts val="0"/>
              </a:spcBef>
              <a:spcAft>
                <a:spcPts val="800"/>
              </a:spcAft>
              <a:buFont typeface="Courier New" panose="02070309020205020404" pitchFamily="49" charset="0"/>
              <a:buChar char="o"/>
            </a:pPr>
            <a:r>
              <a:rPr lang="en-US" sz="2000" kern="100" dirty="0">
                <a:effectLst/>
                <a:latin typeface="Aptos" panose="020B0004020202020204" pitchFamily="34" charset="0"/>
                <a:ea typeface="Aptos" panose="020B0004020202020204" pitchFamily="34" charset="0"/>
                <a:cs typeface="Times New Roman" panose="02020603050405020304" pitchFamily="18" charset="0"/>
              </a:rPr>
              <a:t>Games like </a:t>
            </a:r>
            <a:r>
              <a:rPr lang="en-US" sz="2000" i="1" kern="100" dirty="0">
                <a:effectLst/>
                <a:latin typeface="Aptos" panose="020B0004020202020204" pitchFamily="34" charset="0"/>
                <a:ea typeface="Aptos" panose="020B0004020202020204" pitchFamily="34" charset="0"/>
                <a:cs typeface="Times New Roman" panose="02020603050405020304" pitchFamily="18" charset="0"/>
              </a:rPr>
              <a:t>Valiant Hearts </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and</a:t>
            </a:r>
            <a:r>
              <a:rPr lang="en-US" sz="2000" i="1" kern="100" dirty="0">
                <a:effectLst/>
                <a:latin typeface="Aptos" panose="020B0004020202020204" pitchFamily="34" charset="0"/>
                <a:ea typeface="Aptos" panose="020B0004020202020204" pitchFamily="34" charset="0"/>
                <a:cs typeface="Times New Roman" panose="02020603050405020304" pitchFamily="18" charset="0"/>
              </a:rPr>
              <a:t> Medal of Honor: Rising Sun </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let players explore and learn about World War I and II.</a:t>
            </a:r>
          </a:p>
          <a:p>
            <a:pPr marL="742950" marR="0" lvl="1" indent="-285750">
              <a:spcBef>
                <a:spcPts val="0"/>
              </a:spcBef>
              <a:spcAft>
                <a:spcPts val="0"/>
              </a:spcAft>
              <a:buFont typeface="Courier New" panose="02070309020205020404" pitchFamily="49" charset="0"/>
              <a:buChar char="o"/>
            </a:pPr>
            <a:r>
              <a:rPr lang="en-US" sz="2000" kern="100" dirty="0">
                <a:effectLst/>
                <a:latin typeface="Aptos" panose="020B0004020202020204" pitchFamily="34" charset="0"/>
                <a:ea typeface="Aptos" panose="020B0004020202020204" pitchFamily="34" charset="0"/>
                <a:cs typeface="Times New Roman" panose="02020603050405020304" pitchFamily="18" charset="0"/>
              </a:rPr>
              <a:t>Myth-based video games are like mythography, a genre that organizes and records myths into collections, in that they collect, combine and retell myths in a more complete way. </a:t>
            </a:r>
          </a:p>
          <a:p>
            <a:pPr marL="742950" marR="0" lvl="1" indent="-285750">
              <a:spcBef>
                <a:spcPts val="0"/>
              </a:spcBef>
              <a:spcAft>
                <a:spcPts val="800"/>
              </a:spcAft>
              <a:buFont typeface="Courier New" panose="02070309020205020404" pitchFamily="49" charset="0"/>
              <a:buChar char="o"/>
            </a:pPr>
            <a:r>
              <a:rPr lang="en-US" sz="2000" kern="100" dirty="0">
                <a:effectLst/>
                <a:latin typeface="Aptos" panose="020B0004020202020204" pitchFamily="34" charset="0"/>
                <a:ea typeface="Aptos" panose="020B0004020202020204" pitchFamily="34" charset="0"/>
                <a:cs typeface="Times New Roman" panose="02020603050405020304" pitchFamily="18" charset="0"/>
              </a:rPr>
              <a:t>These games take mythography and makes them fell modern and fun while also being education in an interactive way. </a:t>
            </a:r>
          </a:p>
          <a:p>
            <a:pPr marL="742950" marR="0" lvl="1" indent="-285750">
              <a:spcBef>
                <a:spcPts val="0"/>
              </a:spcBef>
              <a:spcAft>
                <a:spcPts val="800"/>
              </a:spcAft>
              <a:buFont typeface="Courier New" panose="02070309020205020404" pitchFamily="49" charset="0"/>
              <a:buChar char="o"/>
            </a:pP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1000" dirty="0"/>
          </a:p>
        </p:txBody>
      </p:sp>
    </p:spTree>
    <p:extLst>
      <p:ext uri="{BB962C8B-B14F-4D97-AF65-F5344CB8AC3E}">
        <p14:creationId xmlns:p14="http://schemas.microsoft.com/office/powerpoint/2010/main" val="687974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D9090-2242-CBBF-5A3E-3DA0FD47A301}"/>
              </a:ext>
            </a:extLst>
          </p:cNvPr>
          <p:cNvSpPr>
            <a:spLocks noGrp="1"/>
          </p:cNvSpPr>
          <p:nvPr>
            <p:ph type="title"/>
          </p:nvPr>
        </p:nvSpPr>
        <p:spPr>
          <a:xfrm>
            <a:off x="324853" y="568517"/>
            <a:ext cx="11480902" cy="886379"/>
          </a:xfrm>
        </p:spPr>
        <p:txBody>
          <a:bodyPr>
            <a:normAutofit/>
          </a:bodyPr>
          <a:lstStyle/>
          <a:p>
            <a:r>
              <a:rPr lang="en-US" sz="2800"/>
              <a:t>Neomythology: Breathing life into ancient myth</a:t>
            </a:r>
          </a:p>
        </p:txBody>
      </p:sp>
      <p:sp>
        <p:nvSpPr>
          <p:cNvPr id="3" name="Content Placeholder 2">
            <a:extLst>
              <a:ext uri="{FF2B5EF4-FFF2-40B4-BE49-F238E27FC236}">
                <a16:creationId xmlns:a16="http://schemas.microsoft.com/office/drawing/2014/main" id="{8C082A0D-69E1-F814-6999-D0C4D6A52C23}"/>
              </a:ext>
            </a:extLst>
          </p:cNvPr>
          <p:cNvSpPr>
            <a:spLocks noGrp="1"/>
          </p:cNvSpPr>
          <p:nvPr>
            <p:ph idx="1"/>
          </p:nvPr>
        </p:nvSpPr>
        <p:spPr>
          <a:xfrm>
            <a:off x="3142641" y="1454896"/>
            <a:ext cx="7265052" cy="5054188"/>
          </a:xfrm>
        </p:spPr>
        <p:txBody>
          <a:bodyPr>
            <a:normAutofit/>
          </a:bodyPr>
          <a:lstStyle/>
          <a:p>
            <a:pPr marL="742950" marR="0" lvl="1" indent="-285750">
              <a:spcBef>
                <a:spcPts val="0"/>
              </a:spcBef>
              <a:spcAft>
                <a:spcPts val="0"/>
              </a:spcAft>
              <a:buFont typeface="Courier New" panose="02070309020205020404" pitchFamily="49" charset="0"/>
              <a:buChar char="o"/>
            </a:pPr>
            <a:r>
              <a:rPr lang="en-US" sz="2000" kern="100" dirty="0" err="1">
                <a:effectLst/>
                <a:latin typeface="Aptos" panose="020B0004020202020204" pitchFamily="34" charset="0"/>
                <a:ea typeface="Aptos" panose="020B0004020202020204" pitchFamily="34" charset="0"/>
                <a:cs typeface="Times New Roman" panose="02020603050405020304" pitchFamily="18" charset="0"/>
              </a:rPr>
              <a:t>Neomythology</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is a modern reimagining of myth that goes beyond its original writing or boundaries and relates more to contemporary players.</a:t>
            </a:r>
          </a:p>
          <a:p>
            <a:pPr marL="1143000" marR="0" lvl="2" indent="-228600">
              <a:spcBef>
                <a:spcPts val="0"/>
              </a:spcBef>
              <a:spcAft>
                <a:spcPts val="0"/>
              </a:spcAft>
              <a:buFont typeface="Wingdings" panose="05000000000000000000" pitchFamily="2" charset="2"/>
              <a:buChar char=""/>
            </a:pPr>
            <a:r>
              <a:rPr lang="en-US" i="1" kern="100" dirty="0">
                <a:effectLst/>
                <a:latin typeface="Aptos" panose="020B0004020202020204" pitchFamily="34" charset="0"/>
                <a:ea typeface="Aptos" panose="020B0004020202020204" pitchFamily="34" charset="0"/>
                <a:cs typeface="Times New Roman" panose="02020603050405020304" pitchFamily="18" charset="0"/>
              </a:rPr>
              <a:t>Hades </a:t>
            </a:r>
            <a:r>
              <a:rPr lang="en-US" kern="100" dirty="0">
                <a:effectLst/>
                <a:latin typeface="Aptos" panose="020B0004020202020204" pitchFamily="34" charset="0"/>
                <a:ea typeface="Aptos" panose="020B0004020202020204" pitchFamily="34" charset="0"/>
                <a:cs typeface="Times New Roman" panose="02020603050405020304" pitchFamily="18" charset="0"/>
              </a:rPr>
              <a:t>can relate more to modern players than ancient myth as its storytelling is more in line with society’s morals and ethics today</a:t>
            </a:r>
          </a:p>
          <a:p>
            <a:pPr marL="1600200" marR="0" lvl="3" indent="-228600">
              <a:spcBef>
                <a:spcPts val="0"/>
              </a:spcBef>
              <a:spcAft>
                <a:spcPts val="0"/>
              </a:spcAft>
              <a:buFont typeface="Symbol" panose="05050102010706020507" pitchFamily="18" charset="2"/>
              <a:buChar char=""/>
            </a:pPr>
            <a:r>
              <a:rPr lang="en-US" sz="2000" i="1" kern="100" dirty="0">
                <a:effectLst/>
                <a:latin typeface="Aptos" panose="020B0004020202020204" pitchFamily="34" charset="0"/>
                <a:ea typeface="Aptos" panose="020B0004020202020204" pitchFamily="34" charset="0"/>
                <a:cs typeface="Times New Roman" panose="02020603050405020304" pitchFamily="18" charset="0"/>
              </a:rPr>
              <a:t>Hades </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is a story about a son trying to escape his abusive, cruel, and stern father to try and find his mother who already escaped. This is an example of familial problems that players could relate to on some level. </a:t>
            </a:r>
          </a:p>
          <a:p>
            <a:pPr marL="742950" marR="0" lvl="1" indent="-285750">
              <a:spcBef>
                <a:spcPts val="0"/>
              </a:spcBef>
              <a:spcAft>
                <a:spcPts val="800"/>
              </a:spcAft>
              <a:buFont typeface="Courier New" panose="02070309020205020404" pitchFamily="49" charset="0"/>
              <a:buChar char="o"/>
            </a:pPr>
            <a:r>
              <a:rPr lang="en-US" sz="2000" kern="100" dirty="0">
                <a:effectLst/>
                <a:latin typeface="Aptos" panose="020B0004020202020204" pitchFamily="34" charset="0"/>
                <a:ea typeface="Aptos" panose="020B0004020202020204" pitchFamily="34" charset="0"/>
                <a:cs typeface="Times New Roman" panose="02020603050405020304" pitchFamily="18" charset="0"/>
              </a:rPr>
              <a:t>Myth based games hold player attention and create an imaginative learning experience while reshaping old stories into new life</a:t>
            </a:r>
          </a:p>
          <a:p>
            <a:pPr marL="742950" marR="0" lvl="1" indent="-285750">
              <a:spcBef>
                <a:spcPts val="0"/>
              </a:spcBef>
              <a:spcAft>
                <a:spcPts val="800"/>
              </a:spcAft>
              <a:buFont typeface="Courier New" panose="02070309020205020404" pitchFamily="49" charset="0"/>
              <a:buChar char="o"/>
            </a:pPr>
            <a:r>
              <a:rPr lang="en-US" sz="2000" kern="100" dirty="0">
                <a:effectLst/>
                <a:latin typeface="Aptos" panose="020B0004020202020204" pitchFamily="34" charset="0"/>
                <a:ea typeface="Aptos" panose="020B0004020202020204" pitchFamily="34" charset="0"/>
                <a:cs typeface="Times New Roman" panose="02020603050405020304" pitchFamily="18" charset="0"/>
              </a:rPr>
              <a:t>Narrative-driven titles put players into the drivers seat allowing each individual to explore myth at their own pace. </a:t>
            </a:r>
          </a:p>
          <a:p>
            <a:endParaRPr lang="en-US" sz="1300" dirty="0"/>
          </a:p>
        </p:txBody>
      </p:sp>
      <p:pic>
        <p:nvPicPr>
          <p:cNvPr id="3074" name="Picture 2" descr="Percy Jackson and the Olympians, Book One: Lightning Thief, The-Percy  Jackson and the Olympians, Book One by Rick Riordan: 9780786856299 | ...">
            <a:extLst>
              <a:ext uri="{FF2B5EF4-FFF2-40B4-BE49-F238E27FC236}">
                <a16:creationId xmlns:a16="http://schemas.microsoft.com/office/drawing/2014/main" id="{08952AA0-339D-13F0-65E5-206FA269004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18565" y="2675108"/>
            <a:ext cx="2131483" cy="3217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38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03" name="Rectangle 4102">
            <a:extLst>
              <a:ext uri="{FF2B5EF4-FFF2-40B4-BE49-F238E27FC236}">
                <a16:creationId xmlns:a16="http://schemas.microsoft.com/office/drawing/2014/main" id="{D1D34770-47A8-402C-AF23-2B653F2D88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AD29AAB-B9ED-2ED4-A0AD-E0AD405010CA}"/>
              </a:ext>
            </a:extLst>
          </p:cNvPr>
          <p:cNvSpPr>
            <a:spLocks noGrp="1"/>
          </p:cNvSpPr>
          <p:nvPr>
            <p:ph type="title"/>
          </p:nvPr>
        </p:nvSpPr>
        <p:spPr>
          <a:xfrm>
            <a:off x="836679" y="723898"/>
            <a:ext cx="6002110" cy="1495425"/>
          </a:xfrm>
        </p:spPr>
        <p:txBody>
          <a:bodyPr>
            <a:normAutofit/>
          </a:bodyPr>
          <a:lstStyle/>
          <a:p>
            <a:r>
              <a:rPr lang="en-US" sz="3400" dirty="0"/>
              <a:t>How does </a:t>
            </a:r>
            <a:r>
              <a:rPr lang="en-US" sz="3400" i="1" dirty="0"/>
              <a:t>Hades </a:t>
            </a:r>
            <a:r>
              <a:rPr lang="en-US" sz="3400" dirty="0"/>
              <a:t>fit as a </a:t>
            </a:r>
            <a:r>
              <a:rPr lang="en-US" sz="3400" dirty="0" err="1"/>
              <a:t>neomyth</a:t>
            </a:r>
            <a:r>
              <a:rPr lang="en-US" sz="3400" dirty="0"/>
              <a:t> and a mythography (virtual museum)?</a:t>
            </a:r>
          </a:p>
        </p:txBody>
      </p:sp>
      <p:sp>
        <p:nvSpPr>
          <p:cNvPr id="3" name="Content Placeholder 2">
            <a:extLst>
              <a:ext uri="{FF2B5EF4-FFF2-40B4-BE49-F238E27FC236}">
                <a16:creationId xmlns:a16="http://schemas.microsoft.com/office/drawing/2014/main" id="{3DBC682A-1A66-BD2F-F17B-DFF4CF52C493}"/>
              </a:ext>
            </a:extLst>
          </p:cNvPr>
          <p:cNvSpPr>
            <a:spLocks noGrp="1"/>
          </p:cNvSpPr>
          <p:nvPr>
            <p:ph idx="1"/>
          </p:nvPr>
        </p:nvSpPr>
        <p:spPr>
          <a:xfrm>
            <a:off x="836680" y="2405066"/>
            <a:ext cx="6002110" cy="4272459"/>
          </a:xfrm>
        </p:spPr>
        <p:txBody>
          <a:bodyPr>
            <a:normAutofit lnSpcReduction="10000"/>
          </a:bodyPr>
          <a:lstStyle/>
          <a:p>
            <a:r>
              <a:rPr lang="en-US" sz="1400" dirty="0"/>
              <a:t>A great example explaining this question is Achilles character portrayal in the game </a:t>
            </a:r>
          </a:p>
          <a:p>
            <a:pPr marL="1143000" marR="0" lvl="2" indent="-228600">
              <a:spcBef>
                <a:spcPts val="0"/>
              </a:spcBef>
              <a:spcAft>
                <a:spcPts val="0"/>
              </a:spcAft>
              <a:buFont typeface="Wingdings" panose="05000000000000000000" pitchFamily="2" charset="2"/>
              <a:buChar char=""/>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Achilles is the protagonist, Zagreus, mentor and father figure. He helps Zagreus throughout the game and we learn Achilles taught him how to fight. </a:t>
            </a:r>
          </a:p>
          <a:p>
            <a:pPr marL="1600200" marR="0" lvl="3" indent="-228600">
              <a:spcBef>
                <a:spcPts val="0"/>
              </a:spcBef>
              <a:spcAft>
                <a:spcPts val="0"/>
              </a:spcAft>
              <a:buFont typeface="Symbol" panose="05050102010706020507" pitchFamily="18" charset="2"/>
              <a:buChar char=""/>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Zagreus says, “</a:t>
            </a:r>
            <a:r>
              <a:rPr lang="en-US" sz="1400" i="1" kern="100" dirty="0">
                <a:effectLst/>
                <a:latin typeface="Aptos" panose="020B0004020202020204" pitchFamily="34" charset="0"/>
                <a:ea typeface="Aptos" panose="020B0004020202020204" pitchFamily="34" charset="0"/>
                <a:cs typeface="Times New Roman" panose="02020603050405020304" pitchFamily="18" charset="0"/>
              </a:rPr>
              <a:t>You’ve always been there for me, Achilles. Even when Father pushed me away. This is nothing. I don’t think I can ever repay you.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1600200" marR="0" lvl="3" indent="-228600">
              <a:spcBef>
                <a:spcPts val="0"/>
              </a:spcBef>
              <a:spcAft>
                <a:spcPts val="0"/>
              </a:spcAft>
              <a:buFont typeface="Symbol" panose="05050102010706020507" pitchFamily="18" charset="2"/>
              <a:buChar char=""/>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Achilles is a very different person from the Iliad than when we meet him in game. He is humble, respectful, loyal, and calm in the game and is a little embarrassed about his past.</a:t>
            </a:r>
          </a:p>
          <a:p>
            <a:pPr marL="2057400" marR="0" lvl="4" indent="-228600">
              <a:spcBef>
                <a:spcPts val="0"/>
              </a:spcBef>
              <a:spcAft>
                <a:spcPts val="0"/>
              </a:spcAft>
              <a:buFont typeface="Courier New" panose="02070309020205020404" pitchFamily="49" charset="0"/>
              <a:buChar char="o"/>
            </a:pPr>
            <a:r>
              <a:rPr lang="en-US" sz="1400" i="1" kern="100" dirty="0">
                <a:effectLst/>
                <a:latin typeface="Aptos" panose="020B0004020202020204" pitchFamily="34" charset="0"/>
                <a:ea typeface="Aptos" panose="020B0004020202020204" pitchFamily="34" charset="0"/>
                <a:cs typeface="Times New Roman" panose="02020603050405020304" pitchFamily="18" charset="0"/>
              </a:rPr>
              <a:t>“Lad, all this generosity, I… I’m just an old killer, yet you treat me like I’m the one who’s royalty around here.” </a:t>
            </a:r>
            <a:r>
              <a:rPr lang="en-US" sz="1400" kern="100" dirty="0">
                <a:effectLst/>
                <a:latin typeface="Aptos" panose="020B0004020202020204" pitchFamily="34" charset="0"/>
                <a:ea typeface="Aptos" panose="020B0004020202020204" pitchFamily="34" charset="0"/>
                <a:cs typeface="Times New Roman" panose="02020603050405020304" pitchFamily="18" charset="0"/>
              </a:rPr>
              <a:t>Achilles speaks when gifted nectar.</a:t>
            </a:r>
            <a:r>
              <a:rPr lang="en-US" sz="1400" i="1" kern="100" dirty="0">
                <a:effectLst/>
                <a:latin typeface="Aptos" panose="020B0004020202020204" pitchFamily="34" charset="0"/>
                <a:ea typeface="Aptos" panose="020B0004020202020204" pitchFamily="34" charset="0"/>
                <a:cs typeface="Times New Roman" panose="02020603050405020304" pitchFamily="18" charset="0"/>
              </a:rPr>
              <a:t>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1143000" marR="0" lvl="2" indent="-228600">
              <a:spcBef>
                <a:spcPts val="0"/>
              </a:spcBef>
              <a:spcAft>
                <a:spcPts val="0"/>
              </a:spcAft>
              <a:buFont typeface="Wingdings" panose="05000000000000000000" pitchFamily="2" charset="2"/>
              <a:buChar char=""/>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We learn of Achilles past through furthering out relationship with him throughout the game. This is a great example of mythography. </a:t>
            </a:r>
          </a:p>
          <a:p>
            <a:pPr marL="1600200" marR="0" lvl="3" indent="-228600">
              <a:spcBef>
                <a:spcPts val="0"/>
              </a:spcBef>
              <a:spcAft>
                <a:spcPts val="800"/>
              </a:spcAft>
              <a:buFont typeface="Symbol" panose="05050102010706020507" pitchFamily="18" charset="2"/>
              <a:buChar char=""/>
            </a:pPr>
            <a:r>
              <a:rPr lang="en-US" sz="1400" i="1" kern="100" dirty="0">
                <a:effectLst/>
                <a:latin typeface="Aptos" panose="020B0004020202020204" pitchFamily="34" charset="0"/>
                <a:ea typeface="Aptos" panose="020B0004020202020204" pitchFamily="34" charset="0"/>
                <a:cs typeface="Times New Roman" panose="02020603050405020304" pitchFamily="18" charset="0"/>
              </a:rPr>
              <a:t>“…I was a fool, you see. The gods promised me eternal glory beyond death. I could have stayed out of the war. Stayed home with Patroclus. I threw everything away. And sent so very many to this place.”</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1100" dirty="0"/>
          </a:p>
          <a:p>
            <a:endParaRPr lang="en-US" sz="1100" dirty="0"/>
          </a:p>
        </p:txBody>
      </p:sp>
      <p:pic>
        <p:nvPicPr>
          <p:cNvPr id="4098" name="Picture 2" descr="Achilles - Hades Wiki">
            <a:extLst>
              <a:ext uri="{FF2B5EF4-FFF2-40B4-BE49-F238E27FC236}">
                <a16:creationId xmlns:a16="http://schemas.microsoft.com/office/drawing/2014/main" id="{CF1C4454-6E84-6630-A90C-847B7F676C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754" r="-2" b="-2"/>
          <a:stretch/>
        </p:blipFill>
        <p:spPr bwMode="auto">
          <a:xfrm>
            <a:off x="7199440" y="10"/>
            <a:ext cx="4992560" cy="6857990"/>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346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7DD3F-468A-DC67-2BB3-C10C85CE3997}"/>
              </a:ext>
            </a:extLst>
          </p:cNvPr>
          <p:cNvSpPr>
            <a:spLocks noGrp="1"/>
          </p:cNvSpPr>
          <p:nvPr>
            <p:ph type="title"/>
          </p:nvPr>
        </p:nvSpPr>
        <p:spPr/>
        <p:txBody>
          <a:bodyPr/>
          <a:lstStyle/>
          <a:p>
            <a:r>
              <a:rPr lang="en-US" dirty="0"/>
              <a:t>Achilles and Patroclus </a:t>
            </a:r>
          </a:p>
        </p:txBody>
      </p:sp>
      <p:sp>
        <p:nvSpPr>
          <p:cNvPr id="3" name="Content Placeholder 2">
            <a:extLst>
              <a:ext uri="{FF2B5EF4-FFF2-40B4-BE49-F238E27FC236}">
                <a16:creationId xmlns:a16="http://schemas.microsoft.com/office/drawing/2014/main" id="{DAF3D518-32D5-1595-8EEE-9608CB507BBD}"/>
              </a:ext>
            </a:extLst>
          </p:cNvPr>
          <p:cNvSpPr>
            <a:spLocks noGrp="1"/>
          </p:cNvSpPr>
          <p:nvPr>
            <p:ph idx="1"/>
          </p:nvPr>
        </p:nvSpPr>
        <p:spPr/>
        <p:txBody>
          <a:bodyPr>
            <a:normAutofit/>
          </a:bodyPr>
          <a:lstStyle/>
          <a:p>
            <a:r>
              <a:rPr lang="en-US" dirty="0"/>
              <a:t>Through furthering your relationship with Achilles, we not only learn more about his past but also can help him reunite with his dear friend Patroclus</a:t>
            </a:r>
          </a:p>
          <a:p>
            <a:pPr marL="1143000" marR="0" lvl="2" indent="-228600">
              <a:lnSpc>
                <a:spcPct val="115000"/>
              </a:lnSpc>
              <a:spcBef>
                <a:spcPts val="0"/>
              </a:spcBef>
              <a:spcAft>
                <a:spcPts val="0"/>
              </a:spcAft>
              <a:buFont typeface="Wingdings" panose="05000000000000000000" pitchFamily="2" charset="2"/>
              <a:buChar char=""/>
            </a:pPr>
            <a:r>
              <a:rPr lang="en-US" kern="100" dirty="0">
                <a:effectLst/>
                <a:latin typeface="Aptos" panose="020B0004020202020204" pitchFamily="34" charset="0"/>
                <a:ea typeface="Aptos" panose="020B0004020202020204" pitchFamily="34" charset="0"/>
                <a:cs typeface="Times New Roman" panose="02020603050405020304" pitchFamily="18" charset="0"/>
              </a:rPr>
              <a:t>Achilles questline sees the player, Zagreus, trying to reunite his mentor with Patroclus, who we meet out in Elysium. </a:t>
            </a:r>
          </a:p>
          <a:p>
            <a:pPr marL="1143000" marR="0" lvl="2" indent="-228600">
              <a:lnSpc>
                <a:spcPct val="115000"/>
              </a:lnSpc>
              <a:spcBef>
                <a:spcPts val="0"/>
              </a:spcBef>
              <a:spcAft>
                <a:spcPts val="0"/>
              </a:spcAft>
              <a:buFont typeface="Wingdings" panose="05000000000000000000" pitchFamily="2" charset="2"/>
              <a:buChar char=""/>
            </a:pPr>
            <a:r>
              <a:rPr lang="en-US" sz="2000" kern="100" dirty="0">
                <a:effectLst/>
                <a:latin typeface="Aptos" panose="020B0004020202020204" pitchFamily="34" charset="0"/>
                <a:ea typeface="Aptos" panose="020B0004020202020204" pitchFamily="34" charset="0"/>
                <a:cs typeface="Times New Roman" panose="02020603050405020304" pitchFamily="18" charset="0"/>
              </a:rPr>
              <a:t>This quest explains the relationship between these two warriors in the myth and even alludes to them being more than just friends in the game. </a:t>
            </a:r>
          </a:p>
          <a:p>
            <a:pPr marL="2057400" marR="0" lvl="4" indent="-228600">
              <a:lnSpc>
                <a:spcPct val="115000"/>
              </a:lnSpc>
              <a:spcBef>
                <a:spcPts val="0"/>
              </a:spcBef>
              <a:spcAft>
                <a:spcPts val="800"/>
              </a:spcAft>
              <a:buFont typeface="Courier New" panose="02070309020205020404" pitchFamily="49" charset="0"/>
              <a:buChar char="o"/>
            </a:pPr>
            <a:r>
              <a:rPr lang="en-US" sz="2000" i="1" kern="100" dirty="0">
                <a:effectLst/>
                <a:latin typeface="Aptos" panose="020B0004020202020204" pitchFamily="34" charset="0"/>
                <a:ea typeface="Aptos" panose="020B0004020202020204" pitchFamily="34" charset="0"/>
                <a:cs typeface="Times New Roman" panose="02020603050405020304" pitchFamily="18" charset="0"/>
              </a:rPr>
              <a:t>“We could have been no close. The ashes of our bodies yet mingle together somewhere on the surface there. What can I tell you lad? I loved him with all my heart. And he left me too soon.” </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Achilles states to Zagreus talking about Patroclus. </a:t>
            </a:r>
          </a:p>
          <a:p>
            <a:endParaRPr lang="en-US" dirty="0"/>
          </a:p>
        </p:txBody>
      </p:sp>
    </p:spTree>
    <p:extLst>
      <p:ext uri="{BB962C8B-B14F-4D97-AF65-F5344CB8AC3E}">
        <p14:creationId xmlns:p14="http://schemas.microsoft.com/office/powerpoint/2010/main" val="1455798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4CC9C-1724-9932-28D9-C5BFF0C6E935}"/>
              </a:ext>
            </a:extLst>
          </p:cNvPr>
          <p:cNvSpPr>
            <a:spLocks noGrp="1"/>
          </p:cNvSpPr>
          <p:nvPr>
            <p:ph type="title"/>
          </p:nvPr>
        </p:nvSpPr>
        <p:spPr/>
        <p:txBody>
          <a:bodyPr/>
          <a:lstStyle/>
          <a:p>
            <a:r>
              <a:rPr lang="en-US" dirty="0"/>
              <a:t>Works Cited…</a:t>
            </a:r>
          </a:p>
        </p:txBody>
      </p:sp>
      <p:sp>
        <p:nvSpPr>
          <p:cNvPr id="3" name="Content Placeholder 2">
            <a:extLst>
              <a:ext uri="{FF2B5EF4-FFF2-40B4-BE49-F238E27FC236}">
                <a16:creationId xmlns:a16="http://schemas.microsoft.com/office/drawing/2014/main" id="{C0FFAA43-D5D9-C5E3-E4DD-5FC8E2A65581}"/>
              </a:ext>
            </a:extLst>
          </p:cNvPr>
          <p:cNvSpPr>
            <a:spLocks noGrp="1"/>
          </p:cNvSpPr>
          <p:nvPr>
            <p:ph idx="1"/>
          </p:nvPr>
        </p:nvSpPr>
        <p:spPr/>
        <p:txBody>
          <a:bodyPr/>
          <a:lstStyle/>
          <a:p>
            <a:pPr marL="0" marR="0" indent="0">
              <a:lnSpc>
                <a:spcPct val="115000"/>
              </a:lnSpc>
              <a:spcBef>
                <a:spcPts val="0"/>
              </a:spcBef>
              <a:spcAft>
                <a:spcPts val="800"/>
              </a:spcAft>
              <a:buNone/>
            </a:pPr>
            <a:r>
              <a:rPr lang="en-US" sz="1800" kern="100" dirty="0" err="1">
                <a:effectLst/>
                <a:latin typeface="Merriweather Sans" pitchFamily="2" charset="0"/>
                <a:ea typeface="Aptos" panose="020B0004020202020204" pitchFamily="34" charset="0"/>
                <a:cs typeface="Times New Roman" panose="02020603050405020304" pitchFamily="18" charset="0"/>
              </a:rPr>
              <a:t>Vandewalle</a:t>
            </a:r>
            <a:r>
              <a:rPr lang="en-US" sz="1800" kern="100" dirty="0">
                <a:effectLst/>
                <a:latin typeface="Merriweather Sans" pitchFamily="2" charset="0"/>
                <a:ea typeface="Aptos" panose="020B0004020202020204" pitchFamily="34" charset="0"/>
                <a:cs typeface="Times New Roman" panose="02020603050405020304" pitchFamily="18" charset="0"/>
              </a:rPr>
              <a:t>, A. Video Games as Mythology Museums? </a:t>
            </a:r>
            <a:r>
              <a:rPr lang="en-US" sz="1800" kern="100" dirty="0" err="1">
                <a:effectLst/>
                <a:latin typeface="Merriweather Sans" pitchFamily="2" charset="0"/>
                <a:ea typeface="Aptos" panose="020B0004020202020204" pitchFamily="34" charset="0"/>
                <a:cs typeface="Times New Roman" panose="02020603050405020304" pitchFamily="18" charset="0"/>
              </a:rPr>
              <a:t>Mythographical</a:t>
            </a:r>
            <a:r>
              <a:rPr lang="en-US" sz="1800" kern="100" dirty="0">
                <a:effectLst/>
                <a:latin typeface="Merriweather Sans" pitchFamily="2" charset="0"/>
                <a:ea typeface="Aptos" panose="020B0004020202020204" pitchFamily="34" charset="0"/>
                <a:cs typeface="Times New Roman" panose="02020603050405020304" pitchFamily="18" charset="0"/>
              </a:rPr>
              <a:t> Story Collections in Games. </a:t>
            </a:r>
            <a:r>
              <a:rPr lang="en-US" sz="1800" i="1" kern="100" dirty="0">
                <a:effectLst/>
                <a:latin typeface="Aptos" panose="020B0004020202020204" pitchFamily="34" charset="0"/>
                <a:ea typeface="Aptos" panose="020B0004020202020204" pitchFamily="34" charset="0"/>
                <a:cs typeface="Times New Roman" panose="02020603050405020304" pitchFamily="18" charset="0"/>
              </a:rPr>
              <a:t>Int class trad</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800" b="1" kern="100" dirty="0">
                <a:effectLst/>
                <a:latin typeface="Aptos" panose="020B0004020202020204" pitchFamily="34" charset="0"/>
                <a:ea typeface="Aptos" panose="020B0004020202020204" pitchFamily="34" charset="0"/>
                <a:cs typeface="Times New Roman" panose="02020603050405020304" pitchFamily="18" charset="0"/>
              </a:rPr>
              <a:t>31</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90–112 (2024). </a:t>
            </a: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https://doi.org/10.1007/s12138-023-00646-w</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Video Games and Classical Antiquity Author(s): PAUL CHRISTESEN and DOMINIC MACHADO Source: The Classical World, FALL 2010, Vol. 104, No. 1 (FALL 2010), pp. 107-110 Published by: The Johns Hopkins University Press on behalf of the Classical Association of the Atlantic States</a:t>
            </a:r>
          </a:p>
          <a:p>
            <a:pPr marL="0" marR="0" indent="0">
              <a:buNone/>
            </a:pPr>
            <a:r>
              <a:rPr lang="en-US" sz="1800" dirty="0" err="1">
                <a:effectLst/>
                <a:latin typeface="Times New Roman" panose="02020603050405020304" pitchFamily="18" charset="0"/>
                <a:ea typeface="Times New Roman" panose="02020603050405020304" pitchFamily="18" charset="0"/>
              </a:rPr>
              <a:t>Eckenfels</a:t>
            </a:r>
            <a:r>
              <a:rPr lang="en-US" sz="1800" dirty="0">
                <a:effectLst/>
                <a:latin typeface="Times New Roman" panose="02020603050405020304" pitchFamily="18" charset="0"/>
                <a:ea typeface="Times New Roman" panose="02020603050405020304" pitchFamily="18" charset="0"/>
              </a:rPr>
              <a:t>, Hannah. “Https://Oaktrust.Library.Tamu.Edu/Server/Api/Core/...” </a:t>
            </a:r>
            <a:r>
              <a:rPr lang="en-US" sz="1800" i="1" dirty="0" err="1">
                <a:effectLst/>
                <a:latin typeface="Times New Roman" panose="02020603050405020304" pitchFamily="18" charset="0"/>
                <a:ea typeface="Times New Roman" panose="02020603050405020304" pitchFamily="18" charset="0"/>
              </a:rPr>
              <a:t>Oaktrust</a:t>
            </a:r>
            <a:r>
              <a:rPr lang="en-US" sz="1800" dirty="0">
                <a:effectLst/>
                <a:latin typeface="Times New Roman" panose="02020603050405020304" pitchFamily="18" charset="0"/>
                <a:ea typeface="Times New Roman" panose="02020603050405020304" pitchFamily="18" charset="0"/>
              </a:rPr>
              <a:t>, Texas A&amp;M University, May 2023, oaktrust.library.tamu.edu/server/</a:t>
            </a:r>
            <a:r>
              <a:rPr lang="en-US" sz="1800" dirty="0" err="1">
                <a:effectLst/>
                <a:latin typeface="Times New Roman" panose="02020603050405020304" pitchFamily="18" charset="0"/>
                <a:ea typeface="Times New Roman" panose="02020603050405020304" pitchFamily="18" charset="0"/>
              </a:rPr>
              <a:t>api</a:t>
            </a:r>
            <a:r>
              <a:rPr lang="en-US" sz="1800" dirty="0">
                <a:effectLst/>
                <a:latin typeface="Times New Roman" panose="02020603050405020304" pitchFamily="18" charset="0"/>
                <a:ea typeface="Times New Roman" panose="02020603050405020304" pitchFamily="18" charset="0"/>
              </a:rPr>
              <a:t>/core/bitstreams/29961ccc-5742-4040-b3f2-a5fb7d3f52e8/content. </a:t>
            </a:r>
          </a:p>
          <a:p>
            <a:pPr marL="0" marR="0" indent="0">
              <a:lnSpc>
                <a:spcPct val="115000"/>
              </a:lnSpc>
              <a:spcBef>
                <a:spcPts val="0"/>
              </a:spcBef>
              <a:spcAft>
                <a:spcPts val="800"/>
              </a:spcAft>
              <a:buNone/>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Wiki, Contributors to Hades. “Achilles.” </a:t>
            </a:r>
            <a:r>
              <a:rPr lang="en-US" sz="1800" i="1" kern="0" dirty="0">
                <a:effectLst/>
                <a:latin typeface="Times New Roman" panose="02020603050405020304" pitchFamily="18" charset="0"/>
                <a:ea typeface="Times New Roman" panose="02020603050405020304" pitchFamily="18" charset="0"/>
                <a:cs typeface="Times New Roman" panose="02020603050405020304" pitchFamily="18" charset="0"/>
              </a:rPr>
              <a:t>Hades Wiki</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Fandom, Inc., hades.fandom.com/wiki/Achilles. Accessed 21 Apr. 2025.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800"/>
              </a:spcAft>
              <a:buNone/>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Wiki, Contributors to Hades. “Companion </a:t>
            </a:r>
            <a:r>
              <a:rPr lang="en-US"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Antos</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kern="0" dirty="0">
                <a:effectLst/>
                <a:latin typeface="Times New Roman" panose="02020603050405020304" pitchFamily="18" charset="0"/>
                <a:ea typeface="Times New Roman" panose="02020603050405020304" pitchFamily="18" charset="0"/>
                <a:cs typeface="Times New Roman" panose="02020603050405020304" pitchFamily="18" charset="0"/>
              </a:rPr>
              <a:t>Hades Wiki</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Fandom, Inc., hades.fandom.com/wiki/</a:t>
            </a:r>
            <a:r>
              <a:rPr lang="en-US"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Companion_Antos</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Accessed 21 Apr. 2025.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730191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A2E39-5EF9-BAFD-07D6-F0F346A7932E}"/>
              </a:ext>
            </a:extLst>
          </p:cNvPr>
          <p:cNvSpPr>
            <a:spLocks noGrp="1"/>
          </p:cNvSpPr>
          <p:nvPr>
            <p:ph type="title"/>
          </p:nvPr>
        </p:nvSpPr>
        <p:spPr/>
        <p:txBody>
          <a:bodyPr/>
          <a:lstStyle/>
          <a:p>
            <a:r>
              <a:rPr lang="en-US" dirty="0"/>
              <a:t>Works Cited…</a:t>
            </a:r>
          </a:p>
        </p:txBody>
      </p:sp>
      <p:sp>
        <p:nvSpPr>
          <p:cNvPr id="3" name="Content Placeholder 2">
            <a:extLst>
              <a:ext uri="{FF2B5EF4-FFF2-40B4-BE49-F238E27FC236}">
                <a16:creationId xmlns:a16="http://schemas.microsoft.com/office/drawing/2014/main" id="{4913692E-ABDC-3B0E-E7AA-598C782BF04F}"/>
              </a:ext>
            </a:extLst>
          </p:cNvPr>
          <p:cNvSpPr>
            <a:spLocks noGrp="1"/>
          </p:cNvSpPr>
          <p:nvPr>
            <p:ph idx="1"/>
          </p:nvPr>
        </p:nvSpPr>
        <p:spPr/>
        <p:txBody>
          <a:bodyPr/>
          <a:lstStyle/>
          <a:p>
            <a:r>
              <a:rPr lang="en-US" sz="1800" dirty="0">
                <a:effectLst/>
              </a:rPr>
              <a:t>Wiki, Contributors to Hades. “Achilles.” </a:t>
            </a:r>
            <a:r>
              <a:rPr lang="en-US" sz="1800" i="1" dirty="0">
                <a:effectLst/>
              </a:rPr>
              <a:t>Hades Wiki</a:t>
            </a:r>
            <a:r>
              <a:rPr lang="en-US" sz="1800" dirty="0">
                <a:effectLst/>
              </a:rPr>
              <a:t>, Fandom, Inc., hades.fandom.com/wiki/Achilles. Accessed 21 Apr. 2025. </a:t>
            </a:r>
          </a:p>
          <a:p>
            <a:r>
              <a:rPr lang="en-US" sz="1800" dirty="0">
                <a:effectLst/>
              </a:rPr>
              <a:t>“Percy Jackson and the Olympians, Book One: Lightning Thief, the-Percy Jackson and the Olympians, Book One by Rick Riordan.” </a:t>
            </a:r>
            <a:r>
              <a:rPr lang="en-US" sz="1800" i="1" dirty="0" err="1">
                <a:effectLst/>
              </a:rPr>
              <a:t>PenguinRandomhouse.Com</a:t>
            </a:r>
            <a:r>
              <a:rPr lang="en-US" sz="1800" dirty="0">
                <a:effectLst/>
              </a:rPr>
              <a:t>, Disney Publishing Group, June 2005, www.penguinrandomhouse.com/books/730519/percy-jackson-and-the-olympians-book-one-lightning-thief-the-percy-jackson-and-the-olympians-book-one-by-rick-riordan/. </a:t>
            </a:r>
          </a:p>
          <a:p>
            <a:r>
              <a:rPr lang="en-US" sz="1800" dirty="0">
                <a:effectLst/>
              </a:rPr>
              <a:t>Parkin, Jeffrey. “Hades Guide: What Do Door Symbols Mean?” </a:t>
            </a:r>
            <a:r>
              <a:rPr lang="en-US" sz="1800" i="1" dirty="0">
                <a:effectLst/>
              </a:rPr>
              <a:t>Polygon</a:t>
            </a:r>
            <a:r>
              <a:rPr lang="en-US" sz="1800" dirty="0">
                <a:effectLst/>
              </a:rPr>
              <a:t>, Polygon, 22 Sept. 2020, www.polygon.com/hades-guide/21450696/door-symbols-meaning-artifacts-gods-boons-upgrades-heart-purple-gem-key-coin-hammer. </a:t>
            </a:r>
          </a:p>
          <a:p>
            <a:r>
              <a:rPr lang="en-US" sz="1800" dirty="0">
                <a:effectLst/>
              </a:rPr>
              <a:t>“Zagreus.” </a:t>
            </a:r>
            <a:r>
              <a:rPr lang="en-US" sz="1800" i="1" dirty="0">
                <a:effectLst/>
              </a:rPr>
              <a:t>Hades Wiki</a:t>
            </a:r>
            <a:r>
              <a:rPr lang="en-US" sz="1800" dirty="0">
                <a:effectLst/>
              </a:rPr>
              <a:t>, Fandom, Inc., hades.fandom.com/wiki/Zagreus. Accessed 21 Apr. 2025. </a:t>
            </a:r>
          </a:p>
          <a:p>
            <a:endParaRPr lang="en-US" dirty="0"/>
          </a:p>
        </p:txBody>
      </p:sp>
    </p:spTree>
    <p:extLst>
      <p:ext uri="{BB962C8B-B14F-4D97-AF65-F5344CB8AC3E}">
        <p14:creationId xmlns:p14="http://schemas.microsoft.com/office/powerpoint/2010/main" val="376712375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538D9D"/>
      </a:hlink>
      <a:folHlink>
        <a:srgbClr val="A5738E"/>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3A418E6B-C5F0-4B95-8D77-61E3EF3B5DF5}"/>
    </a:ext>
  </a:extLst>
</a:theme>
</file>

<file path=docProps/app.xml><?xml version="1.0" encoding="utf-8"?>
<Properties xmlns="http://schemas.openxmlformats.org/officeDocument/2006/extended-properties" xmlns:vt="http://schemas.openxmlformats.org/officeDocument/2006/docPropsVTypes">
  <Template>Office Theme</Template>
  <TotalTime>75</TotalTime>
  <Words>1149</Words>
  <Application>Microsoft Office PowerPoint</Application>
  <PresentationFormat>Widescreen</PresentationFormat>
  <Paragraphs>56</Paragraphs>
  <Slides>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Aptos</vt:lpstr>
      <vt:lpstr>Aptos Display</vt:lpstr>
      <vt:lpstr>Arial</vt:lpstr>
      <vt:lpstr>Courier New</vt:lpstr>
      <vt:lpstr>Merriweather Sans</vt:lpstr>
      <vt:lpstr>Symbol</vt:lpstr>
      <vt:lpstr>Times New Roman</vt:lpstr>
      <vt:lpstr>Wingdings</vt:lpstr>
      <vt:lpstr>Office Theme</vt:lpstr>
      <vt:lpstr>Greek Myth Today</vt:lpstr>
      <vt:lpstr>PowerPoint Presentation</vt:lpstr>
      <vt:lpstr>Mythography: Virtual Museum</vt:lpstr>
      <vt:lpstr>Neomythology: Breathing life into ancient myth</vt:lpstr>
      <vt:lpstr>How does Hades fit as a neomyth and a mythography (virtual museum)?</vt:lpstr>
      <vt:lpstr>Achilles and Patroclus </vt:lpstr>
      <vt:lpstr>Works Cited…</vt:lpstr>
      <vt:lpstr>Works Cited…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Greek Myth Today</dc:title>
  <dc:creator>Remy Blank</dc:creator>
  <cp:lastModifiedBy>Remy Blank</cp:lastModifiedBy>
  <cp:revision>3</cp:revision>
  <dcterms:created xsi:type="dcterms:W3CDTF">2025-04-21T22:29:49Z</dcterms:created>
  <dcterms:modified xsi:type="dcterms:W3CDTF">2025-04-21T23:45:15Z</dcterms:modified>
</cp:coreProperties>
</file>