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4"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6"/>
    <p:restoredTop sz="94710"/>
  </p:normalViewPr>
  <p:slideViewPr>
    <p:cSldViewPr snapToGrid="0">
      <p:cViewPr varScale="1">
        <p:scale>
          <a:sx n="149" d="100"/>
          <a:sy n="149" d="100"/>
        </p:scale>
        <p:origin x="184" y="192"/>
      </p:cViewPr>
      <p:guideLst/>
    </p:cSldViewPr>
  </p:slideViewPr>
  <p:outlineViewPr>
    <p:cViewPr>
      <p:scale>
        <a:sx n="33" d="100"/>
        <a:sy n="33" d="100"/>
      </p:scale>
      <p:origin x="0" y="-9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26118-FCDE-13EB-60C5-695FEBD7A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E1BAC7-F8D8-2F18-80F8-A8BB02A17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44780B-9C41-41A4-81D0-DAF852DCCF2D}"/>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5" name="Footer Placeholder 4">
            <a:extLst>
              <a:ext uri="{FF2B5EF4-FFF2-40B4-BE49-F238E27FC236}">
                <a16:creationId xmlns:a16="http://schemas.microsoft.com/office/drawing/2014/main" id="{4DDA31A8-2ACD-5BEA-B7D0-3B6F4D69E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67DB1E-DE35-69B2-1D11-70E38ACD4374}"/>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38012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AFC7-BFB4-E905-4802-CFE865617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1F6F04-2C03-81EA-4A45-A85D061D4D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DAB331-34B7-35A4-CEB3-A7C1338F84BA}"/>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5" name="Footer Placeholder 4">
            <a:extLst>
              <a:ext uri="{FF2B5EF4-FFF2-40B4-BE49-F238E27FC236}">
                <a16:creationId xmlns:a16="http://schemas.microsoft.com/office/drawing/2014/main" id="{D083A83F-9225-48CD-0AA1-0811F2BD1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77807-443E-5DC2-72EB-B92CD0B4511B}"/>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3291317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FFCDD-563B-1944-9666-5434C9C94D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E04204-0B18-C576-796F-5CF3FC37E4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0B7707-4A35-C10B-7367-E29820357F39}"/>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5" name="Footer Placeholder 4">
            <a:extLst>
              <a:ext uri="{FF2B5EF4-FFF2-40B4-BE49-F238E27FC236}">
                <a16:creationId xmlns:a16="http://schemas.microsoft.com/office/drawing/2014/main" id="{D1DC023F-DA6E-D735-6E91-E35C23F81F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1439A8-8E9E-075E-744C-CACC32653AAD}"/>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35600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D633F-3C34-49E2-FE95-7C0BF7F37D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28C54-7C43-0B5A-6A6F-A4468EBAF5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27F440-6095-F9BD-1258-331EA02FBCEB}"/>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5" name="Footer Placeholder 4">
            <a:extLst>
              <a:ext uri="{FF2B5EF4-FFF2-40B4-BE49-F238E27FC236}">
                <a16:creationId xmlns:a16="http://schemas.microsoft.com/office/drawing/2014/main" id="{D9BC90F2-B489-2D47-BBAD-146B03F7CC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F9E07E-AC96-EAFC-22CD-64E5F8D9B67A}"/>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1182734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5F256-2B02-0C2C-5648-2450F598CD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B48D07-44E6-4D68-834B-B2C13D51A8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C26B2A-AA55-9B84-C7AE-A1F87B292E11}"/>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5" name="Footer Placeholder 4">
            <a:extLst>
              <a:ext uri="{FF2B5EF4-FFF2-40B4-BE49-F238E27FC236}">
                <a16:creationId xmlns:a16="http://schemas.microsoft.com/office/drawing/2014/main" id="{0C1A6420-A844-2E9E-B474-130F82593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44258-8E52-285C-9839-A1FD975D115C}"/>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1250220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26E02-2EB4-59D1-B2A9-275522992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86C9C-E215-9222-005C-E4611A101E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DA1FED-A19E-6A1D-B310-71C081E5E1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4F0328-8346-4E3A-58F5-D757A663498C}"/>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6" name="Footer Placeholder 5">
            <a:extLst>
              <a:ext uri="{FF2B5EF4-FFF2-40B4-BE49-F238E27FC236}">
                <a16:creationId xmlns:a16="http://schemas.microsoft.com/office/drawing/2014/main" id="{1A38BDD8-A995-4EDD-CFB4-DCA3090590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3CCA43-FD14-25E6-B768-5CD8B0550066}"/>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7722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477D-72A9-65E6-5309-C69874B69A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097078-84F7-5A2F-A011-EF06AD88FB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8E830-837D-8611-B46A-F0DE5303A0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4FC5EB-AE1C-503A-C72D-9AC8A806BC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6331F9-2B39-E9A6-3E57-4A7DB52342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0623A9-F8BF-A213-DAF6-E73EE65ED6AB}"/>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8" name="Footer Placeholder 7">
            <a:extLst>
              <a:ext uri="{FF2B5EF4-FFF2-40B4-BE49-F238E27FC236}">
                <a16:creationId xmlns:a16="http://schemas.microsoft.com/office/drawing/2014/main" id="{BA4F760E-D34C-BE82-7031-31348494DF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095A67-552C-5DCA-F807-477CAAE407CE}"/>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29978769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E1FE-D9A2-F57E-16C4-269DDF0811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D78E9B-9958-7B3F-7A93-8A64180087C7}"/>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4" name="Footer Placeholder 3">
            <a:extLst>
              <a:ext uri="{FF2B5EF4-FFF2-40B4-BE49-F238E27FC236}">
                <a16:creationId xmlns:a16="http://schemas.microsoft.com/office/drawing/2014/main" id="{762F0DB4-B489-E04A-C443-DB6880B16F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4B509B-D6FC-EBA6-88F6-F2C9E57E60BB}"/>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106250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F6623-6E3A-236E-B8F8-85733D8E1C88}"/>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3" name="Footer Placeholder 2">
            <a:extLst>
              <a:ext uri="{FF2B5EF4-FFF2-40B4-BE49-F238E27FC236}">
                <a16:creationId xmlns:a16="http://schemas.microsoft.com/office/drawing/2014/main" id="{087AA164-3432-28BF-E184-0BB13CC978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81174F-C061-2933-0135-FBC22AA76EF4}"/>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2454929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9E870-610A-535A-2E9D-E4EB5FDCED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093084-F535-49BA-4D51-31641E2292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13BE2C-0562-8C4D-8AB6-8D355FE78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F73FCA-70D2-20EC-4109-CB2CF51E5A1D}"/>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6" name="Footer Placeholder 5">
            <a:extLst>
              <a:ext uri="{FF2B5EF4-FFF2-40B4-BE49-F238E27FC236}">
                <a16:creationId xmlns:a16="http://schemas.microsoft.com/office/drawing/2014/main" id="{DBEAE930-D2D2-E266-EA65-EE14DFCF4E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1549FB-B0F2-FC63-C96C-5177ACA9F8E6}"/>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4006721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3D76A-6B51-8901-D2A2-50F08CE54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B21F946-25C3-8C2F-B5F4-3B9C4DFF4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DBE3C7-B73A-E9A5-385B-AA4EC6EF67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10B7C-F82F-1673-F1FF-1D875CEF38A3}"/>
              </a:ext>
            </a:extLst>
          </p:cNvPr>
          <p:cNvSpPr>
            <a:spLocks noGrp="1"/>
          </p:cNvSpPr>
          <p:nvPr>
            <p:ph type="dt" sz="half" idx="10"/>
          </p:nvPr>
        </p:nvSpPr>
        <p:spPr/>
        <p:txBody>
          <a:bodyPr/>
          <a:lstStyle/>
          <a:p>
            <a:fld id="{3E47C78E-C0E1-3046-822C-E70B6824CAAA}" type="datetimeFigureOut">
              <a:rPr lang="en-US" smtClean="0"/>
              <a:t>4/15/25</a:t>
            </a:fld>
            <a:endParaRPr lang="en-US"/>
          </a:p>
        </p:txBody>
      </p:sp>
      <p:sp>
        <p:nvSpPr>
          <p:cNvPr id="6" name="Footer Placeholder 5">
            <a:extLst>
              <a:ext uri="{FF2B5EF4-FFF2-40B4-BE49-F238E27FC236}">
                <a16:creationId xmlns:a16="http://schemas.microsoft.com/office/drawing/2014/main" id="{4B76B71B-436E-F78D-E5E5-86302666B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C28550-E104-B58B-3E9D-A2FF5B2C9E94}"/>
              </a:ext>
            </a:extLst>
          </p:cNvPr>
          <p:cNvSpPr>
            <a:spLocks noGrp="1"/>
          </p:cNvSpPr>
          <p:nvPr>
            <p:ph type="sldNum" sz="quarter" idx="12"/>
          </p:nvPr>
        </p:nvSpPr>
        <p:spPr/>
        <p:txBody>
          <a:bodyPr/>
          <a:lstStyle/>
          <a:p>
            <a:fld id="{B09101A7-97AB-8248-BD1B-094DFB2E6F97}" type="slidenum">
              <a:rPr lang="en-US" smtClean="0"/>
              <a:t>‹#›</a:t>
            </a:fld>
            <a:endParaRPr lang="en-US"/>
          </a:p>
        </p:txBody>
      </p:sp>
    </p:spTree>
    <p:extLst>
      <p:ext uri="{BB962C8B-B14F-4D97-AF65-F5344CB8AC3E}">
        <p14:creationId xmlns:p14="http://schemas.microsoft.com/office/powerpoint/2010/main" val="1005105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1ED147-5A22-5E94-0ACC-9529311E79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558833-3089-FFCA-7EAD-307E857851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E38079-E50E-CB3E-C4DC-5BD349EC70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47C78E-C0E1-3046-822C-E70B6824CAAA}" type="datetimeFigureOut">
              <a:rPr lang="en-US" smtClean="0"/>
              <a:t>4/15/25</a:t>
            </a:fld>
            <a:endParaRPr lang="en-US"/>
          </a:p>
        </p:txBody>
      </p:sp>
      <p:sp>
        <p:nvSpPr>
          <p:cNvPr id="5" name="Footer Placeholder 4">
            <a:extLst>
              <a:ext uri="{FF2B5EF4-FFF2-40B4-BE49-F238E27FC236}">
                <a16:creationId xmlns:a16="http://schemas.microsoft.com/office/drawing/2014/main" id="{60C8D0C5-2DA3-51D1-E80F-CEC5F7AA0A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B094D90-46F4-DADE-CE62-8A596FBB5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9101A7-97AB-8248-BD1B-094DFB2E6F97}" type="slidenum">
              <a:rPr lang="en-US" smtClean="0"/>
              <a:t>‹#›</a:t>
            </a:fld>
            <a:endParaRPr lang="en-US"/>
          </a:p>
        </p:txBody>
      </p:sp>
    </p:spTree>
    <p:extLst>
      <p:ext uri="{BB962C8B-B14F-4D97-AF65-F5344CB8AC3E}">
        <p14:creationId xmlns:p14="http://schemas.microsoft.com/office/powerpoint/2010/main" val="296199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eakpx.com/463064/parthenon-in-greece"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global-geography.org/af/Geography/Asia/Turkey/Pictures/Troja_Pergamon/Troy_-_Temple_2"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History_of_archery"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oi.org/10.2307/311265"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ne building with columns with Paestum in the background&#10;&#10;Description automatically generated">
            <a:extLst>
              <a:ext uri="{FF2B5EF4-FFF2-40B4-BE49-F238E27FC236}">
                <a16:creationId xmlns:a16="http://schemas.microsoft.com/office/drawing/2014/main" id="{574638EF-ACDD-353E-BBB1-D2850166BEC6}"/>
              </a:ext>
            </a:extLst>
          </p:cNvPr>
          <p:cNvPicPr>
            <a:picLocks noChangeAspect="1"/>
          </p:cNvPicPr>
          <p:nvPr/>
        </p:nvPicPr>
        <p:blipFill>
          <a:blip r:embed="rId2">
            <a:extLst>
              <a:ext uri="{837473B0-CC2E-450A-ABE3-18F120FF3D39}">
                <a1611:picAttrSrcUrl xmlns:a1611="http://schemas.microsoft.com/office/drawing/2016/11/main" r:id="rId3"/>
              </a:ext>
            </a:extLst>
          </a:blip>
          <a:srcRect t="211" r="13818" b="8880"/>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282C373-A46D-187F-C3CD-8E29B50DA045}"/>
              </a:ext>
            </a:extLst>
          </p:cNvPr>
          <p:cNvSpPr>
            <a:spLocks noGrp="1"/>
          </p:cNvSpPr>
          <p:nvPr>
            <p:ph type="ctrTitle"/>
          </p:nvPr>
        </p:nvSpPr>
        <p:spPr>
          <a:xfrm>
            <a:off x="477981" y="1122363"/>
            <a:ext cx="4023360" cy="3204134"/>
          </a:xfrm>
        </p:spPr>
        <p:txBody>
          <a:bodyPr anchor="b">
            <a:normAutofit/>
          </a:bodyPr>
          <a:lstStyle/>
          <a:p>
            <a:pPr algn="l"/>
            <a:r>
              <a:rPr lang="en-US" sz="4800" dirty="0">
                <a:solidFill>
                  <a:schemeClr val="bg1"/>
                </a:solidFill>
              </a:rPr>
              <a:t>Gods and Men: In the Iliad and Odyssey</a:t>
            </a:r>
          </a:p>
        </p:txBody>
      </p:sp>
      <p:sp>
        <p:nvSpPr>
          <p:cNvPr id="3" name="Subtitle 2">
            <a:extLst>
              <a:ext uri="{FF2B5EF4-FFF2-40B4-BE49-F238E27FC236}">
                <a16:creationId xmlns:a16="http://schemas.microsoft.com/office/drawing/2014/main" id="{B7DB453E-6FAE-AEA3-F1CD-8645C6F2D425}"/>
              </a:ext>
            </a:extLst>
          </p:cNvPr>
          <p:cNvSpPr>
            <a:spLocks noGrp="1"/>
          </p:cNvSpPr>
          <p:nvPr>
            <p:ph type="subTitle" idx="1"/>
          </p:nvPr>
        </p:nvSpPr>
        <p:spPr>
          <a:xfrm>
            <a:off x="477980" y="4872922"/>
            <a:ext cx="4023359" cy="1208141"/>
          </a:xfrm>
        </p:spPr>
        <p:txBody>
          <a:bodyPr>
            <a:normAutofit/>
          </a:bodyPr>
          <a:lstStyle/>
          <a:p>
            <a:pPr algn="l"/>
            <a:r>
              <a:rPr lang="en-US" sz="2000" dirty="0">
                <a:solidFill>
                  <a:schemeClr val="bg1"/>
                </a:solidFill>
              </a:rPr>
              <a:t>By: Nathan Sirovatka</a:t>
            </a:r>
          </a:p>
          <a:p>
            <a:pPr algn="l"/>
            <a:endParaRPr lang="en-US" sz="2000" dirty="0">
              <a:solidFill>
                <a:schemeClr val="bg1"/>
              </a:solidFill>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0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tone ruins of Troy&#10;&#10;Description automatically generated with medium confidence">
            <a:extLst>
              <a:ext uri="{FF2B5EF4-FFF2-40B4-BE49-F238E27FC236}">
                <a16:creationId xmlns:a16="http://schemas.microsoft.com/office/drawing/2014/main" id="{23CE9BEE-62E8-E8AD-EC6E-0A883517727C}"/>
              </a:ext>
            </a:extLst>
          </p:cNvPr>
          <p:cNvPicPr>
            <a:picLocks noChangeAspect="1"/>
          </p:cNvPicPr>
          <p:nvPr/>
        </p:nvPicPr>
        <p:blipFill>
          <a:blip r:embed="rId2">
            <a:extLst>
              <a:ext uri="{837473B0-CC2E-450A-ABE3-18F120FF3D39}">
                <a1611:picAttrSrcUrl xmlns:a1611="http://schemas.microsoft.com/office/drawing/2016/11/main" r:id="rId3"/>
              </a:ext>
            </a:extLst>
          </a:blip>
          <a:srcRect l="8854" r="14155" b="8759"/>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23DFB5-1C3F-4E92-DFC4-27EF67064CAA}"/>
              </a:ext>
            </a:extLst>
          </p:cNvPr>
          <p:cNvSpPr>
            <a:spLocks noGrp="1"/>
          </p:cNvSpPr>
          <p:nvPr>
            <p:ph type="title"/>
          </p:nvPr>
        </p:nvSpPr>
        <p:spPr>
          <a:xfrm>
            <a:off x="371094" y="1161288"/>
            <a:ext cx="3438144" cy="1124712"/>
          </a:xfrm>
        </p:spPr>
        <p:txBody>
          <a:bodyPr anchor="b">
            <a:normAutofit/>
          </a:bodyPr>
          <a:lstStyle/>
          <a:p>
            <a:r>
              <a:rPr lang="en-US" sz="2800" dirty="0">
                <a:solidFill>
                  <a:schemeClr val="bg1"/>
                </a:solidFill>
              </a:rPr>
              <a:t>Two systems: Ethical vs. Pathetic</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90175A4-56EC-4FDD-1219-4686F29750FC}"/>
              </a:ext>
            </a:extLst>
          </p:cNvPr>
          <p:cNvSpPr>
            <a:spLocks noGrp="1"/>
          </p:cNvSpPr>
          <p:nvPr>
            <p:ph idx="1"/>
          </p:nvPr>
        </p:nvSpPr>
        <p:spPr>
          <a:xfrm>
            <a:off x="371094" y="2718054"/>
            <a:ext cx="3438906" cy="3207258"/>
          </a:xfrm>
        </p:spPr>
        <p:txBody>
          <a:bodyPr anchor="t">
            <a:noAutofit/>
          </a:bodyPr>
          <a:lstStyle/>
          <a:p>
            <a:r>
              <a:rPr lang="en-US" sz="1800" dirty="0">
                <a:solidFill>
                  <a:schemeClr val="bg1"/>
                </a:solidFill>
              </a:rPr>
              <a:t>In the words of Aristotle, </a:t>
            </a:r>
            <a:r>
              <a:rPr lang="en-US" sz="1800" i="1" dirty="0">
                <a:solidFill>
                  <a:schemeClr val="bg1"/>
                </a:solidFill>
              </a:rPr>
              <a:t>the Odyssey </a:t>
            </a:r>
            <a:r>
              <a:rPr lang="en-US" sz="1800" dirty="0">
                <a:solidFill>
                  <a:schemeClr val="bg1"/>
                </a:solidFill>
              </a:rPr>
              <a:t>is ethical while </a:t>
            </a:r>
            <a:r>
              <a:rPr lang="en-US" sz="1800" i="1" dirty="0">
                <a:solidFill>
                  <a:schemeClr val="bg1"/>
                </a:solidFill>
              </a:rPr>
              <a:t>The Iliad</a:t>
            </a:r>
            <a:r>
              <a:rPr lang="en-US" sz="1800" dirty="0">
                <a:solidFill>
                  <a:schemeClr val="bg1"/>
                </a:solidFill>
              </a:rPr>
              <a:t> is pathetic </a:t>
            </a:r>
          </a:p>
          <a:p>
            <a:r>
              <a:rPr lang="en-US" sz="1800" dirty="0">
                <a:solidFill>
                  <a:schemeClr val="bg1"/>
                </a:solidFill>
              </a:rPr>
              <a:t>The Iliad proposes a system of interaction where the Gods represent the randomness and the harshness of fate </a:t>
            </a:r>
          </a:p>
          <a:p>
            <a:r>
              <a:rPr lang="en-US" sz="1800" dirty="0">
                <a:solidFill>
                  <a:schemeClr val="bg1"/>
                </a:solidFill>
              </a:rPr>
              <a:t>Conversely, The odyssey features a system that presents a  “metaphysical foundation of the principle of justice” (</a:t>
            </a:r>
            <a:r>
              <a:rPr lang="en-US" sz="1800" dirty="0" err="1">
                <a:solidFill>
                  <a:schemeClr val="bg1"/>
                </a:solidFill>
              </a:rPr>
              <a:t>Kullmann</a:t>
            </a:r>
            <a:r>
              <a:rPr lang="en-US" sz="1800" dirty="0">
                <a:solidFill>
                  <a:schemeClr val="bg1"/>
                </a:solidFill>
              </a:rPr>
              <a:t>, 7)</a:t>
            </a:r>
          </a:p>
          <a:p>
            <a:pPr marL="914400" lvl="2" indent="0">
              <a:buNone/>
            </a:pPr>
            <a:r>
              <a:rPr lang="en-US" sz="1800" dirty="0">
                <a:solidFill>
                  <a:schemeClr val="bg1"/>
                </a:solidFill>
              </a:rPr>
              <a:t>  </a:t>
            </a:r>
          </a:p>
        </p:txBody>
      </p:sp>
      <p:sp>
        <p:nvSpPr>
          <p:cNvPr id="6" name="TextBox 5">
            <a:extLst>
              <a:ext uri="{FF2B5EF4-FFF2-40B4-BE49-F238E27FC236}">
                <a16:creationId xmlns:a16="http://schemas.microsoft.com/office/drawing/2014/main" id="{84B06A3F-CB0B-BC92-1D5A-483E3C4376BF}"/>
              </a:ext>
            </a:extLst>
          </p:cNvPr>
          <p:cNvSpPr txBox="1"/>
          <p:nvPr/>
        </p:nvSpPr>
        <p:spPr>
          <a:xfrm>
            <a:off x="9737482" y="6657945"/>
            <a:ext cx="245451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global-geography.org/af/Geography/Asia/Turkey/Pictures/Troja_Pergamon/Troy_-_Temple_2">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1938241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orange plate with two people&#10;&#10;Description automatically generated">
            <a:extLst>
              <a:ext uri="{FF2B5EF4-FFF2-40B4-BE49-F238E27FC236}">
                <a16:creationId xmlns:a16="http://schemas.microsoft.com/office/drawing/2014/main" id="{8D04CAE9-8763-91DE-9739-7982A714847E}"/>
              </a:ext>
            </a:extLst>
          </p:cNvPr>
          <p:cNvPicPr>
            <a:picLocks noChangeAspect="1"/>
          </p:cNvPicPr>
          <p:nvPr/>
        </p:nvPicPr>
        <p:blipFill>
          <a:blip r:embed="rId2">
            <a:extLst>
              <a:ext uri="{837473B0-CC2E-450A-ABE3-18F120FF3D39}">
                <a1611:picAttrSrcUrl xmlns:a1611="http://schemas.microsoft.com/office/drawing/2016/11/main" r:id="rId3"/>
              </a:ext>
            </a:extLst>
          </a:blip>
          <a:srcRect t="2082" r="1" b="17610"/>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B42864-8B24-C48D-1FC6-685DB34F56F5}"/>
              </a:ext>
            </a:extLst>
          </p:cNvPr>
          <p:cNvSpPr>
            <a:spLocks noGrp="1"/>
          </p:cNvSpPr>
          <p:nvPr>
            <p:ph type="title"/>
          </p:nvPr>
        </p:nvSpPr>
        <p:spPr>
          <a:xfrm>
            <a:off x="371094" y="1161288"/>
            <a:ext cx="3438144" cy="1124712"/>
          </a:xfrm>
        </p:spPr>
        <p:txBody>
          <a:bodyPr anchor="b">
            <a:normAutofit/>
          </a:bodyPr>
          <a:lstStyle/>
          <a:p>
            <a:r>
              <a:rPr lang="en-US" sz="2800">
                <a:solidFill>
                  <a:schemeClr val="bg1"/>
                </a:solidFill>
              </a:rPr>
              <a:t>The Iliadic System: Pandarus’ Bow</a:t>
            </a: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3A426E1-8350-D81F-C411-B8F095625018}"/>
              </a:ext>
            </a:extLst>
          </p:cNvPr>
          <p:cNvSpPr>
            <a:spLocks noGrp="1"/>
          </p:cNvSpPr>
          <p:nvPr>
            <p:ph idx="1"/>
          </p:nvPr>
        </p:nvSpPr>
        <p:spPr>
          <a:xfrm>
            <a:off x="371094" y="2718054"/>
            <a:ext cx="3438906" cy="3997146"/>
          </a:xfrm>
        </p:spPr>
        <p:txBody>
          <a:bodyPr anchor="t">
            <a:normAutofit lnSpcReduction="10000"/>
          </a:bodyPr>
          <a:lstStyle/>
          <a:p>
            <a:r>
              <a:rPr lang="en-US" sz="2000" dirty="0">
                <a:solidFill>
                  <a:schemeClr val="bg1"/>
                </a:solidFill>
              </a:rPr>
              <a:t>Ex: Pandarus’ Bow: Athena deceives Pandarus into taking the shot, but Athena is not responsible for restarting the war, rather Pandarus is </a:t>
            </a:r>
          </a:p>
          <a:p>
            <a:pPr lvl="1"/>
            <a:r>
              <a:rPr lang="en-US" sz="2000" dirty="0">
                <a:solidFill>
                  <a:schemeClr val="bg1"/>
                </a:solidFill>
              </a:rPr>
              <a:t>Thus, the Gods drive action in the mortal world, but are not responsible for it, rather they represent the wheels of fate from afar, they also rarely act justly but for their own aims</a:t>
            </a:r>
          </a:p>
          <a:p>
            <a:pPr lvl="1"/>
            <a:endParaRPr lang="en-US" sz="1300" dirty="0">
              <a:solidFill>
                <a:schemeClr val="bg1"/>
              </a:solidFill>
            </a:endParaRPr>
          </a:p>
        </p:txBody>
      </p:sp>
      <p:sp>
        <p:nvSpPr>
          <p:cNvPr id="6" name="TextBox 5">
            <a:extLst>
              <a:ext uri="{FF2B5EF4-FFF2-40B4-BE49-F238E27FC236}">
                <a16:creationId xmlns:a16="http://schemas.microsoft.com/office/drawing/2014/main" id="{E2489C55-AC88-07EA-C00E-A1CD63F040BB}"/>
              </a:ext>
            </a:extLst>
          </p:cNvPr>
          <p:cNvSpPr txBox="1"/>
          <p:nvPr/>
        </p:nvSpPr>
        <p:spPr>
          <a:xfrm>
            <a:off x="9759924" y="6657945"/>
            <a:ext cx="243207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History_of_archer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125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ainting of two people&#10;&#10;Description automatically generated">
            <a:extLst>
              <a:ext uri="{FF2B5EF4-FFF2-40B4-BE49-F238E27FC236}">
                <a16:creationId xmlns:a16="http://schemas.microsoft.com/office/drawing/2014/main" id="{77D07B9B-5581-145E-2FAF-BE83E30AFF85}"/>
              </a:ext>
            </a:extLst>
          </p:cNvPr>
          <p:cNvPicPr>
            <a:picLocks noChangeAspect="1"/>
          </p:cNvPicPr>
          <p:nvPr/>
        </p:nvPicPr>
        <p:blipFill>
          <a:blip r:embed="rId2"/>
          <a:srcRect t="9091" r="14670"/>
          <a:stretch/>
        </p:blipFill>
        <p:spPr>
          <a:xfrm>
            <a:off x="3522468" y="10"/>
            <a:ext cx="8669532" cy="6857990"/>
          </a:xfrm>
          <a:prstGeom prst="rect">
            <a:avLst/>
          </a:prstGeom>
        </p:spPr>
      </p:pic>
      <p:sp>
        <p:nvSpPr>
          <p:cNvPr id="13" name="Rectangle 1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tx1"/>
              </a:gs>
              <a:gs pos="35000">
                <a:schemeClr val="tx1">
                  <a:alpha val="78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CEB87C8-5A04-CC6B-43AF-A376CD75DF34}"/>
              </a:ext>
            </a:extLst>
          </p:cNvPr>
          <p:cNvSpPr>
            <a:spLocks noGrp="1"/>
          </p:cNvSpPr>
          <p:nvPr>
            <p:ph type="title"/>
          </p:nvPr>
        </p:nvSpPr>
        <p:spPr>
          <a:xfrm>
            <a:off x="371094" y="1161288"/>
            <a:ext cx="3438144" cy="1124712"/>
          </a:xfrm>
        </p:spPr>
        <p:txBody>
          <a:bodyPr anchor="b">
            <a:normAutofit fontScale="90000"/>
          </a:bodyPr>
          <a:lstStyle/>
          <a:p>
            <a:r>
              <a:rPr lang="en-US" sz="2800" dirty="0">
                <a:solidFill>
                  <a:schemeClr val="bg1"/>
                </a:solidFill>
              </a:rPr>
              <a:t>The Iliadic System: Chryses’ Prayer &amp; </a:t>
            </a:r>
            <a:r>
              <a:rPr lang="en-US" sz="2800" i="1" dirty="0">
                <a:solidFill>
                  <a:schemeClr val="bg1"/>
                </a:solidFill>
              </a:rPr>
              <a:t>Do </a:t>
            </a:r>
            <a:r>
              <a:rPr lang="en-US" sz="2800" i="1" dirty="0" err="1">
                <a:solidFill>
                  <a:schemeClr val="bg1"/>
                </a:solidFill>
              </a:rPr>
              <a:t>ut</a:t>
            </a:r>
            <a:r>
              <a:rPr lang="en-US" sz="2800" i="1" dirty="0">
                <a:solidFill>
                  <a:schemeClr val="bg1"/>
                </a:solidFill>
              </a:rPr>
              <a:t> des</a:t>
            </a:r>
            <a:endParaRPr lang="en-US" sz="2800" dirty="0">
              <a:solidFill>
                <a:schemeClr val="bg1"/>
              </a:solidFill>
            </a:endParaRPr>
          </a:p>
        </p:txBody>
      </p:sp>
      <p:sp>
        <p:nvSpPr>
          <p:cNvPr id="15" name="Rectangle 1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chemeClr val="tx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5BE1908-B79F-6449-B9DA-C9CA15ABFCDE}"/>
              </a:ext>
            </a:extLst>
          </p:cNvPr>
          <p:cNvSpPr>
            <a:spLocks noGrp="1"/>
          </p:cNvSpPr>
          <p:nvPr>
            <p:ph idx="1"/>
          </p:nvPr>
        </p:nvSpPr>
        <p:spPr>
          <a:xfrm>
            <a:off x="371094" y="2718054"/>
            <a:ext cx="3438906" cy="3207258"/>
          </a:xfrm>
        </p:spPr>
        <p:txBody>
          <a:bodyPr anchor="t">
            <a:noAutofit/>
          </a:bodyPr>
          <a:lstStyle/>
          <a:p>
            <a:r>
              <a:rPr lang="en-US" sz="1600" dirty="0">
                <a:solidFill>
                  <a:schemeClr val="bg1"/>
                </a:solidFill>
              </a:rPr>
              <a:t>Perhaps the most profound example of the interaction between Gods and man in the Iliad comes in the prayer of Chryses</a:t>
            </a:r>
          </a:p>
          <a:p>
            <a:pPr lvl="1"/>
            <a:r>
              <a:rPr lang="en-US" sz="1600" dirty="0">
                <a:solidFill>
                  <a:schemeClr val="bg1"/>
                </a:solidFill>
              </a:rPr>
              <a:t>Chryses has had his daughter taken by the Achaeans, but when he prays to Apollo he doesn’t invoke justice </a:t>
            </a:r>
          </a:p>
          <a:p>
            <a:pPr lvl="1"/>
            <a:r>
              <a:rPr lang="en-US" sz="1600" dirty="0">
                <a:solidFill>
                  <a:schemeClr val="bg1"/>
                </a:solidFill>
              </a:rPr>
              <a:t>Rather.. I’ve always sacrificed to you so please help me in this one instance</a:t>
            </a:r>
          </a:p>
          <a:p>
            <a:pPr lvl="1"/>
            <a:r>
              <a:rPr lang="en-US" sz="1600" dirty="0">
                <a:solidFill>
                  <a:schemeClr val="bg1"/>
                </a:solidFill>
              </a:rPr>
              <a:t>Clearly the situation seems like a violation of justice, but justice isn’t involved, rather some godly quid pro quo</a:t>
            </a:r>
          </a:p>
          <a:p>
            <a:pPr lvl="1"/>
            <a:r>
              <a:rPr lang="en-US" sz="1600" dirty="0">
                <a:solidFill>
                  <a:schemeClr val="bg1"/>
                </a:solidFill>
              </a:rPr>
              <a:t> NOT A MORAL SYSTEM</a:t>
            </a:r>
          </a:p>
        </p:txBody>
      </p:sp>
    </p:spTree>
    <p:extLst>
      <p:ext uri="{BB962C8B-B14F-4D97-AF65-F5344CB8AC3E}">
        <p14:creationId xmlns:p14="http://schemas.microsoft.com/office/powerpoint/2010/main" val="1112938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38242E-DDE2-9FEC-1397-1889E3649303}"/>
              </a:ext>
            </a:extLst>
          </p:cNvPr>
          <p:cNvSpPr>
            <a:spLocks noGrp="1"/>
          </p:cNvSpPr>
          <p:nvPr>
            <p:ph type="title"/>
          </p:nvPr>
        </p:nvSpPr>
        <p:spPr>
          <a:xfrm>
            <a:off x="838200" y="1641752"/>
            <a:ext cx="4391024" cy="1323439"/>
          </a:xfrm>
        </p:spPr>
        <p:txBody>
          <a:bodyPr anchor="t">
            <a:normAutofit/>
          </a:bodyPr>
          <a:lstStyle/>
          <a:p>
            <a:r>
              <a:rPr lang="en-US" sz="4000">
                <a:solidFill>
                  <a:schemeClr val="bg1"/>
                </a:solidFill>
              </a:rPr>
              <a:t>The Odyssey: Telemachus’ Prayer</a:t>
            </a:r>
          </a:p>
        </p:txBody>
      </p:sp>
      <p:sp>
        <p:nvSpPr>
          <p:cNvPr id="3" name="Content Placeholder 2">
            <a:extLst>
              <a:ext uri="{FF2B5EF4-FFF2-40B4-BE49-F238E27FC236}">
                <a16:creationId xmlns:a16="http://schemas.microsoft.com/office/drawing/2014/main" id="{12678870-1E3E-ECC6-8166-EECF58543855}"/>
              </a:ext>
            </a:extLst>
          </p:cNvPr>
          <p:cNvSpPr>
            <a:spLocks noGrp="1"/>
          </p:cNvSpPr>
          <p:nvPr>
            <p:ph idx="1"/>
          </p:nvPr>
        </p:nvSpPr>
        <p:spPr>
          <a:xfrm>
            <a:off x="838200" y="2811566"/>
            <a:ext cx="4391024" cy="3197122"/>
          </a:xfrm>
        </p:spPr>
        <p:txBody>
          <a:bodyPr>
            <a:noAutofit/>
          </a:bodyPr>
          <a:lstStyle/>
          <a:p>
            <a:r>
              <a:rPr lang="en-US" sz="1400" dirty="0">
                <a:solidFill>
                  <a:schemeClr val="bg1">
                    <a:alpha val="80000"/>
                  </a:schemeClr>
                </a:solidFill>
              </a:rPr>
              <a:t>The Odyssey conversely presents Godly interaction in a more Just light; Telemachus’ prayer is deeply indicative of this</a:t>
            </a:r>
          </a:p>
          <a:p>
            <a:pPr lvl="1"/>
            <a:r>
              <a:rPr lang="en-US" sz="1400" dirty="0">
                <a:solidFill>
                  <a:schemeClr val="bg1">
                    <a:alpha val="80000"/>
                  </a:schemeClr>
                </a:solidFill>
              </a:rPr>
              <a:t>Unlike Chryseis, Telemachus invokes justice in his prayer to Zeus</a:t>
            </a:r>
          </a:p>
          <a:p>
            <a:pPr lvl="2"/>
            <a:r>
              <a:rPr lang="en-US" sz="1400" dirty="0">
                <a:solidFill>
                  <a:schemeClr val="bg1">
                    <a:alpha val="80000"/>
                  </a:schemeClr>
                </a:solidFill>
              </a:rPr>
              <a:t> “</a:t>
            </a:r>
            <a:r>
              <a:rPr lang="en-US" sz="1400" kern="100" dirty="0">
                <a:solidFill>
                  <a:schemeClr val="bg1">
                    <a:alpha val="80000"/>
                  </a:schemeClr>
                </a:solidFill>
                <a:effectLst/>
                <a:ea typeface="Aptos" panose="020B0004020202020204" pitchFamily="34" charset="0"/>
                <a:cs typeface="Times New Roman" panose="02020603050405020304" pitchFamily="18" charset="0"/>
              </a:rPr>
              <a:t>But I will call upon the Gods that are forever, if haply Zeus may grant that deeps of requital may be wrought. Without atonement then you would die in my halls”</a:t>
            </a:r>
          </a:p>
          <a:p>
            <a:pPr lvl="2"/>
            <a:r>
              <a:rPr lang="en-US" sz="1400" kern="100" dirty="0">
                <a:solidFill>
                  <a:schemeClr val="bg1">
                    <a:alpha val="80000"/>
                  </a:schemeClr>
                </a:solidFill>
                <a:ea typeface="Aptos" panose="020B0004020202020204" pitchFamily="34" charset="0"/>
                <a:cs typeface="Times New Roman" panose="02020603050405020304" pitchFamily="18" charset="0"/>
              </a:rPr>
              <a:t>Here, Telemachus’ invocation doesn’t rely on quid pro quo, but an expectation that the Gods will adhere to a broader system of justice, a system outlined by Athena </a:t>
            </a:r>
          </a:p>
          <a:p>
            <a:pPr lvl="3"/>
            <a:r>
              <a:rPr lang="en-US" sz="1400" kern="100" dirty="0">
                <a:solidFill>
                  <a:schemeClr val="bg1">
                    <a:alpha val="80000"/>
                  </a:schemeClr>
                </a:solidFill>
                <a:effectLst/>
                <a:ea typeface="Aptos" panose="020B0004020202020204" pitchFamily="34" charset="0"/>
                <a:cs typeface="Times New Roman" panose="02020603050405020304" pitchFamily="18" charset="0"/>
              </a:rPr>
              <a:t>“So</a:t>
            </a:r>
            <a:r>
              <a:rPr lang="en-US" sz="1400" kern="100" dirty="0">
                <a:solidFill>
                  <a:schemeClr val="bg1">
                    <a:alpha val="80000"/>
                  </a:schemeClr>
                </a:solidFill>
                <a:ea typeface="Aptos" panose="020B0004020202020204" pitchFamily="34" charset="0"/>
                <a:cs typeface="Times New Roman" panose="02020603050405020304" pitchFamily="18" charset="0"/>
              </a:rPr>
              <a:t>, too, may any other also be destroyed who does such deeds”</a:t>
            </a:r>
          </a:p>
          <a:p>
            <a:pPr lvl="3"/>
            <a:endParaRPr lang="en-US" sz="1400" kern="100" dirty="0">
              <a:solidFill>
                <a:schemeClr val="bg1">
                  <a:alpha val="80000"/>
                </a:schemeClr>
              </a:solidFill>
              <a:effectLst/>
              <a:ea typeface="Aptos" panose="020B0004020202020204" pitchFamily="34" charset="0"/>
              <a:cs typeface="Times New Roman" panose="02020603050405020304" pitchFamily="18" charset="0"/>
            </a:endParaRPr>
          </a:p>
          <a:p>
            <a:pPr marL="1371600" lvl="3" indent="0">
              <a:buNone/>
            </a:pPr>
            <a:endParaRPr lang="en-US" sz="1400" kern="100" dirty="0">
              <a:solidFill>
                <a:schemeClr val="bg1">
                  <a:alpha val="80000"/>
                </a:schemeClr>
              </a:solidFill>
              <a:effectLst/>
              <a:ea typeface="Aptos" panose="020B0004020202020204" pitchFamily="34" charset="0"/>
              <a:cs typeface="Times New Roman" panose="02020603050405020304" pitchFamily="18" charset="0"/>
            </a:endParaRPr>
          </a:p>
          <a:p>
            <a:pPr lvl="1"/>
            <a:endParaRPr lang="en-US" sz="1400" dirty="0">
              <a:solidFill>
                <a:schemeClr val="bg1">
                  <a:alpha val="80000"/>
                </a:schemeClr>
              </a:solidFill>
            </a:endParaRPr>
          </a:p>
        </p:txBody>
      </p:sp>
      <p:pic>
        <p:nvPicPr>
          <p:cNvPr id="7" name="Picture 6" descr="A painting of two people&#10;&#10;Description automatically generated">
            <a:extLst>
              <a:ext uri="{FF2B5EF4-FFF2-40B4-BE49-F238E27FC236}">
                <a16:creationId xmlns:a16="http://schemas.microsoft.com/office/drawing/2014/main" id="{23F523D9-727A-D1B4-5B6B-589394CC9E22}"/>
              </a:ext>
            </a:extLst>
          </p:cNvPr>
          <p:cNvPicPr>
            <a:picLocks noChangeAspect="1"/>
          </p:cNvPicPr>
          <p:nvPr/>
        </p:nvPicPr>
        <p:blipFill>
          <a:blip r:embed="rId2"/>
          <a:srcRect l="897" r="-1" b="-1"/>
          <a:stretch/>
        </p:blipFill>
        <p:spPr>
          <a:xfrm>
            <a:off x="6096000" y="841375"/>
            <a:ext cx="5260975" cy="4645025"/>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grpSp>
        <p:nvGrpSpPr>
          <p:cNvPr id="23" name="Group 22">
            <a:extLst>
              <a:ext uri="{FF2B5EF4-FFF2-40B4-BE49-F238E27FC236}">
                <a16:creationId xmlns:a16="http://schemas.microsoft.com/office/drawing/2014/main" id="{23705FF7-CAB4-430F-A07B-AF2245F17F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24" name="Freeform: Shape 23">
              <a:extLst>
                <a:ext uri="{FF2B5EF4-FFF2-40B4-BE49-F238E27FC236}">
                  <a16:creationId xmlns:a16="http://schemas.microsoft.com/office/drawing/2014/main" id="{6BFFE2ED-DBB9-4090-905D-1939650FC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E4D1EC16-E672-4366-A091-73675BE54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425430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CDFA5A95-B105-4F81-5261-451D45D87F64}"/>
              </a:ext>
            </a:extLst>
          </p:cNvPr>
          <p:cNvPicPr>
            <a:picLocks noChangeAspect="1"/>
          </p:cNvPicPr>
          <p:nvPr/>
        </p:nvPicPr>
        <p:blipFill>
          <a:blip r:embed="rId2"/>
          <a:srcRect l="24919"/>
          <a:stretch/>
        </p:blipFill>
        <p:spPr>
          <a:xfrm>
            <a:off x="2522356" y="1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D8E49BE-E7F2-427E-0407-1E28FC537D8D}"/>
              </a:ext>
            </a:extLst>
          </p:cNvPr>
          <p:cNvSpPr>
            <a:spLocks noGrp="1"/>
          </p:cNvSpPr>
          <p:nvPr>
            <p:ph type="title"/>
          </p:nvPr>
        </p:nvSpPr>
        <p:spPr>
          <a:xfrm>
            <a:off x="838200" y="365125"/>
            <a:ext cx="3822189" cy="1899912"/>
          </a:xfrm>
        </p:spPr>
        <p:txBody>
          <a:bodyPr>
            <a:normAutofit/>
          </a:bodyPr>
          <a:lstStyle/>
          <a:p>
            <a:r>
              <a:rPr lang="en-US" sz="4000"/>
              <a:t>The Odyssey: The rejection of the goddess</a:t>
            </a:r>
          </a:p>
        </p:txBody>
      </p:sp>
      <p:sp>
        <p:nvSpPr>
          <p:cNvPr id="3" name="Content Placeholder 2">
            <a:extLst>
              <a:ext uri="{FF2B5EF4-FFF2-40B4-BE49-F238E27FC236}">
                <a16:creationId xmlns:a16="http://schemas.microsoft.com/office/drawing/2014/main" id="{2DF31AB9-C9BA-9CD4-0A6A-F88568A2AD73}"/>
              </a:ext>
            </a:extLst>
          </p:cNvPr>
          <p:cNvSpPr>
            <a:spLocks noGrp="1"/>
          </p:cNvSpPr>
          <p:nvPr>
            <p:ph idx="1"/>
          </p:nvPr>
        </p:nvSpPr>
        <p:spPr>
          <a:xfrm>
            <a:off x="838200" y="2434201"/>
            <a:ext cx="3822189" cy="3742762"/>
          </a:xfrm>
        </p:spPr>
        <p:txBody>
          <a:bodyPr>
            <a:normAutofit/>
          </a:bodyPr>
          <a:lstStyle/>
          <a:p>
            <a:r>
              <a:rPr lang="en-US" sz="2000" dirty="0"/>
              <a:t>Odysseus rejects the goddess </a:t>
            </a:r>
            <a:r>
              <a:rPr lang="en-US" sz="2000" dirty="0" err="1"/>
              <a:t>Ino</a:t>
            </a:r>
            <a:r>
              <a:rPr lang="en-US" sz="2000" dirty="0"/>
              <a:t> Leucothea</a:t>
            </a:r>
          </a:p>
          <a:p>
            <a:r>
              <a:rPr lang="en-US" sz="2000" dirty="0"/>
              <a:t>This degree of agency or refusal would not be possible in </a:t>
            </a:r>
            <a:r>
              <a:rPr lang="en-US" sz="2000" i="1" dirty="0"/>
              <a:t>The Iliad </a:t>
            </a:r>
          </a:p>
          <a:p>
            <a:r>
              <a:rPr lang="en-US" sz="2000" dirty="0"/>
              <a:t>Stark contrast to a similar scene in the </a:t>
            </a:r>
            <a:r>
              <a:rPr lang="en-US" sz="2000" i="1" dirty="0"/>
              <a:t>Iliad</a:t>
            </a:r>
          </a:p>
          <a:p>
            <a:pPr lvl="1"/>
            <a:r>
              <a:rPr lang="en-US" sz="2000" dirty="0"/>
              <a:t>Aphrodite essentially forces </a:t>
            </a:r>
            <a:r>
              <a:rPr lang="en-US" sz="2000" dirty="0" err="1"/>
              <a:t>helen</a:t>
            </a:r>
            <a:r>
              <a:rPr lang="en-US" sz="2000" dirty="0"/>
              <a:t> away from the walls of troy and into </a:t>
            </a:r>
            <a:r>
              <a:rPr lang="en-US" sz="2000" dirty="0" err="1"/>
              <a:t>paris</a:t>
            </a:r>
            <a:r>
              <a:rPr lang="en-US" sz="2000" dirty="0"/>
              <a:t>’ bed, she tries to refuse but cannot</a:t>
            </a:r>
          </a:p>
        </p:txBody>
      </p:sp>
    </p:spTree>
    <p:extLst>
      <p:ext uri="{BB962C8B-B14F-4D97-AF65-F5344CB8AC3E}">
        <p14:creationId xmlns:p14="http://schemas.microsoft.com/office/powerpoint/2010/main" val="166297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FD619E-9AD9-0185-1437-6C99D8BDA40B}"/>
              </a:ext>
            </a:extLst>
          </p:cNvPr>
          <p:cNvSpPr>
            <a:spLocks noGrp="1"/>
          </p:cNvSpPr>
          <p:nvPr>
            <p:ph type="title"/>
          </p:nvPr>
        </p:nvSpPr>
        <p:spPr>
          <a:xfrm>
            <a:off x="640080" y="325369"/>
            <a:ext cx="4368602" cy="1956841"/>
          </a:xfrm>
        </p:spPr>
        <p:txBody>
          <a:bodyPr anchor="b">
            <a:normAutofit/>
          </a:bodyPr>
          <a:lstStyle/>
          <a:p>
            <a:r>
              <a:rPr lang="en-US" sz="5400" dirty="0"/>
              <a:t>So What……</a:t>
            </a:r>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1D592D1-10C2-184A-BB34-408D908E97A7}"/>
              </a:ext>
            </a:extLst>
          </p:cNvPr>
          <p:cNvSpPr>
            <a:spLocks noGrp="1"/>
          </p:cNvSpPr>
          <p:nvPr>
            <p:ph idx="1"/>
          </p:nvPr>
        </p:nvSpPr>
        <p:spPr>
          <a:xfrm>
            <a:off x="640080" y="2872899"/>
            <a:ext cx="4243589" cy="3320668"/>
          </a:xfrm>
        </p:spPr>
        <p:txBody>
          <a:bodyPr>
            <a:normAutofit/>
          </a:bodyPr>
          <a:lstStyle/>
          <a:p>
            <a:r>
              <a:rPr lang="en-US" sz="1500" dirty="0"/>
              <a:t>The two systems are in sharp contrast to one another</a:t>
            </a:r>
          </a:p>
          <a:p>
            <a:pPr lvl="1"/>
            <a:r>
              <a:rPr lang="en-US" sz="1500" dirty="0"/>
              <a:t>But the Homeric tradition is a shared one?  </a:t>
            </a:r>
          </a:p>
          <a:p>
            <a:pPr lvl="1"/>
            <a:r>
              <a:rPr lang="en-US" sz="1500" dirty="0"/>
              <a:t>Two poets and two concurrent traditions </a:t>
            </a:r>
          </a:p>
          <a:p>
            <a:pPr lvl="1"/>
            <a:r>
              <a:rPr lang="en-US" sz="1500" dirty="0"/>
              <a:t>Or.. An organic development </a:t>
            </a:r>
          </a:p>
          <a:p>
            <a:pPr lvl="1"/>
            <a:r>
              <a:rPr lang="en-US" sz="1500" dirty="0"/>
              <a:t>Both theories have their merits </a:t>
            </a:r>
          </a:p>
          <a:p>
            <a:pPr lvl="1"/>
            <a:r>
              <a:rPr lang="en-US" sz="1500" dirty="0"/>
              <a:t>However, the two poets with concurrent traditions is </a:t>
            </a:r>
            <a:r>
              <a:rPr lang="en-US" sz="1500"/>
              <a:t>very interesting to me</a:t>
            </a:r>
            <a:endParaRPr lang="en-US" sz="1500" dirty="0"/>
          </a:p>
          <a:p>
            <a:pPr marL="914400" lvl="2" indent="0">
              <a:buNone/>
            </a:pPr>
            <a:endParaRPr lang="en-US" sz="1500" dirty="0"/>
          </a:p>
        </p:txBody>
      </p:sp>
      <p:pic>
        <p:nvPicPr>
          <p:cNvPr id="5" name="Picture 4" descr="A person holding a spear&#10;&#10;Description automatically generated">
            <a:extLst>
              <a:ext uri="{FF2B5EF4-FFF2-40B4-BE49-F238E27FC236}">
                <a16:creationId xmlns:a16="http://schemas.microsoft.com/office/drawing/2014/main" id="{74A5E8C9-6167-CE3F-D6E5-0F7F00FBA8E9}"/>
              </a:ext>
            </a:extLst>
          </p:cNvPr>
          <p:cNvPicPr>
            <a:picLocks noChangeAspect="1"/>
          </p:cNvPicPr>
          <p:nvPr/>
        </p:nvPicPr>
        <p:blipFill>
          <a:blip r:embed="rId2"/>
          <a:srcRect l="9405" r="2790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243434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A9039-5BAF-24DE-1B0E-A1DBE40DA7AA}"/>
              </a:ext>
            </a:extLst>
          </p:cNvPr>
          <p:cNvSpPr>
            <a:spLocks noGrp="1"/>
          </p:cNvSpPr>
          <p:nvPr>
            <p:ph type="title"/>
          </p:nvPr>
        </p:nvSpPr>
        <p:spPr/>
        <p:txBody>
          <a:bodyPr/>
          <a:lstStyle/>
          <a:p>
            <a:r>
              <a:rPr lang="en-US" dirty="0"/>
              <a:t>Reference Material</a:t>
            </a:r>
          </a:p>
        </p:txBody>
      </p:sp>
      <p:sp>
        <p:nvSpPr>
          <p:cNvPr id="3" name="Content Placeholder 2">
            <a:extLst>
              <a:ext uri="{FF2B5EF4-FFF2-40B4-BE49-F238E27FC236}">
                <a16:creationId xmlns:a16="http://schemas.microsoft.com/office/drawing/2014/main" id="{3D45A598-020E-67EE-C4D8-29E22E3A7974}"/>
              </a:ext>
            </a:extLst>
          </p:cNvPr>
          <p:cNvSpPr>
            <a:spLocks noGrp="1"/>
          </p:cNvSpPr>
          <p:nvPr>
            <p:ph idx="1"/>
          </p:nvPr>
        </p:nvSpPr>
        <p:spPr/>
        <p:txBody>
          <a:bodyPr/>
          <a:lstStyle/>
          <a:p>
            <a:r>
              <a:rPr lang="en-US" b="0" i="0" u="none" strike="noStrike" dirty="0" err="1">
                <a:solidFill>
                  <a:srgbClr val="000000"/>
                </a:solidFill>
                <a:effectLst/>
                <a:latin typeface="GT America Standard"/>
              </a:rPr>
              <a:t>Kullmann</a:t>
            </a:r>
            <a:r>
              <a:rPr lang="en-US" b="0" i="0" u="none" strike="noStrike" dirty="0">
                <a:solidFill>
                  <a:srgbClr val="000000"/>
                </a:solidFill>
                <a:effectLst/>
                <a:latin typeface="GT America Standard"/>
              </a:rPr>
              <a:t>, W. (1985). Gods and Men in the Iliad and the Odyssey. </a:t>
            </a:r>
            <a:r>
              <a:rPr lang="en-US" b="0" i="1" u="none" strike="noStrike" dirty="0">
                <a:solidFill>
                  <a:srgbClr val="000000"/>
                </a:solidFill>
                <a:effectLst/>
                <a:latin typeface="GT America Standard"/>
              </a:rPr>
              <a:t>Harvard Studies in Classical Philology</a:t>
            </a:r>
            <a:r>
              <a:rPr lang="en-US" b="0" i="0" u="none" strike="noStrike" dirty="0">
                <a:solidFill>
                  <a:srgbClr val="000000"/>
                </a:solidFill>
                <a:effectLst/>
                <a:latin typeface="GT America Standard"/>
              </a:rPr>
              <a:t>, </a:t>
            </a:r>
            <a:r>
              <a:rPr lang="en-US" b="0" i="1" u="none" strike="noStrike" dirty="0">
                <a:solidFill>
                  <a:srgbClr val="000000"/>
                </a:solidFill>
                <a:effectLst/>
                <a:latin typeface="GT America Standard"/>
              </a:rPr>
              <a:t>89</a:t>
            </a:r>
            <a:r>
              <a:rPr lang="en-US" b="0" i="0" u="none" strike="noStrike" dirty="0">
                <a:solidFill>
                  <a:srgbClr val="000000"/>
                </a:solidFill>
                <a:effectLst/>
                <a:latin typeface="GT America Standard"/>
              </a:rPr>
              <a:t>, 1–23. </a:t>
            </a:r>
            <a:r>
              <a:rPr lang="en-US" b="0" i="0" u="none" strike="noStrike" dirty="0">
                <a:solidFill>
                  <a:srgbClr val="000000"/>
                </a:solidFill>
                <a:effectLst/>
                <a:latin typeface="GT America Standard"/>
                <a:hlinkClick r:id="rId2"/>
              </a:rPr>
              <a:t>https://doi.org/10.2307/311265</a:t>
            </a:r>
            <a:endParaRPr lang="en-US" b="0" i="0" u="none" strike="noStrike" dirty="0">
              <a:solidFill>
                <a:srgbClr val="000000"/>
              </a:solidFill>
              <a:effectLst/>
              <a:latin typeface="GT America Standard"/>
            </a:endParaRPr>
          </a:p>
          <a:p>
            <a:pPr marL="0" indent="0">
              <a:buNone/>
            </a:pPr>
            <a:endParaRPr lang="en-US" dirty="0"/>
          </a:p>
        </p:txBody>
      </p:sp>
    </p:spTree>
    <p:extLst>
      <p:ext uri="{BB962C8B-B14F-4D97-AF65-F5344CB8AC3E}">
        <p14:creationId xmlns:p14="http://schemas.microsoft.com/office/powerpoint/2010/main" val="2838747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8742</TotalTime>
  <Words>529</Words>
  <Application>Microsoft Macintosh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GT America Standard</vt:lpstr>
      <vt:lpstr>Office Theme</vt:lpstr>
      <vt:lpstr>Gods and Men: In the Iliad and Odyssey</vt:lpstr>
      <vt:lpstr>Two systems: Ethical vs. Pathetic</vt:lpstr>
      <vt:lpstr>The Iliadic System: Pandarus’ Bow</vt:lpstr>
      <vt:lpstr>The Iliadic System: Chryses’ Prayer &amp; Do ut des</vt:lpstr>
      <vt:lpstr>The Odyssey: Telemachus’ Prayer</vt:lpstr>
      <vt:lpstr>The Odyssey: The rejection of the goddess</vt:lpstr>
      <vt:lpstr>So What……</vt:lpstr>
      <vt:lpstr>Reference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Nathan Sirovatka</dc:creator>
  <cp:lastModifiedBy>Nathan Sirovatka</cp:lastModifiedBy>
  <cp:revision>4</cp:revision>
  <dcterms:created xsi:type="dcterms:W3CDTF">2025-04-10T01:17:57Z</dcterms:created>
  <dcterms:modified xsi:type="dcterms:W3CDTF">2025-04-21T20:32:39Z</dcterms:modified>
</cp:coreProperties>
</file>