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27cf8a54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27cf8a54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27cf8a54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27cf8a54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27cf8a54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27cf8a54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27cf8a54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27cf8a54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27cf8a54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27cf8a54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27cf8a54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27cf8a5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27cf8a54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27cf8a54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27cf8a54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27cf8a54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27cf8a54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27cf8a54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27cf8a54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27cf8a54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27f6fbc6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27f6fbc6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27cf8a54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27cf8a54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27cf8a54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27cf8a5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27cf8a54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27cf8a54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28741e25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28741e25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27f6fbc6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27f6fbc6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27f6fbc6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27f6fbc6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27f6fbc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27f6fbc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28741e2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28741e2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Nostos - A Board Game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641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Alex Agne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Trials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Lotus Eaters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Polyphemus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Laestrygonians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Circe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Sirens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Scylla &amp; Charybdis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Calypso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The Suitors in Ithaca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As soon as a trial is completed, advance to the refresh space after it, roll for your reward, then end your turn.</a:t>
            </a:r>
            <a:endParaRPr sz="1600"/>
          </a:p>
        </p:txBody>
      </p:sp>
      <p:pic>
        <p:nvPicPr>
          <p:cNvPr id="158" name="Google Shape;158;p22" title="Screenshot 2025-04-23 at 1.51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87" y="1287225"/>
            <a:ext cx="4118385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2"/>
          <p:cNvSpPr/>
          <p:nvPr/>
        </p:nvSpPr>
        <p:spPr>
          <a:xfrm>
            <a:off x="4516875" y="159475"/>
            <a:ext cx="426300" cy="416100"/>
          </a:xfrm>
          <a:prstGeom prst="ellipse">
            <a:avLst/>
          </a:prstGeom>
          <a:solidFill>
            <a:srgbClr val="FF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Lotus Eaters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Call out a number on your dice and roll for that number.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If you are correct, you have passed the challenge. advance one spot, turn ends.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(Y</a:t>
            </a:r>
            <a:r>
              <a:rPr lang="en" sz="1600"/>
              <a:t>ou earn 2 skill points if you guess right on the first try)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If you are incorrect but your guess is on the bottom face of the dice, gain one skill point. Your turn ends.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If you are incorrect by rolling any other number, lose 1 health point or 1 skill point, up to you. Your turn ends.</a:t>
            </a:r>
            <a:endParaRPr sz="1600"/>
          </a:p>
        </p:txBody>
      </p:sp>
      <p:pic>
        <p:nvPicPr>
          <p:cNvPr id="166" name="Google Shape;166;p23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0" l="10919" r="32679" t="43601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Polyphemus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must spend 8 skill points to defeat polyphemus. If you do not have enough skill points, you may pass your turn and gain 1 skill point.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You can also sacrifice members of your crew for 1 skill point each at any point during your turn.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For each turn you pass, you lose 1 health point.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If you pass, advance one space and your turn ends.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If you have a </a:t>
            </a:r>
            <a:r>
              <a:rPr b="1" lang="en" sz="1600"/>
              <a:t>Bottle of Wine</a:t>
            </a:r>
            <a:r>
              <a:rPr lang="en" sz="1600"/>
              <a:t>, you only need to spend 3 skill points to pass.</a:t>
            </a:r>
            <a:endParaRPr sz="1600"/>
          </a:p>
        </p:txBody>
      </p:sp>
      <p:pic>
        <p:nvPicPr>
          <p:cNvPr id="173" name="Google Shape;173;p24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15949" l="21799" r="21799" t="27652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Laestrygonians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giants devour members of your crew. They deal 15 damage to you minus each crew member and skill point </a:t>
            </a:r>
            <a:r>
              <a:rPr lang="en"/>
              <a:t>you</a:t>
            </a:r>
            <a:r>
              <a:rPr lang="en"/>
              <a:t> sacrifice.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can choose to add 1 crew member at any point, but doing so </a:t>
            </a:r>
            <a:r>
              <a:rPr lang="en"/>
              <a:t>immediately</a:t>
            </a:r>
            <a:r>
              <a:rPr lang="en"/>
              <a:t> ends your turn.</a:t>
            </a:r>
            <a:endParaRPr/>
          </a:p>
        </p:txBody>
      </p:sp>
      <p:pic>
        <p:nvPicPr>
          <p:cNvPr id="180" name="Google Shape;180;p25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18102" l="-32" r="53896" t="35766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Circe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turn you stay on circe’s island she takes 1 of your crew members. If you have no crew members, she deals 3 damage to you. You must wait on Circe’s island for 3 turns before moving 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can decrease the amount of turns you must wait for 2 skill points per turn.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you have the </a:t>
            </a:r>
            <a:r>
              <a:rPr b="1" lang="en"/>
              <a:t>Magic Herb</a:t>
            </a:r>
            <a:r>
              <a:rPr lang="en"/>
              <a:t>, you must wait only 1 turn.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you have sacrificed 3 crew members to circe, she gives you the </a:t>
            </a:r>
            <a:r>
              <a:rPr b="1" lang="en"/>
              <a:t>Beeswax</a:t>
            </a:r>
            <a:r>
              <a:rPr lang="en"/>
              <a:t> item.</a:t>
            </a:r>
            <a:endParaRPr/>
          </a:p>
        </p:txBody>
      </p:sp>
      <p:pic>
        <p:nvPicPr>
          <p:cNvPr id="187" name="Google Shape;187;p26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41721" l="0" r="56868" t="15150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Sirens</a:t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2 dice. The number you roll is the number of crew you lose. Also lose 4 health points.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you have the </a:t>
            </a:r>
            <a:r>
              <a:rPr b="1" lang="en"/>
              <a:t>Beeswax</a:t>
            </a:r>
            <a:r>
              <a:rPr lang="en"/>
              <a:t>, you may only roll one dice and </a:t>
            </a:r>
            <a:r>
              <a:rPr lang="en"/>
              <a:t>you do not lose any health points. Instead, gain 2 skill points.</a:t>
            </a:r>
            <a:endParaRPr/>
          </a:p>
        </p:txBody>
      </p:sp>
      <p:pic>
        <p:nvPicPr>
          <p:cNvPr id="194" name="Google Shape;194;p27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37394" l="11981" r="41882" t="16473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Scylla &amp; Charybdis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choose between Scylla and Charybdis: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Scylla: Lose 6 crew members. If you have less than 6 crew members you may not attempt to pass by scylla. If you do pass Scylla, gain 4 skill points.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Charybdis: Spend 6 skill points and lose 4 health points.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may also choose to pass your turn to recover and gain 1 health point or 1 skill point.</a:t>
            </a:r>
            <a:endParaRPr/>
          </a:p>
        </p:txBody>
      </p:sp>
      <p:pic>
        <p:nvPicPr>
          <p:cNvPr id="201" name="Google Shape;201;p28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28970" l="32392" r="21471" t="24897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Calypso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player to </a:t>
            </a:r>
            <a:r>
              <a:rPr lang="en"/>
              <a:t>reach</a:t>
            </a:r>
            <a:r>
              <a:rPr lang="en"/>
              <a:t> Calypso must wait 7 turns on Ogygia, just as Odysseus </a:t>
            </a:r>
            <a:r>
              <a:rPr lang="en"/>
              <a:t>waited</a:t>
            </a:r>
            <a:r>
              <a:rPr lang="en"/>
              <a:t> 7 years.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Every other player </a:t>
            </a:r>
            <a:r>
              <a:rPr lang="en"/>
              <a:t>only</a:t>
            </a:r>
            <a:r>
              <a:rPr lang="en"/>
              <a:t> needs to wait 3 turns, but can choose to stay for up to 7 turns.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each turn you are on ogygia, choose 2 of the 3 options (no duplicates):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+1 </a:t>
            </a:r>
            <a:r>
              <a:rPr lang="en"/>
              <a:t>health</a:t>
            </a:r>
            <a:r>
              <a:rPr lang="en"/>
              <a:t> point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+1 skill point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+1 crew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time another player spins Zeus or Hermes, you may choose to subtract 2 years.</a:t>
            </a:r>
            <a:endParaRPr/>
          </a:p>
        </p:txBody>
      </p:sp>
      <p:pic>
        <p:nvPicPr>
          <p:cNvPr id="208" name="Google Shape;208;p29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40252" l="0" r="64331" t="24081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Ithaca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time to fend off the suitors. They deal 40 damage to you, but you may spend your skill points and sacrifice your crew for 1 less damage per skill point and crew.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you own </a:t>
            </a:r>
            <a:r>
              <a:rPr b="1" lang="en"/>
              <a:t>Apollo’s Bow</a:t>
            </a:r>
            <a:r>
              <a:rPr lang="en"/>
              <a:t>, the suitors only deal 20 damage.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may also choose to regroup before entering ithaca, gaining 1 crew, but your turn ends.</a:t>
            </a:r>
            <a:endParaRPr/>
          </a:p>
        </p:txBody>
      </p:sp>
      <p:pic>
        <p:nvPicPr>
          <p:cNvPr id="215" name="Google Shape;215;p30" title="Screenshot 2025-04-23 at 1.51.16 PM.png"/>
          <p:cNvPicPr preferRelativeResize="0"/>
          <p:nvPr/>
        </p:nvPicPr>
        <p:blipFill rotWithShape="1">
          <a:blip r:embed="rId3">
            <a:alphaModFix/>
          </a:blip>
          <a:srcRect b="32421" l="48078" r="5785" t="21446"/>
          <a:stretch/>
        </p:blipFill>
        <p:spPr>
          <a:xfrm>
            <a:off x="105775" y="1287225"/>
            <a:ext cx="4118400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 title="Screenshot 2025-04-23 at 1.51.16 PM.png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108787" y="655950"/>
            <a:ext cx="8926423" cy="3831601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31"/>
          <p:cNvSpPr txBox="1"/>
          <p:nvPr>
            <p:ph type="title"/>
          </p:nvPr>
        </p:nvSpPr>
        <p:spPr>
          <a:xfrm>
            <a:off x="3208050" y="798600"/>
            <a:ext cx="27279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197825" y="1753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Board</a:t>
            </a:r>
            <a:endParaRPr/>
          </a:p>
        </p:txBody>
      </p:sp>
      <p:pic>
        <p:nvPicPr>
          <p:cNvPr id="71" name="Google Shape;71;p14" title="Screenshot 2025-04-23 at 1.51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1300"/>
            <a:ext cx="8838948" cy="379367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256400" cy="4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Every turn, roll a standard 6 sided dice.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 u="sng"/>
              <a:t>Each player starts with:</a:t>
            </a:r>
            <a:endParaRPr b="1" sz="23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/>
              <a:t>15/15 health points</a:t>
            </a:r>
            <a:endParaRPr b="1"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/>
              <a:t>0 skill points</a:t>
            </a:r>
            <a:endParaRPr b="1"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/>
              <a:t>12 crew members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35"/>
              <a:t>If you run out of health points, you are revived with 10 health points and 5 skill points (same # crew). You must go back to the last trial you have completed and complete it again. You also lose every item you owned.</a:t>
            </a:r>
            <a:endParaRPr sz="15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35"/>
              <a:t>If you have 10+ crew, move an additional 2 spaces each turn. </a:t>
            </a:r>
            <a:endParaRPr sz="15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35"/>
              <a:t>If you have 6+ crew, move an additional space each turn.</a:t>
            </a:r>
            <a:endParaRPr sz="15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35"/>
              <a:t>If you have 2 or less crew, move one less space each turn.</a:t>
            </a:r>
            <a:endParaRPr sz="153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74"/>
              <a:t>Start at Troy. To win the game, be the first player to defeat the suitors and reach the end of the board.</a:t>
            </a:r>
            <a:endParaRPr sz="1535"/>
          </a:p>
        </p:txBody>
      </p:sp>
      <p:pic>
        <p:nvPicPr>
          <p:cNvPr id="78" name="Google Shape;78;p15" title="Screenshot 2025-04-23 at 1.51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87" y="1287225"/>
            <a:ext cx="4118385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7065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423200" y="188325"/>
            <a:ext cx="297600" cy="312600"/>
          </a:xfrm>
          <a:prstGeom prst="rect">
            <a:avLst/>
          </a:prstGeom>
          <a:solidFill>
            <a:srgbClr val="3498D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893100" y="188325"/>
            <a:ext cx="297600" cy="312600"/>
          </a:xfrm>
          <a:prstGeom prst="rect">
            <a:avLst/>
          </a:prstGeom>
          <a:solidFill>
            <a:srgbClr val="14C7DE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423200" y="822225"/>
            <a:ext cx="297600" cy="312600"/>
          </a:xfrm>
          <a:prstGeom prst="rect">
            <a:avLst/>
          </a:prstGeom>
          <a:solidFill>
            <a:srgbClr val="E26A6A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4423200" y="1456125"/>
            <a:ext cx="297600" cy="312600"/>
          </a:xfrm>
          <a:prstGeom prst="rect">
            <a:avLst/>
          </a:prstGeom>
          <a:solidFill>
            <a:srgbClr val="FFD125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4423200" y="2090025"/>
            <a:ext cx="297600" cy="312600"/>
          </a:xfrm>
          <a:prstGeom prst="rect">
            <a:avLst/>
          </a:prstGeom>
          <a:solidFill>
            <a:srgbClr val="31DA77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310200" y="188325"/>
            <a:ext cx="3286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Standard space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310200" y="789975"/>
            <a:ext cx="3286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 action written on board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310200" y="1399575"/>
            <a:ext cx="3286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Spin the divinity wheel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307025" y="2082175"/>
            <a:ext cx="32862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efresh Space. Roll a dice as soon as you reach this spot.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⚀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⚁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- Gain 2 health points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⚂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⚃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Gain 2 crew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⚄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⚅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- Ga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2 skill points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423200" y="4105600"/>
            <a:ext cx="426300" cy="416100"/>
          </a:xfrm>
          <a:prstGeom prst="ellipse">
            <a:avLst/>
          </a:prstGeom>
          <a:solidFill>
            <a:srgbClr val="FF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310200" y="4153725"/>
            <a:ext cx="3286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Trial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6" title="Screenshot 2025-04-23 at 1.51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87" y="1287225"/>
            <a:ext cx="4118385" cy="176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197825" y="1753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Divinity Wheel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933722"/>
            <a:ext cx="6393351" cy="39532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25" y="500925"/>
            <a:ext cx="37065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Divinities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00" y="1428750"/>
            <a:ext cx="4079349" cy="25223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8"/>
          <p:cNvSpPr txBox="1"/>
          <p:nvPr/>
        </p:nvSpPr>
        <p:spPr>
          <a:xfrm>
            <a:off x="4416125" y="281425"/>
            <a:ext cx="4361100" cy="4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Zeus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move forward 3 spaces and gain 1 skill point.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Hermes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roll again and advance twice the amount that you rolled. Gain 1 </a:t>
            </a:r>
            <a:r>
              <a:rPr lang="en" sz="1800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Magic Herb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item.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Athena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Gain 6 skill points and 2 crew members.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Hephaestus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Gain 4 skill points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Hestia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Heal 4 health points. Health earned by Hestia can go over the 15 cap.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Artemis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Gain 3 skill points or 3 crew members (your choice)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Apollo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Gain 5 skill points and the </a:t>
            </a:r>
            <a:r>
              <a:rPr lang="en" sz="1800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Apollo’s Bow</a:t>
            </a:r>
            <a:r>
              <a:rPr b="1"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item.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446139" y="2487875"/>
            <a:ext cx="120300" cy="397500"/>
          </a:xfrm>
          <a:prstGeom prst="upArrow">
            <a:avLst>
              <a:gd fmla="val 50000" name="adj1"/>
              <a:gd fmla="val 89989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25" y="500925"/>
            <a:ext cx="37065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Divinities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00" y="1428750"/>
            <a:ext cx="4079349" cy="25223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9"/>
          <p:cNvSpPr txBox="1"/>
          <p:nvPr/>
        </p:nvSpPr>
        <p:spPr>
          <a:xfrm>
            <a:off x="4416125" y="281425"/>
            <a:ext cx="4297200" cy="4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Hades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every player loses 1 health point for each crew member they have less than 12.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Poseidon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move back 7 spaces, lose 3 health points and 3 crew members.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Hera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Lose 1 health point, 1 skill point, 1 crew, and one additional hp, sp, or crew, up to you.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Ares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lose 2 health points and 4 crew members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Aeolus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The crew found the jar of winds and opened it. Roll a dice and lose however many crew members appear on the dice.</a:t>
            </a:r>
            <a:endParaRPr b="1" sz="2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2446139" y="2487875"/>
            <a:ext cx="120300" cy="397500"/>
          </a:xfrm>
          <a:prstGeom prst="upArrow">
            <a:avLst>
              <a:gd fmla="val 50000" name="adj1"/>
              <a:gd fmla="val 89989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25" y="500925"/>
            <a:ext cx="37065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Neutral Divinities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00" y="1428750"/>
            <a:ext cx="4079349" cy="25223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0"/>
          <p:cNvSpPr txBox="1"/>
          <p:nvPr/>
        </p:nvSpPr>
        <p:spPr>
          <a:xfrm>
            <a:off x="4416125" y="281425"/>
            <a:ext cx="4297200" cy="4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Aphrodite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Penelope is waiting patiently. move forward 10 spaces, but subtract 2 for each trial you have passed. If you have passed ogygia, you lose 2 crew and 2 health points as well.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Dionysus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If you have passed polyphemus, move forward 5 spaces and gain a crew member. If not, move backwards 5 spaces, lose 1 health point, gain 1 </a:t>
            </a:r>
            <a:r>
              <a:rPr lang="en" sz="1800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Bottle of wine</a:t>
            </a:r>
            <a:r>
              <a:rPr b="1"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item.</a:t>
            </a:r>
            <a:endParaRPr b="1" sz="2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2446139" y="2487875"/>
            <a:ext cx="120300" cy="397500"/>
          </a:xfrm>
          <a:prstGeom prst="upArrow">
            <a:avLst>
              <a:gd fmla="val 50000" name="adj1"/>
              <a:gd fmla="val 89989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385800" y="1322925"/>
            <a:ext cx="1058400" cy="10161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1"/>
          <p:cNvSpPr/>
          <p:nvPr/>
        </p:nvSpPr>
        <p:spPr>
          <a:xfrm rot="10800000">
            <a:off x="819600" y="1714504"/>
            <a:ext cx="190800" cy="508650"/>
          </a:xfrm>
          <a:prstGeom prst="flowChartManualOperation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311725" y="500925"/>
            <a:ext cx="37065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 Exchange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644675" y="500925"/>
            <a:ext cx="42681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At any point during the game, you may exchange items in the </a:t>
            </a:r>
            <a:r>
              <a:rPr lang="en" sz="1600"/>
              <a:t>following</a:t>
            </a:r>
            <a:r>
              <a:rPr lang="en" sz="1600"/>
              <a:t> way: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/>
              <a:t>Magic Herb:</a:t>
            </a:r>
            <a:r>
              <a:rPr lang="en" sz="1600"/>
              <a:t> +3 health points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/>
              <a:t>Bottle of Wine:</a:t>
            </a:r>
            <a:r>
              <a:rPr lang="en" sz="1600"/>
              <a:t> +3 health points, -1 skill point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/>
              <a:t>Beeswax:</a:t>
            </a:r>
            <a:r>
              <a:rPr lang="en" sz="1600"/>
              <a:t> +2 health points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/>
              <a:t>Apollo’s Bow:</a:t>
            </a:r>
            <a:r>
              <a:rPr lang="en" sz="1600"/>
              <a:t> +3 skill points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4" name="Google Shape;134;p21"/>
          <p:cNvSpPr/>
          <p:nvPr/>
        </p:nvSpPr>
        <p:spPr>
          <a:xfrm>
            <a:off x="2168025" y="1322925"/>
            <a:ext cx="1058400" cy="10161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385800" y="2829975"/>
            <a:ext cx="1058400" cy="10161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2167900" y="2829975"/>
            <a:ext cx="1058400" cy="10161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1"/>
          <p:cNvSpPr/>
          <p:nvPr/>
        </p:nvSpPr>
        <p:spPr>
          <a:xfrm rot="4463431">
            <a:off x="2403474" y="3242529"/>
            <a:ext cx="808312" cy="161791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783F0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" name="Google Shape;138;p21"/>
          <p:cNvCxnSpPr>
            <a:stCxn id="137" idx="0"/>
          </p:cNvCxnSpPr>
          <p:nvPr/>
        </p:nvCxnSpPr>
        <p:spPr>
          <a:xfrm flipH="1">
            <a:off x="2414522" y="2953653"/>
            <a:ext cx="289800" cy="48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1"/>
          <p:cNvCxnSpPr/>
          <p:nvPr/>
        </p:nvCxnSpPr>
        <p:spPr>
          <a:xfrm rot="10800000">
            <a:off x="2419901" y="3435033"/>
            <a:ext cx="513600" cy="2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1"/>
          <p:cNvCxnSpPr/>
          <p:nvPr/>
        </p:nvCxnSpPr>
        <p:spPr>
          <a:xfrm flipH="1" rot="10800000">
            <a:off x="2423924" y="3263941"/>
            <a:ext cx="591000" cy="162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141" name="Google Shape;141;p21"/>
          <p:cNvSpPr/>
          <p:nvPr/>
        </p:nvSpPr>
        <p:spPr>
          <a:xfrm>
            <a:off x="606525" y="3078563"/>
            <a:ext cx="354900" cy="253200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FFE599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932063" y="3220267"/>
            <a:ext cx="354900" cy="253200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FFE599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606525" y="3376030"/>
            <a:ext cx="354900" cy="253200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FFE599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1"/>
          <p:cNvSpPr/>
          <p:nvPr/>
        </p:nvSpPr>
        <p:spPr>
          <a:xfrm rot="-5400000">
            <a:off x="2409975" y="1871000"/>
            <a:ext cx="574500" cy="253200"/>
          </a:xfrm>
          <a:prstGeom prst="flowChartDelay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2648475" y="1561775"/>
            <a:ext cx="97500" cy="179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2639775" y="1406575"/>
            <a:ext cx="114900" cy="179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555638" y="1703988"/>
            <a:ext cx="354900" cy="365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908263" y="1711925"/>
            <a:ext cx="354900" cy="365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737550" y="1392875"/>
            <a:ext cx="354900" cy="365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801050" y="1657175"/>
            <a:ext cx="240900" cy="2532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2655557" y="1678766"/>
            <a:ext cx="83100" cy="179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