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5"/>
  </p:notesMasterIdLst>
  <p:sldIdLst>
    <p:sldId id="256" r:id="rId2"/>
    <p:sldId id="257" r:id="rId3"/>
    <p:sldId id="258" r:id="rId4"/>
    <p:sldId id="260" r:id="rId5"/>
    <p:sldId id="259" r:id="rId6"/>
    <p:sldId id="262" r:id="rId7"/>
    <p:sldId id="261" r:id="rId8"/>
    <p:sldId id="263" r:id="rId9"/>
    <p:sldId id="264" r:id="rId10"/>
    <p:sldId id="265" r:id="rId11"/>
    <p:sldId id="267"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781" autoAdjust="0"/>
  </p:normalViewPr>
  <p:slideViewPr>
    <p:cSldViewPr snapToGrid="0">
      <p:cViewPr varScale="1">
        <p:scale>
          <a:sx n="98" d="100"/>
          <a:sy n="98" d="100"/>
        </p:scale>
        <p:origin x="10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7AB3C-9845-4A85-A7F5-DC55EA8E4B7A}" type="datetimeFigureOut">
              <a:rPr lang="en-US" smtClean="0"/>
              <a:t>10/21/2021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EC2825-273C-4039-8CBD-2475D1C4D0E3}" type="slidenum">
              <a:rPr lang="en-US" smtClean="0"/>
              <a:t>‹#›</a:t>
            </a:fld>
            <a:endParaRPr lang="en-US"/>
          </a:p>
        </p:txBody>
      </p:sp>
    </p:spTree>
    <p:extLst>
      <p:ext uri="{BB962C8B-B14F-4D97-AF65-F5344CB8AC3E}">
        <p14:creationId xmlns:p14="http://schemas.microsoft.com/office/powerpoint/2010/main" val="4260147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EC2825-273C-4039-8CBD-2475D1C4D0E3}" type="slidenum">
              <a:rPr lang="en-US" smtClean="0"/>
              <a:t>1</a:t>
            </a:fld>
            <a:endParaRPr lang="en-US"/>
          </a:p>
        </p:txBody>
      </p:sp>
    </p:spTree>
    <p:extLst>
      <p:ext uri="{BB962C8B-B14F-4D97-AF65-F5344CB8AC3E}">
        <p14:creationId xmlns:p14="http://schemas.microsoft.com/office/powerpoint/2010/main" val="14806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more species of sayable, including questions, oaths, imperatives, but were only concerned with truth statements, or propositions</a:t>
            </a:r>
          </a:p>
          <a:p>
            <a:endParaRPr lang="en-US" dirty="0"/>
          </a:p>
          <a:p>
            <a:r>
              <a:rPr lang="en-US" dirty="0"/>
              <a:t>…To them, propositions were not locked in time</a:t>
            </a:r>
          </a:p>
        </p:txBody>
      </p:sp>
      <p:sp>
        <p:nvSpPr>
          <p:cNvPr id="4" name="Slide Number Placeholder 3"/>
          <p:cNvSpPr>
            <a:spLocks noGrp="1"/>
          </p:cNvSpPr>
          <p:nvPr>
            <p:ph type="sldNum" sz="quarter" idx="5"/>
          </p:nvPr>
        </p:nvSpPr>
        <p:spPr/>
        <p:txBody>
          <a:bodyPr/>
          <a:lstStyle/>
          <a:p>
            <a:fld id="{DDEC2825-273C-4039-8CBD-2475D1C4D0E3}" type="slidenum">
              <a:rPr lang="en-US" smtClean="0"/>
              <a:t>10</a:t>
            </a:fld>
            <a:endParaRPr lang="en-US"/>
          </a:p>
        </p:txBody>
      </p:sp>
    </p:spTree>
    <p:extLst>
      <p:ext uri="{BB962C8B-B14F-4D97-AF65-F5344CB8AC3E}">
        <p14:creationId xmlns:p14="http://schemas.microsoft.com/office/powerpoint/2010/main" val="511204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Proper names are not definite to the Stoics, since they don’t necessarily refer to someone present</a:t>
            </a:r>
          </a:p>
        </p:txBody>
      </p:sp>
      <p:sp>
        <p:nvSpPr>
          <p:cNvPr id="4" name="Slide Number Placeholder 3"/>
          <p:cNvSpPr>
            <a:spLocks noGrp="1"/>
          </p:cNvSpPr>
          <p:nvPr>
            <p:ph type="sldNum" sz="quarter" idx="5"/>
          </p:nvPr>
        </p:nvSpPr>
        <p:spPr/>
        <p:txBody>
          <a:bodyPr/>
          <a:lstStyle/>
          <a:p>
            <a:fld id="{DDEC2825-273C-4039-8CBD-2475D1C4D0E3}" type="slidenum">
              <a:rPr lang="en-US" smtClean="0"/>
              <a:t>11</a:t>
            </a:fld>
            <a:endParaRPr lang="en-US"/>
          </a:p>
        </p:txBody>
      </p:sp>
    </p:spTree>
    <p:extLst>
      <p:ext uri="{BB962C8B-B14F-4D97-AF65-F5344CB8AC3E}">
        <p14:creationId xmlns:p14="http://schemas.microsoft.com/office/powerpoint/2010/main" val="395296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for the Stoics, Contradictions fall under simple propositions. Contradiction involves adding a negative before a proposition, and for it to work logically the negative must precede entire argument, which applies it to each part.</a:t>
            </a:r>
          </a:p>
        </p:txBody>
      </p:sp>
      <p:sp>
        <p:nvSpPr>
          <p:cNvPr id="4" name="Slide Number Placeholder 3"/>
          <p:cNvSpPr>
            <a:spLocks noGrp="1"/>
          </p:cNvSpPr>
          <p:nvPr>
            <p:ph type="sldNum" sz="quarter" idx="5"/>
          </p:nvPr>
        </p:nvSpPr>
        <p:spPr/>
        <p:txBody>
          <a:bodyPr/>
          <a:lstStyle/>
          <a:p>
            <a:fld id="{DDEC2825-273C-4039-8CBD-2475D1C4D0E3}" type="slidenum">
              <a:rPr lang="en-US" smtClean="0"/>
              <a:t>12</a:t>
            </a:fld>
            <a:endParaRPr lang="en-US"/>
          </a:p>
        </p:txBody>
      </p:sp>
    </p:spTree>
    <p:extLst>
      <p:ext uri="{BB962C8B-B14F-4D97-AF65-F5344CB8AC3E}">
        <p14:creationId xmlns:p14="http://schemas.microsoft.com/office/powerpoint/2010/main" val="730834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stoicism, language is closely connected with logic and epistemology, because language is what thoughts use to interpret impressions. First they separate out the important aspects of </a:t>
            </a:r>
            <a:r>
              <a:rPr lang="en-US" dirty="0" err="1"/>
              <a:t>lanugage</a:t>
            </a:r>
            <a:endParaRPr lang="en-US" dirty="0"/>
          </a:p>
        </p:txBody>
      </p:sp>
      <p:sp>
        <p:nvSpPr>
          <p:cNvPr id="4" name="Slide Number Placeholder 3"/>
          <p:cNvSpPr>
            <a:spLocks noGrp="1"/>
          </p:cNvSpPr>
          <p:nvPr>
            <p:ph type="sldNum" sz="quarter" idx="5"/>
          </p:nvPr>
        </p:nvSpPr>
        <p:spPr/>
        <p:txBody>
          <a:bodyPr/>
          <a:lstStyle/>
          <a:p>
            <a:fld id="{DDEC2825-273C-4039-8CBD-2475D1C4D0E3}" type="slidenum">
              <a:rPr lang="en-US" smtClean="0"/>
              <a:t>2</a:t>
            </a:fld>
            <a:endParaRPr lang="en-US"/>
          </a:p>
        </p:txBody>
      </p:sp>
    </p:spTree>
    <p:extLst>
      <p:ext uri="{BB962C8B-B14F-4D97-AF65-F5344CB8AC3E}">
        <p14:creationId xmlns:p14="http://schemas.microsoft.com/office/powerpoint/2010/main" val="2040168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EC2825-273C-4039-8CBD-2475D1C4D0E3}" type="slidenum">
              <a:rPr lang="en-US" smtClean="0"/>
              <a:t>3</a:t>
            </a:fld>
            <a:endParaRPr lang="en-US"/>
          </a:p>
        </p:txBody>
      </p:sp>
    </p:spTree>
    <p:extLst>
      <p:ext uri="{BB962C8B-B14F-4D97-AF65-F5344CB8AC3E}">
        <p14:creationId xmlns:p14="http://schemas.microsoft.com/office/powerpoint/2010/main" val="3885057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these, only the signification is incorporeal</a:t>
            </a:r>
          </a:p>
          <a:p>
            <a:r>
              <a:rPr lang="en-US" dirty="0"/>
              <a:t>-it is important to note that while the sayable is the summary of the thought, that same sayable wont’ bring about the same exact thought in different people, or even in the same person under different circumstances.</a:t>
            </a:r>
          </a:p>
        </p:txBody>
      </p:sp>
      <p:sp>
        <p:nvSpPr>
          <p:cNvPr id="4" name="Slide Number Placeholder 3"/>
          <p:cNvSpPr>
            <a:spLocks noGrp="1"/>
          </p:cNvSpPr>
          <p:nvPr>
            <p:ph type="sldNum" sz="quarter" idx="5"/>
          </p:nvPr>
        </p:nvSpPr>
        <p:spPr/>
        <p:txBody>
          <a:bodyPr/>
          <a:lstStyle/>
          <a:p>
            <a:fld id="{DDEC2825-273C-4039-8CBD-2475D1C4D0E3}" type="slidenum">
              <a:rPr lang="en-US" smtClean="0"/>
              <a:t>4</a:t>
            </a:fld>
            <a:endParaRPr lang="en-US"/>
          </a:p>
        </p:txBody>
      </p:sp>
    </p:spTree>
    <p:extLst>
      <p:ext uri="{BB962C8B-B14F-4D97-AF65-F5344CB8AC3E}">
        <p14:creationId xmlns:p14="http://schemas.microsoft.com/office/powerpoint/2010/main" val="966508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Significance or meaning can’t be part of the words, or part of the mind. (justified by ^^, diff language, and to them thoughts and the mind were physical bodies, and </a:t>
            </a:r>
            <a:r>
              <a:rPr lang="en-US" dirty="0" err="1"/>
              <a:t>everyones</a:t>
            </a:r>
            <a:r>
              <a:rPr lang="en-US" dirty="0"/>
              <a:t> thoughts are different) Instead it is a conclusion of the thoughts, which can be conveyed through words.</a:t>
            </a:r>
          </a:p>
          <a:p>
            <a:endParaRPr lang="en-US" dirty="0"/>
          </a:p>
          <a:p>
            <a:r>
              <a:rPr lang="en-US" dirty="0"/>
              <a:t>To me these seem like reasons that the significance is incorporeal, but not to Long and </a:t>
            </a:r>
            <a:r>
              <a:rPr lang="en-US" dirty="0" err="1"/>
              <a:t>Sedly</a:t>
            </a:r>
            <a:r>
              <a:rPr lang="en-US" dirty="0"/>
              <a:t>, so they provide two other plausible reasons</a:t>
            </a:r>
          </a:p>
        </p:txBody>
      </p:sp>
      <p:sp>
        <p:nvSpPr>
          <p:cNvPr id="4" name="Slide Number Placeholder 3"/>
          <p:cNvSpPr>
            <a:spLocks noGrp="1"/>
          </p:cNvSpPr>
          <p:nvPr>
            <p:ph type="sldNum" sz="quarter" idx="5"/>
          </p:nvPr>
        </p:nvSpPr>
        <p:spPr/>
        <p:txBody>
          <a:bodyPr/>
          <a:lstStyle/>
          <a:p>
            <a:fld id="{DDEC2825-273C-4039-8CBD-2475D1C4D0E3}" type="slidenum">
              <a:rPr lang="en-US" smtClean="0"/>
              <a:t>5</a:t>
            </a:fld>
            <a:endParaRPr lang="en-US"/>
          </a:p>
        </p:txBody>
      </p:sp>
    </p:spTree>
    <p:extLst>
      <p:ext uri="{BB962C8B-B14F-4D97-AF65-F5344CB8AC3E}">
        <p14:creationId xmlns:p14="http://schemas.microsoft.com/office/powerpoint/2010/main" val="2632681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just proposed reasons by L&amp;S</a:t>
            </a:r>
          </a:p>
        </p:txBody>
      </p:sp>
      <p:sp>
        <p:nvSpPr>
          <p:cNvPr id="4" name="Slide Number Placeholder 3"/>
          <p:cNvSpPr>
            <a:spLocks noGrp="1"/>
          </p:cNvSpPr>
          <p:nvPr>
            <p:ph type="sldNum" sz="quarter" idx="5"/>
          </p:nvPr>
        </p:nvSpPr>
        <p:spPr/>
        <p:txBody>
          <a:bodyPr/>
          <a:lstStyle/>
          <a:p>
            <a:fld id="{DDEC2825-273C-4039-8CBD-2475D1C4D0E3}" type="slidenum">
              <a:rPr lang="en-US" smtClean="0"/>
              <a:t>6</a:t>
            </a:fld>
            <a:endParaRPr lang="en-US"/>
          </a:p>
        </p:txBody>
      </p:sp>
    </p:spTree>
    <p:extLst>
      <p:ext uri="{BB962C8B-B14F-4D97-AF65-F5344CB8AC3E}">
        <p14:creationId xmlns:p14="http://schemas.microsoft.com/office/powerpoint/2010/main" val="3371717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sayables part in the thought process. This is important because it is the Stoics solution to the problem of how two different people’s thoughts can be the same meaning. Made possible by the separation of the sayable from the rational impression</a:t>
            </a:r>
          </a:p>
        </p:txBody>
      </p:sp>
      <p:sp>
        <p:nvSpPr>
          <p:cNvPr id="4" name="Slide Number Placeholder 3"/>
          <p:cNvSpPr>
            <a:spLocks noGrp="1"/>
          </p:cNvSpPr>
          <p:nvPr>
            <p:ph type="sldNum" sz="quarter" idx="5"/>
          </p:nvPr>
        </p:nvSpPr>
        <p:spPr/>
        <p:txBody>
          <a:bodyPr/>
          <a:lstStyle/>
          <a:p>
            <a:fld id="{DDEC2825-273C-4039-8CBD-2475D1C4D0E3}" type="slidenum">
              <a:rPr lang="en-US" smtClean="0"/>
              <a:t>7</a:t>
            </a:fld>
            <a:endParaRPr lang="en-US"/>
          </a:p>
        </p:txBody>
      </p:sp>
    </p:spTree>
    <p:extLst>
      <p:ext uri="{BB962C8B-B14F-4D97-AF65-F5344CB8AC3E}">
        <p14:creationId xmlns:p14="http://schemas.microsoft.com/office/powerpoint/2010/main" val="4030906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complete sayable needs a nominative case, with a predicate attached.</a:t>
            </a:r>
          </a:p>
          <a:p>
            <a:r>
              <a:rPr lang="en-US" dirty="0"/>
              <a:t>The nominative case is a noun as a subject. It is considered the purest form, which falls directly from thought</a:t>
            </a:r>
          </a:p>
          <a:p>
            <a:r>
              <a:rPr lang="en-US" dirty="0"/>
              <a:t>The predicate is the characteristic of the nominative, and by itself a predicate is an incomplete sayable</a:t>
            </a:r>
          </a:p>
        </p:txBody>
      </p:sp>
      <p:sp>
        <p:nvSpPr>
          <p:cNvPr id="4" name="Slide Number Placeholder 3"/>
          <p:cNvSpPr>
            <a:spLocks noGrp="1"/>
          </p:cNvSpPr>
          <p:nvPr>
            <p:ph type="sldNum" sz="quarter" idx="5"/>
          </p:nvPr>
        </p:nvSpPr>
        <p:spPr/>
        <p:txBody>
          <a:bodyPr/>
          <a:lstStyle/>
          <a:p>
            <a:fld id="{DDEC2825-273C-4039-8CBD-2475D1C4D0E3}" type="slidenum">
              <a:rPr lang="en-US" smtClean="0"/>
              <a:t>8</a:t>
            </a:fld>
            <a:endParaRPr lang="en-US"/>
          </a:p>
        </p:txBody>
      </p:sp>
    </p:spTree>
    <p:extLst>
      <p:ext uri="{BB962C8B-B14F-4D97-AF65-F5344CB8AC3E}">
        <p14:creationId xmlns:p14="http://schemas.microsoft.com/office/powerpoint/2010/main" val="1040844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Predicates are incorporeal, because they are not something that exists, but are a characteristic of a body</a:t>
            </a:r>
          </a:p>
          <a:p>
            <a:r>
              <a:rPr lang="en-US" dirty="0"/>
              <a:t>If you say ‘</a:t>
            </a:r>
            <a:r>
              <a:rPr lang="en-US" dirty="0" err="1"/>
              <a:t>simon</a:t>
            </a:r>
            <a:r>
              <a:rPr lang="en-US" dirty="0"/>
              <a:t> walks’ – </a:t>
            </a:r>
            <a:r>
              <a:rPr lang="en-US" dirty="0" err="1"/>
              <a:t>simon</a:t>
            </a:r>
            <a:r>
              <a:rPr lang="en-US" dirty="0"/>
              <a:t> exists in nature, but ‘walks’ is meaningless</a:t>
            </a:r>
          </a:p>
          <a:p>
            <a:r>
              <a:rPr lang="en-US" dirty="0"/>
              <a:t>In the same way, you can’t ‘have’ a predicate. You can have prudence, but acting prudently is only attachable to a nominative case</a:t>
            </a:r>
          </a:p>
        </p:txBody>
      </p:sp>
      <p:sp>
        <p:nvSpPr>
          <p:cNvPr id="4" name="Slide Number Placeholder 3"/>
          <p:cNvSpPr>
            <a:spLocks noGrp="1"/>
          </p:cNvSpPr>
          <p:nvPr>
            <p:ph type="sldNum" sz="quarter" idx="5"/>
          </p:nvPr>
        </p:nvSpPr>
        <p:spPr/>
        <p:txBody>
          <a:bodyPr/>
          <a:lstStyle/>
          <a:p>
            <a:fld id="{DDEC2825-273C-4039-8CBD-2475D1C4D0E3}" type="slidenum">
              <a:rPr lang="en-US" smtClean="0"/>
              <a:t>9</a:t>
            </a:fld>
            <a:endParaRPr lang="en-US"/>
          </a:p>
        </p:txBody>
      </p:sp>
    </p:spTree>
    <p:extLst>
      <p:ext uri="{BB962C8B-B14F-4D97-AF65-F5344CB8AC3E}">
        <p14:creationId xmlns:p14="http://schemas.microsoft.com/office/powerpoint/2010/main" val="1193571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04ABDA72-EFED-435E-AFA8-9837FDC68147}" type="datetimeFigureOut">
              <a:rPr lang="es-CL" smtClean="0"/>
              <a:t>21-10-2021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8014239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BDA72-EFED-435E-AFA8-9837FDC68147}" type="datetimeFigureOut">
              <a:rPr lang="es-CL" smtClean="0"/>
              <a:t>21-10-2021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3436192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BDA72-EFED-435E-AFA8-9837FDC68147}" type="datetimeFigureOut">
              <a:rPr lang="es-CL" smtClean="0"/>
              <a:t>21-10-2021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118072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ABDA72-EFED-435E-AFA8-9837FDC68147}" type="datetimeFigureOut">
              <a:rPr lang="es-CL" smtClean="0"/>
              <a:t>21-10-2021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58756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04ABDA72-EFED-435E-AFA8-9837FDC68147}" type="datetimeFigureOut">
              <a:rPr lang="es-CL" smtClean="0"/>
              <a:t>21-10-2021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6247021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04ABDA72-EFED-435E-AFA8-9837FDC68147}" type="datetimeFigureOut">
              <a:rPr lang="es-CL" smtClean="0"/>
              <a:t>21-10-2021</a:t>
            </a:fld>
            <a:endParaRPr lang="es-CL"/>
          </a:p>
        </p:txBody>
      </p:sp>
      <p:sp>
        <p:nvSpPr>
          <p:cNvPr id="9" name="Footer Placeholder 8"/>
          <p:cNvSpPr>
            <a:spLocks noGrp="1"/>
          </p:cNvSpPr>
          <p:nvPr>
            <p:ph type="ftr" sz="quarter" idx="11"/>
          </p:nvPr>
        </p:nvSpPr>
        <p:spPr/>
        <p:txBody>
          <a:bodyPr/>
          <a:lstStyle/>
          <a:p>
            <a:endParaRPr lang="es-CL"/>
          </a:p>
        </p:txBody>
      </p:sp>
      <p:sp>
        <p:nvSpPr>
          <p:cNvPr id="10" name="Slide Number Placeholder 9"/>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4191795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04ABDA72-EFED-435E-AFA8-9837FDC68147}" type="datetimeFigureOut">
              <a:rPr lang="es-CL" smtClean="0"/>
              <a:t>21-10-2021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B0FC804-2C96-42E7-BAA1-E1A98D33CD9F}" type="slidenum">
              <a:rPr lang="es-CL" smtClean="0"/>
              <a:t>‹#›</a:t>
            </a:fld>
            <a:endParaRPr lang="es-CL"/>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19208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ABDA72-EFED-435E-AFA8-9837FDC68147}" type="datetimeFigureOut">
              <a:rPr lang="es-CL" smtClean="0"/>
              <a:t>21-10-2021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1026106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BDA72-EFED-435E-AFA8-9837FDC68147}" type="datetimeFigureOut">
              <a:rPr lang="es-CL" smtClean="0"/>
              <a:t>21-10-2021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393275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04ABDA72-EFED-435E-AFA8-9837FDC68147}" type="datetimeFigureOut">
              <a:rPr lang="es-CL" smtClean="0"/>
              <a:t>21-10-2021</a:t>
            </a:fld>
            <a:endParaRPr lang="es-C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CL"/>
          </a:p>
        </p:txBody>
      </p:sp>
      <p:sp>
        <p:nvSpPr>
          <p:cNvPr id="11" name="Slide Number Placeholder 10"/>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198197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ABDA72-EFED-435E-AFA8-9837FDC68147}" type="datetimeFigureOut">
              <a:rPr lang="es-CL" smtClean="0"/>
              <a:t>21-10-2021</a:t>
            </a:fld>
            <a:endParaRPr lang="es-C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CL"/>
          </a:p>
        </p:txBody>
      </p:sp>
      <p:sp>
        <p:nvSpPr>
          <p:cNvPr id="10" name="Slide Number Placeholder 9"/>
          <p:cNvSpPr>
            <a:spLocks noGrp="1"/>
          </p:cNvSpPr>
          <p:nvPr>
            <p:ph type="sldNum" sz="quarter" idx="12"/>
          </p:nvPr>
        </p:nvSpPr>
        <p:spPr/>
        <p:txBody>
          <a:bodyPr/>
          <a:lstStyle/>
          <a:p>
            <a:fld id="{0B0FC804-2C96-42E7-BAA1-E1A98D33CD9F}" type="slidenum">
              <a:rPr lang="es-CL" smtClean="0"/>
              <a:t>‹#›</a:t>
            </a:fld>
            <a:endParaRPr lang="es-CL"/>
          </a:p>
        </p:txBody>
      </p:sp>
    </p:spTree>
    <p:extLst>
      <p:ext uri="{BB962C8B-B14F-4D97-AF65-F5344CB8AC3E}">
        <p14:creationId xmlns:p14="http://schemas.microsoft.com/office/powerpoint/2010/main" val="3843382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04ABDA72-EFED-435E-AFA8-9837FDC68147}" type="datetimeFigureOut">
              <a:rPr lang="es-CL" smtClean="0"/>
              <a:t>21-10-2021</a:t>
            </a:fld>
            <a:endParaRPr lang="es-C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C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B0FC804-2C96-42E7-BAA1-E1A98D33CD9F}" type="slidenum">
              <a:rPr lang="es-CL" smtClean="0"/>
              <a:t>‹#›</a:t>
            </a:fld>
            <a:endParaRPr lang="es-CL"/>
          </a:p>
        </p:txBody>
      </p:sp>
    </p:spTree>
    <p:extLst>
      <p:ext uri="{BB962C8B-B14F-4D97-AF65-F5344CB8AC3E}">
        <p14:creationId xmlns:p14="http://schemas.microsoft.com/office/powerpoint/2010/main" val="169696157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B8209-F45A-4C73-80BB-B891D66191D8}"/>
              </a:ext>
            </a:extLst>
          </p:cNvPr>
          <p:cNvSpPr>
            <a:spLocks noGrp="1"/>
          </p:cNvSpPr>
          <p:nvPr>
            <p:ph type="ctrTitle"/>
          </p:nvPr>
        </p:nvSpPr>
        <p:spPr/>
        <p:txBody>
          <a:bodyPr/>
          <a:lstStyle/>
          <a:p>
            <a:r>
              <a:rPr lang="en-US" dirty="0">
                <a:latin typeface="Georgia" panose="02040502050405020303" pitchFamily="18" charset="0"/>
              </a:rPr>
              <a:t>Sayables and Simple Propositions</a:t>
            </a:r>
          </a:p>
        </p:txBody>
      </p:sp>
      <p:sp>
        <p:nvSpPr>
          <p:cNvPr id="3" name="Subtitle 2">
            <a:extLst>
              <a:ext uri="{FF2B5EF4-FFF2-40B4-BE49-F238E27FC236}">
                <a16:creationId xmlns:a16="http://schemas.microsoft.com/office/drawing/2014/main" id="{907E5C73-5F5D-4747-8F48-1F21F18C37F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61236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FC1AC-40EA-4335-B569-903E39F493F6}"/>
              </a:ext>
            </a:extLst>
          </p:cNvPr>
          <p:cNvSpPr>
            <a:spLocks noGrp="1"/>
          </p:cNvSpPr>
          <p:nvPr>
            <p:ph type="title"/>
          </p:nvPr>
        </p:nvSpPr>
        <p:spPr/>
        <p:txBody>
          <a:bodyPr/>
          <a:lstStyle/>
          <a:p>
            <a:r>
              <a:rPr lang="en-US" dirty="0">
                <a:latin typeface="Georgia" panose="02040502050405020303" pitchFamily="18" charset="0"/>
              </a:rPr>
              <a:t>Simple Propositions</a:t>
            </a:r>
          </a:p>
        </p:txBody>
      </p:sp>
      <p:sp>
        <p:nvSpPr>
          <p:cNvPr id="3" name="Content Placeholder 2">
            <a:extLst>
              <a:ext uri="{FF2B5EF4-FFF2-40B4-BE49-F238E27FC236}">
                <a16:creationId xmlns:a16="http://schemas.microsoft.com/office/drawing/2014/main" id="{051F5880-86E6-4B40-9347-FBA8885F8DED}"/>
              </a:ext>
            </a:extLst>
          </p:cNvPr>
          <p:cNvSpPr>
            <a:spLocks noGrp="1"/>
          </p:cNvSpPr>
          <p:nvPr>
            <p:ph idx="1"/>
          </p:nvPr>
        </p:nvSpPr>
        <p:spPr>
          <a:xfrm>
            <a:off x="850231" y="2638044"/>
            <a:ext cx="10299031" cy="3762756"/>
          </a:xfrm>
        </p:spPr>
        <p:txBody>
          <a:bodyPr>
            <a:noAutofit/>
          </a:bodyPr>
          <a:lstStyle/>
          <a:p>
            <a:r>
              <a:rPr lang="en-US" sz="2000" dirty="0"/>
              <a:t>One species of the ‘complete sayable’, called </a:t>
            </a:r>
            <a:r>
              <a:rPr lang="el-GR" sz="2000" i="1" dirty="0"/>
              <a:t>ἀξίωμα</a:t>
            </a:r>
            <a:r>
              <a:rPr lang="en-US" sz="2000" dirty="0"/>
              <a:t>, which Long and </a:t>
            </a:r>
            <a:r>
              <a:rPr lang="en-US" sz="2000" dirty="0" err="1"/>
              <a:t>Sedly</a:t>
            </a:r>
            <a:r>
              <a:rPr lang="en-US" sz="2000" dirty="0"/>
              <a:t> translate to </a:t>
            </a:r>
            <a:r>
              <a:rPr lang="en-US" sz="2000" i="1" dirty="0"/>
              <a:t>proposition</a:t>
            </a:r>
            <a:r>
              <a:rPr lang="en-US" sz="2000" dirty="0"/>
              <a:t> </a:t>
            </a:r>
          </a:p>
          <a:p>
            <a:endParaRPr lang="en-US" sz="2000" dirty="0"/>
          </a:p>
          <a:p>
            <a:r>
              <a:rPr lang="en-US" sz="2000" dirty="0"/>
              <a:t>A sayable that corresponds to the state of something in nature (34E)</a:t>
            </a:r>
          </a:p>
          <a:p>
            <a:endParaRPr lang="en-US" sz="2000" dirty="0"/>
          </a:p>
          <a:p>
            <a:r>
              <a:rPr lang="en-US" sz="2000" dirty="0"/>
              <a:t>Must be true or false (34A, B, C). A proposition either does or doesn’t correspond to the natural world</a:t>
            </a:r>
          </a:p>
          <a:p>
            <a:endParaRPr lang="en-US" sz="2000" dirty="0"/>
          </a:p>
          <a:p>
            <a:pPr marL="0" indent="0">
              <a:buNone/>
            </a:pPr>
            <a:r>
              <a:rPr lang="en-US" sz="2000" dirty="0">
                <a:solidFill>
                  <a:schemeClr val="tx1">
                    <a:lumMod val="85000"/>
                    <a:lumOff val="15000"/>
                  </a:schemeClr>
                </a:solidFill>
              </a:rPr>
              <a:t>Propositions are not locked in time, and because of this they can change from true to untrue</a:t>
            </a:r>
            <a:br>
              <a:rPr lang="en-US" sz="2000" dirty="0">
                <a:solidFill>
                  <a:schemeClr val="tx1">
                    <a:lumMod val="85000"/>
                    <a:lumOff val="15000"/>
                  </a:schemeClr>
                </a:solidFill>
              </a:rPr>
            </a:br>
            <a:r>
              <a:rPr lang="en-US" sz="2000" dirty="0">
                <a:solidFill>
                  <a:schemeClr val="tx1">
                    <a:lumMod val="85000"/>
                    <a:lumOff val="15000"/>
                  </a:schemeClr>
                </a:solidFill>
              </a:rPr>
              <a:t>-”it is day” can be true at one time then untrue later, but it is the same axiom/proposition (34J, K)</a:t>
            </a:r>
          </a:p>
          <a:p>
            <a:pPr marL="0" indent="0">
              <a:buNone/>
            </a:pPr>
            <a:endParaRPr lang="en-US" sz="2000" dirty="0">
              <a:solidFill>
                <a:schemeClr val="tx1">
                  <a:lumMod val="50000"/>
                  <a:lumOff val="50000"/>
                </a:schemeClr>
              </a:solidFill>
            </a:endParaRPr>
          </a:p>
        </p:txBody>
      </p:sp>
      <p:pic>
        <p:nvPicPr>
          <p:cNvPr id="2050" name="Picture 2" descr="Cicero - Wikipedia">
            <a:extLst>
              <a:ext uri="{FF2B5EF4-FFF2-40B4-BE49-F238E27FC236}">
                <a16:creationId xmlns:a16="http://schemas.microsoft.com/office/drawing/2014/main" id="{562091F9-2F7E-4206-AD1C-F7ECEEB0F5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240" y="85102"/>
            <a:ext cx="1609476" cy="2418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624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36F59-DAD2-4237-989E-8FA1A664B387}"/>
              </a:ext>
            </a:extLst>
          </p:cNvPr>
          <p:cNvSpPr>
            <a:spLocks noGrp="1"/>
          </p:cNvSpPr>
          <p:nvPr>
            <p:ph type="title"/>
          </p:nvPr>
        </p:nvSpPr>
        <p:spPr/>
        <p:txBody>
          <a:bodyPr/>
          <a:lstStyle/>
          <a:p>
            <a:r>
              <a:rPr lang="en-US" dirty="0">
                <a:latin typeface="Georgia" panose="02040502050405020303" pitchFamily="18" charset="0"/>
              </a:rPr>
              <a:t>3 types of simple affirmative propositions</a:t>
            </a:r>
          </a:p>
        </p:txBody>
      </p:sp>
      <p:sp>
        <p:nvSpPr>
          <p:cNvPr id="3" name="Content Placeholder 2">
            <a:extLst>
              <a:ext uri="{FF2B5EF4-FFF2-40B4-BE49-F238E27FC236}">
                <a16:creationId xmlns:a16="http://schemas.microsoft.com/office/drawing/2014/main" id="{2EA5F13F-00D3-4368-8BAA-5B28CFA64CBA}"/>
              </a:ext>
            </a:extLst>
          </p:cNvPr>
          <p:cNvSpPr>
            <a:spLocks noGrp="1"/>
          </p:cNvSpPr>
          <p:nvPr>
            <p:ph idx="1"/>
          </p:nvPr>
        </p:nvSpPr>
        <p:spPr/>
        <p:txBody>
          <a:bodyPr>
            <a:normAutofit fontScale="92500" lnSpcReduction="10000"/>
          </a:bodyPr>
          <a:lstStyle/>
          <a:p>
            <a:r>
              <a:rPr lang="en-US" sz="2400" dirty="0"/>
              <a:t>Definite</a:t>
            </a:r>
            <a:br>
              <a:rPr lang="en-US" sz="2400" dirty="0"/>
            </a:br>
            <a:r>
              <a:rPr lang="en-US" sz="2400" dirty="0"/>
              <a:t>“this one is walking”</a:t>
            </a:r>
          </a:p>
          <a:p>
            <a:endParaRPr lang="en-US" sz="2400" dirty="0"/>
          </a:p>
          <a:p>
            <a:r>
              <a:rPr lang="en-US" sz="2400" dirty="0"/>
              <a:t>Indefinite</a:t>
            </a:r>
            <a:br>
              <a:rPr lang="en-US" sz="2400" dirty="0"/>
            </a:br>
            <a:r>
              <a:rPr lang="en-US" sz="2400" dirty="0"/>
              <a:t>“someone is walking”</a:t>
            </a:r>
          </a:p>
          <a:p>
            <a:endParaRPr lang="en-US" sz="2400" dirty="0"/>
          </a:p>
          <a:p>
            <a:r>
              <a:rPr lang="en-US" sz="2400" dirty="0"/>
              <a:t>Intermediate</a:t>
            </a:r>
            <a:br>
              <a:rPr lang="en-US" sz="2400" dirty="0"/>
            </a:br>
            <a:r>
              <a:rPr lang="en-US" sz="2400" dirty="0"/>
              <a:t>“a man is walking” “Socrates is walking”</a:t>
            </a:r>
          </a:p>
        </p:txBody>
      </p:sp>
      <p:sp>
        <p:nvSpPr>
          <p:cNvPr id="4" name="TextBox 3">
            <a:extLst>
              <a:ext uri="{FF2B5EF4-FFF2-40B4-BE49-F238E27FC236}">
                <a16:creationId xmlns:a16="http://schemas.microsoft.com/office/drawing/2014/main" id="{DDAACA5D-D05B-4D55-B89B-9FC04EA62596}"/>
              </a:ext>
            </a:extLst>
          </p:cNvPr>
          <p:cNvSpPr txBox="1"/>
          <p:nvPr/>
        </p:nvSpPr>
        <p:spPr>
          <a:xfrm>
            <a:off x="9833811" y="6176963"/>
            <a:ext cx="562975" cy="369332"/>
          </a:xfrm>
          <a:prstGeom prst="rect">
            <a:avLst/>
          </a:prstGeom>
          <a:noFill/>
        </p:spPr>
        <p:txBody>
          <a:bodyPr wrap="none" rtlCol="0">
            <a:spAutoFit/>
          </a:bodyPr>
          <a:lstStyle/>
          <a:p>
            <a:r>
              <a:rPr lang="en-US" dirty="0"/>
              <a:t>33H</a:t>
            </a:r>
          </a:p>
        </p:txBody>
      </p:sp>
    </p:spTree>
    <p:extLst>
      <p:ext uri="{BB962C8B-B14F-4D97-AF65-F5344CB8AC3E}">
        <p14:creationId xmlns:p14="http://schemas.microsoft.com/office/powerpoint/2010/main" val="1930386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1C77D-D211-42AC-B46E-64C2051B85B3}"/>
              </a:ext>
            </a:extLst>
          </p:cNvPr>
          <p:cNvSpPr>
            <a:spLocks noGrp="1"/>
          </p:cNvSpPr>
          <p:nvPr>
            <p:ph type="title"/>
          </p:nvPr>
        </p:nvSpPr>
        <p:spPr/>
        <p:txBody>
          <a:bodyPr/>
          <a:lstStyle/>
          <a:p>
            <a:r>
              <a:rPr lang="en-US" dirty="0">
                <a:latin typeface="Georgia" panose="02040502050405020303" pitchFamily="18" charset="0"/>
              </a:rPr>
              <a:t>Contradictions</a:t>
            </a:r>
          </a:p>
        </p:txBody>
      </p:sp>
      <p:sp>
        <p:nvSpPr>
          <p:cNvPr id="3" name="Content Placeholder 2">
            <a:extLst>
              <a:ext uri="{FF2B5EF4-FFF2-40B4-BE49-F238E27FC236}">
                <a16:creationId xmlns:a16="http://schemas.microsoft.com/office/drawing/2014/main" id="{9DD11A29-DE0A-4792-A767-896808D452A1}"/>
              </a:ext>
            </a:extLst>
          </p:cNvPr>
          <p:cNvSpPr>
            <a:spLocks noGrp="1"/>
          </p:cNvSpPr>
          <p:nvPr>
            <p:ph sz="half" idx="1"/>
          </p:nvPr>
        </p:nvSpPr>
        <p:spPr/>
        <p:txBody>
          <a:bodyPr>
            <a:normAutofit/>
          </a:bodyPr>
          <a:lstStyle/>
          <a:p>
            <a:r>
              <a:rPr lang="en-US" sz="2400" dirty="0"/>
              <a:t>From </a:t>
            </a:r>
            <a:r>
              <a:rPr lang="en-US" sz="2400" dirty="0" err="1"/>
              <a:t>Sextus</a:t>
            </a:r>
            <a:r>
              <a:rPr lang="en-US" sz="2400" dirty="0"/>
              <a:t> </a:t>
            </a:r>
            <a:r>
              <a:rPr lang="en-US" sz="2400" dirty="0" err="1"/>
              <a:t>Empiricus</a:t>
            </a:r>
            <a:r>
              <a:rPr lang="en-US" sz="2400" dirty="0"/>
              <a:t> (34G)</a:t>
            </a:r>
            <a:br>
              <a:rPr lang="en-US" sz="2400" dirty="0"/>
            </a:br>
            <a:r>
              <a:rPr lang="en-US" sz="2400" dirty="0"/>
              <a:t>the contradictories are propositions one of which exceeds the other by a negative</a:t>
            </a:r>
            <a:br>
              <a:rPr lang="en-US" sz="2400" dirty="0"/>
            </a:br>
            <a:r>
              <a:rPr lang="en-US" sz="2400" dirty="0"/>
              <a:t>“It is day”, “Not: it is day”</a:t>
            </a:r>
          </a:p>
        </p:txBody>
      </p:sp>
      <p:sp>
        <p:nvSpPr>
          <p:cNvPr id="4" name="Content Placeholder 3">
            <a:extLst>
              <a:ext uri="{FF2B5EF4-FFF2-40B4-BE49-F238E27FC236}">
                <a16:creationId xmlns:a16="http://schemas.microsoft.com/office/drawing/2014/main" id="{FF5B1248-3D96-4EC0-BB08-C3EA96B8BF6A}"/>
              </a:ext>
            </a:extLst>
          </p:cNvPr>
          <p:cNvSpPr>
            <a:spLocks noGrp="1"/>
          </p:cNvSpPr>
          <p:nvPr>
            <p:ph sz="half" idx="2"/>
          </p:nvPr>
        </p:nvSpPr>
        <p:spPr/>
        <p:txBody>
          <a:bodyPr>
            <a:normAutofit/>
          </a:bodyPr>
          <a:lstStyle/>
          <a:p>
            <a:r>
              <a:rPr lang="en-US" sz="2400" dirty="0"/>
              <a:t>The negative must precede the whole argument, so that it applies to each part</a:t>
            </a:r>
          </a:p>
        </p:txBody>
      </p:sp>
      <p:pic>
        <p:nvPicPr>
          <p:cNvPr id="5" name="Picture 2" descr="Greek Philosophy – Sextus Empiricus – Thought Itself">
            <a:extLst>
              <a:ext uri="{FF2B5EF4-FFF2-40B4-BE49-F238E27FC236}">
                <a16:creationId xmlns:a16="http://schemas.microsoft.com/office/drawing/2014/main" id="{F53444F9-CB20-4F3F-A0BB-C403F55D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6442" y="241674"/>
            <a:ext cx="13239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694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41D7AF-75B4-4116-87D4-576CC4796E14}"/>
              </a:ext>
            </a:extLst>
          </p:cNvPr>
          <p:cNvSpPr>
            <a:spLocks noGrp="1"/>
          </p:cNvSpPr>
          <p:nvPr>
            <p:ph idx="1"/>
          </p:nvPr>
        </p:nvSpPr>
        <p:spPr>
          <a:xfrm>
            <a:off x="2231136" y="885095"/>
            <a:ext cx="7729728" cy="4179850"/>
          </a:xfrm>
        </p:spPr>
        <p:txBody>
          <a:bodyPr>
            <a:normAutofit/>
          </a:bodyPr>
          <a:lstStyle/>
          <a:p>
            <a:pPr marL="0" indent="0">
              <a:buNone/>
            </a:pPr>
            <a:r>
              <a:rPr lang="en-US" sz="2800" dirty="0">
                <a:latin typeface="Georgia" panose="02040502050405020303" pitchFamily="18" charset="0"/>
              </a:rPr>
              <a:t>In conclusion, impressions form on our mind from a stimulus. With the power of language, our thoughts extract sayables, or </a:t>
            </a:r>
            <a:r>
              <a:rPr lang="en-US" sz="2800" dirty="0" err="1">
                <a:latin typeface="Georgia" panose="02040502050405020303" pitchFamily="18" charset="0"/>
              </a:rPr>
              <a:t>lekta</a:t>
            </a:r>
            <a:r>
              <a:rPr lang="en-US" sz="2800" dirty="0">
                <a:latin typeface="Georgia" panose="02040502050405020303" pitchFamily="18" charset="0"/>
              </a:rPr>
              <a:t> from these impressions, which we can convey to others by voicing these sayables in speech. Regarding simple statements of truth these sayables are called propositions.</a:t>
            </a:r>
          </a:p>
        </p:txBody>
      </p:sp>
    </p:spTree>
    <p:extLst>
      <p:ext uri="{BB962C8B-B14F-4D97-AF65-F5344CB8AC3E}">
        <p14:creationId xmlns:p14="http://schemas.microsoft.com/office/powerpoint/2010/main" val="139135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31CC0-A10C-4891-B290-0C494FB10449}"/>
              </a:ext>
            </a:extLst>
          </p:cNvPr>
          <p:cNvSpPr>
            <a:spLocks noGrp="1"/>
          </p:cNvSpPr>
          <p:nvPr>
            <p:ph type="title"/>
          </p:nvPr>
        </p:nvSpPr>
        <p:spPr/>
        <p:txBody>
          <a:bodyPr>
            <a:normAutofit fontScale="90000"/>
          </a:bodyPr>
          <a:lstStyle/>
          <a:p>
            <a:r>
              <a:rPr lang="en-US" dirty="0">
                <a:latin typeface="Georgia" panose="02040502050405020303" pitchFamily="18" charset="0"/>
              </a:rPr>
              <a:t>Language is closely connected with Stoic logic and epistemology</a:t>
            </a:r>
          </a:p>
        </p:txBody>
      </p:sp>
      <p:sp>
        <p:nvSpPr>
          <p:cNvPr id="3" name="Content Placeholder 2">
            <a:extLst>
              <a:ext uri="{FF2B5EF4-FFF2-40B4-BE49-F238E27FC236}">
                <a16:creationId xmlns:a16="http://schemas.microsoft.com/office/drawing/2014/main" id="{FD398FA8-412E-45DD-B503-987327D56B22}"/>
              </a:ext>
            </a:extLst>
          </p:cNvPr>
          <p:cNvSpPr>
            <a:spLocks noGrp="1"/>
          </p:cNvSpPr>
          <p:nvPr>
            <p:ph idx="1"/>
          </p:nvPr>
        </p:nvSpPr>
        <p:spPr/>
        <p:txBody>
          <a:bodyPr>
            <a:normAutofit/>
          </a:bodyPr>
          <a:lstStyle/>
          <a:p>
            <a:pPr marL="0" indent="0">
              <a:buNone/>
            </a:pPr>
            <a:r>
              <a:rPr lang="en-US" sz="2400" dirty="0"/>
              <a:t>Language is a key part of the process of assenting to impressions, so it has to fit in with the ideas of corporeality, reason, and truth</a:t>
            </a:r>
          </a:p>
          <a:p>
            <a:pPr marL="0" indent="0">
              <a:buNone/>
            </a:pPr>
            <a:endParaRPr lang="en-US" sz="2400" dirty="0"/>
          </a:p>
          <a:p>
            <a:pPr marL="0" indent="0">
              <a:buNone/>
            </a:pPr>
            <a:r>
              <a:rPr lang="en-US" sz="2400" dirty="0"/>
              <a:t>To sort out why language was so important, they had to first separate unimportant language from important, which they called signification</a:t>
            </a:r>
          </a:p>
        </p:txBody>
      </p:sp>
    </p:spTree>
    <p:extLst>
      <p:ext uri="{BB962C8B-B14F-4D97-AF65-F5344CB8AC3E}">
        <p14:creationId xmlns:p14="http://schemas.microsoft.com/office/powerpoint/2010/main" val="341682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932A0-4CEB-48F4-B6A0-3E11C15F4CB5}"/>
              </a:ext>
            </a:extLst>
          </p:cNvPr>
          <p:cNvSpPr>
            <a:spLocks noGrp="1"/>
          </p:cNvSpPr>
          <p:nvPr>
            <p:ph type="title"/>
          </p:nvPr>
        </p:nvSpPr>
        <p:spPr/>
        <p:txBody>
          <a:bodyPr/>
          <a:lstStyle/>
          <a:p>
            <a:r>
              <a:rPr lang="en-US" dirty="0">
                <a:latin typeface="Georgia" panose="02040502050405020303" pitchFamily="18" charset="0"/>
              </a:rPr>
              <a:t>Voiced sound vs spoken speech</a:t>
            </a:r>
          </a:p>
        </p:txBody>
      </p:sp>
      <p:sp>
        <p:nvSpPr>
          <p:cNvPr id="3" name="Content Placeholder 2">
            <a:extLst>
              <a:ext uri="{FF2B5EF4-FFF2-40B4-BE49-F238E27FC236}">
                <a16:creationId xmlns:a16="http://schemas.microsoft.com/office/drawing/2014/main" id="{0F142219-28B1-4898-BC2D-99FB8B05601C}"/>
              </a:ext>
            </a:extLst>
          </p:cNvPr>
          <p:cNvSpPr>
            <a:spLocks noGrp="1"/>
          </p:cNvSpPr>
          <p:nvPr>
            <p:ph sz="half" idx="1"/>
          </p:nvPr>
        </p:nvSpPr>
        <p:spPr/>
        <p:txBody>
          <a:bodyPr>
            <a:normAutofit lnSpcReduction="10000"/>
          </a:bodyPr>
          <a:lstStyle/>
          <a:p>
            <a:r>
              <a:rPr lang="en-US" sz="2400" dirty="0"/>
              <a:t>Any vocal sound is an </a:t>
            </a:r>
            <a:r>
              <a:rPr lang="en-US" sz="2400" i="1" dirty="0"/>
              <a:t>utterance</a:t>
            </a:r>
          </a:p>
          <a:p>
            <a:endParaRPr lang="en-US" sz="2400" i="1" dirty="0"/>
          </a:p>
          <a:p>
            <a:r>
              <a:rPr lang="en-US" sz="2400" dirty="0"/>
              <a:t>Utterance that is articulated is </a:t>
            </a:r>
            <a:r>
              <a:rPr lang="en-US" sz="2400" i="1" dirty="0"/>
              <a:t>speech</a:t>
            </a:r>
          </a:p>
          <a:p>
            <a:endParaRPr lang="en-US" sz="2400" i="1" dirty="0"/>
          </a:p>
          <a:p>
            <a:r>
              <a:rPr lang="en-US" sz="2400" dirty="0"/>
              <a:t>Speech that is a </a:t>
            </a:r>
            <a:r>
              <a:rPr lang="en-US" sz="2400" b="1" dirty="0"/>
              <a:t>significant</a:t>
            </a:r>
            <a:r>
              <a:rPr lang="en-US" sz="2400" dirty="0"/>
              <a:t> statement is </a:t>
            </a:r>
            <a:r>
              <a:rPr lang="en-US" sz="2400" i="1" dirty="0"/>
              <a:t>language</a:t>
            </a:r>
            <a:endParaRPr lang="en-US" sz="2400" dirty="0"/>
          </a:p>
        </p:txBody>
      </p:sp>
      <p:sp>
        <p:nvSpPr>
          <p:cNvPr id="4" name="Content Placeholder 3">
            <a:extLst>
              <a:ext uri="{FF2B5EF4-FFF2-40B4-BE49-F238E27FC236}">
                <a16:creationId xmlns:a16="http://schemas.microsoft.com/office/drawing/2014/main" id="{73FE9A78-9D7E-45C3-8CFD-E701275CFE50}"/>
              </a:ext>
            </a:extLst>
          </p:cNvPr>
          <p:cNvSpPr>
            <a:spLocks noGrp="1"/>
          </p:cNvSpPr>
          <p:nvPr>
            <p:ph sz="half" idx="2"/>
          </p:nvPr>
        </p:nvSpPr>
        <p:spPr/>
        <p:txBody>
          <a:bodyPr>
            <a:normAutofit lnSpcReduction="10000"/>
          </a:bodyPr>
          <a:lstStyle/>
          <a:p>
            <a:pPr marL="0" indent="0">
              <a:buNone/>
            </a:pPr>
            <a:r>
              <a:rPr lang="en-US" sz="2400" dirty="0"/>
              <a:t>-anything from animal noises to full sentences</a:t>
            </a:r>
          </a:p>
          <a:p>
            <a:pPr marL="0" indent="0">
              <a:buNone/>
            </a:pPr>
            <a:endParaRPr lang="en-US" sz="2400" dirty="0"/>
          </a:p>
          <a:p>
            <a:pPr marL="0" indent="0">
              <a:buNone/>
            </a:pPr>
            <a:r>
              <a:rPr lang="en-US" sz="2400" dirty="0"/>
              <a:t>-includes words, gibberish</a:t>
            </a:r>
          </a:p>
          <a:p>
            <a:pPr marL="0" indent="0">
              <a:buNone/>
            </a:pPr>
            <a:endParaRPr lang="en-US" sz="2400" dirty="0"/>
          </a:p>
          <a:p>
            <a:pPr marL="0" indent="0">
              <a:buNone/>
            </a:pPr>
            <a:r>
              <a:rPr lang="en-US" sz="2400" dirty="0"/>
              <a:t>-full phrases with a subject and predicate</a:t>
            </a:r>
          </a:p>
        </p:txBody>
      </p:sp>
      <p:sp>
        <p:nvSpPr>
          <p:cNvPr id="6" name="TextBox 5">
            <a:extLst>
              <a:ext uri="{FF2B5EF4-FFF2-40B4-BE49-F238E27FC236}">
                <a16:creationId xmlns:a16="http://schemas.microsoft.com/office/drawing/2014/main" id="{5F45980B-BFF6-4F82-857B-815E0C437949}"/>
              </a:ext>
            </a:extLst>
          </p:cNvPr>
          <p:cNvSpPr txBox="1"/>
          <p:nvPr/>
        </p:nvSpPr>
        <p:spPr>
          <a:xfrm>
            <a:off x="10619874" y="6355849"/>
            <a:ext cx="551754" cy="369332"/>
          </a:xfrm>
          <a:prstGeom prst="rect">
            <a:avLst/>
          </a:prstGeom>
          <a:noFill/>
        </p:spPr>
        <p:txBody>
          <a:bodyPr wrap="none" rtlCol="0">
            <a:spAutoFit/>
          </a:bodyPr>
          <a:lstStyle/>
          <a:p>
            <a:r>
              <a:rPr lang="en-US" dirty="0"/>
              <a:t>33A</a:t>
            </a:r>
          </a:p>
        </p:txBody>
      </p:sp>
      <p:pic>
        <p:nvPicPr>
          <p:cNvPr id="1026" name="Picture 2" descr="Diogenes Laërtius (Author of The Lives and Opinions of Eminent Philosophers)">
            <a:extLst>
              <a:ext uri="{FF2B5EF4-FFF2-40B4-BE49-F238E27FC236}">
                <a16:creationId xmlns:a16="http://schemas.microsoft.com/office/drawing/2014/main" id="{34C0E75B-D86E-4D94-A502-8FCC2D957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14378" y="132819"/>
            <a:ext cx="1714500"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4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E1998-0A5C-41DB-B900-37F5228240B2}"/>
              </a:ext>
            </a:extLst>
          </p:cNvPr>
          <p:cNvSpPr>
            <a:spLocks noGrp="1"/>
          </p:cNvSpPr>
          <p:nvPr>
            <p:ph type="title"/>
          </p:nvPr>
        </p:nvSpPr>
        <p:spPr/>
        <p:txBody>
          <a:bodyPr/>
          <a:lstStyle/>
          <a:p>
            <a:r>
              <a:rPr lang="en-US" dirty="0">
                <a:latin typeface="Georgia" panose="02040502050405020303" pitchFamily="18" charset="0"/>
              </a:rPr>
              <a:t>3 things linked</a:t>
            </a:r>
          </a:p>
        </p:txBody>
      </p:sp>
      <p:sp>
        <p:nvSpPr>
          <p:cNvPr id="3" name="Content Placeholder 2">
            <a:extLst>
              <a:ext uri="{FF2B5EF4-FFF2-40B4-BE49-F238E27FC236}">
                <a16:creationId xmlns:a16="http://schemas.microsoft.com/office/drawing/2014/main" id="{20E683DB-5EA4-4D00-A602-494947767E03}"/>
              </a:ext>
            </a:extLst>
          </p:cNvPr>
          <p:cNvSpPr>
            <a:spLocks noGrp="1"/>
          </p:cNvSpPr>
          <p:nvPr>
            <p:ph sz="half" idx="1"/>
          </p:nvPr>
        </p:nvSpPr>
        <p:spPr/>
        <p:txBody>
          <a:bodyPr>
            <a:normAutofit/>
          </a:bodyPr>
          <a:lstStyle/>
          <a:p>
            <a:r>
              <a:rPr lang="en-US" sz="2400" dirty="0"/>
              <a:t>The </a:t>
            </a:r>
            <a:r>
              <a:rPr lang="en-US" sz="2400" i="1" dirty="0"/>
              <a:t>signifier</a:t>
            </a:r>
          </a:p>
          <a:p>
            <a:endParaRPr lang="en-US" sz="2400" i="1" dirty="0"/>
          </a:p>
          <a:p>
            <a:r>
              <a:rPr lang="en-US" sz="2400" dirty="0"/>
              <a:t>the </a:t>
            </a:r>
            <a:r>
              <a:rPr lang="en-US" sz="2400" i="1" dirty="0"/>
              <a:t>signification</a:t>
            </a:r>
            <a:br>
              <a:rPr lang="en-US" sz="2400" i="1" dirty="0"/>
            </a:br>
            <a:r>
              <a:rPr lang="en-US" sz="2400" i="1" dirty="0"/>
              <a:t>(sayable/</a:t>
            </a:r>
            <a:r>
              <a:rPr lang="el-GR" sz="2400" i="1" dirty="0"/>
              <a:t>λεκτον</a:t>
            </a:r>
            <a:r>
              <a:rPr lang="en-US" sz="2400" i="1" dirty="0"/>
              <a:t>)</a:t>
            </a:r>
          </a:p>
          <a:p>
            <a:pPr marL="0" indent="0">
              <a:buNone/>
            </a:pPr>
            <a:endParaRPr lang="en-US" sz="2400" i="1" dirty="0"/>
          </a:p>
          <a:p>
            <a:r>
              <a:rPr lang="en-US" sz="2400" dirty="0"/>
              <a:t>The </a:t>
            </a:r>
            <a:r>
              <a:rPr lang="en-US" sz="2400" i="1" dirty="0"/>
              <a:t>name-bearer</a:t>
            </a:r>
            <a:endParaRPr lang="en-US" sz="2400" dirty="0"/>
          </a:p>
        </p:txBody>
      </p:sp>
      <p:sp>
        <p:nvSpPr>
          <p:cNvPr id="4" name="Content Placeholder 3">
            <a:extLst>
              <a:ext uri="{FF2B5EF4-FFF2-40B4-BE49-F238E27FC236}">
                <a16:creationId xmlns:a16="http://schemas.microsoft.com/office/drawing/2014/main" id="{C7C9A80F-482B-4B62-A5BC-F45ABA8E9F1D}"/>
              </a:ext>
            </a:extLst>
          </p:cNvPr>
          <p:cNvSpPr>
            <a:spLocks noGrp="1"/>
          </p:cNvSpPr>
          <p:nvPr>
            <p:ph sz="half" idx="2"/>
          </p:nvPr>
        </p:nvSpPr>
        <p:spPr/>
        <p:txBody>
          <a:bodyPr>
            <a:normAutofit/>
          </a:bodyPr>
          <a:lstStyle/>
          <a:p>
            <a:pPr>
              <a:buFontTx/>
              <a:buChar char="-"/>
            </a:pPr>
            <a:r>
              <a:rPr lang="en-US" sz="2400" dirty="0"/>
              <a:t>The physical utterance</a:t>
            </a:r>
          </a:p>
          <a:p>
            <a:pPr>
              <a:buFontTx/>
              <a:buChar char="-"/>
            </a:pPr>
            <a:endParaRPr lang="en-US" sz="2400" dirty="0"/>
          </a:p>
          <a:p>
            <a:pPr>
              <a:buFontTx/>
              <a:buChar char="-"/>
            </a:pPr>
            <a:r>
              <a:rPr lang="en-US" sz="2400" dirty="0"/>
              <a:t>The meaning/state revealed by the utterance</a:t>
            </a:r>
          </a:p>
          <a:p>
            <a:pPr>
              <a:buFontTx/>
              <a:buChar char="-"/>
            </a:pPr>
            <a:endParaRPr lang="en-US" sz="2400" dirty="0"/>
          </a:p>
          <a:p>
            <a:pPr>
              <a:buFontTx/>
              <a:buChar char="-"/>
            </a:pPr>
            <a:r>
              <a:rPr lang="en-US" sz="2400" dirty="0"/>
              <a:t>The corporeal body spoken of</a:t>
            </a:r>
          </a:p>
        </p:txBody>
      </p:sp>
      <p:pic>
        <p:nvPicPr>
          <p:cNvPr id="5" name="Picture 2" descr="Greek Philosophy – Sextus Empiricus – Thought Itself">
            <a:extLst>
              <a:ext uri="{FF2B5EF4-FFF2-40B4-BE49-F238E27FC236}">
                <a16:creationId xmlns:a16="http://schemas.microsoft.com/office/drawing/2014/main" id="{2ECC47CD-9A55-40F6-A4B1-3B05580299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91812" y="4941337"/>
            <a:ext cx="13239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4ABC5-0D88-4F98-BB9F-628D5443089E}"/>
              </a:ext>
            </a:extLst>
          </p:cNvPr>
          <p:cNvSpPr>
            <a:spLocks noGrp="1"/>
          </p:cNvSpPr>
          <p:nvPr>
            <p:ph type="title"/>
          </p:nvPr>
        </p:nvSpPr>
        <p:spPr>
          <a:xfrm>
            <a:off x="2231136" y="681037"/>
            <a:ext cx="7729728" cy="1188720"/>
          </a:xfrm>
        </p:spPr>
        <p:txBody>
          <a:bodyPr>
            <a:normAutofit/>
          </a:bodyPr>
          <a:lstStyle/>
          <a:p>
            <a:r>
              <a:rPr lang="en-US" dirty="0">
                <a:latin typeface="Georgia" panose="02040502050405020303" pitchFamily="18" charset="0"/>
              </a:rPr>
              <a:t>The significance isn’t inherent in speech, but a separate thing</a:t>
            </a:r>
          </a:p>
        </p:txBody>
      </p:sp>
      <p:sp>
        <p:nvSpPr>
          <p:cNvPr id="3" name="Content Placeholder 2">
            <a:extLst>
              <a:ext uri="{FF2B5EF4-FFF2-40B4-BE49-F238E27FC236}">
                <a16:creationId xmlns:a16="http://schemas.microsoft.com/office/drawing/2014/main" id="{01B87BE3-5626-4703-9B99-75488CDF19F3}"/>
              </a:ext>
            </a:extLst>
          </p:cNvPr>
          <p:cNvSpPr>
            <a:spLocks noGrp="1"/>
          </p:cNvSpPr>
          <p:nvPr>
            <p:ph idx="1"/>
          </p:nvPr>
        </p:nvSpPr>
        <p:spPr>
          <a:xfrm>
            <a:off x="838200" y="1491916"/>
            <a:ext cx="10515600" cy="4685047"/>
          </a:xfrm>
        </p:spPr>
        <p:txBody>
          <a:bodyPr>
            <a:normAutofit/>
          </a:bodyPr>
          <a:lstStyle/>
          <a:p>
            <a:endParaRPr lang="en-US" dirty="0"/>
          </a:p>
          <a:p>
            <a:pPr marL="0" indent="0">
              <a:buNone/>
            </a:pPr>
            <a:r>
              <a:rPr lang="en-US" dirty="0"/>
              <a:t>Because…</a:t>
            </a:r>
          </a:p>
          <a:p>
            <a:r>
              <a:rPr lang="en-US" sz="2400" dirty="0"/>
              <a:t>Someone who doesn’t speak the language won’t receive the meaning</a:t>
            </a:r>
          </a:p>
          <a:p>
            <a:r>
              <a:rPr lang="en-US" sz="2400" dirty="0"/>
              <a:t>All minds are different, and the impressions created by a signification are different for everyone (B2)</a:t>
            </a:r>
          </a:p>
          <a:p>
            <a:pPr marL="0" indent="0">
              <a:buNone/>
            </a:pPr>
            <a:endParaRPr lang="en-US" dirty="0"/>
          </a:p>
          <a:p>
            <a:pPr marL="0" indent="0">
              <a:buNone/>
            </a:pPr>
            <a:r>
              <a:rPr lang="en-US" dirty="0"/>
              <a:t>So… </a:t>
            </a:r>
          </a:p>
          <a:p>
            <a:pPr marL="0" indent="0">
              <a:buNone/>
            </a:pPr>
            <a:r>
              <a:rPr lang="en-US" sz="2400" dirty="0"/>
              <a:t>The significance is a logical conclusion or summary of the thought, which </a:t>
            </a:r>
            <a:r>
              <a:rPr lang="en-US" sz="2400" i="1" dirty="0"/>
              <a:t>can</a:t>
            </a:r>
            <a:r>
              <a:rPr lang="en-US" sz="2400" dirty="0"/>
              <a:t> be passed from person to person with language</a:t>
            </a:r>
          </a:p>
        </p:txBody>
      </p:sp>
      <p:pic>
        <p:nvPicPr>
          <p:cNvPr id="2050" name="Picture 2" descr="Greek Philosophy – Sextus Empiricus – Thought Itself">
            <a:extLst>
              <a:ext uri="{FF2B5EF4-FFF2-40B4-BE49-F238E27FC236}">
                <a16:creationId xmlns:a16="http://schemas.microsoft.com/office/drawing/2014/main" id="{46BC1CBA-5A3A-4EDB-BDDE-2686591123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91812" y="4941337"/>
            <a:ext cx="13239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449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83F66-201C-4A02-ACF7-F3DD24A8C753}"/>
              </a:ext>
            </a:extLst>
          </p:cNvPr>
          <p:cNvSpPr>
            <a:spLocks noGrp="1"/>
          </p:cNvSpPr>
          <p:nvPr>
            <p:ph type="title"/>
          </p:nvPr>
        </p:nvSpPr>
        <p:spPr/>
        <p:txBody>
          <a:bodyPr/>
          <a:lstStyle/>
          <a:p>
            <a:r>
              <a:rPr lang="en-US" dirty="0">
                <a:latin typeface="Georgia" panose="02040502050405020303" pitchFamily="18" charset="0"/>
              </a:rPr>
              <a:t>Incorporeality</a:t>
            </a:r>
          </a:p>
        </p:txBody>
      </p:sp>
      <p:sp>
        <p:nvSpPr>
          <p:cNvPr id="3" name="Content Placeholder 2">
            <a:extLst>
              <a:ext uri="{FF2B5EF4-FFF2-40B4-BE49-F238E27FC236}">
                <a16:creationId xmlns:a16="http://schemas.microsoft.com/office/drawing/2014/main" id="{27BFD130-FF42-4077-9665-B811B4C22516}"/>
              </a:ext>
            </a:extLst>
          </p:cNvPr>
          <p:cNvSpPr>
            <a:spLocks noGrp="1"/>
          </p:cNvSpPr>
          <p:nvPr>
            <p:ph idx="1"/>
          </p:nvPr>
        </p:nvSpPr>
        <p:spPr>
          <a:xfrm>
            <a:off x="838200" y="2190750"/>
            <a:ext cx="10515600" cy="4667250"/>
          </a:xfrm>
        </p:spPr>
        <p:txBody>
          <a:bodyPr>
            <a:normAutofit/>
          </a:bodyPr>
          <a:lstStyle/>
          <a:p>
            <a:r>
              <a:rPr lang="en-US" sz="2400" dirty="0"/>
              <a:t>Since language can be false, it can’t have a corporeal body</a:t>
            </a:r>
            <a:br>
              <a:rPr lang="en-US" sz="2400" dirty="0"/>
            </a:br>
            <a:r>
              <a:rPr lang="en-US" sz="2400" dirty="0"/>
              <a:t>“If Cato is not walking, the false statement that he is walking cannot have a corporeal entity, the non-walking Cato, as its meaning.”</a:t>
            </a:r>
          </a:p>
          <a:p>
            <a:endParaRPr lang="en-US" sz="2400" dirty="0"/>
          </a:p>
          <a:p>
            <a:r>
              <a:rPr lang="en-US" sz="2400" dirty="0"/>
              <a:t>Language distinguishes subjects and predicates, and this distinction is arbitrary/doesn’t exist in nature</a:t>
            </a:r>
          </a:p>
          <a:p>
            <a:endParaRPr lang="en-US" sz="2400" dirty="0"/>
          </a:p>
          <a:p>
            <a:pPr marL="0" indent="0">
              <a:buNone/>
            </a:pPr>
            <a:r>
              <a:rPr lang="en-US" sz="2400" dirty="0">
                <a:solidFill>
                  <a:schemeClr val="tx1">
                    <a:lumMod val="75000"/>
                    <a:lumOff val="25000"/>
                  </a:schemeClr>
                </a:solidFill>
              </a:rPr>
              <a:t>-the Stoics don’t like incorporeality, so while they can’t say that these </a:t>
            </a:r>
            <a:r>
              <a:rPr lang="en-US" sz="2400" i="1" dirty="0" err="1">
                <a:solidFill>
                  <a:schemeClr val="tx1">
                    <a:lumMod val="75000"/>
                    <a:lumOff val="25000"/>
                  </a:schemeClr>
                </a:solidFill>
              </a:rPr>
              <a:t>lekta</a:t>
            </a:r>
            <a:r>
              <a:rPr lang="en-US" sz="2400" dirty="0">
                <a:solidFill>
                  <a:schemeClr val="tx1">
                    <a:lumMod val="75000"/>
                    <a:lumOff val="25000"/>
                  </a:schemeClr>
                </a:solidFill>
              </a:rPr>
              <a:t> exist, they place them into the ‘something’ class</a:t>
            </a:r>
          </a:p>
        </p:txBody>
      </p:sp>
    </p:spTree>
    <p:extLst>
      <p:ext uri="{BB962C8B-B14F-4D97-AF65-F5344CB8AC3E}">
        <p14:creationId xmlns:p14="http://schemas.microsoft.com/office/powerpoint/2010/main" val="4084085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E5ADE-18F7-447B-9EF0-5770898EA350}"/>
              </a:ext>
            </a:extLst>
          </p:cNvPr>
          <p:cNvSpPr>
            <a:spLocks noGrp="1"/>
          </p:cNvSpPr>
          <p:nvPr>
            <p:ph type="title"/>
          </p:nvPr>
        </p:nvSpPr>
        <p:spPr>
          <a:xfrm>
            <a:off x="497305" y="365125"/>
            <a:ext cx="11149263" cy="1325563"/>
          </a:xfrm>
        </p:spPr>
        <p:txBody>
          <a:bodyPr/>
          <a:lstStyle/>
          <a:p>
            <a:r>
              <a:rPr lang="en-US" dirty="0">
                <a:latin typeface="Georgia" panose="02040502050405020303" pitchFamily="18" charset="0"/>
              </a:rPr>
              <a:t>Impressions and the signification/sayable/</a:t>
            </a:r>
            <a:r>
              <a:rPr lang="el-GR" dirty="0">
                <a:latin typeface="Georgia" panose="02040502050405020303" pitchFamily="18" charset="0"/>
              </a:rPr>
              <a:t>λεκτον</a:t>
            </a:r>
            <a:endParaRPr lang="en-US" dirty="0">
              <a:latin typeface="Georgia" panose="02040502050405020303" pitchFamily="18" charset="0"/>
            </a:endParaRPr>
          </a:p>
        </p:txBody>
      </p:sp>
      <p:sp>
        <p:nvSpPr>
          <p:cNvPr id="3" name="Content Placeholder 2">
            <a:extLst>
              <a:ext uri="{FF2B5EF4-FFF2-40B4-BE49-F238E27FC236}">
                <a16:creationId xmlns:a16="http://schemas.microsoft.com/office/drawing/2014/main" id="{17730FCA-85EB-4897-9AC4-0D766C18BDF0}"/>
              </a:ext>
            </a:extLst>
          </p:cNvPr>
          <p:cNvSpPr>
            <a:spLocks noGrp="1"/>
          </p:cNvSpPr>
          <p:nvPr>
            <p:ph idx="1"/>
          </p:nvPr>
        </p:nvSpPr>
        <p:spPr>
          <a:xfrm>
            <a:off x="1475873" y="2638044"/>
            <a:ext cx="9288379" cy="3101983"/>
          </a:xfrm>
        </p:spPr>
        <p:txBody>
          <a:bodyPr>
            <a:normAutofit lnSpcReduction="10000"/>
          </a:bodyPr>
          <a:lstStyle/>
          <a:p>
            <a:r>
              <a:rPr lang="en-US" sz="2400" dirty="0"/>
              <a:t>When an impression arises from outside stimulus, the “commanding-faculty will be disposed in a certain way” (L&amp;S 200)</a:t>
            </a:r>
            <a:br>
              <a:rPr lang="en-US" sz="2400" dirty="0"/>
            </a:br>
            <a:r>
              <a:rPr lang="en-US" sz="2400" dirty="0"/>
              <a:t>-the sayable is the correlate of that (corporeal) disposition</a:t>
            </a:r>
          </a:p>
          <a:p>
            <a:endParaRPr lang="en-US" sz="2400" dirty="0"/>
          </a:p>
          <a:p>
            <a:r>
              <a:rPr lang="en-US" sz="2400" dirty="0"/>
              <a:t>This sayable can be assented to or not		(rationality)</a:t>
            </a:r>
          </a:p>
          <a:p>
            <a:endParaRPr lang="en-US" sz="2400" dirty="0"/>
          </a:p>
          <a:p>
            <a:r>
              <a:rPr lang="en-US" sz="2400" dirty="0"/>
              <a:t>This sayable is what we use to form speech to convey that thought</a:t>
            </a:r>
          </a:p>
        </p:txBody>
      </p:sp>
    </p:spTree>
    <p:extLst>
      <p:ext uri="{BB962C8B-B14F-4D97-AF65-F5344CB8AC3E}">
        <p14:creationId xmlns:p14="http://schemas.microsoft.com/office/powerpoint/2010/main" val="3741232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FD9EA-CDF7-4F7F-912E-D587FCE33440}"/>
              </a:ext>
            </a:extLst>
          </p:cNvPr>
          <p:cNvSpPr>
            <a:spLocks noGrp="1"/>
          </p:cNvSpPr>
          <p:nvPr>
            <p:ph type="title"/>
          </p:nvPr>
        </p:nvSpPr>
        <p:spPr>
          <a:xfrm>
            <a:off x="2231136" y="579561"/>
            <a:ext cx="7729728" cy="1188720"/>
          </a:xfrm>
        </p:spPr>
        <p:txBody>
          <a:bodyPr/>
          <a:lstStyle/>
          <a:p>
            <a:r>
              <a:rPr lang="en-US" dirty="0">
                <a:latin typeface="Georgia" panose="02040502050405020303" pitchFamily="18" charset="0"/>
              </a:rPr>
              <a:t>Complete vs Incomplete Sayables</a:t>
            </a:r>
          </a:p>
        </p:txBody>
      </p:sp>
      <p:sp>
        <p:nvSpPr>
          <p:cNvPr id="3" name="Content Placeholder 2">
            <a:extLst>
              <a:ext uri="{FF2B5EF4-FFF2-40B4-BE49-F238E27FC236}">
                <a16:creationId xmlns:a16="http://schemas.microsoft.com/office/drawing/2014/main" id="{EF51F432-A975-4671-844D-BAC256860CE7}"/>
              </a:ext>
            </a:extLst>
          </p:cNvPr>
          <p:cNvSpPr>
            <a:spLocks noGrp="1"/>
          </p:cNvSpPr>
          <p:nvPr>
            <p:ph idx="1"/>
          </p:nvPr>
        </p:nvSpPr>
        <p:spPr>
          <a:xfrm>
            <a:off x="1042737" y="1969449"/>
            <a:ext cx="10106526" cy="3714630"/>
          </a:xfrm>
        </p:spPr>
        <p:txBody>
          <a:bodyPr>
            <a:noAutofit/>
          </a:bodyPr>
          <a:lstStyle/>
          <a:p>
            <a:pPr marL="0" indent="0">
              <a:buNone/>
            </a:pPr>
            <a:r>
              <a:rPr lang="en-US" sz="2400" dirty="0"/>
              <a:t>A complete sayable needs:</a:t>
            </a:r>
          </a:p>
          <a:p>
            <a:r>
              <a:rPr lang="en-US" sz="2400" dirty="0"/>
              <a:t>A nominative (a subject)</a:t>
            </a:r>
            <a:br>
              <a:rPr lang="en-US" sz="2400" dirty="0"/>
            </a:br>
            <a:r>
              <a:rPr lang="en-US" sz="2400" dirty="0"/>
              <a:t>-The nominative case is the purest form which has ‘fallen upright’ directly from the thought (33K)</a:t>
            </a:r>
          </a:p>
          <a:p>
            <a:r>
              <a:rPr lang="en-US" sz="2400" dirty="0"/>
              <a:t>The signification of a characteristic, or a </a:t>
            </a:r>
            <a:r>
              <a:rPr lang="en-US" sz="2400" i="1" dirty="0"/>
              <a:t>predicate</a:t>
            </a:r>
            <a:r>
              <a:rPr lang="en-US" sz="2400" dirty="0"/>
              <a:t>, which the Stoics use to mean anything attached to that nominative (33G)</a:t>
            </a:r>
          </a:p>
          <a:p>
            <a:pPr marL="0" indent="0">
              <a:buNone/>
            </a:pPr>
            <a:br>
              <a:rPr lang="en-US" sz="2400" dirty="0"/>
            </a:br>
            <a:r>
              <a:rPr lang="en-US" sz="2400" dirty="0"/>
              <a:t>“Dion writes”		“here is Dion”		“Dion is skinny”</a:t>
            </a:r>
          </a:p>
          <a:p>
            <a:endParaRPr lang="en-US" sz="2400" dirty="0"/>
          </a:p>
          <a:p>
            <a:pPr marL="0" indent="0">
              <a:buNone/>
            </a:pPr>
            <a:r>
              <a:rPr lang="en-US" sz="2400" dirty="0">
                <a:solidFill>
                  <a:schemeClr val="tx1">
                    <a:lumMod val="75000"/>
                    <a:lumOff val="25000"/>
                  </a:schemeClr>
                </a:solidFill>
              </a:rPr>
              <a:t>Proposition like this are the most important, but sayables also include questions, oaths, imperatives…</a:t>
            </a:r>
          </a:p>
        </p:txBody>
      </p:sp>
      <p:sp>
        <p:nvSpPr>
          <p:cNvPr id="4" name="TextBox 3">
            <a:extLst>
              <a:ext uri="{FF2B5EF4-FFF2-40B4-BE49-F238E27FC236}">
                <a16:creationId xmlns:a16="http://schemas.microsoft.com/office/drawing/2014/main" id="{197F1B5D-5D26-4EB7-AA32-AF561C41E9A6}"/>
              </a:ext>
            </a:extLst>
          </p:cNvPr>
          <p:cNvSpPr txBox="1"/>
          <p:nvPr/>
        </p:nvSpPr>
        <p:spPr>
          <a:xfrm>
            <a:off x="11056897" y="6342435"/>
            <a:ext cx="566181" cy="369332"/>
          </a:xfrm>
          <a:prstGeom prst="rect">
            <a:avLst/>
          </a:prstGeom>
          <a:noFill/>
        </p:spPr>
        <p:txBody>
          <a:bodyPr wrap="none" rtlCol="0">
            <a:spAutoFit/>
          </a:bodyPr>
          <a:lstStyle/>
          <a:p>
            <a:r>
              <a:rPr lang="en-US" dirty="0"/>
              <a:t>33K</a:t>
            </a:r>
          </a:p>
        </p:txBody>
      </p:sp>
      <p:pic>
        <p:nvPicPr>
          <p:cNvPr id="1026" name="Picture 2" descr="Ammonius the Alexandrian - HolidayMapQ.com">
            <a:extLst>
              <a:ext uri="{FF2B5EF4-FFF2-40B4-BE49-F238E27FC236}">
                <a16:creationId xmlns:a16="http://schemas.microsoft.com/office/drawing/2014/main" id="{99FAA732-1C56-4E5B-8E92-518296B43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0882" y="146233"/>
            <a:ext cx="2052029" cy="2240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26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FB775-8874-42D5-A3E6-5823FA831AF1}"/>
              </a:ext>
            </a:extLst>
          </p:cNvPr>
          <p:cNvSpPr>
            <a:spLocks noGrp="1"/>
          </p:cNvSpPr>
          <p:nvPr>
            <p:ph type="title"/>
          </p:nvPr>
        </p:nvSpPr>
        <p:spPr/>
        <p:txBody>
          <a:bodyPr/>
          <a:lstStyle/>
          <a:p>
            <a:r>
              <a:rPr lang="en-US" dirty="0">
                <a:latin typeface="Georgia" panose="02040502050405020303" pitchFamily="18" charset="0"/>
              </a:rPr>
              <a:t>Predicates</a:t>
            </a:r>
          </a:p>
        </p:txBody>
      </p:sp>
      <p:sp>
        <p:nvSpPr>
          <p:cNvPr id="3" name="Content Placeholder 2">
            <a:extLst>
              <a:ext uri="{FF2B5EF4-FFF2-40B4-BE49-F238E27FC236}">
                <a16:creationId xmlns:a16="http://schemas.microsoft.com/office/drawing/2014/main" id="{98EC84DD-CF55-4884-A779-6715AB00ABCE}"/>
              </a:ext>
            </a:extLst>
          </p:cNvPr>
          <p:cNvSpPr>
            <a:spLocks noGrp="1"/>
          </p:cNvSpPr>
          <p:nvPr>
            <p:ph idx="1"/>
          </p:nvPr>
        </p:nvSpPr>
        <p:spPr>
          <a:xfrm>
            <a:off x="1764632" y="2638044"/>
            <a:ext cx="8662736" cy="3522124"/>
          </a:xfrm>
        </p:spPr>
        <p:txBody>
          <a:bodyPr>
            <a:normAutofit/>
          </a:bodyPr>
          <a:lstStyle/>
          <a:p>
            <a:r>
              <a:rPr lang="en-US" sz="2400" dirty="0"/>
              <a:t>Incorporeal signification of a characteristic (of a body)</a:t>
            </a:r>
          </a:p>
          <a:p>
            <a:r>
              <a:rPr lang="en-US" sz="2400" dirty="0"/>
              <a:t>(28M) predicates aren’t something we can have, since they are just something a body is doing:</a:t>
            </a:r>
            <a:br>
              <a:rPr lang="en-US" sz="2400" dirty="0"/>
            </a:br>
            <a:r>
              <a:rPr lang="en-US" sz="2400" dirty="0"/>
              <a:t>’Simon walks’ – nothing here besides Simon</a:t>
            </a:r>
            <a:br>
              <a:rPr lang="en-US" sz="2400" dirty="0"/>
            </a:br>
            <a:r>
              <a:rPr lang="en-US" sz="2400" dirty="0"/>
              <a:t>  -while Simon is a thing, ‘walks’ doesn’t exist anywhere in nature</a:t>
            </a:r>
            <a:br>
              <a:rPr lang="en-US" sz="2400" dirty="0"/>
            </a:br>
            <a:r>
              <a:rPr lang="en-US" sz="2400" dirty="0"/>
              <a:t>‘He acts prudently’</a:t>
            </a:r>
            <a:br>
              <a:rPr lang="en-US" sz="2400" dirty="0"/>
            </a:br>
            <a:r>
              <a:rPr lang="en-US" sz="2400" dirty="0"/>
              <a:t>  -we can have prudence, but we can’t have the ‘acting prudently’ (33J)</a:t>
            </a:r>
          </a:p>
        </p:txBody>
      </p:sp>
      <p:pic>
        <p:nvPicPr>
          <p:cNvPr id="4" name="Picture 2" descr="Diogenes Laërtius (Author of The Lives and Opinions of Eminent Philosophers)">
            <a:extLst>
              <a:ext uri="{FF2B5EF4-FFF2-40B4-BE49-F238E27FC236}">
                <a16:creationId xmlns:a16="http://schemas.microsoft.com/office/drawing/2014/main" id="{5ECA5C75-94F3-44FF-B289-140863410F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14378" y="132819"/>
            <a:ext cx="1714500"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51490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289</TotalTime>
  <Words>1230</Words>
  <Application>Microsoft Office PowerPoint</Application>
  <PresentationFormat>Widescreen</PresentationFormat>
  <Paragraphs>110</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Corbel</vt:lpstr>
      <vt:lpstr>Georgia</vt:lpstr>
      <vt:lpstr>Gill Sans MT</vt:lpstr>
      <vt:lpstr>Parcel</vt:lpstr>
      <vt:lpstr>Sayables and Simple Propositions</vt:lpstr>
      <vt:lpstr>Language is closely connected with Stoic logic and epistemology</vt:lpstr>
      <vt:lpstr>Voiced sound vs spoken speech</vt:lpstr>
      <vt:lpstr>3 things linked</vt:lpstr>
      <vt:lpstr>The significance isn’t inherent in speech, but a separate thing</vt:lpstr>
      <vt:lpstr>Incorporeality</vt:lpstr>
      <vt:lpstr>Impressions and the signification/sayable/λεκτον</vt:lpstr>
      <vt:lpstr>Complete vs Incomplete Sayables</vt:lpstr>
      <vt:lpstr>Predicates</vt:lpstr>
      <vt:lpstr>Simple Propositions</vt:lpstr>
      <vt:lpstr>3 types of simple affirmative propositions</vt:lpstr>
      <vt:lpstr>Contradictions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Sayables and Simple Propositions</dc:title>
  <dc:creator>Raphael Weiner</dc:creator>
  <cp:lastModifiedBy>Raphael Weiner</cp:lastModifiedBy>
  <cp:revision>5</cp:revision>
  <dcterms:created xsi:type="dcterms:W3CDTF">2021-10-19T11:21:53Z</dcterms:created>
  <dcterms:modified xsi:type="dcterms:W3CDTF">2021-10-21T14:56:39Z</dcterms:modified>
</cp:coreProperties>
</file>