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65" r:id="rId3"/>
    <p:sldId id="257" r:id="rId4"/>
    <p:sldId id="266" r:id="rId5"/>
    <p:sldId id="259" r:id="rId6"/>
    <p:sldId id="264" r:id="rId7"/>
    <p:sldId id="263" r:id="rId8"/>
    <p:sldId id="260" r:id="rId9"/>
    <p:sldId id="261" r:id="rId10"/>
    <p:sldId id="268" r:id="rId11"/>
    <p:sldId id="267" r:id="rId12"/>
    <p:sldId id="25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61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D3992-6B2A-CC43-950D-C20BA3819BA8}" type="datetimeFigureOut">
              <a:rPr lang="en-US" smtClean="0"/>
              <a:t>11/17/13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8202B0-7412-3F43-ADCD-1593FEFB9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10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of this usefully extensible to emerging applications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202B0-7412-3F43-ADCD-1593FEFB92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859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D61A1-4D05-F84D-A5DC-F4C5360938B4}" type="datetimeFigureOut">
              <a:rPr lang="en-US" smtClean="0"/>
              <a:t>11/17/13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8CA3D-E507-5045-9C76-686643179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747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D61A1-4D05-F84D-A5DC-F4C5360938B4}" type="datetimeFigureOut">
              <a:rPr lang="en-US" smtClean="0"/>
              <a:t>11/17/13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8CA3D-E507-5045-9C76-686643179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912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D61A1-4D05-F84D-A5DC-F4C5360938B4}" type="datetimeFigureOut">
              <a:rPr lang="en-US" smtClean="0"/>
              <a:t>11/17/13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8CA3D-E507-5045-9C76-686643179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8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D61A1-4D05-F84D-A5DC-F4C5360938B4}" type="datetimeFigureOut">
              <a:rPr lang="en-US" smtClean="0"/>
              <a:t>11/17/13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8CA3D-E507-5045-9C76-686643179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47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D61A1-4D05-F84D-A5DC-F4C5360938B4}" type="datetimeFigureOut">
              <a:rPr lang="en-US" smtClean="0"/>
              <a:t>11/17/13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8CA3D-E507-5045-9C76-686643179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703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D61A1-4D05-F84D-A5DC-F4C5360938B4}" type="datetimeFigureOut">
              <a:rPr lang="en-US" smtClean="0"/>
              <a:t>11/17/13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8CA3D-E507-5045-9C76-686643179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807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D61A1-4D05-F84D-A5DC-F4C5360938B4}" type="datetimeFigureOut">
              <a:rPr lang="en-US" smtClean="0"/>
              <a:t>11/17/13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8CA3D-E507-5045-9C76-686643179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06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D61A1-4D05-F84D-A5DC-F4C5360938B4}" type="datetimeFigureOut">
              <a:rPr lang="en-US" smtClean="0"/>
              <a:t>11/17/13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8CA3D-E507-5045-9C76-686643179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987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D61A1-4D05-F84D-A5DC-F4C5360938B4}" type="datetimeFigureOut">
              <a:rPr lang="en-US" smtClean="0"/>
              <a:t>11/17/13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8CA3D-E507-5045-9C76-686643179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038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D61A1-4D05-F84D-A5DC-F4C5360938B4}" type="datetimeFigureOut">
              <a:rPr lang="en-US" smtClean="0"/>
              <a:t>11/17/13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8CA3D-E507-5045-9C76-686643179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284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D61A1-4D05-F84D-A5DC-F4C5360938B4}" type="datetimeFigureOut">
              <a:rPr lang="en-US" smtClean="0"/>
              <a:t>11/17/13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8CA3D-E507-5045-9C76-686643179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835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D61A1-4D05-F84D-A5DC-F4C5360938B4}" type="datetimeFigureOut">
              <a:rPr lang="en-US" smtClean="0"/>
              <a:t>11/17/13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8CA3D-E507-5045-9C76-686643179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743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Relationship Id="rId3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Validate the Data Standard: </a:t>
            </a:r>
            <a:r>
              <a:rPr lang="en-US" dirty="0" err="1" smtClean="0"/>
              <a:t>Interlab</a:t>
            </a:r>
            <a:r>
              <a:rPr lang="en-US" dirty="0" smtClean="0"/>
              <a:t> </a:t>
            </a:r>
            <a:r>
              <a:rPr lang="en-US" dirty="0" smtClean="0"/>
              <a:t>Study of NGS HLA Typing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Marc Salit, NIST/ABMS</a:t>
            </a:r>
          </a:p>
          <a:p>
            <a:r>
              <a:rPr lang="en-US" dirty="0" smtClean="0"/>
              <a:t>November 17, 2013</a:t>
            </a:r>
          </a:p>
          <a:p>
            <a:r>
              <a:rPr lang="en-US" dirty="0" smtClean="0"/>
              <a:t>ASHI Meeting, Chicago, 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603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Faces to get to know…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Dave </a:t>
            </a:r>
            <a:r>
              <a:rPr lang="en-US" dirty="0" err="1" smtClean="0"/>
              <a:t>Duewer</a:t>
            </a:r>
            <a:endParaRPr lang="en-US" dirty="0"/>
          </a:p>
        </p:txBody>
      </p:sp>
      <p:pic>
        <p:nvPicPr>
          <p:cNvPr id="5" name="Picture 1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-13878" r="-13878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Scott Pine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t="3234" b="32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70064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Does this make sense?</a:t>
            </a:r>
          </a:p>
          <a:p>
            <a:endParaRPr lang="en-US" dirty="0"/>
          </a:p>
          <a:p>
            <a:r>
              <a:rPr lang="en-US" dirty="0" smtClean="0"/>
              <a:t>Missed gaps?</a:t>
            </a:r>
          </a:p>
          <a:p>
            <a:endParaRPr lang="en-US" dirty="0" smtClean="0"/>
          </a:p>
          <a:p>
            <a:r>
              <a:rPr lang="en-US" dirty="0" smtClean="0"/>
              <a:t>Steering group?</a:t>
            </a:r>
          </a:p>
          <a:p>
            <a:pPr lvl="1"/>
            <a:r>
              <a:rPr lang="en-US" dirty="0" smtClean="0"/>
              <a:t>technical</a:t>
            </a:r>
          </a:p>
          <a:p>
            <a:pPr lvl="1"/>
            <a:r>
              <a:rPr lang="en-US" dirty="0" smtClean="0"/>
              <a:t>policy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How to proceed?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545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“</a:t>
            </a:r>
            <a:r>
              <a:rPr lang="en-US" smtClean="0"/>
              <a:t>Space</a:t>
            </a:r>
            <a:r>
              <a:rPr lang="ja-JP" altLang="en-US" smtClean="0"/>
              <a:t>”</a:t>
            </a:r>
            <a:r>
              <a:rPr lang="en-US" smtClean="0"/>
              <a:t> of Lab Comparisons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mtClean="0"/>
              <a:t>Case A</a:t>
            </a:r>
          </a:p>
          <a:p>
            <a:pPr lvl="1"/>
            <a:r>
              <a:rPr lang="en-US" smtClean="0"/>
              <a:t>mutually consistent results, harmonious</a:t>
            </a:r>
          </a:p>
          <a:p>
            <a:pPr lvl="2"/>
            <a:r>
              <a:rPr lang="en-US" smtClean="0"/>
              <a:t>results in the same population; error-bars touch</a:t>
            </a:r>
          </a:p>
          <a:p>
            <a:r>
              <a:rPr lang="en-US" smtClean="0"/>
              <a:t>Case B</a:t>
            </a:r>
          </a:p>
          <a:p>
            <a:pPr lvl="1"/>
            <a:r>
              <a:rPr lang="en-US" smtClean="0"/>
              <a:t>over-dispersion</a:t>
            </a:r>
          </a:p>
          <a:p>
            <a:pPr lvl="2"/>
            <a:r>
              <a:rPr lang="en-US" smtClean="0"/>
              <a:t>poor overlap of error-bars</a:t>
            </a:r>
          </a:p>
          <a:p>
            <a:pPr lvl="2"/>
            <a:r>
              <a:rPr lang="en-US" smtClean="0"/>
              <a:t>evidence of under-estimation of measurement uncertainty</a:t>
            </a:r>
          </a:p>
          <a:p>
            <a:pPr lvl="3"/>
            <a:r>
              <a:rPr lang="en-US" smtClean="0"/>
              <a:t>may arise from experiment design that doesn</a:t>
            </a:r>
            <a:r>
              <a:rPr lang="ja-JP" altLang="en-US" smtClean="0"/>
              <a:t>’</a:t>
            </a:r>
            <a:r>
              <a:rPr lang="en-US" smtClean="0"/>
              <a:t>t include important factors</a:t>
            </a:r>
          </a:p>
          <a:p>
            <a:pPr lvl="4"/>
            <a:r>
              <a:rPr lang="en-US" smtClean="0"/>
              <a:t>e.g. </a:t>
            </a:r>
            <a:r>
              <a:rPr lang="ja-JP" altLang="en-US" smtClean="0"/>
              <a:t>“</a:t>
            </a:r>
            <a:r>
              <a:rPr lang="en-US" smtClean="0"/>
              <a:t>Day</a:t>
            </a:r>
            <a:r>
              <a:rPr lang="ja-JP" altLang="en-US" smtClean="0"/>
              <a:t>”</a:t>
            </a:r>
            <a:r>
              <a:rPr lang="en-US" smtClean="0"/>
              <a:t> effects</a:t>
            </a:r>
          </a:p>
          <a:p>
            <a:r>
              <a:rPr lang="en-US" smtClean="0"/>
              <a:t>Case C</a:t>
            </a:r>
          </a:p>
          <a:p>
            <a:pPr lvl="1"/>
            <a:r>
              <a:rPr lang="en-US" smtClean="0"/>
              <a:t>consistency and harmony, with outliers</a:t>
            </a:r>
          </a:p>
          <a:p>
            <a:pPr lvl="2"/>
            <a:r>
              <a:rPr lang="en-US" smtClean="0"/>
              <a:t>evidence that most labs in control</a:t>
            </a:r>
          </a:p>
          <a:p>
            <a:pPr lvl="2"/>
            <a:r>
              <a:rPr lang="en-US" smtClean="0"/>
              <a:t>evidence that assay probably valid</a:t>
            </a:r>
          </a:p>
          <a:p>
            <a:pPr lvl="2"/>
            <a:r>
              <a:rPr lang="en-US" smtClean="0"/>
              <a:t>possible blunders in outlier labs</a:t>
            </a:r>
          </a:p>
          <a:p>
            <a:r>
              <a:rPr lang="en-US" smtClean="0"/>
              <a:t>Case D</a:t>
            </a:r>
          </a:p>
          <a:p>
            <a:pPr lvl="1"/>
            <a:r>
              <a:rPr lang="en-US" smtClean="0"/>
              <a:t>over-dispersion with outlying values</a:t>
            </a:r>
          </a:p>
          <a:p>
            <a:pPr lvl="2"/>
            <a:r>
              <a:rPr lang="en-US" smtClean="0"/>
              <a:t>mix of Case B and C</a:t>
            </a:r>
            <a:endParaRPr lang="en-US"/>
          </a:p>
        </p:txBody>
      </p:sp>
      <p:pic>
        <p:nvPicPr>
          <p:cNvPr id="16" name="Content Placeholder 6" descr="CCQM10-03.pdf"/>
          <p:cNvPicPr>
            <a:picLocks noChangeAspect="1"/>
          </p:cNvPicPr>
          <p:nvPr/>
        </p:nvPicPr>
        <p:blipFill>
          <a:blip r:embed="rId2" cstate="print"/>
          <a:srcRect l="20219" t="44658" r="20218" b="20869"/>
          <a:stretch>
            <a:fillRect/>
          </a:stretch>
        </p:blipFill>
        <p:spPr>
          <a:xfrm>
            <a:off x="4424982" y="1971521"/>
            <a:ext cx="4253803" cy="348342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825530" y="3621379"/>
            <a:ext cx="1869812" cy="1484021"/>
          </a:xfrm>
          <a:prstGeom prst="rect">
            <a:avLst/>
          </a:prstGeom>
          <a:solidFill>
            <a:srgbClr val="00FF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695342" y="3621379"/>
            <a:ext cx="1869812" cy="1484021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825530" y="2137358"/>
            <a:ext cx="1869812" cy="1484021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695342" y="2137358"/>
            <a:ext cx="1869812" cy="1484021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3756525" y="6397980"/>
            <a:ext cx="54142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i="1" dirty="0" smtClean="0"/>
              <a:t>as in “</a:t>
            </a:r>
            <a:r>
              <a:rPr lang="en-US" sz="1000" i="1" dirty="0"/>
              <a:t>CCQM Guidance Note: Estimation of a consensus KCRV and associated Degrees of Equivalence” </a:t>
            </a:r>
            <a:br>
              <a:rPr lang="en-US" sz="1000" i="1" dirty="0"/>
            </a:br>
            <a:r>
              <a:rPr lang="en-US" sz="1000" i="1" dirty="0"/>
              <a:t>Draft 2010-03-01, Stephen LR Ellison, LGC and Maurice Cox, NPL</a:t>
            </a:r>
          </a:p>
        </p:txBody>
      </p:sp>
    </p:spTree>
    <p:extLst>
      <p:ext uri="{BB962C8B-B14F-4D97-AF65-F5344CB8AC3E}">
        <p14:creationId xmlns:p14="http://schemas.microsoft.com/office/powerpoint/2010/main" val="4289671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 Goals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Ruggedness testing </a:t>
            </a:r>
            <a:r>
              <a:rPr lang="en-US" dirty="0" smtClean="0"/>
              <a:t>of proposed </a:t>
            </a:r>
            <a:r>
              <a:rPr lang="en-US" dirty="0" smtClean="0"/>
              <a:t>HLA NGS Reporting </a:t>
            </a:r>
            <a:r>
              <a:rPr lang="en-US" dirty="0" smtClean="0"/>
              <a:t>Standard</a:t>
            </a:r>
          </a:p>
          <a:p>
            <a:pPr lvl="1"/>
            <a:r>
              <a:rPr lang="en-US" i="1" dirty="0"/>
              <a:t>Draft information standard for HLA and KIR genotyping data generated </a:t>
            </a:r>
            <a:r>
              <a:rPr lang="en-US" i="1" dirty="0" smtClean="0"/>
              <a:t>via </a:t>
            </a:r>
            <a:r>
              <a:rPr lang="en-US" i="1" dirty="0"/>
              <a:t>Next Generation Sequencing (NGS) technologies and analysis software</a:t>
            </a:r>
            <a:endParaRPr lang="en-US" i="1" dirty="0" smtClean="0"/>
          </a:p>
          <a:p>
            <a:pPr lvl="1"/>
            <a:r>
              <a:rPr lang="en-US" dirty="0" smtClean="0"/>
              <a:t>Establish evidence base for functionality and interoperability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Develop standard method </a:t>
            </a:r>
            <a:r>
              <a:rPr lang="en-US" dirty="0" smtClean="0"/>
              <a:t>for comparing </a:t>
            </a:r>
            <a:r>
              <a:rPr lang="en-US" dirty="0"/>
              <a:t>HLA NGS typing </a:t>
            </a:r>
            <a:r>
              <a:rPr lang="en-US" dirty="0" smtClean="0"/>
              <a:t>results with rigor</a:t>
            </a:r>
            <a:endParaRPr lang="en-US" dirty="0"/>
          </a:p>
          <a:p>
            <a:pPr lvl="1"/>
            <a:r>
              <a:rPr lang="en-US" dirty="0"/>
              <a:t>Extensible to emerging applications</a:t>
            </a:r>
          </a:p>
          <a:p>
            <a:r>
              <a:rPr lang="en-US" dirty="0" smtClean="0"/>
              <a:t>Enable lab validation/accreditation </a:t>
            </a:r>
            <a:r>
              <a:rPr lang="en-US" dirty="0"/>
              <a:t>through </a:t>
            </a:r>
            <a:r>
              <a:rPr lang="en-US" dirty="0" err="1"/>
              <a:t>interlab</a:t>
            </a:r>
            <a:r>
              <a:rPr lang="en-US" dirty="0"/>
              <a:t> performance studies</a:t>
            </a:r>
          </a:p>
          <a:p>
            <a:r>
              <a:rPr lang="en-US" dirty="0"/>
              <a:t>Identify cohort of samples useful for the </a:t>
            </a:r>
            <a:r>
              <a:rPr lang="en-US" dirty="0" smtClean="0"/>
              <a:t>above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17863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Interlab</a:t>
            </a:r>
            <a:r>
              <a:rPr lang="en-US" dirty="0" smtClean="0"/>
              <a:t> Study Evaluation of Harmonization</a:t>
            </a:r>
            <a:endParaRPr lang="en-US" dirty="0"/>
          </a:p>
        </p:txBody>
      </p:sp>
      <p:sp>
        <p:nvSpPr>
          <p:cNvPr id="14339" name="Textplatzhalt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Poor hamonization</a:t>
            </a:r>
            <a:endParaRPr lang="en-US"/>
          </a:p>
        </p:txBody>
      </p:sp>
      <p:pic>
        <p:nvPicPr>
          <p:cNvPr id="14340" name="Inhaltsplatzhalter 9" descr="graafik.jp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323" b="-2947"/>
          <a:stretch/>
        </p:blipFill>
        <p:spPr>
          <a:xfrm>
            <a:off x="457200" y="2387606"/>
            <a:ext cx="4040188" cy="2861733"/>
          </a:xfrm>
        </p:spPr>
      </p:pic>
      <p:sp>
        <p:nvSpPr>
          <p:cNvPr id="14341" name="Textplatzhalt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mtClean="0"/>
              <a:t>Good harmonization</a:t>
            </a:r>
            <a:endParaRPr lang="en-US"/>
          </a:p>
        </p:txBody>
      </p:sp>
      <p:pic>
        <p:nvPicPr>
          <p:cNvPr id="14342" name="Inhaltsplatzhalter 7" descr="mc_img02.jpg"/>
          <p:cNvPicPr>
            <a:picLocks noGrp="1" noChangeAspect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63" b="-666"/>
          <a:stretch/>
        </p:blipFill>
        <p:spPr>
          <a:xfrm>
            <a:off x="4645025" y="2286009"/>
            <a:ext cx="4041775" cy="2763838"/>
          </a:xfrm>
        </p:spPr>
      </p:pic>
      <p:pic>
        <p:nvPicPr>
          <p:cNvPr id="14343" name="Grafik 6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181600"/>
            <a:ext cx="1828800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9077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Demonstrate Harmony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Quadrant </a:t>
            </a:r>
            <a:r>
              <a:rPr lang="en-US" dirty="0" smtClean="0"/>
              <a:t>A is good harmony</a:t>
            </a:r>
          </a:p>
          <a:p>
            <a:pPr lvl="1"/>
            <a:r>
              <a:rPr lang="en-US" dirty="0" smtClean="0"/>
              <a:t>mutually consistent results</a:t>
            </a:r>
            <a:endParaRPr lang="en-US" dirty="0" smtClean="0"/>
          </a:p>
          <a:p>
            <a:pPr lvl="1"/>
            <a:r>
              <a:rPr lang="en-US" dirty="0" smtClean="0"/>
              <a:t>results may agree with reference value, when available</a:t>
            </a:r>
          </a:p>
          <a:p>
            <a:pPr lvl="1"/>
            <a:r>
              <a:rPr lang="en-US" dirty="0" smtClean="0"/>
              <a:t>labs estimate their uncertainties well</a:t>
            </a:r>
          </a:p>
          <a:p>
            <a:pPr lvl="1"/>
            <a:r>
              <a:rPr lang="en-US" dirty="0" smtClean="0"/>
              <a:t>demonstration of </a:t>
            </a:r>
            <a:r>
              <a:rPr lang="en-US" i="1" dirty="0" smtClean="0"/>
              <a:t>Reproducible Research</a:t>
            </a:r>
          </a:p>
          <a:p>
            <a:pPr lvl="2"/>
            <a:endParaRPr lang="en-US" dirty="0"/>
          </a:p>
        </p:txBody>
      </p:sp>
      <p:pic>
        <p:nvPicPr>
          <p:cNvPr id="4" name="Content Placeholder 6" descr="CCQM10-03.pdf"/>
          <p:cNvPicPr>
            <a:picLocks noChangeAspect="1"/>
          </p:cNvPicPr>
          <p:nvPr/>
        </p:nvPicPr>
        <p:blipFill>
          <a:blip r:embed="rId2" cstate="print"/>
          <a:srcRect l="20219" t="44658" r="20218" b="20869"/>
          <a:stretch>
            <a:fillRect/>
          </a:stretch>
        </p:blipFill>
        <p:spPr>
          <a:xfrm>
            <a:off x="4424982" y="1971521"/>
            <a:ext cx="4253803" cy="348342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825530" y="3621379"/>
            <a:ext cx="1869812" cy="1484021"/>
          </a:xfrm>
          <a:prstGeom prst="rect">
            <a:avLst/>
          </a:prstGeom>
          <a:solidFill>
            <a:srgbClr val="00FF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695342" y="3621379"/>
            <a:ext cx="1869812" cy="1484021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825530" y="2137358"/>
            <a:ext cx="1869812" cy="1484021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695342" y="2137358"/>
            <a:ext cx="1869812" cy="1484021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756525" y="6397980"/>
            <a:ext cx="54142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i="1" dirty="0" smtClean="0"/>
              <a:t>as in “</a:t>
            </a:r>
            <a:r>
              <a:rPr lang="en-US" sz="1000" i="1" dirty="0"/>
              <a:t>CCQM Guidance Note: Estimation of a consensus KCRV and associated Degrees of Equivalence” </a:t>
            </a:r>
            <a:br>
              <a:rPr lang="en-US" sz="1000" i="1" dirty="0"/>
            </a:br>
            <a:r>
              <a:rPr lang="en-US" sz="1000" i="1" dirty="0"/>
              <a:t>Draft 2010-03-01, Stephen LR Ellison, LGC and Maurice Cox, NPL</a:t>
            </a:r>
          </a:p>
        </p:txBody>
      </p:sp>
    </p:spTree>
    <p:extLst>
      <p:ext uri="{BB962C8B-B14F-4D97-AF65-F5344CB8AC3E}">
        <p14:creationId xmlns:p14="http://schemas.microsoft.com/office/powerpoint/2010/main" val="2714130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Design for Comparison Data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Required: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" charset="0"/>
                <a:ea typeface="ＭＳ Ｐゴシック" charset="0"/>
              </a:rPr>
              <a:t>quantitative numeric measurand</a:t>
            </a:r>
          </a:p>
          <a:p>
            <a:pPr lvl="2">
              <a:lnSpc>
                <a:spcPct val="90000"/>
              </a:lnSpc>
            </a:pPr>
            <a:r>
              <a:rPr lang="ja-JP" altLang="en-US" sz="1700" dirty="0">
                <a:latin typeface="Arial" charset="0"/>
                <a:ea typeface="ＭＳ Ｐゴシック" charset="0"/>
              </a:rPr>
              <a:t>“</a:t>
            </a:r>
            <a:r>
              <a:rPr lang="en-US" sz="1700" dirty="0">
                <a:latin typeface="Arial" charset="0"/>
                <a:ea typeface="ＭＳ Ｐゴシック" charset="0"/>
              </a:rPr>
              <a:t>Y-axis</a:t>
            </a:r>
            <a:r>
              <a:rPr lang="ja-JP" altLang="en-US" sz="1700" dirty="0">
                <a:latin typeface="Arial" charset="0"/>
                <a:ea typeface="ＭＳ Ｐゴシック" charset="0"/>
              </a:rPr>
              <a:t>”</a:t>
            </a:r>
            <a:r>
              <a:rPr lang="en-US" sz="1700" dirty="0">
                <a:latin typeface="Arial" charset="0"/>
                <a:ea typeface="ＭＳ Ｐゴシック" charset="0"/>
              </a:rPr>
              <a:t> values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" charset="0"/>
                <a:ea typeface="ＭＳ Ｐゴシック" charset="0"/>
              </a:rPr>
              <a:t>quantitative 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confidence </a:t>
            </a:r>
            <a:r>
              <a:rPr lang="en-US" sz="2000" dirty="0">
                <a:latin typeface="Arial" charset="0"/>
                <a:ea typeface="ＭＳ Ｐゴシック" charset="0"/>
              </a:rPr>
              <a:t>estimates</a:t>
            </a:r>
          </a:p>
          <a:p>
            <a:pPr lvl="2">
              <a:lnSpc>
                <a:spcPct val="90000"/>
              </a:lnSpc>
            </a:pPr>
            <a:r>
              <a:rPr lang="en-US" sz="1700" dirty="0">
                <a:latin typeface="Arial" charset="0"/>
                <a:ea typeface="ＭＳ Ｐゴシック" charset="0"/>
              </a:rPr>
              <a:t>error bars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Useful: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" charset="0"/>
                <a:ea typeface="ＭＳ Ｐゴシック" charset="0"/>
              </a:rPr>
              <a:t>estimate of correct value…</a:t>
            </a:r>
          </a:p>
          <a:p>
            <a:pPr lvl="2">
              <a:lnSpc>
                <a:spcPct val="90000"/>
              </a:lnSpc>
            </a:pPr>
            <a:r>
              <a:rPr lang="en-US" sz="1700" dirty="0">
                <a:latin typeface="Arial" charset="0"/>
                <a:ea typeface="ＭＳ Ｐゴシック" charset="0"/>
              </a:rPr>
              <a:t>either</a:t>
            </a:r>
          </a:p>
          <a:p>
            <a:pPr lvl="3">
              <a:lnSpc>
                <a:spcPct val="90000"/>
              </a:lnSpc>
            </a:pPr>
            <a:r>
              <a:rPr lang="ja-JP" altLang="en-US" sz="1500" dirty="0">
                <a:latin typeface="Arial" charset="0"/>
                <a:ea typeface="ＭＳ Ｐゴシック" charset="0"/>
              </a:rPr>
              <a:t>“</a:t>
            </a:r>
            <a:r>
              <a:rPr lang="en-US" sz="1500" dirty="0">
                <a:latin typeface="Arial" charset="0"/>
                <a:ea typeface="ＭＳ Ｐゴシック" charset="0"/>
              </a:rPr>
              <a:t>reference</a:t>
            </a:r>
            <a:r>
              <a:rPr lang="ja-JP" altLang="en-US" sz="1500" dirty="0">
                <a:latin typeface="Arial" charset="0"/>
                <a:ea typeface="ＭＳ Ｐゴシック" charset="0"/>
              </a:rPr>
              <a:t>”</a:t>
            </a:r>
            <a:r>
              <a:rPr lang="en-US" sz="1500" dirty="0">
                <a:latin typeface="Arial" charset="0"/>
                <a:ea typeface="ＭＳ Ｐゴシック" charset="0"/>
              </a:rPr>
              <a:t> value or range</a:t>
            </a:r>
          </a:p>
          <a:p>
            <a:pPr lvl="2">
              <a:lnSpc>
                <a:spcPct val="90000"/>
              </a:lnSpc>
            </a:pPr>
            <a:r>
              <a:rPr lang="en-US" sz="1700" dirty="0">
                <a:latin typeface="Arial" charset="0"/>
                <a:ea typeface="ＭＳ Ｐゴシック" charset="0"/>
              </a:rPr>
              <a:t>or</a:t>
            </a:r>
          </a:p>
          <a:p>
            <a:pPr lvl="3">
              <a:lnSpc>
                <a:spcPct val="90000"/>
              </a:lnSpc>
            </a:pPr>
            <a:r>
              <a:rPr lang="en-US" sz="1500" dirty="0">
                <a:latin typeface="Arial" charset="0"/>
                <a:ea typeface="ＭＳ Ｐゴシック" charset="0"/>
              </a:rPr>
              <a:t>estimate of reference from the population of data</a:t>
            </a:r>
          </a:p>
          <a:p>
            <a:pPr lvl="2">
              <a:lnSpc>
                <a:spcPct val="90000"/>
              </a:lnSpc>
            </a:pPr>
            <a:endParaRPr lang="en-US" sz="1700" dirty="0">
              <a:latin typeface="Arial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endParaRPr lang="en-US" sz="2000" dirty="0">
              <a:latin typeface="Arial" charset="0"/>
              <a:ea typeface="ＭＳ Ｐゴシック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756525" y="6397980"/>
            <a:ext cx="54142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i="1" dirty="0" smtClean="0"/>
              <a:t>as in “</a:t>
            </a:r>
            <a:r>
              <a:rPr lang="en-US" sz="1000" i="1" dirty="0"/>
              <a:t>CCQM Guidance Note: Estimation of a consensus KCRV and associated Degrees of Equivalence” </a:t>
            </a:r>
            <a:br>
              <a:rPr lang="en-US" sz="1000" i="1" dirty="0"/>
            </a:br>
            <a:r>
              <a:rPr lang="en-US" sz="1000" i="1" dirty="0"/>
              <a:t>Draft 2010-03-01, Stephen LR Ellison, LGC and Maurice Cox, NPL</a:t>
            </a:r>
          </a:p>
        </p:txBody>
      </p:sp>
      <p:pic>
        <p:nvPicPr>
          <p:cNvPr id="7" name="Content Placeholder 6" descr="CCQM10-03.pdf"/>
          <p:cNvPicPr>
            <a:picLocks noChangeAspect="1"/>
          </p:cNvPicPr>
          <p:nvPr/>
        </p:nvPicPr>
        <p:blipFill>
          <a:blip r:embed="rId2" cstate="print"/>
          <a:srcRect l="20219" t="44658" r="20218" b="20869"/>
          <a:stretch>
            <a:fillRect/>
          </a:stretch>
        </p:blipFill>
        <p:spPr>
          <a:xfrm>
            <a:off x="4424982" y="1971521"/>
            <a:ext cx="4253803" cy="348342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825530" y="3621379"/>
            <a:ext cx="1869812" cy="1484021"/>
          </a:xfrm>
          <a:prstGeom prst="rect">
            <a:avLst/>
          </a:prstGeom>
          <a:solidFill>
            <a:srgbClr val="00FF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695342" y="3621379"/>
            <a:ext cx="1869812" cy="1484021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825530" y="2137358"/>
            <a:ext cx="1869812" cy="1484021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695342" y="2137358"/>
            <a:ext cx="1869812" cy="1484021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486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Plots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Quick visual of lab performance</a:t>
            </a:r>
          </a:p>
          <a:p>
            <a:pPr lvl="1"/>
            <a:r>
              <a:rPr lang="en-US" dirty="0" smtClean="0"/>
              <a:t>closer </a:t>
            </a:r>
            <a:r>
              <a:rPr lang="en-US" dirty="0" smtClean="0"/>
              <a:t>to </a:t>
            </a:r>
            <a:r>
              <a:rPr lang="en-US" dirty="0" smtClean="0"/>
              <a:t>vertex is better</a:t>
            </a:r>
            <a:endParaRPr lang="en-US" dirty="0" smtClean="0"/>
          </a:p>
          <a:p>
            <a:pPr lvl="1"/>
            <a:r>
              <a:rPr lang="en-US" dirty="0" smtClean="0"/>
              <a:t>x </a:t>
            </a:r>
            <a:r>
              <a:rPr lang="en-US" dirty="0" err="1" smtClean="0"/>
              <a:t>loc</a:t>
            </a:r>
            <a:r>
              <a:rPr lang="en-US" dirty="0" smtClean="0"/>
              <a:t> can </a:t>
            </a:r>
            <a:r>
              <a:rPr lang="en-US" dirty="0" smtClean="0"/>
              <a:t>represent bias</a:t>
            </a:r>
          </a:p>
          <a:p>
            <a:pPr lvl="1"/>
            <a:r>
              <a:rPr lang="en-US" dirty="0" smtClean="0"/>
              <a:t>y </a:t>
            </a:r>
            <a:r>
              <a:rPr lang="en-US" dirty="0" err="1" smtClean="0"/>
              <a:t>loc</a:t>
            </a:r>
            <a:r>
              <a:rPr lang="en-US" dirty="0" smtClean="0"/>
              <a:t> represents confidence estimate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5277" b="52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67489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Youden</a:t>
            </a:r>
            <a:r>
              <a:rPr lang="en-US" dirty="0" smtClean="0"/>
              <a:t> Plot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Often used to compare performance on multiple samples for a given lab</a:t>
            </a:r>
          </a:p>
          <a:p>
            <a:r>
              <a:rPr lang="en-US" dirty="0" smtClean="0"/>
              <a:t>looking for stable offsets</a:t>
            </a:r>
          </a:p>
          <a:p>
            <a:pPr lvl="1"/>
            <a:r>
              <a:rPr lang="en-US" dirty="0" smtClean="0"/>
              <a:t>as opposed to variable offsets, indicative of uncontrolled experiments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3080" b="308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63781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Method and metrics for systematic comparisons of allele calls</a:t>
            </a:r>
          </a:p>
          <a:p>
            <a:pPr lvl="1"/>
            <a:r>
              <a:rPr lang="en-US" dirty="0" smtClean="0"/>
              <a:t>measures of concordance</a:t>
            </a:r>
          </a:p>
          <a:p>
            <a:pPr lvl="1"/>
            <a:r>
              <a:rPr lang="en-US" dirty="0" smtClean="0"/>
              <a:t>classification of alleles </a:t>
            </a:r>
          </a:p>
          <a:p>
            <a:pPr lvl="1"/>
            <a:r>
              <a:rPr lang="en-US" dirty="0" smtClean="0"/>
              <a:t>classification of discordances</a:t>
            </a:r>
          </a:p>
          <a:p>
            <a:pPr lvl="2"/>
            <a:r>
              <a:rPr lang="en-US" dirty="0" err="1" smtClean="0"/>
              <a:t>incl</a:t>
            </a:r>
            <a:r>
              <a:rPr lang="en-US" dirty="0" smtClean="0"/>
              <a:t> challenging sequence context</a:t>
            </a:r>
          </a:p>
          <a:p>
            <a:pPr lvl="2"/>
            <a:r>
              <a:rPr lang="en-US" dirty="0" smtClean="0"/>
              <a:t>haplotype calling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Verification </a:t>
            </a:r>
            <a:r>
              <a:rPr lang="en-US" dirty="0" smtClean="0"/>
              <a:t>of challenging alleles</a:t>
            </a:r>
          </a:p>
          <a:p>
            <a:r>
              <a:rPr lang="en-US" dirty="0" smtClean="0"/>
              <a:t>Integration </a:t>
            </a:r>
            <a:r>
              <a:rPr lang="en-US" dirty="0" smtClean="0"/>
              <a:t>of BQSR, VQSR </a:t>
            </a:r>
            <a:r>
              <a:rPr lang="en-US" dirty="0" smtClean="0"/>
              <a:t>information</a:t>
            </a:r>
          </a:p>
          <a:p>
            <a:r>
              <a:rPr lang="en-US" dirty="0" smtClean="0"/>
              <a:t>Untangling measurement accuracy, allele calling, data/metadata representation</a:t>
            </a:r>
          </a:p>
          <a:p>
            <a:r>
              <a:rPr lang="en-US" dirty="0" smtClean="0"/>
              <a:t>…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741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Considerations for Study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Sample Sets</a:t>
            </a:r>
          </a:p>
          <a:p>
            <a:pPr lvl="1"/>
            <a:r>
              <a:rPr lang="en-US" dirty="0" smtClean="0"/>
              <a:t>UCLA set?</a:t>
            </a:r>
          </a:p>
          <a:p>
            <a:pPr lvl="1"/>
            <a:r>
              <a:rPr lang="en-US" dirty="0" smtClean="0"/>
              <a:t>Fred </a:t>
            </a:r>
            <a:r>
              <a:rPr lang="en-US" dirty="0" smtClean="0"/>
              <a:t>Hutch/</a:t>
            </a:r>
            <a:r>
              <a:rPr lang="en-US" dirty="0" smtClean="0"/>
              <a:t>Anthony Nolan set</a:t>
            </a:r>
          </a:p>
          <a:p>
            <a:pPr lvl="1"/>
            <a:r>
              <a:rPr lang="en-US" dirty="0" err="1" smtClean="0"/>
              <a:t>GeT</a:t>
            </a:r>
            <a:r>
              <a:rPr lang="en-US" dirty="0" smtClean="0"/>
              <a:t>-RM set  from </a:t>
            </a:r>
            <a:r>
              <a:rPr lang="en-US" dirty="0" err="1" smtClean="0"/>
              <a:t>PGx</a:t>
            </a:r>
            <a:r>
              <a:rPr lang="en-US" dirty="0" smtClean="0"/>
              <a:t> cohort of cell lines @ </a:t>
            </a:r>
            <a:r>
              <a:rPr lang="en-US" dirty="0" err="1" smtClean="0"/>
              <a:t>Coriell</a:t>
            </a:r>
            <a:endParaRPr lang="en-US" dirty="0" smtClean="0"/>
          </a:p>
          <a:p>
            <a:pPr lvl="1"/>
            <a:r>
              <a:rPr lang="en-US" dirty="0" smtClean="0"/>
              <a:t>alternatives?</a:t>
            </a:r>
          </a:p>
          <a:p>
            <a:r>
              <a:rPr lang="en-US" dirty="0" smtClean="0"/>
              <a:t>Number of </a:t>
            </a:r>
            <a:r>
              <a:rPr lang="en-US" dirty="0" smtClean="0"/>
              <a:t>samples</a:t>
            </a:r>
          </a:p>
          <a:p>
            <a:r>
              <a:rPr lang="en-US" dirty="0" smtClean="0"/>
              <a:t>Participants?</a:t>
            </a:r>
          </a:p>
          <a:p>
            <a:r>
              <a:rPr lang="en-US" dirty="0" smtClean="0"/>
              <a:t>Multiple rounds?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Scope of samples and calls to be reported</a:t>
            </a:r>
          </a:p>
          <a:p>
            <a:pPr lvl="1"/>
            <a:r>
              <a:rPr lang="en-US" dirty="0"/>
              <a:t>coverage of…</a:t>
            </a:r>
          </a:p>
          <a:p>
            <a:pPr lvl="2"/>
            <a:r>
              <a:rPr lang="en-US" dirty="0"/>
              <a:t>common alleles</a:t>
            </a:r>
          </a:p>
          <a:p>
            <a:pPr lvl="2"/>
            <a:r>
              <a:rPr lang="en-US" dirty="0"/>
              <a:t>rare alleles</a:t>
            </a:r>
          </a:p>
          <a:p>
            <a:pPr lvl="2"/>
            <a:r>
              <a:rPr lang="en-US" dirty="0"/>
              <a:t>proportion in sample set?</a:t>
            </a:r>
          </a:p>
          <a:p>
            <a:pPr lvl="1"/>
            <a:r>
              <a:rPr lang="en-US" dirty="0"/>
              <a:t>exon representation</a:t>
            </a:r>
          </a:p>
          <a:p>
            <a:pPr lvl="1"/>
            <a:r>
              <a:rPr lang="en-US" dirty="0"/>
              <a:t>intron </a:t>
            </a:r>
            <a:r>
              <a:rPr lang="en-US" dirty="0" smtClean="0"/>
              <a:t>reporting</a:t>
            </a:r>
            <a:endParaRPr lang="en-US" dirty="0"/>
          </a:p>
          <a:p>
            <a:r>
              <a:rPr lang="en-US" dirty="0" smtClean="0"/>
              <a:t>Desirable </a:t>
            </a:r>
            <a:r>
              <a:rPr lang="en-US" dirty="0" smtClean="0"/>
              <a:t>properties</a:t>
            </a:r>
          </a:p>
          <a:p>
            <a:pPr lvl="1"/>
            <a:r>
              <a:rPr lang="en-US" dirty="0" smtClean="0"/>
              <a:t>well characterized with alternate methods</a:t>
            </a:r>
          </a:p>
          <a:p>
            <a:pPr lvl="1"/>
            <a:r>
              <a:rPr lang="en-US" dirty="0" smtClean="0"/>
              <a:t>broadly available</a:t>
            </a:r>
          </a:p>
          <a:p>
            <a:pPr lvl="1"/>
            <a:r>
              <a:rPr lang="en-US" dirty="0" smtClean="0"/>
              <a:t>stable over time</a:t>
            </a:r>
          </a:p>
          <a:p>
            <a:pPr lvl="1"/>
            <a:r>
              <a:rPr lang="en-US" dirty="0" smtClean="0"/>
              <a:t>trios</a:t>
            </a:r>
            <a:r>
              <a:rPr lang="en-US" dirty="0" smtClean="0"/>
              <a:t>, quartets</a:t>
            </a:r>
          </a:p>
        </p:txBody>
      </p:sp>
    </p:spTree>
    <p:extLst>
      <p:ext uri="{BB962C8B-B14F-4D97-AF65-F5344CB8AC3E}">
        <p14:creationId xmlns:p14="http://schemas.microsoft.com/office/powerpoint/2010/main" val="235206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4895</TotalTime>
  <Words>537</Words>
  <Application>Microsoft Macintosh PowerPoint</Application>
  <PresentationFormat>On-screen Show (4:3)</PresentationFormat>
  <Paragraphs>110</Paragraphs>
  <Slides>12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Validate the Data Standard: Interlab Study of NGS HLA Typing</vt:lpstr>
      <vt:lpstr>Principle Goals</vt:lpstr>
      <vt:lpstr>Interlab Study Evaluation of Harmonization</vt:lpstr>
      <vt:lpstr>Demonstrate Harmony</vt:lpstr>
      <vt:lpstr>Design for Comparison Data</vt:lpstr>
      <vt:lpstr>Target Plots</vt:lpstr>
      <vt:lpstr>Youden Plot</vt:lpstr>
      <vt:lpstr>Gaps</vt:lpstr>
      <vt:lpstr>Considerations for Study Design</vt:lpstr>
      <vt:lpstr>Faces to get to know…</vt:lpstr>
      <vt:lpstr>Discussion</vt:lpstr>
      <vt:lpstr>“Space” of Lab Comparisons</vt:lpstr>
    </vt:vector>
  </TitlesOfParts>
  <Company>NIST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 Salit</dc:creator>
  <cp:lastModifiedBy>Marc Salit</cp:lastModifiedBy>
  <cp:revision>20</cp:revision>
  <dcterms:created xsi:type="dcterms:W3CDTF">2013-11-14T18:23:10Z</dcterms:created>
  <dcterms:modified xsi:type="dcterms:W3CDTF">2013-11-21T04:08:33Z</dcterms:modified>
</cp:coreProperties>
</file>