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2"/>
  </p:notesMasterIdLst>
  <p:handoutMasterIdLst>
    <p:handoutMasterId r:id="rId33"/>
  </p:handoutMasterIdLst>
  <p:sldIdLst>
    <p:sldId id="258" r:id="rId2"/>
    <p:sldId id="286" r:id="rId3"/>
    <p:sldId id="287" r:id="rId4"/>
    <p:sldId id="273" r:id="rId5"/>
    <p:sldId id="275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6" r:id="rId14"/>
    <p:sldId id="297" r:id="rId15"/>
    <p:sldId id="298" r:id="rId16"/>
    <p:sldId id="299" r:id="rId17"/>
    <p:sldId id="300" r:id="rId18"/>
    <p:sldId id="314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3" r:id="rId29"/>
    <p:sldId id="312" r:id="rId30"/>
    <p:sldId id="311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8A"/>
    <a:srgbClr val="00679A"/>
    <a:srgbClr val="0F4DB3"/>
    <a:srgbClr val="07367B"/>
    <a:srgbClr val="024E8C"/>
    <a:srgbClr val="0073AE"/>
    <a:srgbClr val="005293"/>
    <a:srgbClr val="B6B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669" autoAdjust="0"/>
  </p:normalViewPr>
  <p:slideViewPr>
    <p:cSldViewPr snapToGrid="0">
      <p:cViewPr varScale="1">
        <p:scale>
          <a:sx n="83" d="100"/>
          <a:sy n="83" d="100"/>
        </p:scale>
        <p:origin x="-17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7FF5C3-63D8-CC40-A3F6-921E0D5A46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2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2E93D71-81BA-F244-8B32-7968BCA39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6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Project-name attribute moved to root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Various test identifiers have been abstracted to test-id and test-id-source, where test-id is one of GTR, NMDP, probe-name, ref-id, </a:t>
            </a:r>
            <a:r>
              <a:rPr lang="en-US" dirty="0" err="1" smtClean="0">
                <a:latin typeface="Arial" charset="0"/>
              </a:rPr>
              <a:t>etc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Added support for GL Strings and GL Resources (URIs and external xml for GL-resources)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3D71-81BA-F244-8B32-7968BCA394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GL Resource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 =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Abstract class for all resources representable in GL String format.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Created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rPr>
              <a:t>to support the GL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3D71-81BA-F244-8B32-7968BCA394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54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Blue = attributes</a:t>
            </a:r>
          </a:p>
          <a:p>
            <a:r>
              <a:rPr lang="en-US" dirty="0" smtClean="0"/>
              <a:t>Red</a:t>
            </a:r>
            <a:r>
              <a:rPr lang="en-US" baseline="0" dirty="0" smtClean="0"/>
              <a:t> = values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3D71-81BA-F244-8B32-7968BCA3940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27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data in SRA</a:t>
            </a:r>
          </a:p>
          <a:p>
            <a:r>
              <a:rPr lang="en-US" dirty="0" smtClean="0"/>
              <a:t>SRA holds</a:t>
            </a:r>
            <a:r>
              <a:rPr lang="en-US" baseline="0" dirty="0" smtClean="0"/>
              <a:t> metadata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3D71-81BA-F244-8B32-7968BCA3940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9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data in SRA</a:t>
            </a:r>
          </a:p>
          <a:p>
            <a:r>
              <a:rPr lang="en-US" dirty="0" smtClean="0"/>
              <a:t>SRA holds</a:t>
            </a:r>
            <a:r>
              <a:rPr lang="en-US" baseline="0" dirty="0" smtClean="0"/>
              <a:t> metadata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3D71-81BA-F244-8B32-7968BCA3940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0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 userDrawn="1"/>
        </p:nvGrpSpPr>
        <p:grpSpPr bwMode="auto">
          <a:xfrm>
            <a:off x="346075" y="609600"/>
            <a:ext cx="8501063" cy="5959475"/>
            <a:chOff x="346710" y="609600"/>
            <a:chExt cx="8500935" cy="5958840"/>
          </a:xfrm>
        </p:grpSpPr>
        <p:pic>
          <p:nvPicPr>
            <p:cNvPr id="5" name="Picture 9" descr="PPTTitleImag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609600"/>
              <a:ext cx="8466645" cy="329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 descr="NMDP-BTM Dual Brand logo RGB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" y="6019800"/>
              <a:ext cx="2244090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2743200" y="6324600"/>
            <a:ext cx="6400800" cy="0"/>
          </a:xfrm>
          <a:prstGeom prst="line">
            <a:avLst/>
          </a:prstGeom>
          <a:noFill/>
          <a:ln w="12700">
            <a:solidFill>
              <a:srgbClr val="B6BF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29400" cy="1470025"/>
          </a:xfrm>
        </p:spPr>
        <p:txBody>
          <a:bodyPr anchor="ctr"/>
          <a:lstStyle>
            <a:lvl1pPr>
              <a:defRPr sz="3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13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86400" y="3200400"/>
            <a:ext cx="3505200" cy="1752600"/>
          </a:xfrm>
        </p:spPr>
        <p:txBody>
          <a:bodyPr/>
          <a:lstStyle>
            <a:lvl1pPr marL="0" indent="0" algn="l">
              <a:buFontTx/>
              <a:buNone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43400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1D5F1-D1C0-0E43-8A61-CA6E256B3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419600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419600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157F7-A3CD-734B-A483-4E12D2E68F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03275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803275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A6ECB-97F6-1D41-937E-02ABA99F64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4038600" cy="23622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657600"/>
            <a:ext cx="4038600" cy="22860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38600" cy="45720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 baseline="0">
                <a:latin typeface="Arial" pitchFamily="34" charset="0"/>
                <a:cs typeface="Arial" pitchFamily="34" charset="0"/>
              </a:defRPr>
            </a:lvl2pPr>
            <a:lvl3pPr>
              <a:defRPr sz="2000" baseline="0">
                <a:latin typeface="Arial" pitchFamily="34" charset="0"/>
                <a:cs typeface="Arial" pitchFamily="34" charset="0"/>
              </a:defRPr>
            </a:lvl3pPr>
            <a:lvl4pPr>
              <a:defRPr sz="1800" baseline="0">
                <a:latin typeface="Arial" pitchFamily="34" charset="0"/>
                <a:cs typeface="Arial" pitchFamily="34" charset="0"/>
              </a:defRPr>
            </a:lvl4pPr>
            <a:lvl5pPr>
              <a:defRPr sz="1800" baseline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CB984-0CA1-8E40-8F5B-F8CB49BB46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38600" cy="24384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 baseline="0">
                <a:latin typeface="Arial" pitchFamily="34" charset="0"/>
                <a:cs typeface="Arial" pitchFamily="34" charset="0"/>
              </a:defRPr>
            </a:lvl2pPr>
            <a:lvl3pPr>
              <a:defRPr sz="2000" baseline="0">
                <a:latin typeface="Arial" pitchFamily="34" charset="0"/>
                <a:cs typeface="Arial" pitchFamily="34" charset="0"/>
              </a:defRPr>
            </a:lvl3pPr>
            <a:lvl4pPr>
              <a:defRPr sz="1800" baseline="0">
                <a:latin typeface="Arial" pitchFamily="34" charset="0"/>
                <a:cs typeface="Arial" pitchFamily="34" charset="0"/>
              </a:defRPr>
            </a:lvl4pPr>
            <a:lvl5pPr>
              <a:defRPr sz="1800" baseline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038600" cy="24384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 baseline="0">
                <a:latin typeface="Arial" pitchFamily="34" charset="0"/>
                <a:cs typeface="Arial" pitchFamily="34" charset="0"/>
              </a:defRPr>
            </a:lvl2pPr>
            <a:lvl3pPr>
              <a:defRPr sz="2000" baseline="0">
                <a:latin typeface="Arial" pitchFamily="34" charset="0"/>
                <a:cs typeface="Arial" pitchFamily="34" charset="0"/>
              </a:defRPr>
            </a:lvl3pPr>
            <a:lvl4pPr>
              <a:defRPr sz="1800" baseline="0">
                <a:latin typeface="Arial" pitchFamily="34" charset="0"/>
                <a:cs typeface="Arial" pitchFamily="34" charset="0"/>
              </a:defRPr>
            </a:lvl4pPr>
            <a:lvl5pPr>
              <a:defRPr sz="1800" baseline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886200"/>
            <a:ext cx="8229600" cy="2057400"/>
          </a:xfrm>
        </p:spPr>
        <p:txBody>
          <a:bodyPr/>
          <a:lstStyle>
            <a:lvl1pPr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200" baseline="0">
                <a:latin typeface="Arial" pitchFamily="34" charset="0"/>
                <a:cs typeface="Arial" pitchFamily="34" charset="0"/>
              </a:defRPr>
            </a:lvl2pPr>
            <a:lvl3pPr>
              <a:defRPr sz="2000" baseline="0">
                <a:latin typeface="Arial" pitchFamily="34" charset="0"/>
                <a:cs typeface="Arial" pitchFamily="34" charset="0"/>
              </a:defRPr>
            </a:lvl3pPr>
            <a:lvl4pPr>
              <a:defRPr sz="1800" baseline="0">
                <a:latin typeface="Arial" pitchFamily="34" charset="0"/>
                <a:cs typeface="Arial" pitchFamily="34" charset="0"/>
              </a:defRPr>
            </a:lvl4pPr>
            <a:lvl5pPr>
              <a:defRPr sz="1800" baseline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C717C-69E0-DA4C-BB38-12D0C7DF7D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cs typeface="+mn-cs"/>
              </a:defRPr>
            </a:lvl1pPr>
          </a:lstStyle>
          <a:p>
            <a:pPr>
              <a:defRPr/>
            </a:pPr>
            <a:fld id="{56A83748-3611-0D4E-88E0-4EB4467ED3B2}" type="datetimeFigureOut">
              <a:rPr lang="en-US"/>
              <a:pPr>
                <a:defRPr/>
              </a:pPr>
              <a:t>11/16/13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4A80-D328-DC4E-B344-A3E42467A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5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7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5C8A"/>
                </a:solidFill>
                <a:cs typeface="Arial" charset="0"/>
              </a:defRPr>
            </a:lvl1pPr>
          </a:lstStyle>
          <a:p>
            <a:fld id="{6310F897-3D89-6A40-90D2-97568C5B02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12700">
            <a:solidFill>
              <a:srgbClr val="B6BF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2743200" y="6324600"/>
            <a:ext cx="6400800" cy="0"/>
          </a:xfrm>
          <a:prstGeom prst="line">
            <a:avLst/>
          </a:prstGeom>
          <a:noFill/>
          <a:ln w="12700">
            <a:solidFill>
              <a:srgbClr val="B6BF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2055" name="Picture 15" descr="NMDP-BTM Dual Brand logo RGB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6019800"/>
            <a:ext cx="2244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2" r:id="rId7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Arial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Arial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Arial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hlink"/>
          </a:solidFill>
          <a:latin typeface="Arial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HML as an implementation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of the “standard”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Bob Milius, PhD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Bioinformatics Research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NMDP</a:t>
            </a:r>
            <a:endParaRPr lang="en-US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6216062" cy="420098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09600" y="4800600"/>
            <a:ext cx="6055374" cy="508426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TO TYPING METHOD(S) &amp; INTERPRETATION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4650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>
            <a:off x="152400" y="28221"/>
            <a:ext cx="8797019" cy="6828791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11662" y="2318975"/>
            <a:ext cx="5153494" cy="4539025"/>
          </a:xfrm>
          <a:prstGeom prst="roundRect">
            <a:avLst/>
          </a:prstGeom>
          <a:solidFill>
            <a:schemeClr val="accent5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TYPING METHOD(S)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1589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6019800"/>
            <a:ext cx="90678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034"/>
            <a:ext cx="8059962" cy="639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4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984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438776" y="2318975"/>
            <a:ext cx="3705224" cy="4539025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Helvetica"/>
                <a:cs typeface="Helvetica"/>
              </a:rPr>
              <a:t>TYPING RESULT/INTERPRETATION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3697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59" y="5943600"/>
            <a:ext cx="9132741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09" y="157065"/>
            <a:ext cx="5321490" cy="66066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89707" y="3119574"/>
            <a:ext cx="20245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genotype-list</a:t>
            </a:r>
            <a:br>
              <a:rPr lang="en-US" sz="1600" i="1" dirty="0" smtClean="0"/>
            </a:br>
            <a:r>
              <a:rPr lang="en-US" sz="1600" i="1" dirty="0" smtClean="0"/>
              <a:t>is being deprecated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859773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67808"/>
              </p:ext>
            </p:extLst>
          </p:nvPr>
        </p:nvGraphicFramePr>
        <p:xfrm>
          <a:off x="228600" y="152400"/>
          <a:ext cx="8739774" cy="5749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9498"/>
                <a:gridCol w="2376102"/>
                <a:gridCol w="5844174"/>
              </a:tblGrid>
              <a:tr h="52268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Category Subject</a:t>
                      </a:r>
                      <a:endParaRPr lang="en-US" sz="16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HML</a:t>
                      </a:r>
                      <a:r>
                        <a:rPr lang="en-US" sz="1600" baseline="0" dirty="0" smtClean="0"/>
                        <a:t> 1.0</a:t>
                      </a:r>
                      <a:r>
                        <a:rPr lang="en-US" sz="1600" dirty="0" smtClean="0"/>
                        <a:t> solution</a:t>
                      </a:r>
                      <a:endParaRPr lang="en-US" sz="1600" dirty="0"/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Sample annotation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onsolas"/>
                          <a:cs typeface="Consolas"/>
                        </a:rPr>
                        <a:t>sample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id</a:t>
                      </a:r>
                      <a:r>
                        <a:rPr lang="en-US" sz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"0101010101"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center-code</a:t>
                      </a:r>
                      <a:r>
                        <a:rPr lang="en-US" sz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"099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dirty="0" smtClean="0">
                          <a:latin typeface="Consolas"/>
                          <a:cs typeface="Consolas"/>
                        </a:rPr>
                        <a:t>&gt;</a:t>
                      </a: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marL="87257" marR="87257" marT="43629" marB="43629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Reference</a:t>
                      </a:r>
                      <a:r>
                        <a:rPr lang="en-US" sz="1400" baseline="0" dirty="0" smtClean="0"/>
                        <a:t> Context</a:t>
                      </a:r>
                      <a:endParaRPr lang="en-US" sz="1400" dirty="0"/>
                    </a:p>
                  </a:txBody>
                  <a:tcPr marL="87257" marR="87257" marT="43629" marB="43629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&lt;interpretation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allele-</a:t>
                      </a:r>
                      <a:r>
                        <a:rPr lang="en-US" sz="1200" kern="1200" baseline="0" dirty="0" err="1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db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baseline="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IMGT/HLA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baseline="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allele-version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latin typeface="Consolas"/>
                          <a:ea typeface="+mn-ea"/>
                          <a:cs typeface="Consolas"/>
                        </a:rPr>
                        <a:t>3.14.0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/&gt;</a:t>
                      </a:r>
                    </a:p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onsolas"/>
                          <a:ea typeface="+mn-ea"/>
                          <a:cs typeface="Consolas"/>
                        </a:rPr>
                        <a:t>region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-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onsolas"/>
                          <a:ea typeface="+mn-ea"/>
                          <a:cs typeface="Consolas"/>
                        </a:rPr>
                        <a:t>targeted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ref-genome-</a:t>
                      </a:r>
                      <a:r>
                        <a:rPr lang="en-US" sz="1200" kern="1200" dirty="0" err="1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db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“GRCh37”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/&gt;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>
                    <a:noFill/>
                  </a:tcPr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Genotype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interpretation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/&gt;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Consensus</a:t>
                      </a:r>
                      <a:r>
                        <a:rPr lang="en-US" sz="1400" baseline="0" dirty="0" smtClean="0"/>
                        <a:t> sequence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&gt;&lt;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onsolas"/>
                          <a:cs typeface="Consolas"/>
                        </a:rPr>
                        <a:t>consensus-sequence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/&gt;&lt;/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Novel polymorphisms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Can be represented as a GL String</a:t>
                      </a:r>
                      <a:endParaRPr lang="en-US" sz="1200" kern="1200" baseline="0" dirty="0" smtClean="0">
                        <a:latin typeface="Consolas"/>
                        <a:cs typeface="Consolas"/>
                      </a:endParaRPr>
                    </a:p>
                    <a:p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Nomenclature </a:t>
                      </a:r>
                      <a:r>
                        <a:rPr lang="en-US" sz="1200" kern="1200" baseline="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TBD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 by community</a:t>
                      </a:r>
                      <a:endParaRPr lang="en-US" sz="1200" kern="1200" dirty="0" smtClean="0">
                        <a:latin typeface="Consolas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Unreferenced </a:t>
                      </a:r>
                      <a:r>
                        <a:rPr lang="en-US" sz="1400" dirty="0" err="1" smtClean="0"/>
                        <a:t>seqs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TBD</a:t>
                      </a:r>
                      <a:endParaRPr lang="en-US" sz="1200" kern="1200" dirty="0" smtClean="0">
                        <a:solidFill>
                          <a:srgbClr val="FF0000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Sequence regions</a:t>
                      </a:r>
                      <a:r>
                        <a:rPr lang="en-US" sz="1400" baseline="0" dirty="0" smtClean="0"/>
                        <a:t> targeted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&gt;&lt;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region-targeted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/&gt;&lt;/</a:t>
                      </a:r>
                      <a:r>
                        <a:rPr lang="en-US" sz="1200" kern="1200" baseline="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baseline="0" dirty="0" smtClean="0">
                          <a:latin typeface="Consolas"/>
                          <a:cs typeface="Consolas"/>
                        </a:rPr>
                        <a:t>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Read</a:t>
                      </a:r>
                      <a:r>
                        <a:rPr lang="en-US" sz="1400" baseline="0" dirty="0" smtClean="0"/>
                        <a:t> metadata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&gt;&lt;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onsolas"/>
                          <a:cs typeface="Consolas"/>
                        </a:rPr>
                        <a:t>raw-reads </a:t>
                      </a:r>
                      <a:r>
                        <a:rPr lang="en-US" sz="1200" kern="1200" dirty="0" err="1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uri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http://</a:t>
                      </a:r>
                      <a:r>
                        <a:rPr lang="en-US" sz="1200" kern="1200" dirty="0" err="1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uri.here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platform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err="1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myplatform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/&gt;&lt;/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Primary data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&gt;&lt;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raw-reads </a:t>
                      </a:r>
                      <a:r>
                        <a:rPr lang="en-US" sz="1200" kern="1200" dirty="0" err="1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uri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http://</a:t>
                      </a:r>
                      <a:r>
                        <a:rPr lang="en-US" sz="1200" kern="1200" dirty="0" err="1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uri.here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platform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err="1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myplatform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/&gt;&lt;/</a:t>
                      </a:r>
                      <a:r>
                        <a:rPr lang="en-US" sz="1200" kern="1200" dirty="0" err="1" smtClean="0"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kern="1200" dirty="0" smtClean="0">
                          <a:latin typeface="Consolas"/>
                          <a:cs typeface="Consolas"/>
                        </a:rPr>
                        <a:t>&gt;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onsolas"/>
                        <a:ea typeface="+mn-ea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Platform</a:t>
                      </a:r>
                      <a:r>
                        <a:rPr lang="en-US" sz="1400" baseline="0" dirty="0" smtClean="0"/>
                        <a:t> documentation</a:t>
                      </a:r>
                      <a:endParaRPr lang="en-US" sz="1400" dirty="0"/>
                    </a:p>
                  </a:txBody>
                  <a:tcPr marL="87257" marR="87257" marT="43629" marB="436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&lt;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ngs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test-id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"GTR000000000.0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r>
                        <a:rPr lang="en-US" sz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  <a:latin typeface="Consolas"/>
                          <a:cs typeface="Consolas"/>
                        </a:rPr>
                        <a:t>test-id-source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=</a:t>
                      </a:r>
                      <a:r>
                        <a:rPr lang="en-US" sz="1200" dirty="0" smtClean="0">
                          <a:solidFill>
                            <a:srgbClr val="FF6600"/>
                          </a:solidFill>
                          <a:latin typeface="Consolas"/>
                          <a:cs typeface="Consolas"/>
                        </a:rPr>
                        <a:t>"GTR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onsolas"/>
                          <a:cs typeface="Consolas"/>
                        </a:rPr>
                        <a:t>"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Consolas"/>
                        <a:cs typeface="Consolas"/>
                      </a:endParaRPr>
                    </a:p>
                  </a:txBody>
                  <a:tcPr marL="87257" marR="87257" marT="43629" marB="436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4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791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1</a:t>
            </a:r>
          </a:p>
          <a:p>
            <a:pPr algn="ctr"/>
            <a:r>
              <a:rPr lang="en-US" sz="2400" dirty="0" smtClean="0"/>
              <a:t>Sample Annotation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4156655" y="885111"/>
            <a:ext cx="821068" cy="67986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0" y="2590800"/>
            <a:ext cx="3656317" cy="1372580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400" dirty="0">
                <a:latin typeface="Consolas"/>
                <a:cs typeface="Consolas"/>
              </a:rPr>
              <a:t>&lt;</a:t>
            </a:r>
            <a:r>
              <a:rPr lang="en-US" sz="2400" dirty="0">
                <a:solidFill>
                  <a:schemeClr val="tx1"/>
                </a:solidFill>
                <a:latin typeface="Consolas"/>
                <a:cs typeface="Consolas"/>
              </a:rPr>
              <a:t>sample </a:t>
            </a:r>
            <a:r>
              <a:rPr lang="en-US" sz="2400" dirty="0">
                <a:solidFill>
                  <a:schemeClr val="accent1"/>
                </a:solidFill>
                <a:latin typeface="Consolas"/>
                <a:cs typeface="Consolas"/>
              </a:rPr>
              <a:t>id</a:t>
            </a:r>
            <a:r>
              <a:rPr lang="en-US" sz="2400" dirty="0">
                <a:latin typeface="Consolas"/>
                <a:cs typeface="Consolas"/>
              </a:rPr>
              <a:t>=</a:t>
            </a:r>
            <a:r>
              <a:rPr lang="en-US" sz="2400" dirty="0">
                <a:solidFill>
                  <a:srgbClr val="FF0000"/>
                </a:solidFill>
                <a:latin typeface="Consolas"/>
                <a:cs typeface="Consolas"/>
              </a:rPr>
              <a:t>"0101010101" </a:t>
            </a:r>
            <a:r>
              <a:rPr lang="en-US" sz="2400" dirty="0">
                <a:solidFill>
                  <a:srgbClr val="B6BF00"/>
                </a:solidFill>
                <a:latin typeface="Consolas"/>
                <a:cs typeface="Consolas"/>
              </a:rPr>
              <a:t>center-code</a:t>
            </a:r>
            <a:r>
              <a:rPr lang="en-US" sz="2400" dirty="0" smtClean="0">
                <a:latin typeface="Consolas"/>
                <a:cs typeface="Consolas"/>
              </a:rPr>
              <a:t>=</a:t>
            </a:r>
            <a:r>
              <a:rPr lang="en-US" sz="2400" dirty="0">
                <a:solidFill>
                  <a:srgbClr val="FF0000"/>
                </a:solidFill>
                <a:latin typeface="Consolas"/>
                <a:cs typeface="Consolas"/>
              </a:rPr>
              <a:t>"999"</a:t>
            </a:r>
            <a:r>
              <a:rPr lang="en-US" sz="2400" dirty="0">
                <a:latin typeface="Consolas"/>
                <a:cs typeface="Consola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8160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2</a:t>
            </a:r>
          </a:p>
          <a:p>
            <a:pPr algn="ctr"/>
            <a:r>
              <a:rPr lang="en-US" sz="2400" dirty="0" smtClean="0"/>
              <a:t>Reference Context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2655640" y="4528171"/>
            <a:ext cx="923701" cy="782489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66800" y="2743200"/>
            <a:ext cx="4506519" cy="1371600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000" dirty="0">
                <a:latin typeface="Consolas"/>
                <a:cs typeface="Consolas"/>
              </a:rPr>
              <a:t>&lt;region-targeted </a:t>
            </a:r>
            <a:r>
              <a:rPr lang="en-US" sz="2000" dirty="0" smtClean="0">
                <a:latin typeface="Consolas"/>
                <a:cs typeface="Consolas"/>
              </a:rPr>
              <a:t/>
            </a:r>
            <a:br>
              <a:rPr lang="en-US" sz="2000" dirty="0" smtClean="0">
                <a:latin typeface="Consolas"/>
                <a:cs typeface="Consolas"/>
              </a:rPr>
            </a:br>
            <a:r>
              <a:rPr lang="en-US" sz="2000" dirty="0" smtClean="0">
                <a:solidFill>
                  <a:srgbClr val="9BBB59"/>
                </a:solidFill>
                <a:latin typeface="Consolas"/>
                <a:cs typeface="Consolas"/>
              </a:rPr>
              <a:t>ref</a:t>
            </a:r>
            <a:r>
              <a:rPr lang="en-US" sz="2000" dirty="0">
                <a:solidFill>
                  <a:srgbClr val="9BBB59"/>
                </a:solidFill>
                <a:latin typeface="Consolas"/>
                <a:cs typeface="Consolas"/>
              </a:rPr>
              <a:t>-genome-</a:t>
            </a:r>
            <a:r>
              <a:rPr lang="en-US" sz="2000" dirty="0" err="1">
                <a:solidFill>
                  <a:srgbClr val="9BBB59"/>
                </a:solidFill>
                <a:latin typeface="Consolas"/>
                <a:cs typeface="Consolas"/>
              </a:rPr>
              <a:t>db</a:t>
            </a:r>
            <a:r>
              <a:rPr lang="en-US" sz="2000" dirty="0" smtClean="0"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"GRCh37.p13"</a:t>
            </a:r>
            <a:r>
              <a:rPr lang="en-US" sz="2000" dirty="0" smtClean="0">
                <a:latin typeface="Consolas"/>
                <a:cs typeface="Consolas"/>
              </a:rPr>
              <a:t>/</a:t>
            </a:r>
            <a:r>
              <a:rPr lang="en-US" sz="2000" dirty="0">
                <a:latin typeface="Consolas"/>
                <a:cs typeface="Consola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3720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2</a:t>
            </a:r>
          </a:p>
          <a:p>
            <a:pPr algn="ctr"/>
            <a:r>
              <a:rPr lang="en-US" sz="2400" dirty="0" smtClean="0"/>
              <a:t>Reference Context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6746599" y="2448555"/>
            <a:ext cx="886765" cy="886644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743200" y="2514600"/>
            <a:ext cx="3896808" cy="1600200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000" dirty="0">
                <a:latin typeface="Consolas"/>
                <a:cs typeface="Consolas"/>
              </a:rPr>
              <a:t>&lt;interpretation </a:t>
            </a:r>
            <a:r>
              <a:rPr lang="en-US" sz="2000" dirty="0" smtClean="0">
                <a:latin typeface="Consolas"/>
                <a:cs typeface="Consolas"/>
              </a:rPr>
              <a:t/>
            </a:r>
            <a:br>
              <a:rPr lang="en-US" sz="2000" dirty="0" smtClean="0">
                <a:latin typeface="Consolas"/>
                <a:cs typeface="Consolas"/>
              </a:rPr>
            </a:br>
            <a:r>
              <a:rPr lang="en-US" sz="2000" dirty="0" smtClean="0">
                <a:solidFill>
                  <a:srgbClr val="9BBB59"/>
                </a:solidFill>
                <a:latin typeface="Consolas"/>
                <a:cs typeface="Consolas"/>
              </a:rPr>
              <a:t>allele</a:t>
            </a:r>
            <a:r>
              <a:rPr lang="en-US" sz="2000" dirty="0">
                <a:solidFill>
                  <a:srgbClr val="9BBB59"/>
                </a:solidFill>
                <a:latin typeface="Consolas"/>
                <a:cs typeface="Consolas"/>
              </a:rPr>
              <a:t>-</a:t>
            </a:r>
            <a:r>
              <a:rPr lang="en-US" sz="2000" dirty="0" err="1">
                <a:solidFill>
                  <a:srgbClr val="9BBB59"/>
                </a:solidFill>
                <a:latin typeface="Consolas"/>
                <a:cs typeface="Consolas"/>
              </a:rPr>
              <a:t>db</a:t>
            </a:r>
            <a:r>
              <a:rPr lang="en-US" sz="2000" dirty="0" smtClean="0"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"IMGT/HLA"</a:t>
            </a:r>
            <a:r>
              <a:rPr lang="en-US" sz="2000" dirty="0" smtClean="0">
                <a:latin typeface="Consolas"/>
                <a:cs typeface="Consolas"/>
              </a:rPr>
              <a:t/>
            </a:r>
            <a:br>
              <a:rPr lang="en-US" sz="2000" dirty="0" smtClean="0">
                <a:latin typeface="Consolas"/>
                <a:cs typeface="Consolas"/>
              </a:rPr>
            </a:br>
            <a:r>
              <a:rPr lang="en-US" sz="2000" dirty="0" smtClean="0">
                <a:solidFill>
                  <a:srgbClr val="9BBB59"/>
                </a:solidFill>
                <a:latin typeface="Consolas"/>
                <a:cs typeface="Consolas"/>
              </a:rPr>
              <a:t>allele-version</a:t>
            </a:r>
            <a:r>
              <a:rPr lang="en-US" sz="2000" dirty="0" smtClean="0"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3.14.0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000" dirty="0" smtClean="0">
                <a:latin typeface="Consolas"/>
                <a:cs typeface="Consolas"/>
              </a:rPr>
              <a:t>/&gt;</a:t>
            </a:r>
            <a:endParaRPr lang="en-US" sz="20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5610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3</a:t>
            </a:r>
          </a:p>
          <a:p>
            <a:pPr algn="ctr"/>
            <a:r>
              <a:rPr lang="en-US" sz="2400" dirty="0" smtClean="0"/>
              <a:t>Genotype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5336939" y="2462916"/>
            <a:ext cx="3612479" cy="4395084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8097" y="1371600"/>
            <a:ext cx="5496903" cy="1925115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glstring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</a:b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uri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"http://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optional.uri.here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KIR3DL2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*008/KIR3DL2*038+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KIR3DL2</a:t>
            </a:r>
            <a:b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</a:b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*00701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|KIR3DL2*027+KIR3DL2*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glstring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86600" y="3505200"/>
            <a:ext cx="886765" cy="1143000"/>
          </a:xfrm>
          <a:prstGeom prst="roundRect">
            <a:avLst/>
          </a:prstGeom>
          <a:solidFill>
            <a:schemeClr val="accent2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1562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the MIBBI?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MIBBI</a:t>
            </a:r>
            <a:r>
              <a:rPr lang="en-US" dirty="0" smtClean="0"/>
              <a:t> </a:t>
            </a:r>
            <a:r>
              <a:rPr lang="en-US" dirty="0" smtClean="0"/>
              <a:t>is set of</a:t>
            </a:r>
          </a:p>
          <a:p>
            <a:pPr lvl="1"/>
            <a:r>
              <a:rPr lang="en-US" dirty="0" smtClean="0"/>
              <a:t>guiding principles &amp;</a:t>
            </a:r>
          </a:p>
          <a:p>
            <a:pPr lvl="1"/>
            <a:r>
              <a:rPr lang="en-US" dirty="0" smtClean="0"/>
              <a:t>best practices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By itself,</a:t>
            </a:r>
          </a:p>
          <a:p>
            <a:pPr lvl="1"/>
            <a:r>
              <a:rPr lang="en-US" dirty="0" smtClean="0"/>
              <a:t>It is not a specification that a programmer can implement</a:t>
            </a:r>
          </a:p>
          <a:p>
            <a:pPr lvl="1"/>
            <a:r>
              <a:rPr lang="en-US" dirty="0" smtClean="0"/>
              <a:t>It does not ensure interoperability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3A4A80-D328-DC4E-B344-A3E42467ABB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83608" y="6462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52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4</a:t>
            </a:r>
          </a:p>
          <a:p>
            <a:pPr algn="ctr"/>
            <a:r>
              <a:rPr lang="en-US" sz="2400" dirty="0" smtClean="0"/>
              <a:t>Consensus Sequence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3579343" y="4515344"/>
            <a:ext cx="1167456" cy="127585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4772" y="1676400"/>
            <a:ext cx="6171528" cy="2492596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45720" rIns="0" bIns="45720"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&lt;</a:t>
            </a:r>
            <a:r>
              <a:rPr lang="en-US" sz="2000" dirty="0">
                <a:solidFill>
                  <a:schemeClr val="tx1"/>
                </a:solidFill>
                <a:latin typeface="Consolas"/>
                <a:cs typeface="Consolas"/>
              </a:rPr>
              <a:t>consensus-sequence </a:t>
            </a:r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</a:br>
            <a:r>
              <a:rPr lang="en-US" sz="2000" dirty="0" err="1" smtClean="0">
                <a:solidFill>
                  <a:schemeClr val="accent1"/>
                </a:solidFill>
                <a:latin typeface="Consolas"/>
                <a:cs typeface="Consolas"/>
              </a:rPr>
              <a:t>uri</a:t>
            </a:r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=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"http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2000" dirty="0" err="1">
                <a:solidFill>
                  <a:srgbClr val="FF0000"/>
                </a:solidFill>
                <a:latin typeface="Consolas"/>
                <a:cs typeface="Consolas"/>
              </a:rPr>
              <a:t>optional.uri.here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 </a:t>
            </a:r>
            <a:endParaRPr lang="en-US" sz="2000" dirty="0" smtClean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sz="2000" dirty="0" smtClean="0">
                <a:solidFill>
                  <a:srgbClr val="B6BF00"/>
                </a:solidFill>
                <a:latin typeface="Consolas"/>
                <a:cs typeface="Consolas"/>
              </a:rPr>
              <a:t>format</a:t>
            </a:r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IUPAC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</a:p>
          <a:p>
            <a:r>
              <a:rPr lang="en-US" sz="2000" dirty="0" smtClean="0">
                <a:solidFill>
                  <a:srgbClr val="B6BF00"/>
                </a:solidFill>
                <a:latin typeface="Consolas"/>
                <a:cs typeface="Consolas"/>
              </a:rPr>
              <a:t>informative</a:t>
            </a:r>
            <a:r>
              <a:rPr lang="en-US" sz="2000" dirty="0">
                <a:solidFill>
                  <a:srgbClr val="B6BF00"/>
                </a:solidFill>
                <a:latin typeface="Consolas"/>
                <a:cs typeface="Consolas"/>
              </a:rPr>
              <a:t>-reads</a:t>
            </a:r>
            <a:r>
              <a:rPr lang="en-US" sz="2000" dirty="0">
                <a:solidFill>
                  <a:schemeClr val="tx1"/>
                </a:solidFill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"77%"</a:t>
            </a:r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&gt;        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GCTCCCACTCCATGAGGTATTTCTMCACWTCASACACAGATCTYCAAGACCAACACACAGACTKACCGATTCGS</a:t>
            </a:r>
            <a:endParaRPr lang="en-US" sz="2000" dirty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&lt;</a:t>
            </a:r>
            <a:r>
              <a:rPr lang="en-US" sz="2000" dirty="0">
                <a:solidFill>
                  <a:schemeClr val="tx1"/>
                </a:solidFill>
                <a:latin typeface="Consolas"/>
                <a:cs typeface="Consolas"/>
              </a:rPr>
              <a:t>/consensus-sequence</a:t>
            </a:r>
            <a:r>
              <a:rPr lang="en-US" sz="2000" dirty="0" smtClean="0">
                <a:solidFill>
                  <a:schemeClr val="tx1"/>
                </a:solidFill>
                <a:latin typeface="Consolas"/>
                <a:cs typeface="Consolas"/>
              </a:rPr>
              <a:t>&gt;</a:t>
            </a:r>
            <a:endParaRPr lang="en-US" sz="2000" dirty="0">
              <a:solidFill>
                <a:schemeClr val="tx1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72415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798" y="5791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4</a:t>
            </a:r>
          </a:p>
          <a:p>
            <a:pPr algn="ctr"/>
            <a:r>
              <a:rPr lang="en-US" sz="2400" dirty="0" smtClean="0"/>
              <a:t>Consensus Sequence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3579343" y="4515344"/>
            <a:ext cx="1167456" cy="119965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4772" y="1600200"/>
            <a:ext cx="6171528" cy="2667000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45720" rIns="0" bIns="45720" rtlCol="0" anchor="ctr"/>
          <a:lstStyle/>
          <a:p>
            <a:r>
              <a:rPr lang="en-US" sz="2000" dirty="0" smtClean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consensus-sequence </a:t>
            </a:r>
          </a:p>
          <a:p>
            <a:r>
              <a:rPr lang="en-US" sz="2000" dirty="0" err="1" smtClean="0">
                <a:solidFill>
                  <a:schemeClr val="accent1"/>
                </a:solidFill>
                <a:latin typeface="Consolas"/>
                <a:cs typeface="Consolas"/>
              </a:rPr>
              <a:t>uri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"http://</a:t>
            </a:r>
            <a:r>
              <a:rPr lang="en-US" sz="2000" dirty="0" err="1">
                <a:solidFill>
                  <a:srgbClr val="FF0000"/>
                </a:solidFill>
                <a:latin typeface="Consolas"/>
                <a:cs typeface="Consolas"/>
              </a:rPr>
              <a:t>optional.uri.here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endParaRPr lang="en-US" sz="20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000" dirty="0" smtClean="0">
                <a:solidFill>
                  <a:srgbClr val="B6BF00"/>
                </a:solidFill>
                <a:latin typeface="Consolas"/>
                <a:cs typeface="Consolas"/>
              </a:rPr>
              <a:t>format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"FASTA" </a:t>
            </a:r>
            <a:endParaRPr lang="en-US" sz="2000" dirty="0" smtClean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sz="2000" dirty="0" smtClean="0">
                <a:solidFill>
                  <a:srgbClr val="B6BF00"/>
                </a:solidFill>
                <a:latin typeface="Consolas"/>
                <a:cs typeface="Consolas"/>
              </a:rPr>
              <a:t>informative</a:t>
            </a:r>
            <a:r>
              <a:rPr lang="en-US" sz="2000" dirty="0">
                <a:solidFill>
                  <a:srgbClr val="B6BF00"/>
                </a:solidFill>
                <a:latin typeface="Consolas"/>
                <a:cs typeface="Consolas"/>
              </a:rPr>
              <a:t>-reads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"77%"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&lt;</a:t>
            </a:r>
            <a:r>
              <a:rPr lang="en-US" sz="2000" dirty="0">
                <a:solidFill>
                  <a:srgbClr val="0000FF"/>
                </a:solidFill>
                <a:latin typeface="Consolas"/>
                <a:cs typeface="Consolas"/>
              </a:rPr>
              <a:t>![CDATA[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&gt;sample12345|allele_1|HLA-A|5’UTR|IMGT/HLA3.13.1|haploid|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CAGGAGCAGAGGGGTCAGGGCGAAGTCCCAGGGC</a:t>
            </a:r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onsolas"/>
                <a:cs typeface="Consolas"/>
              </a:rPr>
              <a:t>]&gt;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/consensus-sequence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33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341179" y="397658"/>
            <a:ext cx="2686321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5</a:t>
            </a:r>
          </a:p>
          <a:p>
            <a:pPr algn="ctr"/>
            <a:r>
              <a:rPr lang="en-US" sz="2400" dirty="0" smtClean="0"/>
              <a:t>Novel</a:t>
            </a:r>
            <a:r>
              <a:rPr lang="en-US" sz="2800" dirty="0" smtClean="0"/>
              <a:t> </a:t>
            </a:r>
            <a:r>
              <a:rPr lang="en-US" sz="2400" dirty="0" smtClean="0"/>
              <a:t>Polymorphisms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7086600" y="3505200"/>
            <a:ext cx="838200" cy="119965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0" y="2438400"/>
            <a:ext cx="2819400" cy="17702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 need a nomenclature for novel polymorphisms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368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945997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5" y="5791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324600" y="397658"/>
            <a:ext cx="251470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6</a:t>
            </a:r>
          </a:p>
          <a:p>
            <a:pPr algn="ctr"/>
            <a:r>
              <a:rPr lang="en-US" sz="2400" dirty="0" smtClean="0"/>
              <a:t>Unreferenced Sequences</a:t>
            </a:r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3352800" y="2514600"/>
            <a:ext cx="2399057" cy="13892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 need to associate these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781800" y="2362200"/>
            <a:ext cx="838200" cy="990600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581400" y="4343400"/>
            <a:ext cx="1143000" cy="1447800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3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791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7</a:t>
            </a:r>
          </a:p>
          <a:p>
            <a:pPr algn="ctr"/>
            <a:r>
              <a:rPr lang="en-US" sz="2400" dirty="0" smtClean="0"/>
              <a:t>Sequence Regions Targeted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2668471" y="4515344"/>
            <a:ext cx="949359" cy="119965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9592" y="3054930"/>
            <a:ext cx="4964893" cy="1423872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&lt;region-targeted </a:t>
            </a:r>
            <a:r>
              <a:rPr lang="en-US" sz="2200" dirty="0">
                <a:solidFill>
                  <a:srgbClr val="0000FF"/>
                </a:solidFill>
                <a:latin typeface="Consolas"/>
                <a:cs typeface="Consolas"/>
              </a:rPr>
              <a:t>format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"exon"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HLA-B;exon2,exon3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&lt;/region-targeted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endParaRPr lang="en-US" sz="2800" dirty="0">
              <a:solidFill>
                <a:srgbClr val="000000"/>
              </a:solidFill>
              <a:latin typeface="Andale Mono"/>
              <a:cs typeface="Andale Mono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8097" y="716053"/>
            <a:ext cx="5133222" cy="2028305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nl-NL" sz="2200" dirty="0" smtClean="0">
                <a:solidFill>
                  <a:schemeClr val="tx1"/>
                </a:solidFill>
                <a:latin typeface="Consolas"/>
                <a:cs typeface="Consolas"/>
              </a:rPr>
              <a:t>&lt;</a:t>
            </a:r>
            <a:r>
              <a:rPr lang="nl-NL" sz="2200" dirty="0" err="1">
                <a:solidFill>
                  <a:schemeClr val="tx1"/>
                </a:solidFill>
                <a:latin typeface="Consolas"/>
                <a:cs typeface="Consolas"/>
              </a:rPr>
              <a:t>region-targeted</a:t>
            </a:r>
            <a:r>
              <a:rPr lang="nl-NL" sz="2200" dirty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nl-NL" sz="2200" dirty="0">
                <a:solidFill>
                  <a:srgbClr val="0000FF"/>
                </a:solidFill>
                <a:latin typeface="Consolas"/>
                <a:cs typeface="Consolas"/>
              </a:rPr>
              <a:t>format</a:t>
            </a:r>
            <a:r>
              <a:rPr lang="nl-NL" sz="2200" dirty="0">
                <a:solidFill>
                  <a:schemeClr val="tx1"/>
                </a:solidFill>
                <a:latin typeface="Consolas"/>
                <a:cs typeface="Consolas"/>
              </a:rPr>
              <a:t>=</a:t>
            </a:r>
            <a:r>
              <a:rPr lang="nl-NL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nl-NL" sz="2200" dirty="0" smtClean="0">
                <a:solidFill>
                  <a:srgbClr val="FF0000"/>
                </a:solidFill>
                <a:latin typeface="Consolas"/>
                <a:cs typeface="Consolas"/>
              </a:rPr>
              <a:t>BED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nl-NL" sz="2200" dirty="0" smtClean="0">
                <a:solidFill>
                  <a:schemeClr val="tx1"/>
                </a:solidFill>
                <a:latin typeface="Consolas"/>
                <a:cs typeface="Consolas"/>
              </a:rPr>
              <a:t>&gt;</a:t>
            </a:r>
            <a:endParaRPr lang="nl-NL" sz="2200" dirty="0">
              <a:solidFill>
                <a:schemeClr val="tx1"/>
              </a:solidFill>
              <a:latin typeface="Consolas"/>
              <a:cs typeface="Consolas"/>
            </a:endParaRPr>
          </a:p>
          <a:p>
            <a:r>
              <a:rPr lang="nl-NL" dirty="0">
                <a:solidFill>
                  <a:schemeClr val="tx1"/>
                </a:solidFill>
                <a:latin typeface="Consolas"/>
                <a:cs typeface="Consolas"/>
              </a:rPr>
              <a:t>&lt;![CDATA[</a:t>
            </a:r>
            <a:r>
              <a:rPr lang="en-US" sz="1700" dirty="0">
                <a:solidFill>
                  <a:srgbClr val="FF0000"/>
                </a:solidFill>
                <a:latin typeface="Consolas"/>
                <a:cs typeface="Consolas"/>
              </a:rPr>
              <a:t>track name</a:t>
            </a:r>
            <a:r>
              <a:rPr lang="en-US" sz="1700" dirty="0" smtClean="0">
                <a:solidFill>
                  <a:srgbClr val="FF0000"/>
                </a:solidFill>
                <a:latin typeface="Consolas"/>
                <a:cs typeface="Consolas"/>
              </a:rPr>
              <a:t>=</a:t>
            </a:r>
            <a:r>
              <a:rPr lang="en-US" sz="16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1700" dirty="0" smtClean="0">
                <a:solidFill>
                  <a:srgbClr val="FF0000"/>
                </a:solidFill>
                <a:latin typeface="Consolas"/>
                <a:cs typeface="Consolas"/>
              </a:rPr>
              <a:t>HLA</a:t>
            </a:r>
            <a:r>
              <a:rPr lang="en-US" sz="1700" dirty="0">
                <a:solidFill>
                  <a:srgbClr val="FF0000"/>
                </a:solidFill>
                <a:latin typeface="Consolas"/>
                <a:cs typeface="Consolas"/>
              </a:rPr>
              <a:t>-DRB1" description</a:t>
            </a:r>
            <a:r>
              <a:rPr lang="en-US" sz="1700" dirty="0" smtClean="0">
                <a:solidFill>
                  <a:srgbClr val="FF0000"/>
                </a:solidFill>
                <a:latin typeface="Consolas"/>
                <a:cs typeface="Consolas"/>
              </a:rPr>
              <a:t>=</a:t>
            </a:r>
            <a:r>
              <a:rPr lang="en-US" sz="16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1700" dirty="0" smtClean="0">
                <a:solidFill>
                  <a:srgbClr val="FF0000"/>
                </a:solidFill>
                <a:latin typeface="Consolas"/>
                <a:cs typeface="Consolas"/>
              </a:rPr>
              <a:t>assessed </a:t>
            </a:r>
            <a:r>
              <a:rPr lang="en-US" sz="1700" dirty="0">
                <a:solidFill>
                  <a:srgbClr val="FF0000"/>
                </a:solidFill>
                <a:latin typeface="Consolas"/>
                <a:cs typeface="Consolas"/>
              </a:rPr>
              <a:t>DRB1 </a:t>
            </a:r>
            <a:r>
              <a:rPr lang="en-US" sz="1700" dirty="0" smtClean="0">
                <a:solidFill>
                  <a:srgbClr val="FF0000"/>
                </a:solidFill>
                <a:latin typeface="Consolas"/>
                <a:cs typeface="Consolas"/>
              </a:rPr>
              <a:t>features</a:t>
            </a:r>
            <a:r>
              <a:rPr lang="en-US" sz="16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endParaRPr lang="en-US" sz="1700" dirty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Chr6 4009971 4010070 exon1 - 4009971 4010070 0,0,255</a:t>
            </a:r>
            <a:r>
              <a:rPr lang="nl-NL" dirty="0">
                <a:solidFill>
                  <a:schemeClr val="tx1"/>
                </a:solidFill>
                <a:latin typeface="Consolas"/>
                <a:cs typeface="Consolas"/>
              </a:rPr>
              <a:t>]]&gt;</a:t>
            </a:r>
          </a:p>
          <a:p>
            <a:r>
              <a:rPr lang="nl-NL" sz="2200" dirty="0">
                <a:solidFill>
                  <a:schemeClr val="tx1"/>
                </a:solidFill>
                <a:latin typeface="Consolas"/>
                <a:cs typeface="Consolas"/>
              </a:rPr>
              <a:t>&lt;/</a:t>
            </a:r>
            <a:r>
              <a:rPr lang="nl-NL" sz="2200" dirty="0" err="1">
                <a:solidFill>
                  <a:schemeClr val="tx1"/>
                </a:solidFill>
                <a:latin typeface="Consolas"/>
                <a:cs typeface="Consolas"/>
              </a:rPr>
              <a:t>region-targeted</a:t>
            </a:r>
            <a:r>
              <a:rPr lang="nl-NL" sz="2200" dirty="0">
                <a:solidFill>
                  <a:schemeClr val="tx1"/>
                </a:solidFill>
                <a:latin typeface="Consolas"/>
                <a:cs typeface="Consolas"/>
              </a:rPr>
              <a:t>&gt;</a:t>
            </a:r>
            <a:endParaRPr lang="en-US" sz="2200" dirty="0">
              <a:solidFill>
                <a:schemeClr val="tx1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73169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8</a:t>
            </a:r>
          </a:p>
          <a:p>
            <a:pPr algn="ctr"/>
            <a:r>
              <a:rPr lang="en-US" sz="2400" dirty="0" smtClean="0"/>
              <a:t>Read Metadata</a:t>
            </a: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4721141" y="4528172"/>
            <a:ext cx="808238" cy="795317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" y="2819400"/>
            <a:ext cx="5118842" cy="1295401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&lt;raw-reads </a:t>
            </a:r>
            <a:endParaRPr lang="en-US" sz="22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200" dirty="0" err="1" smtClean="0">
                <a:solidFill>
                  <a:srgbClr val="0000FF"/>
                </a:solidFill>
                <a:latin typeface="Consolas"/>
                <a:cs typeface="Consolas"/>
              </a:rPr>
              <a:t>uri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"http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2200" dirty="0" err="1" smtClean="0">
                <a:solidFill>
                  <a:srgbClr val="FF0000"/>
                </a:solidFill>
                <a:latin typeface="Consolas"/>
                <a:cs typeface="Consolas"/>
              </a:rPr>
              <a:t>required.uri.here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endParaRPr lang="en-US" sz="2200" dirty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  <a:cs typeface="Consolas"/>
              </a:rPr>
              <a:t>platform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200" dirty="0" err="1">
                <a:solidFill>
                  <a:srgbClr val="FF0000"/>
                </a:solidFill>
                <a:latin typeface="Consolas"/>
                <a:cs typeface="Consolas"/>
              </a:rPr>
              <a:t>MiSeq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/&gt;</a:t>
            </a:r>
          </a:p>
        </p:txBody>
      </p:sp>
    </p:spTree>
    <p:extLst>
      <p:ext uri="{BB962C8B-B14F-4D97-AF65-F5344CB8AC3E}">
        <p14:creationId xmlns:p14="http://schemas.microsoft.com/office/powerpoint/2010/main" val="929908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791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440250" y="397658"/>
            <a:ext cx="2399057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9</a:t>
            </a:r>
          </a:p>
          <a:p>
            <a:pPr algn="ctr"/>
            <a:r>
              <a:rPr lang="en-US" sz="2400" dirty="0" smtClean="0"/>
              <a:t>Primary Data</a:t>
            </a: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4721141" y="4528172"/>
            <a:ext cx="808238" cy="795317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2819400"/>
            <a:ext cx="5118842" cy="1295401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&lt;raw-reads </a:t>
            </a:r>
            <a:endParaRPr lang="en-US" sz="22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200" dirty="0" err="1" smtClean="0">
                <a:solidFill>
                  <a:srgbClr val="0000FF"/>
                </a:solidFill>
                <a:latin typeface="Consolas"/>
                <a:cs typeface="Consolas"/>
              </a:rPr>
              <a:t>uri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"http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2200" dirty="0" err="1" smtClean="0">
                <a:solidFill>
                  <a:srgbClr val="FF0000"/>
                </a:solidFill>
                <a:latin typeface="Consolas"/>
                <a:cs typeface="Consolas"/>
              </a:rPr>
              <a:t>required.uri.here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endParaRPr lang="en-US" sz="2200" dirty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  <a:cs typeface="Consolas"/>
              </a:rPr>
              <a:t>platform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200" dirty="0" err="1">
                <a:solidFill>
                  <a:srgbClr val="FF0000"/>
                </a:solidFill>
                <a:latin typeface="Consolas"/>
                <a:cs typeface="Consolas"/>
              </a:rPr>
              <a:t>MiSeq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/&gt;</a:t>
            </a:r>
          </a:p>
        </p:txBody>
      </p:sp>
    </p:spTree>
    <p:extLst>
      <p:ext uri="{BB962C8B-B14F-4D97-AF65-F5344CB8AC3E}">
        <p14:creationId xmlns:p14="http://schemas.microsoft.com/office/powerpoint/2010/main" val="332991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5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6332043" y="397658"/>
            <a:ext cx="2704595" cy="17702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Category 10</a:t>
            </a:r>
          </a:p>
          <a:p>
            <a:pPr algn="ctr"/>
            <a:r>
              <a:rPr lang="en-US" sz="2400" dirty="0" smtClean="0"/>
              <a:t>Platform</a:t>
            </a:r>
            <a:r>
              <a:rPr lang="en-US" sz="2800" dirty="0" smtClean="0"/>
              <a:t> </a:t>
            </a:r>
            <a:r>
              <a:rPr lang="en-US" sz="2400" dirty="0" smtClean="0"/>
              <a:t>Documentation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2783935" y="3271059"/>
            <a:ext cx="808238" cy="910766"/>
          </a:xfrm>
          <a:prstGeom prst="roundRect">
            <a:avLst/>
          </a:prstGeom>
          <a:solidFill>
            <a:schemeClr val="accent5">
              <a:alpha val="34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733800" y="3962400"/>
            <a:ext cx="5118842" cy="1143000"/>
          </a:xfrm>
          <a:prstGeom prst="round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Consolas"/>
                <a:cs typeface="Consolas"/>
              </a:rPr>
              <a:t>ngs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  <a:cs typeface="Consolas"/>
              </a:rPr>
              <a:t>test-id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"GTR000000000.0" </a:t>
            </a:r>
            <a:r>
              <a:rPr lang="en-US" sz="2200" dirty="0">
                <a:solidFill>
                  <a:srgbClr val="0000FF"/>
                </a:solidFill>
                <a:latin typeface="Consolas"/>
                <a:cs typeface="Consolas"/>
              </a:rPr>
              <a:t>test-id-source</a:t>
            </a:r>
            <a:r>
              <a:rPr lang="en-US" sz="2200" dirty="0">
                <a:solidFill>
                  <a:srgbClr val="000000"/>
                </a:solidFill>
                <a:latin typeface="Consolas"/>
                <a:cs typeface="Consolas"/>
              </a:rPr>
              <a:t>=</a:t>
            </a:r>
            <a:r>
              <a:rPr lang="en-US" sz="2200" dirty="0">
                <a:solidFill>
                  <a:srgbClr val="FF0000"/>
                </a:solidFill>
                <a:latin typeface="Consolas"/>
                <a:cs typeface="Consolas"/>
              </a:rPr>
              <a:t>"GTR"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&gt;</a:t>
            </a:r>
            <a:endParaRPr lang="en-US" sz="2200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40677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Implementing principles of the </a:t>
            </a:r>
            <a:r>
              <a:rPr lang="en-US" dirty="0" smtClean="0"/>
              <a:t>MIBBI </a:t>
            </a:r>
            <a:r>
              <a:rPr lang="en-US" dirty="0" smtClean="0"/>
              <a:t>into a technical specification that supports interoperability is not trivial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We’ve got most of it worked out (v0.9)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need community input for</a:t>
            </a:r>
          </a:p>
          <a:p>
            <a:pPr lvl="1"/>
            <a:r>
              <a:rPr lang="en-US" dirty="0" smtClean="0"/>
              <a:t>nomenclature for novel polymorphisms</a:t>
            </a:r>
          </a:p>
          <a:p>
            <a:pPr lvl="1"/>
            <a:r>
              <a:rPr lang="en-US" dirty="0" smtClean="0"/>
              <a:t>unreferenced sequences</a:t>
            </a:r>
          </a:p>
          <a:p>
            <a:endParaRPr lang="en-US" dirty="0"/>
          </a:p>
          <a:p>
            <a:r>
              <a:rPr lang="en-US" dirty="0" smtClean="0"/>
              <a:t>We still need to be able to integrate into clinical reporting standards, e.g., HL7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1D5F1-D1C0-0E43-8A61-CA6E256B35D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2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NMDP</a:t>
            </a:r>
            <a:br>
              <a:rPr lang="en-US" i="1" dirty="0" smtClean="0"/>
            </a:br>
            <a:r>
              <a:rPr lang="en-US" sz="1600" i="1" dirty="0" smtClean="0"/>
              <a:t>National Marrow Donor Program</a:t>
            </a:r>
            <a:br>
              <a:rPr lang="en-US" sz="1600" i="1" dirty="0" smtClean="0"/>
            </a:br>
            <a:endParaRPr lang="en-US" sz="1600" i="1" dirty="0" smtClean="0"/>
          </a:p>
          <a:p>
            <a:pPr lvl="1"/>
            <a:r>
              <a:rPr lang="en-US" dirty="0" smtClean="0"/>
              <a:t>Martin </a:t>
            </a:r>
            <a:r>
              <a:rPr lang="en-US" dirty="0" err="1" smtClean="0"/>
              <a:t>Maiers</a:t>
            </a:r>
            <a:endParaRPr lang="en-US" dirty="0" smtClean="0"/>
          </a:p>
          <a:p>
            <a:pPr lvl="1"/>
            <a:r>
              <a:rPr lang="en-US" dirty="0" smtClean="0"/>
              <a:t>Bob Milius</a:t>
            </a:r>
          </a:p>
          <a:p>
            <a:pPr lvl="1"/>
            <a:r>
              <a:rPr lang="en-US" b="1" dirty="0" smtClean="0"/>
              <a:t>Kathryn </a:t>
            </a:r>
            <a:r>
              <a:rPr lang="en-US" b="1" dirty="0" err="1" smtClean="0"/>
              <a:t>Doroschak</a:t>
            </a:r>
            <a:endParaRPr lang="en-US" b="1" dirty="0" smtClean="0"/>
          </a:p>
          <a:p>
            <a:pPr lvl="1"/>
            <a:r>
              <a:rPr lang="en-US" dirty="0" smtClean="0"/>
              <a:t>Joel Schneider</a:t>
            </a:r>
          </a:p>
          <a:p>
            <a:pPr lvl="1"/>
            <a:r>
              <a:rPr lang="en-US" dirty="0" smtClean="0"/>
              <a:t>Michael </a:t>
            </a:r>
            <a:r>
              <a:rPr lang="en-US" dirty="0" err="1" smtClean="0"/>
              <a:t>Heuer</a:t>
            </a:r>
            <a:endParaRPr lang="en-US" dirty="0" smtClean="0"/>
          </a:p>
          <a:p>
            <a:pPr lvl="1"/>
            <a:r>
              <a:rPr lang="en-US" dirty="0" err="1" smtClean="0"/>
              <a:t>Pradeep</a:t>
            </a:r>
            <a:r>
              <a:rPr lang="en-US" dirty="0" smtClean="0"/>
              <a:t> </a:t>
            </a:r>
            <a:r>
              <a:rPr lang="en-US" dirty="0" err="1" smtClean="0"/>
              <a:t>Bashyal</a:t>
            </a:r>
            <a:endParaRPr lang="en-US" dirty="0" smtClean="0"/>
          </a:p>
          <a:p>
            <a:pPr lvl="1"/>
            <a:r>
              <a:rPr lang="en-US" dirty="0" smtClean="0"/>
              <a:t>Michael George</a:t>
            </a:r>
          </a:p>
          <a:p>
            <a:pPr lvl="1"/>
            <a:r>
              <a:rPr lang="en-US" dirty="0" smtClean="0"/>
              <a:t>Jane Pollack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i="1" dirty="0"/>
              <a:t>CHORI</a:t>
            </a:r>
            <a:r>
              <a:rPr lang="en-US" sz="1600" i="1" dirty="0"/>
              <a:t/>
            </a:r>
            <a:br>
              <a:rPr lang="en-US" sz="1600" i="1" dirty="0"/>
            </a:br>
            <a:r>
              <a:rPr lang="en-US" sz="1600" i="1" dirty="0"/>
              <a:t>Children’s Hospital Oakland Research Institute, Oakland, USA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Steven J. Mack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Jill A. </a:t>
            </a:r>
            <a:r>
              <a:rPr lang="en-US" dirty="0" err="1"/>
              <a:t>Hollenbach</a:t>
            </a:r>
            <a:endParaRPr lang="en-US" dirty="0"/>
          </a:p>
          <a:p>
            <a:endParaRPr lang="en-US" dirty="0" smtClean="0"/>
          </a:p>
          <a:p>
            <a:r>
              <a:rPr lang="en-US" i="1" dirty="0" err="1" smtClean="0"/>
              <a:t>LifeTechnologies</a:t>
            </a:r>
            <a:endParaRPr lang="en-US" i="1" dirty="0" smtClean="0"/>
          </a:p>
          <a:p>
            <a:pPr lvl="1"/>
            <a:r>
              <a:rPr lang="en-US" dirty="0" smtClean="0"/>
              <a:t>Ben Gifford</a:t>
            </a:r>
          </a:p>
          <a:p>
            <a:pPr lvl="1"/>
            <a:endParaRPr lang="en-US" dirty="0"/>
          </a:p>
          <a:p>
            <a:r>
              <a:rPr lang="en-US" i="1" dirty="0" err="1" smtClean="0"/>
              <a:t>Histogenetics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1D5F1-D1C0-0E43-8A61-CA6E256B35D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4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514600"/>
          </a:xfrm>
        </p:spPr>
        <p:txBody>
          <a:bodyPr/>
          <a:lstStyle/>
          <a:p>
            <a:pPr marL="342900" lvl="1" indent="-342900" algn="ctr">
              <a:buFontTx/>
              <a:buNone/>
            </a:pPr>
            <a:r>
              <a:rPr lang="en-US" sz="2800" dirty="0">
                <a:latin typeface="Verdana" charset="0"/>
              </a:rPr>
              <a:t>ability of a system to </a:t>
            </a:r>
            <a:br>
              <a:rPr lang="en-US" sz="2800" dirty="0">
                <a:latin typeface="Verdana" charset="0"/>
              </a:rPr>
            </a:br>
            <a:r>
              <a:rPr lang="en-US" sz="2800" dirty="0">
                <a:solidFill>
                  <a:srgbClr val="00B0F0"/>
                </a:solidFill>
                <a:latin typeface="Verdana" charset="0"/>
              </a:rPr>
              <a:t>access</a:t>
            </a:r>
            <a:r>
              <a:rPr lang="en-US" sz="2800" dirty="0">
                <a:latin typeface="Verdana" charset="0"/>
              </a:rPr>
              <a:t> and </a:t>
            </a:r>
            <a:r>
              <a:rPr lang="en-US" sz="2800" dirty="0">
                <a:solidFill>
                  <a:srgbClr val="00B0F0"/>
                </a:solidFill>
                <a:latin typeface="Verdana" charset="0"/>
              </a:rPr>
              <a:t>use</a:t>
            </a:r>
            <a:r>
              <a:rPr lang="en-US" sz="2800" dirty="0">
                <a:latin typeface="Verdana" charset="0"/>
              </a:rPr>
              <a:t> </a:t>
            </a:r>
            <a:br>
              <a:rPr lang="en-US" sz="2800" dirty="0">
                <a:latin typeface="Verdana" charset="0"/>
              </a:rPr>
            </a:br>
            <a:r>
              <a:rPr lang="en-US" sz="2800" dirty="0">
                <a:latin typeface="Verdana" charset="0"/>
              </a:rPr>
              <a:t>the parts or equipment of another system</a:t>
            </a:r>
            <a:endParaRPr lang="en-US" sz="1600" dirty="0">
              <a:latin typeface="Verdana" charset="0"/>
            </a:endParaRPr>
          </a:p>
          <a:p>
            <a:endParaRPr lang="en-US" dirty="0">
              <a:latin typeface="Verdana" charset="0"/>
            </a:endParaRPr>
          </a:p>
        </p:txBody>
      </p:sp>
      <p:cxnSp>
        <p:nvCxnSpPr>
          <p:cNvPr id="14" name="Straight Arrow Connector 13"/>
          <p:cNvCxnSpPr>
            <a:stCxn id="19" idx="0"/>
          </p:cNvCxnSpPr>
          <p:nvPr/>
        </p:nvCxnSpPr>
        <p:spPr>
          <a:xfrm flipH="1" flipV="1">
            <a:off x="5791200" y="2362200"/>
            <a:ext cx="1257300" cy="1447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2324100" y="2362200"/>
            <a:ext cx="1333500" cy="1447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charset="0"/>
              </a:rPr>
              <a:t>Interoperability</a:t>
            </a:r>
          </a:p>
        </p:txBody>
      </p:sp>
      <p:sp>
        <p:nvSpPr>
          <p:cNvPr id="143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C668B4-4962-2343-9155-0D02A33AA482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14400" y="3810000"/>
            <a:ext cx="2819400" cy="990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Syntactic</a:t>
            </a:r>
            <a:br>
              <a:rPr lang="en-US" sz="2400" dirty="0" smtClean="0"/>
            </a:br>
            <a:r>
              <a:rPr lang="en-US" sz="2400" dirty="0" smtClean="0"/>
              <a:t>Interoperability</a:t>
            </a:r>
            <a:endParaRPr lang="en-US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5638800" y="3810000"/>
            <a:ext cx="2819400" cy="990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Semantic</a:t>
            </a:r>
            <a:br>
              <a:rPr lang="en-US" sz="2400" dirty="0" smtClean="0"/>
            </a:br>
            <a:r>
              <a:rPr lang="en-US" sz="2400" dirty="0" smtClean="0"/>
              <a:t>Interoperability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345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r>
              <a:rPr lang="en-US" sz="2000" i="1" dirty="0" smtClean="0"/>
              <a:t>See us at Exhibit Booth 410!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477000"/>
            <a:ext cx="914400" cy="381000"/>
          </a:xfrm>
        </p:spPr>
        <p:txBody>
          <a:bodyPr/>
          <a:lstStyle/>
          <a:p>
            <a:fld id="{DE91D5F1-D1C0-0E43-8A61-CA6E256B35D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0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HML</a:t>
            </a:r>
            <a:br>
              <a:rPr lang="en-US" dirty="0" smtClean="0">
                <a:latin typeface="Arial" charset="0"/>
              </a:rPr>
            </a:br>
            <a:r>
              <a:rPr lang="en-US" dirty="0" err="1" smtClean="0">
                <a:latin typeface="Arial" charset="0"/>
              </a:rPr>
              <a:t>Histoimmunogenetics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Markup </a:t>
            </a:r>
            <a:r>
              <a:rPr lang="en-US" dirty="0" smtClean="0">
                <a:latin typeface="Arial" charset="0"/>
              </a:rPr>
              <a:t>Language</a:t>
            </a:r>
            <a:endParaRPr lang="en-US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/>
              <a:t>S</a:t>
            </a:r>
            <a:r>
              <a:rPr lang="en-US" dirty="0" smtClean="0"/>
              <a:t>upports </a:t>
            </a:r>
          </a:p>
          <a:p>
            <a:pPr lvl="1">
              <a:defRPr/>
            </a:pPr>
            <a:r>
              <a:rPr lang="en-US" dirty="0" smtClean="0"/>
              <a:t>reporting </a:t>
            </a:r>
            <a:r>
              <a:rPr lang="en-US" dirty="0"/>
              <a:t>of paired genotype allele lists as determined from Primary DNA Results (SSO, SSP and SBT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reporting </a:t>
            </a:r>
            <a:r>
              <a:rPr lang="en-US" dirty="0"/>
              <a:t>genetic typing results using WHO </a:t>
            </a:r>
            <a:r>
              <a:rPr lang="en-US" dirty="0" smtClean="0"/>
              <a:t>nomenclature</a:t>
            </a:r>
            <a:br>
              <a:rPr lang="en-US" dirty="0" smtClean="0"/>
            </a:br>
            <a:endParaRPr lang="en-US" dirty="0" smtClean="0"/>
          </a:p>
          <a:p>
            <a:pPr lvl="1">
              <a:defRPr/>
            </a:pPr>
            <a:r>
              <a:rPr lang="en-US" dirty="0" smtClean="0"/>
              <a:t>describing </a:t>
            </a:r>
            <a:r>
              <a:rPr lang="en-US" dirty="0"/>
              <a:t>the results of any/all tests performed to generate genetic typing results (raw data).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defRPr/>
            </a:pPr>
            <a:r>
              <a:rPr lang="en-US" dirty="0" smtClean="0"/>
              <a:t>Current Version = 0.3.3</a:t>
            </a:r>
            <a:br>
              <a:rPr lang="en-US" dirty="0" smtClean="0"/>
            </a:br>
            <a:endParaRPr lang="en-US" dirty="0" smtClean="0"/>
          </a:p>
          <a:p>
            <a:pPr>
              <a:defRPr/>
            </a:pPr>
            <a:r>
              <a:rPr lang="en-US" sz="2000" dirty="0" err="1"/>
              <a:t>Maiers</a:t>
            </a:r>
            <a:r>
              <a:rPr lang="en-US" sz="2000" dirty="0"/>
              <a:t>, M., </a:t>
            </a:r>
            <a:r>
              <a:rPr lang="en-US" sz="2000" i="1" dirty="0"/>
              <a:t>Tissue Antigens </a:t>
            </a:r>
            <a:r>
              <a:rPr lang="en-US" sz="2000" dirty="0"/>
              <a:t>69:69-71, 2007</a:t>
            </a:r>
            <a:br>
              <a:rPr lang="en-US" sz="2000" dirty="0"/>
            </a:br>
            <a:r>
              <a:rPr lang="cs-CZ" sz="1600" dirty="0" err="1"/>
              <a:t>doi</a:t>
            </a:r>
            <a:r>
              <a:rPr lang="cs-CZ" sz="1600" dirty="0"/>
              <a:t>: 10.1111/j.1399-0039.2006.76061.</a:t>
            </a:r>
            <a:r>
              <a:rPr lang="cs-CZ" sz="1600" dirty="0" smtClean="0"/>
              <a:t>x</a:t>
            </a:r>
            <a:br>
              <a:rPr lang="cs-CZ" sz="1600" dirty="0" smtClean="0"/>
            </a:br>
            <a:endParaRPr lang="en-US" sz="1600" dirty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76D08C3-C3D4-3E41-8C5C-EBF11B748E9D}" type="slidenum">
              <a:rPr lang="en-US" sz="1400">
                <a:solidFill>
                  <a:srgbClr val="005C8A"/>
                </a:solidFill>
                <a:cs typeface="Arial" charset="0"/>
              </a:rPr>
              <a:pPr eaLnBrk="1" hangingPunct="1"/>
              <a:t>4</a:t>
            </a:fld>
            <a:endParaRPr lang="en-US" sz="1400">
              <a:solidFill>
                <a:srgbClr val="005C8A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562600"/>
            <a:ext cx="8796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http://bioinformatics.nmdp.org/HLA/HLA_Typing/HML/Histoimmunogenetics_Markup_Language_(HML).aspx</a:t>
            </a:r>
          </a:p>
          <a:p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36696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New Requirements</a:t>
            </a:r>
            <a:endParaRPr lang="en-US" dirty="0">
              <a:latin typeface="Arial" charset="0"/>
            </a:endParaRPr>
          </a:p>
        </p:txBody>
      </p:sp>
      <p:sp>
        <p:nvSpPr>
          <p:cNvPr id="3277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Enhancements needed for current </a:t>
            </a:r>
            <a:r>
              <a:rPr lang="en-US" dirty="0" err="1" smtClean="0">
                <a:latin typeface="Arial" charset="0"/>
                <a:cs typeface="Arial" charset="0"/>
              </a:rPr>
              <a:t>typings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Accept </a:t>
            </a:r>
            <a:r>
              <a:rPr lang="en-US" dirty="0">
                <a:latin typeface="Arial" charset="0"/>
                <a:cs typeface="Arial" charset="0"/>
              </a:rPr>
              <a:t>SBT and SSO </a:t>
            </a:r>
            <a:r>
              <a:rPr lang="en-US" dirty="0" err="1" smtClean="0">
                <a:latin typeface="Arial" charset="0"/>
                <a:cs typeface="Arial" charset="0"/>
              </a:rPr>
              <a:t>typings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for same locus</a:t>
            </a:r>
          </a:p>
          <a:p>
            <a:pPr lvl="1" eaLnBrk="1" hangingPunct="1"/>
            <a:r>
              <a:rPr lang="en-US" dirty="0">
                <a:latin typeface="Arial" charset="0"/>
                <a:cs typeface="Arial" charset="0"/>
              </a:rPr>
              <a:t>Accept optional inclusion of locus</a:t>
            </a:r>
          </a:p>
          <a:p>
            <a:pPr lvl="1" eaLnBrk="1" hangingPunct="1"/>
            <a:r>
              <a:rPr lang="en-US" dirty="0">
                <a:latin typeface="Arial" charset="0"/>
                <a:cs typeface="Arial" charset="0"/>
              </a:rPr>
              <a:t>Accept multiple </a:t>
            </a:r>
            <a:r>
              <a:rPr lang="en-US" dirty="0" smtClean="0">
                <a:latin typeface="Arial" charset="0"/>
                <a:cs typeface="Arial" charset="0"/>
              </a:rPr>
              <a:t>GSSPs</a:t>
            </a:r>
            <a:br>
              <a:rPr lang="en-US" dirty="0" smtClean="0">
                <a:latin typeface="Arial" charset="0"/>
                <a:cs typeface="Arial" charset="0"/>
              </a:rPr>
            </a:br>
            <a:endParaRPr lang="en-US" dirty="0" smtClean="0">
              <a:latin typeface="Arial" charset="0"/>
              <a:cs typeface="Arial" charset="0"/>
            </a:endParaRPr>
          </a:p>
          <a:p>
            <a:pPr marL="400050"/>
            <a:r>
              <a:rPr lang="en-US" dirty="0" smtClean="0">
                <a:latin typeface="Arial" charset="0"/>
                <a:cs typeface="Arial" charset="0"/>
              </a:rPr>
              <a:t>NGS requirements from the “Draft Standard…”</a:t>
            </a:r>
            <a:endParaRPr lang="en-US" dirty="0">
              <a:latin typeface="Arial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854456-B675-0F48-82DF-056F88EFE1EE}" type="slidenum">
              <a:rPr lang="en-US" sz="1400">
                <a:solidFill>
                  <a:srgbClr val="005C8A"/>
                </a:solidFill>
                <a:cs typeface="Arial" charset="0"/>
              </a:rPr>
              <a:pPr eaLnBrk="1" hangingPunct="1"/>
              <a:t>5</a:t>
            </a:fld>
            <a:endParaRPr lang="en-US" sz="1400">
              <a:solidFill>
                <a:srgbClr val="005C8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6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7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47000"/>
          </a:blip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714786" y="3165586"/>
            <a:ext cx="2650369" cy="2641054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632523"/>
                </a:solidFill>
                <a:latin typeface="Helvetica"/>
                <a:cs typeface="Helvetica"/>
              </a:rPr>
              <a:t>new</a:t>
            </a:r>
            <a:endParaRPr lang="en-US" sz="2800" dirty="0">
              <a:solidFill>
                <a:srgbClr val="632523"/>
              </a:solidFill>
              <a:latin typeface="Helvetica"/>
              <a:cs typeface="Helvetica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248400" y="3505200"/>
            <a:ext cx="1600200" cy="1981200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632523"/>
                </a:solidFill>
                <a:latin typeface="Helvetica"/>
                <a:cs typeface="Helvetica"/>
              </a:rPr>
              <a:t>new</a:t>
            </a:r>
            <a:endParaRPr lang="en-US" sz="2800" dirty="0">
              <a:solidFill>
                <a:srgbClr val="632523"/>
              </a:solidFill>
              <a:latin typeface="Helvetica"/>
              <a:cs typeface="Helvetica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39971" y="28221"/>
            <a:ext cx="1003092" cy="1352121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632523"/>
                </a:solidFill>
                <a:latin typeface="Helvetica"/>
                <a:cs typeface="Helvetica"/>
              </a:rPr>
              <a:t>changed</a:t>
            </a:r>
            <a:endParaRPr lang="en-US" sz="1400" dirty="0">
              <a:solidFill>
                <a:srgbClr val="632523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52840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9436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11662" y="2318975"/>
            <a:ext cx="5153494" cy="4539025"/>
          </a:xfrm>
          <a:prstGeom prst="roundRect">
            <a:avLst/>
          </a:prstGeom>
          <a:solidFill>
            <a:schemeClr val="accent5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TYPING METHOD(S) &amp;</a:t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RAW DATA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46920" y="49462"/>
            <a:ext cx="4439731" cy="2269513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DOCUMENT METADATA</a:t>
            </a:r>
            <a:b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AND</a:t>
            </a:r>
            <a:b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SAMPLE INFO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38776" y="2318975"/>
            <a:ext cx="3705224" cy="4539025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Helvetica"/>
                <a:cs typeface="Helvetica"/>
              </a:rPr>
              <a:t>TYPING INTERPRETATION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5774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8674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6000"/>
          </a:blip>
          <a:stretch>
            <a:fillRect/>
          </a:stretch>
        </p:blipFill>
        <p:spPr>
          <a:xfrm>
            <a:off x="114772" y="28221"/>
            <a:ext cx="8834647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946920" y="49462"/>
            <a:ext cx="4439731" cy="2269513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DOCUMENT METADATA</a:t>
            </a:r>
            <a:b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AND</a:t>
            </a:r>
            <a:b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</a:b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SAMPLE INFO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7840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012DualBrandedPowerPointTemplate">
  <a:themeElements>
    <a:clrScheme name="">
      <a:dk1>
        <a:srgbClr val="000000"/>
      </a:dk1>
      <a:lt1>
        <a:srgbClr val="FFFFFF"/>
      </a:lt1>
      <a:dk2>
        <a:srgbClr val="005293"/>
      </a:dk2>
      <a:lt2>
        <a:srgbClr val="010491"/>
      </a:lt2>
      <a:accent1>
        <a:srgbClr val="B6BF00"/>
      </a:accent1>
      <a:accent2>
        <a:srgbClr val="000099"/>
      </a:accent2>
      <a:accent3>
        <a:srgbClr val="FFFFFF"/>
      </a:accent3>
      <a:accent4>
        <a:srgbClr val="000000"/>
      </a:accent4>
      <a:accent5>
        <a:srgbClr val="D7DCAA"/>
      </a:accent5>
      <a:accent6>
        <a:srgbClr val="00008A"/>
      </a:accent6>
      <a:hlink>
        <a:srgbClr val="005293"/>
      </a:hlink>
      <a:folHlink>
        <a:srgbClr val="B6BF00"/>
      </a:folHlink>
    </a:clrScheme>
    <a:fontScheme name="2009 Co-branded PowerPoint White Bkgrd Design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09 Co-branded PowerPoint White Bkgrd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 Co-branded PowerPoint White Bkgrd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2CD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9C1"/>
        </a:hlink>
        <a:folHlink>
          <a:srgbClr val="C2CD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15">
        <a:dk1>
          <a:srgbClr val="000000"/>
        </a:dk1>
        <a:lt1>
          <a:srgbClr val="FFFFFF"/>
        </a:lt1>
        <a:dk2>
          <a:srgbClr val="0079C1"/>
        </a:dk2>
        <a:lt2>
          <a:srgbClr val="0643BC"/>
        </a:lt2>
        <a:accent1>
          <a:srgbClr val="C2CD2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DDE3AC"/>
        </a:accent5>
        <a:accent6>
          <a:srgbClr val="00008A"/>
        </a:accent6>
        <a:hlink>
          <a:srgbClr val="0079C1"/>
        </a:hlink>
        <a:folHlink>
          <a:srgbClr val="C2CD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 Co-branded PowerPoint White Bkgrd Design Template 16">
        <a:dk1>
          <a:srgbClr val="000000"/>
        </a:dk1>
        <a:lt1>
          <a:srgbClr val="FFFFFF"/>
        </a:lt1>
        <a:dk2>
          <a:srgbClr val="0073AE"/>
        </a:dk2>
        <a:lt2>
          <a:srgbClr val="05328D"/>
        </a:lt2>
        <a:accent1>
          <a:srgbClr val="CCCC31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00008A"/>
        </a:accent6>
        <a:hlink>
          <a:srgbClr val="0073AE"/>
        </a:hlink>
        <a:folHlink>
          <a:srgbClr val="C2CD2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2012DualBrandedPowerPointTemplate.potx</Template>
  <TotalTime>3628</TotalTime>
  <Words>692</Words>
  <Application>Microsoft Macintosh PowerPoint</Application>
  <PresentationFormat>On-screen Show (4:3)</PresentationFormat>
  <Paragraphs>185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2012DualBrandedPowerPointTemplate</vt:lpstr>
      <vt:lpstr>HML as an implementation  of the “standard”</vt:lpstr>
      <vt:lpstr>How to implement the MIBBI?</vt:lpstr>
      <vt:lpstr>Interoperability</vt:lpstr>
      <vt:lpstr>HML Histoimmunogenetics Markup Language</vt:lpstr>
      <vt:lpstr>New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Acknowledgements</vt:lpstr>
      <vt:lpstr>Thank you!</vt:lpstr>
    </vt:vector>
  </TitlesOfParts>
  <Company>NMDP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Title:  Verdana 40 pt normal</dc:title>
  <dc:creator>Katie Rian</dc:creator>
  <cp:lastModifiedBy>Bob Milius</cp:lastModifiedBy>
  <cp:revision>48</cp:revision>
  <dcterms:created xsi:type="dcterms:W3CDTF">2009-08-19T20:46:44Z</dcterms:created>
  <dcterms:modified xsi:type="dcterms:W3CDTF">2013-11-16T20:28:25Z</dcterms:modified>
</cp:coreProperties>
</file>