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72" r:id="rId7"/>
    <p:sldId id="264" r:id="rId8"/>
    <p:sldId id="276" r:id="rId9"/>
    <p:sldId id="265" r:id="rId10"/>
    <p:sldId id="266" r:id="rId11"/>
    <p:sldId id="268" r:id="rId12"/>
    <p:sldId id="267" r:id="rId13"/>
    <p:sldId id="270" r:id="rId14"/>
    <p:sldId id="271" r:id="rId15"/>
    <p:sldId id="277" r:id="rId16"/>
    <p:sldId id="273" r:id="rId17"/>
    <p:sldId id="274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0508-114C-4CB5-98D8-4BF35563A71F}" type="datetimeFigureOut">
              <a:rPr lang="en-US" smtClean="0"/>
              <a:pPr/>
              <a:t>11/16/13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29B3-F731-4AE1-9349-55AE1C8583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osharing.org/standards/mibbi" TargetMode="External"/><Relationship Id="rId4" Type="http://schemas.openxmlformats.org/officeDocument/2006/relationships/hyperlink" Target="http://mibbi.sourceforge.net/portal.s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nature.com/nbt/journal/v26/n8/pdf/nbt.141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ature.com/ng/journal/v29/n4/abs/ng1201-365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ged.org/Workgroups/MIAME/miame_2.0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Minimum Information Standard for Reporting NGS Immunogenomic Genotyping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7162800" cy="34290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Steven J. Mack, </a:t>
            </a:r>
            <a:r>
              <a:rPr lang="en-US" b="1" dirty="0" smtClean="0">
                <a:solidFill>
                  <a:srgbClr val="0000FF"/>
                </a:solidFill>
              </a:rPr>
              <a:t>PhD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Children’s Hospital Oakland Research Institute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Immunogenomic NGS Data </a:t>
            </a:r>
          </a:p>
          <a:p>
            <a:r>
              <a:rPr lang="en-US" dirty="0" smtClean="0"/>
              <a:t>Standards Consortium Meeting</a:t>
            </a:r>
          </a:p>
          <a:p>
            <a:r>
              <a:rPr lang="en-US" dirty="0" smtClean="0"/>
              <a:t>ASHI 39</a:t>
            </a:r>
            <a:r>
              <a:rPr lang="en-US" baseline="30000" dirty="0" smtClean="0"/>
              <a:t>th</a:t>
            </a:r>
            <a:r>
              <a:rPr lang="en-US" dirty="0" smtClean="0"/>
              <a:t> Annual Meeting, Chicago</a:t>
            </a:r>
          </a:p>
          <a:p>
            <a:r>
              <a:rPr lang="en-US" dirty="0" smtClean="0"/>
              <a:t>November 17,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1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4: Consensus Sequence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066800"/>
            <a:ext cx="8686800" cy="513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The consensus sequence is generated from the primary read data by the analysis software, and serves as the basis for the genotype. </a:t>
            </a:r>
          </a:p>
          <a:p>
            <a:pPr algn="just"/>
            <a:endParaRPr lang="en-US" sz="800" dirty="0"/>
          </a:p>
          <a:p>
            <a:pPr algn="just"/>
            <a:r>
              <a:rPr lang="en-US" sz="2400" dirty="0" smtClean="0"/>
              <a:t>Consensus </a:t>
            </a:r>
            <a:r>
              <a:rPr lang="en-US" sz="2400" dirty="0"/>
              <a:t>sequences should be formatted to identify any phase and/or ploidy information that has been generated by the NGS platform . </a:t>
            </a:r>
          </a:p>
          <a:p>
            <a:pPr algn="just"/>
            <a:endParaRPr lang="en-US" sz="800" dirty="0"/>
          </a:p>
          <a:p>
            <a:pPr algn="just"/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0000FF"/>
                </a:solidFill>
              </a:rPr>
              <a:t>FASTA format </a:t>
            </a:r>
            <a:r>
              <a:rPr lang="en-US" sz="2400" dirty="0" smtClean="0"/>
              <a:t>blocks to </a:t>
            </a:r>
            <a:r>
              <a:rPr lang="en-US" sz="2400" dirty="0"/>
              <a:t>report consensus sequences.  </a:t>
            </a:r>
            <a:endParaRPr lang="en-US" sz="2400" dirty="0" smtClean="0"/>
          </a:p>
          <a:p>
            <a:endParaRPr lang="en-US" sz="1200" dirty="0" smtClean="0"/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&gt;sample12345|allele_1|HLA-A|5’UTR|IMGT/HLA3.13.1|haploid|</a:t>
            </a:r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CAGGAGCAGAGGGGTCAGGGCGAAGTCCCAGGGCCCCAGGCGTGGCTCTCAGGGTCTCAGGCCCCGAAGG</a:t>
            </a:r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CGGTGTATGGATTGGGGAGTCCCAGCCTTGGGGATTCCCCAACTCCGCAGTTTCTTTTCTCCCTCTCCCA</a:t>
            </a:r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ACCTACGTAGGGTCCTTCATCCTGGATACTCACGACGCGGACCCAGTTCTCACTCCCATTGGGTGTCGGG</a:t>
            </a:r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TTTCCAGAGAAGCCAATCAGTGTCGTCGCGGTCGCTGTTCTAAAGTCCGCACGCACCCACCGGGACTCAG</a:t>
            </a:r>
          </a:p>
          <a:p>
            <a:r>
              <a:rPr lang="en-US" sz="1400" dirty="0" smtClean="0">
                <a:solidFill>
                  <a:srgbClr val="3366FF"/>
                </a:solidFill>
                <a:latin typeface="Courier"/>
                <a:cs typeface="Courier"/>
              </a:rPr>
              <a:t>ATTCTCCCCAGACGCCGAGG</a:t>
            </a:r>
          </a:p>
          <a:p>
            <a:endParaRPr lang="en-US" sz="1200" b="1" dirty="0" smtClean="0">
              <a:solidFill>
                <a:schemeClr val="accent2">
                  <a:lumMod val="50000"/>
                </a:schemeClr>
              </a:solidFill>
              <a:latin typeface="Courier"/>
              <a:cs typeface="Courier"/>
            </a:endParaRPr>
          </a:p>
          <a:p>
            <a:r>
              <a:rPr lang="en-US" sz="2400" dirty="0" smtClean="0"/>
              <a:t>Multiple FASTA blocks can be used to identify phase &amp; ploidy. </a:t>
            </a:r>
            <a:r>
              <a:rPr lang="en-US" sz="2400" dirty="0"/>
              <a:t> </a:t>
            </a:r>
          </a:p>
          <a:p>
            <a:endParaRPr lang="en-US" sz="1200" b="1" dirty="0">
              <a:solidFill>
                <a:schemeClr val="accent2">
                  <a:lumMod val="50000"/>
                </a:schemeClr>
              </a:solidFill>
              <a:latin typeface="Courier"/>
              <a:cs typeface="Courier"/>
            </a:endParaRPr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f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ormat is needed for meta-data in the FASTA descriptor line.</a:t>
            </a:r>
          </a:p>
        </p:txBody>
      </p:sp>
    </p:spTree>
    <p:extLst>
      <p:ext uri="{BB962C8B-B14F-4D97-AF65-F5344CB8AC3E}">
        <p14:creationId xmlns:p14="http://schemas.microsoft.com/office/powerpoint/2010/main" val="285054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5: Unreferenced Sequences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066800"/>
            <a:ext cx="8686800" cy="513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Regions of the consensus sequence for which no reference allele sequence is available for any of the possible alleles in a given genotype must be explicitly noted in the genotyping report.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000" dirty="0" smtClean="0">
                <a:solidFill>
                  <a:srgbClr val="3366FF"/>
                </a:solidFill>
              </a:rPr>
              <a:t>A genotyping </a:t>
            </a:r>
            <a:r>
              <a:rPr lang="en-US" sz="2000" dirty="0">
                <a:solidFill>
                  <a:srgbClr val="3366FF"/>
                </a:solidFill>
              </a:rPr>
              <a:t>result is based on a consensus sequence for exons 2-5, but for one of the alleles in the genotype, no reference sequence is available for exon </a:t>
            </a:r>
            <a:r>
              <a:rPr lang="en-US" sz="2000" dirty="0" smtClean="0">
                <a:solidFill>
                  <a:srgbClr val="3366FF"/>
                </a:solidFill>
              </a:rPr>
              <a:t>5. </a:t>
            </a:r>
            <a:endParaRPr lang="en-US" sz="2000" dirty="0">
              <a:solidFill>
                <a:srgbClr val="3366FF"/>
              </a:solidFill>
            </a:endParaRPr>
          </a:p>
          <a:p>
            <a:pPr algn="just"/>
            <a:r>
              <a:rPr lang="en-US" sz="2400" dirty="0"/>
              <a:t> </a:t>
            </a:r>
          </a:p>
          <a:p>
            <a:pPr algn="just"/>
            <a:r>
              <a:rPr lang="en-US" sz="2400" dirty="0"/>
              <a:t>These notations can take the form of a direct reference to entire sequences or ranges of positions in sequences in FASTA file of consensus sequences. </a:t>
            </a:r>
          </a:p>
          <a:p>
            <a:pPr algn="just"/>
            <a:r>
              <a:rPr lang="en-US" sz="2400" dirty="0"/>
              <a:t>   </a:t>
            </a:r>
          </a:p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This category could be merged with category 4, by identifying sections of the consensus sequence that are present in the reference allele sequence database (e.g., in FASTA descriptor line).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81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6: Novel Polymorphisms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066800"/>
            <a:ext cx="8686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Novel polymorphisms in consensus sequences (nucleotide polymorphisms not included in the reference allele sequence database) must be explicitly noted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 smtClean="0"/>
              <a:t>Identify potential peptide changes, potential </a:t>
            </a:r>
            <a:r>
              <a:rPr lang="en-US" sz="2400" dirty="0"/>
              <a:t>null </a:t>
            </a:r>
            <a:r>
              <a:rPr lang="en-US" sz="2400" dirty="0" smtClean="0"/>
              <a:t>alleles, or likely </a:t>
            </a:r>
            <a:r>
              <a:rPr lang="en-US" sz="2400" dirty="0"/>
              <a:t>changes in protein expression, </a:t>
            </a:r>
            <a:r>
              <a:rPr lang="en-US" sz="2400" dirty="0" smtClean="0"/>
              <a:t>suggested by novel sequences. 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0000FF"/>
                </a:solidFill>
              </a:rPr>
              <a:t>Variant Call Format (VCF) </a:t>
            </a:r>
            <a:r>
              <a:rPr lang="en-US" sz="2400" dirty="0" smtClean="0"/>
              <a:t>to identify novel polymorphisms relative to the IMGT/HLA or IPD-KIR reference sequence for a given locus. </a:t>
            </a:r>
            <a:r>
              <a:rPr lang="en-US" sz="2400" dirty="0"/>
              <a:t> 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   </a:t>
            </a:r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286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7: Sequence Regions Targeted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762000"/>
            <a:ext cx="8686800" cy="606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specific regions targeted in order to generate the genotyping result must be identified in the genotyping </a:t>
            </a:r>
            <a:r>
              <a:rPr lang="en-US" sz="2400" dirty="0" smtClean="0"/>
              <a:t>report. </a:t>
            </a:r>
          </a:p>
          <a:p>
            <a:endParaRPr lang="en-US" sz="800" dirty="0"/>
          </a:p>
          <a:p>
            <a:pPr algn="just"/>
            <a:r>
              <a:rPr lang="en-US" sz="2000" dirty="0" smtClean="0">
                <a:solidFill>
                  <a:srgbClr val="3366FF"/>
                </a:solidFill>
              </a:rPr>
              <a:t>In </a:t>
            </a:r>
            <a:r>
              <a:rPr lang="en-US" sz="2000" dirty="0">
                <a:solidFill>
                  <a:srgbClr val="3366FF"/>
                </a:solidFill>
              </a:rPr>
              <a:t>some </a:t>
            </a:r>
            <a:r>
              <a:rPr lang="en-US" sz="2000" dirty="0" smtClean="0">
                <a:solidFill>
                  <a:srgbClr val="3366FF"/>
                </a:solidFill>
              </a:rPr>
              <a:t>cases, </a:t>
            </a:r>
            <a:r>
              <a:rPr lang="en-US" sz="2000" dirty="0">
                <a:solidFill>
                  <a:srgbClr val="3366FF"/>
                </a:solidFill>
              </a:rPr>
              <a:t>these sequence regions may correspond to specific </a:t>
            </a:r>
            <a:r>
              <a:rPr lang="en-US" sz="2000" dirty="0" smtClean="0">
                <a:solidFill>
                  <a:srgbClr val="3366FF"/>
                </a:solidFill>
              </a:rPr>
              <a:t>amplified features </a:t>
            </a:r>
            <a:r>
              <a:rPr lang="en-US" sz="2000" dirty="0">
                <a:solidFill>
                  <a:srgbClr val="3366FF"/>
                </a:solidFill>
              </a:rPr>
              <a:t>such as exons, introns, or UTRs, but in other </a:t>
            </a:r>
            <a:r>
              <a:rPr lang="en-US" sz="2000" dirty="0" smtClean="0">
                <a:solidFill>
                  <a:srgbClr val="3366FF"/>
                </a:solidFill>
              </a:rPr>
              <a:t>cases, </a:t>
            </a:r>
            <a:r>
              <a:rPr lang="en-US" sz="2000" dirty="0">
                <a:solidFill>
                  <a:srgbClr val="3366FF"/>
                </a:solidFill>
              </a:rPr>
              <a:t>larger regions of </a:t>
            </a:r>
            <a:r>
              <a:rPr lang="en-US" sz="2000" dirty="0" smtClean="0">
                <a:solidFill>
                  <a:srgbClr val="3366FF"/>
                </a:solidFill>
              </a:rPr>
              <a:t>genomic sequence </a:t>
            </a:r>
            <a:r>
              <a:rPr lang="en-US" sz="2000" dirty="0">
                <a:solidFill>
                  <a:srgbClr val="3366FF"/>
                </a:solidFill>
              </a:rPr>
              <a:t>may have been applied. </a:t>
            </a:r>
          </a:p>
          <a:p>
            <a:r>
              <a:rPr lang="en-US" sz="1200" dirty="0"/>
              <a:t> </a:t>
            </a:r>
            <a:endParaRPr lang="en-US" sz="800" dirty="0"/>
          </a:p>
          <a:p>
            <a:r>
              <a:rPr lang="en-US" sz="2400" dirty="0" smtClean="0"/>
              <a:t>Use the </a:t>
            </a:r>
            <a:r>
              <a:rPr lang="en-US" sz="2400" dirty="0" smtClean="0">
                <a:solidFill>
                  <a:srgbClr val="0000FF"/>
                </a:solidFill>
              </a:rPr>
              <a:t>Browser Extensible Data (BED) </a:t>
            </a:r>
            <a:r>
              <a:rPr lang="en-US" sz="2400" dirty="0">
                <a:solidFill>
                  <a:srgbClr val="0000FF"/>
                </a:solidFill>
              </a:rPr>
              <a:t>format </a:t>
            </a:r>
            <a:r>
              <a:rPr lang="en-US" sz="2400" dirty="0"/>
              <a:t>to identify sequence regions relative to a specific Genome Reference Consortium release </a:t>
            </a:r>
            <a:r>
              <a:rPr lang="en-US" sz="2400" dirty="0" smtClean="0"/>
              <a:t>version.</a:t>
            </a:r>
          </a:p>
          <a:p>
            <a:endParaRPr lang="en-US" sz="800" dirty="0"/>
          </a:p>
          <a:p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3366FF"/>
                </a:solidFill>
              </a:rPr>
              <a:t>track </a:t>
            </a:r>
            <a:r>
              <a:rPr lang="en-US" sz="1600" dirty="0">
                <a:solidFill>
                  <a:srgbClr val="3366FF"/>
                </a:solidFill>
              </a:rPr>
              <a:t>name</a:t>
            </a:r>
            <a:r>
              <a:rPr lang="en-US" sz="1600" dirty="0" smtClean="0">
                <a:solidFill>
                  <a:srgbClr val="3366FF"/>
                </a:solidFill>
              </a:rPr>
              <a:t>=”HLA-DRB1" </a:t>
            </a:r>
            <a:r>
              <a:rPr lang="en-US" sz="1600" dirty="0">
                <a:solidFill>
                  <a:srgbClr val="3366FF"/>
                </a:solidFill>
              </a:rPr>
              <a:t>description</a:t>
            </a:r>
            <a:r>
              <a:rPr lang="en-US" sz="1600" dirty="0" smtClean="0">
                <a:solidFill>
                  <a:srgbClr val="3366FF"/>
                </a:solidFill>
              </a:rPr>
              <a:t>=”assessed DRB1 features”</a:t>
            </a:r>
          </a:p>
          <a:p>
            <a:r>
              <a:rPr lang="en-US" sz="1600" dirty="0" smtClean="0">
                <a:solidFill>
                  <a:srgbClr val="3366FF"/>
                </a:solidFill>
              </a:rPr>
              <a:t>	Chr6 4009971 4010070 exon1 - 4009971 4010070 0,0,255</a:t>
            </a:r>
            <a:endParaRPr lang="en-US" sz="1600" dirty="0">
              <a:solidFill>
                <a:srgbClr val="3366FF"/>
              </a:solidFill>
            </a:endParaRPr>
          </a:p>
          <a:p>
            <a:r>
              <a:rPr lang="en-US" sz="1600" dirty="0" smtClean="0">
                <a:solidFill>
                  <a:srgbClr val="3366FF"/>
                </a:solidFill>
              </a:rPr>
              <a:t>	Chr6 3999420 3999689 </a:t>
            </a:r>
            <a:r>
              <a:rPr lang="en-US" sz="1600" dirty="0">
                <a:solidFill>
                  <a:srgbClr val="3366FF"/>
                </a:solidFill>
              </a:rPr>
              <a:t>exon2 </a:t>
            </a:r>
            <a:r>
              <a:rPr lang="en-US" sz="1600" dirty="0" smtClean="0">
                <a:solidFill>
                  <a:srgbClr val="3366FF"/>
                </a:solidFill>
              </a:rPr>
              <a:t>- 3999420 3999689 0,0,255</a:t>
            </a:r>
          </a:p>
          <a:p>
            <a:r>
              <a:rPr lang="en-US" sz="1600" dirty="0" smtClean="0">
                <a:solidFill>
                  <a:srgbClr val="3366FF"/>
                </a:solidFill>
              </a:rPr>
              <a:t>	Chr6 3996924 3997205 exon3 - </a:t>
            </a:r>
            <a:r>
              <a:rPr lang="en-US" sz="1600" dirty="0">
                <a:solidFill>
                  <a:srgbClr val="3366FF"/>
                </a:solidFill>
              </a:rPr>
              <a:t>3996924</a:t>
            </a:r>
            <a:r>
              <a:rPr lang="en-US" sz="1600" dirty="0" smtClean="0">
                <a:solidFill>
                  <a:srgbClr val="3366FF"/>
                </a:solidFill>
              </a:rPr>
              <a:t> 3997205 0,0,255</a:t>
            </a:r>
            <a:endParaRPr lang="en-US" sz="1600" dirty="0">
              <a:solidFill>
                <a:srgbClr val="3366FF"/>
              </a:solidFill>
            </a:endParaRPr>
          </a:p>
          <a:p>
            <a:r>
              <a:rPr lang="en-US" sz="1600" dirty="0" smtClean="0">
                <a:solidFill>
                  <a:srgbClr val="3366FF"/>
                </a:solidFill>
              </a:rPr>
              <a:t>	Chr6 3996117 3996227 exon4 - 3996117 3996227 0,0,255</a:t>
            </a:r>
            <a:endParaRPr lang="en-US" sz="1600" dirty="0">
              <a:solidFill>
                <a:srgbClr val="3366FF"/>
              </a:solidFill>
            </a:endParaRPr>
          </a:p>
          <a:p>
            <a:r>
              <a:rPr lang="en-US" sz="1600" dirty="0" smtClean="0">
                <a:solidFill>
                  <a:srgbClr val="3366FF"/>
                </a:solidFill>
              </a:rPr>
              <a:t>	Chr6 3995618 3995641 exon5 - 3995618 3995641 0,0,255</a:t>
            </a:r>
            <a:endParaRPr lang="en-US" sz="1600" dirty="0">
              <a:solidFill>
                <a:srgbClr val="3366FF"/>
              </a:solidFill>
            </a:endParaRPr>
          </a:p>
          <a:p>
            <a:r>
              <a:rPr lang="en-US" sz="1600" dirty="0" smtClean="0">
                <a:solidFill>
                  <a:srgbClr val="3366FF"/>
                </a:solidFill>
              </a:rPr>
              <a:t>	Chr6 3994890 3994903 exon6 - 3994890 3994903 0,0,255</a:t>
            </a:r>
            <a:endParaRPr lang="en-US" sz="1600" dirty="0">
              <a:solidFill>
                <a:srgbClr val="3366FF"/>
              </a:solidFill>
            </a:endParaRPr>
          </a:p>
          <a:p>
            <a:endParaRPr lang="en-US" sz="1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IMGT/HLA &amp; IPD-KIR Databases do not reference GRC assembly.</a:t>
            </a:r>
          </a:p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Some genes/sequence regions may not be in a GRC assembly. </a:t>
            </a:r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86845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8: Read Metadata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9144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Primary data </a:t>
            </a:r>
            <a:r>
              <a:rPr lang="en-US" sz="2400" dirty="0" smtClean="0"/>
              <a:t>must </a:t>
            </a:r>
            <a:r>
              <a:rPr lang="en-US" sz="2400" dirty="0"/>
              <a:t>include details of the cutoff values and reference sequences (e.g., IMGT/HLA Database version 3.14.0) used to filter the data for read quality and/or mapping quality, along with the final read depth obtained and a confidence score of the zygosity for the SNPs used to infer the final </a:t>
            </a:r>
            <a:r>
              <a:rPr lang="en-US" sz="2400" dirty="0" smtClean="0"/>
              <a:t>genotype.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Is a specific format for these metadata needed?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096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9: Primary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914400"/>
            <a:ext cx="8686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U</a:t>
            </a:r>
            <a:r>
              <a:rPr lang="en-US" sz="2400" dirty="0" smtClean="0"/>
              <a:t>nmapped </a:t>
            </a:r>
            <a:r>
              <a:rPr lang="en-US" sz="2400" dirty="0"/>
              <a:t>reads with quality scores must be made available as the primary NGS </a:t>
            </a:r>
            <a:r>
              <a:rPr lang="en-US" sz="2400" dirty="0" smtClean="0"/>
              <a:t>data. </a:t>
            </a:r>
            <a:r>
              <a:rPr lang="en-US" sz="2400" dirty="0"/>
              <a:t>P</a:t>
            </a:r>
            <a:r>
              <a:rPr lang="en-US" sz="2400" dirty="0" smtClean="0"/>
              <a:t>rimary </a:t>
            </a:r>
            <a:r>
              <a:rPr lang="en-US" sz="2400" dirty="0"/>
              <a:t>data must be limited to full-length reads that include syntactically valid adapter and indexing/barcoding sequences. However, adapter sequences need not be included in the primary data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r>
              <a:rPr lang="en-US" sz="2000" dirty="0"/>
              <a:t> </a:t>
            </a:r>
          </a:p>
          <a:p>
            <a:pPr algn="just"/>
            <a:r>
              <a:rPr lang="en-US" sz="2400" dirty="0" smtClean="0"/>
              <a:t>Primary data </a:t>
            </a:r>
            <a:r>
              <a:rPr lang="en-US" sz="2400" dirty="0"/>
              <a:t>should be made available </a:t>
            </a:r>
            <a:r>
              <a:rPr lang="en-US" sz="2400" dirty="0" smtClean="0"/>
              <a:t>as accessory data (e.g., deposited in the NCBI’s Sequence Read Archive) as opposed to being part of the message; </a:t>
            </a:r>
            <a:r>
              <a:rPr lang="en-US" sz="2400" i="1" dirty="0" smtClean="0"/>
              <a:t>references to this read data should </a:t>
            </a:r>
            <a:r>
              <a:rPr lang="en-US" sz="2400" i="1" dirty="0"/>
              <a:t>be </a:t>
            </a:r>
            <a:r>
              <a:rPr lang="en-US" sz="2400" i="1" dirty="0" smtClean="0"/>
              <a:t>included in the message. </a:t>
            </a:r>
            <a:endParaRPr lang="en-US" sz="2400" i="1" dirty="0"/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 smtClean="0"/>
              <a:t>Use the </a:t>
            </a:r>
            <a:r>
              <a:rPr lang="en-US" sz="2400" dirty="0" smtClean="0">
                <a:solidFill>
                  <a:srgbClr val="0000FF"/>
                </a:solidFill>
              </a:rPr>
              <a:t>Sanger FASTQ </a:t>
            </a:r>
            <a:r>
              <a:rPr lang="en-US" sz="2400" dirty="0" smtClean="0"/>
              <a:t>format to </a:t>
            </a:r>
            <a:r>
              <a:rPr lang="en-US" sz="2400" dirty="0"/>
              <a:t>report </a:t>
            </a:r>
            <a:r>
              <a:rPr lang="en-US" sz="2400" dirty="0" smtClean="0"/>
              <a:t>NGS primary </a:t>
            </a:r>
            <a:r>
              <a:rPr lang="en-US" sz="2400" dirty="0"/>
              <a:t>data. </a:t>
            </a:r>
          </a:p>
        </p:txBody>
      </p:sp>
    </p:spTree>
    <p:extLst>
      <p:ext uri="{BB962C8B-B14F-4D97-AF65-F5344CB8AC3E}">
        <p14:creationId xmlns:p14="http://schemas.microsoft.com/office/powerpoint/2010/main" val="208196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10: Platform Documentation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914400"/>
            <a:ext cx="8686800" cy="5940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specific details of the methodology and pertinent versions of the platform and analysis software applied to obtain the genotyping result must be documented in a public fashion [</a:t>
            </a:r>
            <a:r>
              <a:rPr lang="en-US" sz="2400" dirty="0" smtClean="0"/>
              <a:t>e.g</a:t>
            </a:r>
            <a:r>
              <a:rPr lang="en-US" sz="2400" dirty="0"/>
              <a:t>., in NCBI’s Genetic Testing Registry (GTR</a:t>
            </a:r>
            <a:r>
              <a:rPr lang="en-US" sz="2400" dirty="0" smtClean="0"/>
              <a:t>)</a:t>
            </a:r>
            <a:r>
              <a:rPr lang="en-US" sz="2400" dirty="0"/>
              <a:t>]</a:t>
            </a:r>
            <a:r>
              <a:rPr lang="en-US" sz="2400" dirty="0" smtClean="0"/>
              <a:t>. </a:t>
            </a:r>
            <a:r>
              <a:rPr lang="en-US" sz="2400" i="1" dirty="0" smtClean="0"/>
              <a:t>References </a:t>
            </a:r>
            <a:r>
              <a:rPr lang="en-US" sz="2400" i="1" dirty="0"/>
              <a:t>to this documentation should be included in the </a:t>
            </a:r>
            <a:r>
              <a:rPr lang="en-US" sz="2400" i="1" dirty="0" smtClean="0"/>
              <a:t>message. </a:t>
            </a:r>
            <a:endParaRPr lang="en-US" sz="1200" i="1" dirty="0"/>
          </a:p>
          <a:p>
            <a:r>
              <a:rPr lang="en-US" sz="1200" dirty="0"/>
              <a:t> </a:t>
            </a:r>
          </a:p>
          <a:p>
            <a:r>
              <a:rPr lang="en-US" sz="2000" dirty="0" smtClean="0">
                <a:solidFill>
                  <a:srgbClr val="3366FF"/>
                </a:solidFill>
              </a:rPr>
              <a:t>Relevant </a:t>
            </a:r>
            <a:r>
              <a:rPr lang="en-US" sz="2000" dirty="0">
                <a:solidFill>
                  <a:srgbClr val="3366FF"/>
                </a:solidFill>
              </a:rPr>
              <a:t>platform information </a:t>
            </a:r>
            <a:r>
              <a:rPr lang="en-US" sz="2000" dirty="0" smtClean="0">
                <a:solidFill>
                  <a:srgbClr val="3366FF"/>
                </a:solidFill>
              </a:rPr>
              <a:t>to be deposited should include:</a:t>
            </a:r>
            <a:endParaRPr lang="en-US" sz="2000" dirty="0">
              <a:solidFill>
                <a:srgbClr val="3366FF"/>
              </a:solidFill>
            </a:endParaRPr>
          </a:p>
          <a:p>
            <a:r>
              <a:rPr lang="en-US" sz="2000" dirty="0">
                <a:solidFill>
                  <a:srgbClr val="3366FF"/>
                </a:solidFill>
              </a:rPr>
              <a:t>	Instrument </a:t>
            </a:r>
            <a:r>
              <a:rPr lang="en-US" sz="2000" dirty="0" smtClean="0">
                <a:solidFill>
                  <a:srgbClr val="3366FF"/>
                </a:solidFill>
              </a:rPr>
              <a:t>version, Instrument </a:t>
            </a:r>
            <a:r>
              <a:rPr lang="en-US" sz="2000" dirty="0">
                <a:solidFill>
                  <a:srgbClr val="3366FF"/>
                </a:solidFill>
              </a:rPr>
              <a:t>software </a:t>
            </a:r>
            <a:r>
              <a:rPr lang="en-US" sz="2000" dirty="0" smtClean="0">
                <a:solidFill>
                  <a:srgbClr val="3366FF"/>
                </a:solidFill>
              </a:rPr>
              <a:t>version identifier(</a:t>
            </a:r>
            <a:r>
              <a:rPr lang="en-US" sz="2000" dirty="0">
                <a:solidFill>
                  <a:srgbClr val="3366FF"/>
                </a:solidFill>
              </a:rPr>
              <a:t>s</a:t>
            </a:r>
            <a:r>
              <a:rPr lang="en-US" sz="2000" dirty="0" smtClean="0">
                <a:solidFill>
                  <a:srgbClr val="3366FF"/>
                </a:solidFill>
              </a:rPr>
              <a:t>), </a:t>
            </a:r>
          </a:p>
          <a:p>
            <a:r>
              <a:rPr lang="en-US" sz="2000" dirty="0">
                <a:solidFill>
                  <a:srgbClr val="3366FF"/>
                </a:solidFill>
              </a:rPr>
              <a:t>	</a:t>
            </a:r>
            <a:r>
              <a:rPr lang="en-US" sz="2000" dirty="0" smtClean="0">
                <a:solidFill>
                  <a:srgbClr val="3366FF"/>
                </a:solidFill>
              </a:rPr>
              <a:t>Analysis </a:t>
            </a:r>
            <a:r>
              <a:rPr lang="en-US" sz="2000" dirty="0">
                <a:solidFill>
                  <a:srgbClr val="3366FF"/>
                </a:solidFill>
              </a:rPr>
              <a:t>software </a:t>
            </a:r>
            <a:r>
              <a:rPr lang="en-US" sz="2000" dirty="0" smtClean="0">
                <a:solidFill>
                  <a:srgbClr val="3366FF"/>
                </a:solidFill>
              </a:rPr>
              <a:t>version identifier(</a:t>
            </a:r>
            <a:r>
              <a:rPr lang="en-US" sz="2000" dirty="0">
                <a:solidFill>
                  <a:srgbClr val="3366FF"/>
                </a:solidFill>
              </a:rPr>
              <a:t>s</a:t>
            </a:r>
            <a:r>
              <a:rPr lang="en-US" sz="2000" dirty="0" smtClean="0">
                <a:solidFill>
                  <a:srgbClr val="3366FF"/>
                </a:solidFill>
              </a:rPr>
              <a:t>), Analysis software parameters used,</a:t>
            </a:r>
          </a:p>
          <a:p>
            <a:r>
              <a:rPr lang="en-US" sz="2000" dirty="0">
                <a:solidFill>
                  <a:srgbClr val="3366FF"/>
                </a:solidFill>
              </a:rPr>
              <a:t>	</a:t>
            </a:r>
            <a:r>
              <a:rPr lang="en-US" sz="2000" dirty="0" smtClean="0">
                <a:solidFill>
                  <a:srgbClr val="3366FF"/>
                </a:solidFill>
              </a:rPr>
              <a:t>Reagent versions and lot number, Sequence </a:t>
            </a:r>
            <a:r>
              <a:rPr lang="en-US" sz="2000" dirty="0">
                <a:solidFill>
                  <a:srgbClr val="3366FF"/>
                </a:solidFill>
              </a:rPr>
              <a:t>read </a:t>
            </a:r>
            <a:r>
              <a:rPr lang="en-US" sz="2000" dirty="0" smtClean="0">
                <a:solidFill>
                  <a:srgbClr val="3366FF"/>
                </a:solidFill>
              </a:rPr>
              <a:t>lengths, </a:t>
            </a:r>
          </a:p>
          <a:p>
            <a:r>
              <a:rPr lang="en-US" sz="2000" dirty="0">
                <a:solidFill>
                  <a:srgbClr val="3366FF"/>
                </a:solidFill>
              </a:rPr>
              <a:t>	</a:t>
            </a:r>
            <a:r>
              <a:rPr lang="en-US" sz="2000" dirty="0" smtClean="0">
                <a:solidFill>
                  <a:srgbClr val="3366FF"/>
                </a:solidFill>
              </a:rPr>
              <a:t>Expected </a:t>
            </a:r>
            <a:r>
              <a:rPr lang="en-US" sz="2000" dirty="0">
                <a:solidFill>
                  <a:srgbClr val="3366FF"/>
                </a:solidFill>
              </a:rPr>
              <a:t>amplicon/insert </a:t>
            </a:r>
            <a:r>
              <a:rPr lang="en-US" sz="2000" dirty="0" smtClean="0">
                <a:solidFill>
                  <a:srgbClr val="3366FF"/>
                </a:solidFill>
              </a:rPr>
              <a:t>length, Reference </a:t>
            </a:r>
            <a:r>
              <a:rPr lang="en-US" sz="2000" dirty="0">
                <a:solidFill>
                  <a:srgbClr val="3366FF"/>
                </a:solidFill>
              </a:rPr>
              <a:t>sequences </a:t>
            </a:r>
            <a:r>
              <a:rPr lang="en-US" sz="2000" dirty="0" smtClean="0">
                <a:solidFill>
                  <a:srgbClr val="3366FF"/>
                </a:solidFill>
              </a:rPr>
              <a:t>applied, and</a:t>
            </a:r>
          </a:p>
          <a:p>
            <a:r>
              <a:rPr lang="en-US" sz="2000" dirty="0">
                <a:solidFill>
                  <a:srgbClr val="3366FF"/>
                </a:solidFill>
              </a:rPr>
              <a:t>	</a:t>
            </a:r>
            <a:r>
              <a:rPr lang="en-US" sz="2000" dirty="0" smtClean="0">
                <a:solidFill>
                  <a:srgbClr val="3366FF"/>
                </a:solidFill>
              </a:rPr>
              <a:t>Primer target </a:t>
            </a:r>
            <a:r>
              <a:rPr lang="en-US" sz="2000" dirty="0">
                <a:solidFill>
                  <a:srgbClr val="3366FF"/>
                </a:solidFill>
              </a:rPr>
              <a:t>locations</a:t>
            </a:r>
          </a:p>
          <a:p>
            <a:endParaRPr lang="en-US" sz="1000" dirty="0"/>
          </a:p>
          <a:p>
            <a:pPr algn="just"/>
            <a:r>
              <a:rPr lang="en-US" sz="2400" dirty="0" smtClean="0"/>
              <a:t>Requires a parallel MIBBI identifying the Minimum Information for Documenting Immunogenomic NGS Genotyping. </a:t>
            </a:r>
            <a:endParaRPr lang="en-US" sz="1000" dirty="0" smtClean="0"/>
          </a:p>
          <a:p>
            <a:endParaRPr lang="en-US" sz="1200" dirty="0"/>
          </a:p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Should reference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sequences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unavailable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in public databases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(IMGT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/HLA, IPD-KIR, genbank,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EMBL) be excluded? 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7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738" y="914400"/>
            <a:ext cx="3733800" cy="397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rgbClr val="0000FF"/>
                </a:solidFill>
              </a:rPr>
              <a:t>CHORI</a:t>
            </a:r>
          </a:p>
          <a:p>
            <a:r>
              <a:rPr lang="en-US" sz="2400" dirty="0" smtClean="0"/>
              <a:t>Jill A. Hollenbach</a:t>
            </a:r>
          </a:p>
          <a:p>
            <a:r>
              <a:rPr lang="en-US" sz="2400" dirty="0" smtClean="0"/>
              <a:t>Steven J. Mack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2400" b="1" i="1" u="sng" dirty="0">
                <a:solidFill>
                  <a:srgbClr val="0000FF"/>
                </a:solidFill>
              </a:rPr>
              <a:t>Life Technologies</a:t>
            </a:r>
          </a:p>
          <a:p>
            <a:r>
              <a:rPr lang="en-US" sz="2400" dirty="0"/>
              <a:t>Scott Conradson</a:t>
            </a:r>
          </a:p>
          <a:p>
            <a:r>
              <a:rPr lang="en-US" sz="2400" dirty="0"/>
              <a:t>Benjamin Gifford</a:t>
            </a:r>
          </a:p>
          <a:p>
            <a:endParaRPr lang="en-US" sz="1200" b="1" i="1" u="sng" dirty="0" smtClean="0">
              <a:solidFill>
                <a:srgbClr val="0000FF"/>
              </a:solidFill>
            </a:endParaRPr>
          </a:p>
          <a:p>
            <a:r>
              <a:rPr lang="en-US" sz="2400" b="1" i="1" u="sng" dirty="0" smtClean="0">
                <a:solidFill>
                  <a:srgbClr val="0000FF"/>
                </a:solidFill>
              </a:rPr>
              <a:t>Stanford University </a:t>
            </a:r>
          </a:p>
          <a:p>
            <a:r>
              <a:rPr lang="en-US" sz="2400" dirty="0" smtClean="0"/>
              <a:t>Marcelo Fernandez-Viña</a:t>
            </a:r>
          </a:p>
          <a:p>
            <a:r>
              <a:rPr lang="en-US" sz="2400" dirty="0" smtClean="0"/>
              <a:t>Paul </a:t>
            </a:r>
            <a:r>
              <a:rPr lang="en-US" sz="2400" dirty="0"/>
              <a:t>J</a:t>
            </a:r>
            <a:r>
              <a:rPr lang="en-US" sz="2400" dirty="0" smtClean="0"/>
              <a:t>. Norman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4419600" y="914400"/>
            <a:ext cx="487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smtClean="0">
                <a:solidFill>
                  <a:srgbClr val="0000FF"/>
                </a:solidFill>
              </a:rPr>
              <a:t>Anthony </a:t>
            </a:r>
            <a:r>
              <a:rPr lang="en-US" sz="2400" b="1" i="1" u="sng" dirty="0">
                <a:solidFill>
                  <a:srgbClr val="0000FF"/>
                </a:solidFill>
              </a:rPr>
              <a:t>Nolan Research Institute</a:t>
            </a:r>
          </a:p>
          <a:p>
            <a:r>
              <a:rPr lang="en-US" sz="2400" dirty="0"/>
              <a:t>James Robinson</a:t>
            </a:r>
          </a:p>
          <a:p>
            <a:endParaRPr lang="en-US" sz="1200" b="1" i="1" u="sng" dirty="0" smtClean="0">
              <a:solidFill>
                <a:srgbClr val="0000FF"/>
              </a:solidFill>
            </a:endParaRPr>
          </a:p>
          <a:p>
            <a:r>
              <a:rPr lang="en-US" sz="2400" b="1" i="1" u="sng" dirty="0" smtClean="0">
                <a:solidFill>
                  <a:srgbClr val="0000FF"/>
                </a:solidFill>
              </a:rPr>
              <a:t>NMDP</a:t>
            </a:r>
            <a:endParaRPr lang="en-US" sz="2400" b="1" i="1" u="sng" dirty="0">
              <a:solidFill>
                <a:srgbClr val="0000FF"/>
              </a:solidFill>
            </a:endParaRPr>
          </a:p>
          <a:p>
            <a:r>
              <a:rPr lang="en-US" sz="2400" dirty="0"/>
              <a:t>Martin Maiers</a:t>
            </a:r>
          </a:p>
          <a:p>
            <a:r>
              <a:rPr lang="en-US" sz="2400" dirty="0" smtClean="0"/>
              <a:t>Robert P. </a:t>
            </a:r>
            <a:r>
              <a:rPr lang="en-US" sz="2400" dirty="0"/>
              <a:t>Milius</a:t>
            </a:r>
          </a:p>
          <a:p>
            <a:r>
              <a:rPr lang="en-US" sz="2400" dirty="0"/>
              <a:t>Michael </a:t>
            </a:r>
            <a:r>
              <a:rPr lang="en-US" sz="2400" dirty="0" smtClean="0"/>
              <a:t>L. Heuer</a:t>
            </a:r>
            <a:endParaRPr lang="en-US" sz="2400" dirty="0"/>
          </a:p>
          <a:p>
            <a:r>
              <a:rPr lang="en-US" sz="2400" dirty="0"/>
              <a:t>David </a:t>
            </a:r>
            <a:r>
              <a:rPr lang="en-US" sz="2400" dirty="0" smtClean="0"/>
              <a:t>Roe</a:t>
            </a:r>
          </a:p>
        </p:txBody>
      </p:sp>
    </p:spTree>
    <p:extLst>
      <p:ext uri="{BB962C8B-B14F-4D97-AF65-F5344CB8AC3E}">
        <p14:creationId xmlns:p14="http://schemas.microsoft.com/office/powerpoint/2010/main" val="483772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11-15 at 3.32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8300"/>
            <a:ext cx="9144000" cy="61136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8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14400"/>
            <a:ext cx="8534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Minimum Information (</a:t>
            </a:r>
            <a:r>
              <a:rPr lang="en-US" sz="2400" b="1" dirty="0" smtClean="0">
                <a:solidFill>
                  <a:srgbClr val="0070C0"/>
                </a:solidFill>
              </a:rPr>
              <a:t>MI</a:t>
            </a:r>
            <a:r>
              <a:rPr lang="en-US" sz="2400" dirty="0" smtClean="0">
                <a:solidFill>
                  <a:srgbClr val="0070C0"/>
                </a:solidFill>
              </a:rPr>
              <a:t>) standards and </a:t>
            </a:r>
            <a:r>
              <a:rPr lang="en-US" sz="2400" u="sng" dirty="0" smtClean="0">
                <a:solidFill>
                  <a:srgbClr val="0070C0"/>
                </a:solidFill>
              </a:rPr>
              <a:t>reporting guidelines</a:t>
            </a:r>
            <a:r>
              <a:rPr lang="en-US" sz="2400" dirty="0" smtClean="0">
                <a:solidFill>
                  <a:srgbClr val="0070C0"/>
                </a:solidFill>
              </a:rPr>
              <a:t> identify data and their associated meta data minimally necessary to allow an experiment to be reproduced and interpreted. </a:t>
            </a:r>
          </a:p>
          <a:p>
            <a:pPr algn="ctr"/>
            <a:endParaRPr lang="en-US" sz="2400" dirty="0"/>
          </a:p>
          <a:p>
            <a:pPr algn="ctr"/>
            <a:r>
              <a:rPr lang="en-US" sz="2200" dirty="0" smtClean="0"/>
              <a:t>MIBBI: </a:t>
            </a:r>
            <a:r>
              <a:rPr lang="en-US" sz="2200" u="sng" dirty="0" smtClean="0">
                <a:solidFill>
                  <a:srgbClr val="C00000"/>
                </a:solidFill>
              </a:rPr>
              <a:t>M</a:t>
            </a:r>
            <a:r>
              <a:rPr lang="en-US" sz="2200" dirty="0" smtClean="0"/>
              <a:t>inimum </a:t>
            </a:r>
            <a:r>
              <a:rPr lang="en-US" sz="2200" u="sng" dirty="0" smtClean="0">
                <a:solidFill>
                  <a:srgbClr val="C00000"/>
                </a:solidFill>
              </a:rPr>
              <a:t>I</a:t>
            </a:r>
            <a:r>
              <a:rPr lang="en-US" sz="2200" dirty="0" smtClean="0"/>
              <a:t>nformation for </a:t>
            </a:r>
            <a:r>
              <a:rPr lang="en-US" sz="2200" u="sng" dirty="0" smtClean="0">
                <a:solidFill>
                  <a:srgbClr val="C00000"/>
                </a:solidFill>
              </a:rPr>
              <a:t>B</a:t>
            </a:r>
            <a:r>
              <a:rPr lang="en-US" sz="2200" dirty="0" smtClean="0"/>
              <a:t>iological and </a:t>
            </a:r>
            <a:r>
              <a:rPr lang="en-US" sz="2200" u="sng" dirty="0" smtClean="0">
                <a:solidFill>
                  <a:srgbClr val="C00000"/>
                </a:solidFill>
              </a:rPr>
              <a:t>B</a:t>
            </a:r>
            <a:r>
              <a:rPr lang="en-US" sz="2200" dirty="0" smtClean="0"/>
              <a:t>iomedical </a:t>
            </a:r>
            <a:r>
              <a:rPr lang="en-US" sz="2200" u="sng" dirty="0" smtClean="0">
                <a:solidFill>
                  <a:srgbClr val="C00000"/>
                </a:solidFill>
              </a:rPr>
              <a:t>I</a:t>
            </a:r>
            <a:r>
              <a:rPr lang="en-US" sz="2200" dirty="0" smtClean="0"/>
              <a:t>nvestigations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>
                <a:hlinkClick r:id="rId2"/>
              </a:rPr>
              <a:t>Taylor et al. (2008) Nature Biotechnology. 26(8) 889-896.  </a:t>
            </a:r>
            <a:endParaRPr lang="en-US" sz="2400" dirty="0" smtClean="0"/>
          </a:p>
          <a:p>
            <a:endParaRPr lang="en-US" sz="2400" dirty="0"/>
          </a:p>
          <a:p>
            <a:pPr algn="ctr"/>
            <a:r>
              <a:rPr lang="en-US" dirty="0" smtClean="0">
                <a:hlinkClick r:id="rId3"/>
              </a:rPr>
              <a:t>http://biosharing.org/standards/mibbi</a:t>
            </a:r>
            <a:r>
              <a:rPr lang="en-US" dirty="0" smtClean="0"/>
              <a:t>	      </a:t>
            </a:r>
            <a:r>
              <a:rPr lang="en-US" dirty="0" smtClean="0">
                <a:hlinkClick r:id="rId4"/>
              </a:rPr>
              <a:t>http://mibbi.sourceforge.net/portal.shtml</a:t>
            </a:r>
            <a:endParaRPr lang="en-US" dirty="0" smtClean="0"/>
          </a:p>
          <a:p>
            <a:pPr algn="ctr"/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38 MI standards for </a:t>
            </a:r>
            <a:r>
              <a:rPr lang="en-US" sz="2000" u="sng" dirty="0" smtClean="0"/>
              <a:t>reporting biological and biomedical research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dirty="0" smtClean="0"/>
              <a:t>Developed by researchers, key vendors and software developers.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Minimum Information Standards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80279"/>
            <a:ext cx="8534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C00000"/>
                </a:solidFill>
              </a:rPr>
              <a:t>M</a:t>
            </a:r>
            <a:r>
              <a:rPr lang="en-US" sz="2400" dirty="0" smtClean="0"/>
              <a:t>inimum </a:t>
            </a:r>
            <a:r>
              <a:rPr lang="en-US" sz="2400" u="sng" dirty="0" smtClean="0">
                <a:solidFill>
                  <a:srgbClr val="C00000"/>
                </a:solidFill>
              </a:rPr>
              <a:t>I</a:t>
            </a:r>
            <a:r>
              <a:rPr lang="en-US" sz="2400" dirty="0" smtClean="0"/>
              <a:t>nformation </a:t>
            </a:r>
            <a:r>
              <a:rPr lang="en-US" sz="2400" u="sng" dirty="0" smtClean="0">
                <a:solidFill>
                  <a:srgbClr val="C00000"/>
                </a:solidFill>
              </a:rPr>
              <a:t>A</a:t>
            </a:r>
            <a:r>
              <a:rPr lang="en-US" sz="2400" dirty="0" smtClean="0"/>
              <a:t>bout a </a:t>
            </a:r>
            <a:r>
              <a:rPr lang="en-US" sz="2400" u="sng" dirty="0" smtClean="0">
                <a:solidFill>
                  <a:srgbClr val="C00000"/>
                </a:solidFill>
              </a:rPr>
              <a:t>M</a:t>
            </a:r>
            <a:r>
              <a:rPr lang="en-US" sz="2400" dirty="0" smtClean="0"/>
              <a:t>icroarray </a:t>
            </a:r>
            <a:r>
              <a:rPr lang="en-US" sz="2400" u="sng" dirty="0" smtClean="0">
                <a:solidFill>
                  <a:srgbClr val="C00000"/>
                </a:solidFill>
              </a:rPr>
              <a:t>E</a:t>
            </a:r>
            <a:r>
              <a:rPr lang="en-US" sz="2400" dirty="0" smtClean="0"/>
              <a:t>xperiment</a:t>
            </a:r>
          </a:p>
          <a:p>
            <a:endParaRPr lang="en-US" sz="1000" dirty="0"/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MIAME describes the minimum information required to ensure that microarray data can be easily interpreted and that results derived from its analysis can be independently verified.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/>
          </a:p>
          <a:p>
            <a:pPr algn="just"/>
            <a:r>
              <a:rPr lang="en-US" sz="2200" dirty="0" smtClean="0"/>
              <a:t>Goals: </a:t>
            </a:r>
            <a:r>
              <a:rPr lang="en-US" sz="2000" dirty="0" smtClean="0"/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recording and reporting microarray-based gene expression data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	</a:t>
            </a:r>
            <a:r>
              <a:rPr lang="en-US" sz="2200" b="1" dirty="0" smtClean="0">
                <a:solidFill>
                  <a:srgbClr val="C00000"/>
                </a:solidFill>
              </a:rPr>
              <a:t>define content and structure of the necessary information </a:t>
            </a:r>
            <a:endParaRPr lang="en-US" sz="2200" dirty="0" smtClean="0"/>
          </a:p>
          <a:p>
            <a:endParaRPr lang="en-US" sz="1000" dirty="0"/>
          </a:p>
          <a:p>
            <a:pPr algn="ctr"/>
            <a:r>
              <a:rPr lang="en-US" sz="1600" dirty="0" smtClean="0">
                <a:hlinkClick r:id="rId2"/>
              </a:rPr>
              <a:t>Brazma et al. (2001) Nature Genetics  29, 365 – 371. doi:10.1038/ng1201-365</a:t>
            </a:r>
            <a:endParaRPr lang="en-US" sz="1600" dirty="0" smtClean="0"/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Classic MIBBI Example -- MIAME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096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Six elements are required to support microarray-based publications.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1. The raw data for each hybridization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2. The final processed data for the hybridizations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3. </a:t>
            </a:r>
            <a:r>
              <a:rPr lang="en-US" sz="2000" dirty="0">
                <a:solidFill>
                  <a:srgbClr val="0070C0"/>
                </a:solidFill>
              </a:rPr>
              <a:t>E</a:t>
            </a:r>
            <a:r>
              <a:rPr lang="en-US" sz="2000" dirty="0" smtClean="0">
                <a:solidFill>
                  <a:srgbClr val="0070C0"/>
                </a:solidFill>
              </a:rPr>
              <a:t>ssential sample annotation</a:t>
            </a:r>
          </a:p>
          <a:p>
            <a:r>
              <a:rPr lang="en-US" sz="1200" dirty="0" smtClean="0"/>
              <a:t>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4. The experiment design including sample data relationships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5. Sufficient annotation of the array design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6. Essential experimental and data processing protocols</a:t>
            </a:r>
          </a:p>
          <a:p>
            <a:endParaRPr lang="en-US" dirty="0" smtClean="0"/>
          </a:p>
          <a:p>
            <a:pPr algn="ctr"/>
            <a:r>
              <a:rPr lang="en-US" dirty="0" smtClean="0">
                <a:hlinkClick r:id="rId2"/>
              </a:rPr>
              <a:t>http://www.mged.org/Workgroups/MIAME/miame_2.0.html</a:t>
            </a:r>
            <a:endParaRPr lang="en-US" dirty="0" smtClean="0"/>
          </a:p>
          <a:p>
            <a:pPr algn="ctr"/>
            <a:endParaRPr lang="en-US" dirty="0" smtClean="0"/>
          </a:p>
          <a:p>
            <a:r>
              <a:rPr lang="en-US" dirty="0" smtClean="0"/>
              <a:t>MIAME has been extended to pertain to specific microarray research fields</a:t>
            </a:r>
          </a:p>
          <a:p>
            <a:endParaRPr lang="en-US" dirty="0" smtClean="0"/>
          </a:p>
          <a:p>
            <a:r>
              <a:rPr lang="en-US" dirty="0" smtClean="0"/>
              <a:t>		</a:t>
            </a:r>
            <a:r>
              <a:rPr lang="en-US" dirty="0" smtClean="0">
                <a:solidFill>
                  <a:srgbClr val="0070C0"/>
                </a:solidFill>
              </a:rPr>
              <a:t>MIAME/Env: Environmental Transcriptomics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	MIAME/Nutr: Nutrigenomics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	MIAME/Plant: Plant Transcriptomics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	MIAME/Tox: Toxicogenomics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MIAME Elements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6867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Facilitate downstream analysis for all current use cases</a:t>
            </a:r>
          </a:p>
          <a:p>
            <a:pPr lvl="2"/>
            <a:r>
              <a:rPr lang="en-US" sz="2000" dirty="0" smtClean="0">
                <a:solidFill>
                  <a:srgbClr val="0000FF"/>
                </a:solidFill>
              </a:rPr>
              <a:t>E.g., generating NMDP allele codes, choosing a donor, data-analysis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/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Foster reanalysis of genotyping results in different nomenclature epochs</a:t>
            </a:r>
          </a:p>
          <a:p>
            <a:pPr lvl="2"/>
            <a:r>
              <a:rPr lang="en-US" sz="2000" dirty="0" smtClean="0">
                <a:solidFill>
                  <a:srgbClr val="0000FF"/>
                </a:solidFill>
              </a:rPr>
              <a:t>Re-evaluate a result under current, past and future nomenclatures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/>
          </a:p>
          <a:p>
            <a:pPr marL="742950" lvl="1" indent="-285750">
              <a:buFont typeface="Arial"/>
              <a:buChar char="•"/>
            </a:pPr>
            <a:r>
              <a:rPr lang="en-US" sz="2000" dirty="0"/>
              <a:t>B</a:t>
            </a:r>
            <a:r>
              <a:rPr lang="en-US" sz="2000" dirty="0" smtClean="0"/>
              <a:t>ackward compatibility with older molecular genotyping methods </a:t>
            </a:r>
          </a:p>
          <a:p>
            <a:pPr lvl="2"/>
            <a:r>
              <a:rPr lang="en-US" sz="2000" dirty="0" smtClean="0">
                <a:solidFill>
                  <a:srgbClr val="0000FF"/>
                </a:solidFill>
              </a:rPr>
              <a:t>Share SBT, SSO &amp; SSP results using some elements of this standard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/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Permit the evaluation of performance across NGS platforms and software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Compare GS Junior vs. IonTorrent for same samples/primary data</a:t>
            </a:r>
          </a:p>
          <a:p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b="1" u="sng" dirty="0" smtClean="0">
                <a:solidFill>
                  <a:srgbClr val="FF0000"/>
                </a:solidFill>
              </a:rPr>
              <a:t>Without</a:t>
            </a:r>
            <a:r>
              <a:rPr lang="en-US" sz="2000" b="1" dirty="0" smtClean="0">
                <a:solidFill>
                  <a:srgbClr val="FF0000"/>
                </a:solidFill>
              </a:rPr>
              <a:t> attempting to describe </a:t>
            </a:r>
            <a:r>
              <a:rPr lang="en-US" sz="2000" b="1" dirty="0">
                <a:solidFill>
                  <a:srgbClr val="FF0000"/>
                </a:solidFill>
              </a:rPr>
              <a:t>all of the technical aspects of an </a:t>
            </a:r>
            <a:r>
              <a:rPr lang="en-US" sz="2000" b="1" dirty="0" smtClean="0">
                <a:solidFill>
                  <a:srgbClr val="FF0000"/>
                </a:solidFill>
              </a:rPr>
              <a:t>NGS 	genotyping experiment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What should a MIBBI for Immunogenomic Data Do?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155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868679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</a:rPr>
              <a:t>Define an NGS Genotyping Result with 10 </a:t>
            </a:r>
            <a:r>
              <a:rPr lang="en-US" sz="2400" dirty="0">
                <a:solidFill>
                  <a:srgbClr val="3366FF"/>
                </a:solidFill>
              </a:rPr>
              <a:t>Categories of </a:t>
            </a:r>
            <a:r>
              <a:rPr lang="en-US" sz="2400" dirty="0" smtClean="0">
                <a:solidFill>
                  <a:srgbClr val="3366FF"/>
                </a:solidFill>
              </a:rPr>
              <a:t>Information</a:t>
            </a:r>
          </a:p>
          <a:p>
            <a:pPr algn="ctr"/>
            <a:endParaRPr lang="en-US" sz="1200" dirty="0" smtClean="0">
              <a:solidFill>
                <a:srgbClr val="3366FF"/>
              </a:solidFill>
            </a:endParaRPr>
          </a:p>
          <a:p>
            <a:pPr algn="ctr"/>
            <a:endParaRPr lang="en-US" sz="1200" dirty="0" smtClean="0"/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/>
              <a:t>Sample Annotation</a:t>
            </a:r>
          </a:p>
          <a:p>
            <a:pPr marL="3200400" lvl="6" indent="-457200">
              <a:buFont typeface="Wingdings" charset="2"/>
              <a:buAutoNum type="arabicPlain"/>
            </a:pPr>
            <a:endParaRPr lang="en-US" sz="1000" dirty="0" smtClean="0"/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/>
              <a:t>Reference Context</a:t>
            </a:r>
          </a:p>
          <a:p>
            <a:pPr marL="914400" lvl="1" indent="-457200">
              <a:buFont typeface="Wingdings" charset="2"/>
              <a:buAutoNum type="arabicPlain"/>
            </a:pPr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Full Genotype</a:t>
            </a:r>
          </a:p>
          <a:p>
            <a:pPr marL="914400" lvl="1" indent="-457200">
              <a:buFont typeface="Wingdings" charset="2"/>
              <a:buAutoNum type="arabicPlain"/>
            </a:pPr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Consensus Sequence</a:t>
            </a:r>
          </a:p>
          <a:p>
            <a:pPr lvl="1"/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Unreferenced Sequences</a:t>
            </a:r>
          </a:p>
          <a:p>
            <a:pPr marL="914400" lvl="1" indent="-457200">
              <a:buFont typeface="Wingdings" charset="2"/>
              <a:buAutoNum type="arabicPlain"/>
            </a:pPr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Novel Polymorphisms</a:t>
            </a:r>
          </a:p>
          <a:p>
            <a:pPr marL="3200400" lvl="6" indent="-457200">
              <a:buFont typeface="Wingdings" charset="2"/>
              <a:buAutoNum type="arabicPlain"/>
            </a:pP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b="1" dirty="0" smtClean="0">
                <a:solidFill>
                  <a:srgbClr val="FF0000"/>
                </a:solidFill>
              </a:rPr>
              <a:t>Sequence Regions Targeted</a:t>
            </a:r>
          </a:p>
          <a:p>
            <a:pPr marL="3200400" lvl="6" indent="-457200">
              <a:buFont typeface="Wingdings" charset="2"/>
              <a:buAutoNum type="arabicPlain"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b="1" dirty="0" smtClean="0">
                <a:solidFill>
                  <a:srgbClr val="FF0000"/>
                </a:solidFill>
              </a:rPr>
              <a:t>Read Metadata</a:t>
            </a:r>
          </a:p>
          <a:p>
            <a:pPr marL="914400" lvl="1" indent="-457200">
              <a:buFont typeface="Wingdings" charset="2"/>
              <a:buAutoNum type="arabicPlain"/>
            </a:pPr>
            <a:endParaRPr lang="en-US" sz="1000" dirty="0" smtClean="0"/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b="1" dirty="0" smtClean="0">
                <a:solidFill>
                  <a:srgbClr val="FF0000"/>
                </a:solidFill>
              </a:rPr>
              <a:t>Primary Data</a:t>
            </a:r>
          </a:p>
          <a:p>
            <a:pPr marL="914400" lvl="1" indent="-457200">
              <a:buFont typeface="Wingdings" charset="2"/>
              <a:buAutoNum type="arabicPlain"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3200400" lvl="6" indent="-457200">
              <a:buFont typeface="Wingdings" charset="2"/>
              <a:buAutoNum type="arabicPlain"/>
            </a:pPr>
            <a:r>
              <a:rPr lang="en-US" sz="2000" b="1" dirty="0" smtClean="0">
                <a:solidFill>
                  <a:srgbClr val="FF0000"/>
                </a:solidFill>
              </a:rPr>
              <a:t>Platform Documentation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748134" y="2811423"/>
            <a:ext cx="1147466" cy="3207603"/>
            <a:chOff x="1748134" y="2659797"/>
            <a:chExt cx="1147466" cy="3207603"/>
          </a:xfrm>
        </p:grpSpPr>
        <p:sp>
          <p:nvSpPr>
            <p:cNvPr id="3" name="Left Brace 2"/>
            <p:cNvSpPr/>
            <p:nvPr/>
          </p:nvSpPr>
          <p:spPr>
            <a:xfrm>
              <a:off x="2209800" y="2659797"/>
              <a:ext cx="685800" cy="1371600"/>
            </a:xfrm>
            <a:prstGeom prst="leftBrace">
              <a:avLst/>
            </a:prstGeom>
            <a:ln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Left Brace 5"/>
            <p:cNvSpPr/>
            <p:nvPr/>
          </p:nvSpPr>
          <p:spPr>
            <a:xfrm>
              <a:off x="2209800" y="4495800"/>
              <a:ext cx="685800" cy="1371600"/>
            </a:xfrm>
            <a:prstGeom prst="leftBrac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1328789" y="3079143"/>
              <a:ext cx="13003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2">
                      <a:lumMod val="50000"/>
                    </a:schemeClr>
                  </a:solidFill>
                </a:rPr>
                <a:t>Dynamic</a:t>
              </a:r>
              <a:endParaRPr lang="en-US" sz="24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532027" y="4937770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Static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010400" y="1904226"/>
            <a:ext cx="2133600" cy="4259997"/>
            <a:chOff x="7010400" y="1524000"/>
            <a:chExt cx="2133600" cy="4259997"/>
          </a:xfrm>
        </p:grpSpPr>
        <p:sp>
          <p:nvSpPr>
            <p:cNvPr id="12" name="TextBox 11"/>
            <p:cNvSpPr txBox="1"/>
            <p:nvPr/>
          </p:nvSpPr>
          <p:spPr>
            <a:xfrm>
              <a:off x="7696200" y="2735997"/>
              <a:ext cx="130696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MIRING</a:t>
              </a: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Message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4114" y="4953000"/>
              <a:ext cx="144988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Accessory</a:t>
              </a:r>
            </a:p>
            <a:p>
              <a:pPr algn="ctr"/>
              <a:r>
                <a:rPr lang="en-US" sz="2400" dirty="0" smtClean="0"/>
                <a:t>Data</a:t>
              </a:r>
              <a:endParaRPr lang="en-US" sz="2400" dirty="0"/>
            </a:p>
          </p:txBody>
        </p:sp>
        <p:sp>
          <p:nvSpPr>
            <p:cNvPr id="11" name="Right Brace 10"/>
            <p:cNvSpPr/>
            <p:nvPr/>
          </p:nvSpPr>
          <p:spPr>
            <a:xfrm>
              <a:off x="7010400" y="1524000"/>
              <a:ext cx="685800" cy="3276600"/>
            </a:xfrm>
            <a:prstGeom prst="rightBrac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ight Brace 12"/>
            <p:cNvSpPr/>
            <p:nvPr/>
          </p:nvSpPr>
          <p:spPr>
            <a:xfrm>
              <a:off x="7010400" y="5029200"/>
              <a:ext cx="685800" cy="685800"/>
            </a:xfrm>
            <a:prstGeom prst="rightBrac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41710" y="4945023"/>
            <a:ext cx="1158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NGS/HTS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Specific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3170337"/>
            <a:ext cx="1556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Method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Independent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3366FF"/>
                </a:solidFill>
              </a:rPr>
              <a:t>inimum </a:t>
            </a:r>
            <a:r>
              <a:rPr lang="en-US" sz="2400" b="1" u="sng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3366FF"/>
                </a:solidFill>
              </a:rPr>
              <a:t>nformation </a:t>
            </a:r>
            <a:r>
              <a:rPr lang="en-US" sz="2400" dirty="0">
                <a:solidFill>
                  <a:srgbClr val="3366FF"/>
                </a:solidFill>
              </a:rPr>
              <a:t>for </a:t>
            </a:r>
            <a:r>
              <a:rPr lang="en-US" sz="2400" b="1" u="sng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3366FF"/>
                </a:solidFill>
              </a:rPr>
              <a:t>eporting </a:t>
            </a:r>
            <a:r>
              <a:rPr lang="en-US" sz="2400" b="1" u="sng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3366FF"/>
                </a:solidFill>
              </a:rPr>
              <a:t>mmunogenomic </a:t>
            </a:r>
            <a:r>
              <a:rPr lang="en-US" sz="2400" b="1" u="sng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3366FF"/>
                </a:solidFill>
              </a:rPr>
              <a:t>GS </a:t>
            </a:r>
            <a:r>
              <a:rPr lang="en-US" sz="2400" b="1" u="sng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3366FF"/>
                </a:solidFill>
              </a:rPr>
              <a:t>enotyping </a:t>
            </a:r>
            <a:endParaRPr lang="en-US" sz="2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1: Sample Annotation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686800" cy="4401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Sample identifiers </a:t>
            </a:r>
            <a:r>
              <a:rPr lang="en-US" sz="2400" dirty="0" smtClean="0"/>
              <a:t>should </a:t>
            </a:r>
            <a:r>
              <a:rPr lang="en-US" sz="2400" dirty="0"/>
              <a:t>be included in the genotyping report, and used consistently across all applicable categories of information</a:t>
            </a:r>
            <a:r>
              <a:rPr lang="en-US" sz="2400" dirty="0" smtClean="0"/>
              <a:t>.</a:t>
            </a:r>
          </a:p>
          <a:p>
            <a:pPr algn="ctr"/>
            <a:endParaRPr lang="en-US" sz="2400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	Includes: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project-specific sample identifiers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	barcode </a:t>
            </a:r>
            <a:r>
              <a:rPr lang="en-US" sz="2000" dirty="0">
                <a:solidFill>
                  <a:srgbClr val="0000FF"/>
                </a:solidFill>
              </a:rPr>
              <a:t>sequences </a:t>
            </a:r>
            <a:r>
              <a:rPr lang="en-US" sz="2000" dirty="0" smtClean="0">
                <a:solidFill>
                  <a:srgbClr val="0000FF"/>
                </a:solidFill>
              </a:rPr>
              <a:t>that identify </a:t>
            </a:r>
            <a:r>
              <a:rPr lang="en-US" sz="2000" dirty="0">
                <a:solidFill>
                  <a:srgbClr val="0000FF"/>
                </a:solidFill>
              </a:rPr>
              <a:t>the sample in the primary </a:t>
            </a:r>
            <a:r>
              <a:rPr lang="en-US" sz="2000" dirty="0" smtClean="0">
                <a:solidFill>
                  <a:srgbClr val="0000FF"/>
                </a:solidFill>
              </a:rPr>
              <a:t>data 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 smtClean="0"/>
              <a:t>Multiple identifiers can be included, but a single primary identifier should be applied across the message.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632523"/>
                </a:solidFill>
              </a:rPr>
              <a:t>Q: Should Protected Health Information (PHI) be included in the message?</a:t>
            </a:r>
            <a:endParaRPr lang="en-US" sz="2400" b="1" dirty="0">
              <a:solidFill>
                <a:srgbClr val="6325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8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2: Reference Context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762000"/>
            <a:ext cx="8686800" cy="5293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/>
              <a:t>Any reference sequences applied in the genotyping must be explicitly defined in each genotyping report. </a:t>
            </a:r>
            <a:r>
              <a:rPr lang="en-US" sz="2200" i="1" dirty="0"/>
              <a:t>Different types of reference sequence can be applied for different aspects of genotyping. </a:t>
            </a:r>
            <a:endParaRPr lang="en-US" sz="2200" i="1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200" dirty="0"/>
              <a:t>The </a:t>
            </a:r>
            <a:r>
              <a:rPr lang="en-US" sz="2200" b="1" dirty="0"/>
              <a:t>reference genome assembly</a:t>
            </a:r>
            <a:r>
              <a:rPr lang="en-US" sz="2200" dirty="0"/>
              <a:t> (or a specific alternate assembly) used for any alignment of reads must be identified with a specific Genome Reference Consortium (GRC) release </a:t>
            </a:r>
            <a:r>
              <a:rPr lang="en-US" sz="2200" dirty="0" smtClean="0"/>
              <a:t>version.  </a:t>
            </a:r>
          </a:p>
          <a:p>
            <a:endParaRPr lang="en-US" sz="1000" dirty="0">
              <a:solidFill>
                <a:srgbClr val="3366FF"/>
              </a:solidFill>
            </a:endParaRPr>
          </a:p>
          <a:p>
            <a:pPr algn="ctr"/>
            <a:r>
              <a:rPr lang="en-US" sz="2000" dirty="0" smtClean="0">
                <a:solidFill>
                  <a:srgbClr val="3366FF"/>
                </a:solidFill>
              </a:rPr>
              <a:t>GRCh37.p13 (GRC human genome build 37 patch 13)</a:t>
            </a:r>
          </a:p>
          <a:p>
            <a:endParaRPr lang="en-US" sz="2000" dirty="0"/>
          </a:p>
          <a:p>
            <a:pPr algn="just"/>
            <a:r>
              <a:rPr lang="en-US" sz="2200" dirty="0"/>
              <a:t>The </a:t>
            </a:r>
            <a:r>
              <a:rPr lang="en-US" sz="2200" b="1" dirty="0"/>
              <a:t>reference allele sequence database</a:t>
            </a:r>
            <a:r>
              <a:rPr lang="en-US" sz="2200" dirty="0"/>
              <a:t> used for read filtering or genotype calling from the consensus sequence must be identified with a particular IMGT/HLA, IPD-MHC or IPD-KIR Database release </a:t>
            </a:r>
            <a:r>
              <a:rPr lang="en-US" sz="2200" dirty="0" smtClean="0"/>
              <a:t>version. </a:t>
            </a:r>
            <a:endParaRPr lang="en-US" sz="2200" dirty="0"/>
          </a:p>
          <a:p>
            <a:endParaRPr lang="en-US" sz="1000" dirty="0" smtClean="0"/>
          </a:p>
          <a:p>
            <a:pPr algn="ctr"/>
            <a:r>
              <a:rPr lang="en-US" sz="2000" dirty="0" smtClean="0">
                <a:solidFill>
                  <a:srgbClr val="3366FF"/>
                </a:solidFill>
              </a:rPr>
              <a:t>IMGT/HLA Database release version 3.14.0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</a:rPr>
              <a:t>IPD-KIR Database release version 2.5.0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</a:rPr>
              <a:t>IPD-MHC NHP Database release version 1.9.0</a:t>
            </a:r>
          </a:p>
        </p:txBody>
      </p:sp>
    </p:spTree>
    <p:extLst>
      <p:ext uri="{BB962C8B-B14F-4D97-AF65-F5344CB8AC3E}">
        <p14:creationId xmlns:p14="http://schemas.microsoft.com/office/powerpoint/2010/main" val="3995834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MIRING Element 3: Full Genotype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066800"/>
            <a:ext cx="86868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The genotype is the collection of all ambiguous alleles that are derived from the consensus sequence. All </a:t>
            </a:r>
            <a:r>
              <a:rPr lang="en-US" sz="2400" dirty="0"/>
              <a:t>ambiguous </a:t>
            </a:r>
            <a:r>
              <a:rPr lang="en-US" sz="2400" dirty="0" smtClean="0"/>
              <a:t>alleles and </a:t>
            </a:r>
            <a:r>
              <a:rPr lang="en-US" sz="2400" dirty="0"/>
              <a:t>ambiguous </a:t>
            </a:r>
            <a:r>
              <a:rPr lang="en-US" sz="2400" dirty="0" smtClean="0"/>
              <a:t>genotypes should be explicitly defined in the genotype.</a:t>
            </a:r>
          </a:p>
          <a:p>
            <a:pPr algn="just"/>
            <a:endParaRPr lang="en-US" sz="1200" dirty="0"/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This is </a:t>
            </a:r>
            <a:r>
              <a:rPr lang="en-US" sz="2400" b="1" u="sng" dirty="0" smtClean="0">
                <a:solidFill>
                  <a:srgbClr val="FF0000"/>
                </a:solidFill>
              </a:rPr>
              <a:t>not</a:t>
            </a:r>
            <a:r>
              <a:rPr lang="en-US" sz="2400" b="1" dirty="0" smtClean="0">
                <a:solidFill>
                  <a:srgbClr val="FF0000"/>
                </a:solidFill>
              </a:rPr>
              <a:t> a “best guess” for a two-allele genotype call.</a:t>
            </a: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0000FF"/>
                </a:solidFill>
              </a:rPr>
              <a:t>Genotype </a:t>
            </a:r>
            <a:r>
              <a:rPr lang="en-US" sz="2400" dirty="0">
                <a:solidFill>
                  <a:srgbClr val="0000FF"/>
                </a:solidFill>
              </a:rPr>
              <a:t>List (GL) String </a:t>
            </a:r>
            <a:r>
              <a:rPr lang="en-US" sz="2400" dirty="0"/>
              <a:t>format </a:t>
            </a:r>
            <a:r>
              <a:rPr lang="en-US" sz="2400" dirty="0" smtClean="0"/>
              <a:t>(or comparable format), </a:t>
            </a:r>
          </a:p>
          <a:p>
            <a:pPr algn="just"/>
            <a:r>
              <a:rPr lang="en-US" sz="2400" dirty="0"/>
              <a:t>a</a:t>
            </a:r>
            <a:r>
              <a:rPr lang="en-US" sz="2400" dirty="0" smtClean="0"/>
              <a:t>nd provide a </a:t>
            </a:r>
            <a:r>
              <a:rPr lang="en-US" sz="2400" dirty="0"/>
              <a:t>Uniform Resource Identifier (URI) </a:t>
            </a:r>
            <a:r>
              <a:rPr lang="en-US" sz="2400" dirty="0" smtClean="0"/>
              <a:t>when available.</a:t>
            </a:r>
            <a:endParaRPr lang="en-US" sz="2400" dirty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pPr algn="ctr"/>
            <a:r>
              <a:rPr lang="en-US" sz="2000" dirty="0">
                <a:solidFill>
                  <a:srgbClr val="3366FF"/>
                </a:solidFill>
              </a:rPr>
              <a:t>KIR3DL2*008/KIR3DL2*038+KIR3DL2*00701|KIR3DL2*027+KIR3DL2*016</a:t>
            </a:r>
            <a:endParaRPr lang="en-US" sz="2000" dirty="0" smtClean="0">
              <a:solidFill>
                <a:srgbClr val="3366FF"/>
              </a:solidFill>
            </a:endParaRPr>
          </a:p>
          <a:p>
            <a:pPr algn="ctr"/>
            <a:r>
              <a:rPr lang="en-US" sz="2400" dirty="0" smtClean="0">
                <a:solidFill>
                  <a:srgbClr val="3366FF"/>
                </a:solidFill>
              </a:rPr>
              <a:t>&amp;</a:t>
            </a:r>
            <a:endParaRPr lang="en-US" sz="2400" dirty="0">
              <a:solidFill>
                <a:srgbClr val="3366FF"/>
              </a:solidFill>
            </a:endParaRPr>
          </a:p>
          <a:p>
            <a:pPr algn="ctr"/>
            <a:r>
              <a:rPr lang="en-US" sz="2400" dirty="0">
                <a:solidFill>
                  <a:srgbClr val="3366FF"/>
                </a:solidFill>
              </a:rPr>
              <a:t>http://gl.immunogenomics.org/1.0/genotype-list/z</a:t>
            </a:r>
            <a:endParaRPr lang="en-US" sz="2400" dirty="0"/>
          </a:p>
          <a:p>
            <a:endParaRPr lang="en-US" sz="2400" b="1" dirty="0" smtClean="0">
              <a:solidFill>
                <a:srgbClr val="632523"/>
              </a:solidFill>
            </a:endParaRPr>
          </a:p>
          <a:p>
            <a:r>
              <a:rPr lang="en-US" sz="2400" b="1" dirty="0" smtClean="0">
                <a:solidFill>
                  <a:srgbClr val="632523"/>
                </a:solidFill>
              </a:rPr>
              <a:t>Undetermined: </a:t>
            </a:r>
            <a:r>
              <a:rPr lang="en-US" sz="2400" b="1" dirty="0">
                <a:solidFill>
                  <a:srgbClr val="632523"/>
                </a:solidFill>
              </a:rPr>
              <a:t>how </a:t>
            </a:r>
            <a:r>
              <a:rPr lang="en-US" sz="2400" b="1" dirty="0" smtClean="0">
                <a:solidFill>
                  <a:srgbClr val="632523"/>
                </a:solidFill>
              </a:rPr>
              <a:t>to denote novel </a:t>
            </a:r>
            <a:r>
              <a:rPr lang="en-US" sz="2400" b="1" dirty="0">
                <a:solidFill>
                  <a:srgbClr val="632523"/>
                </a:solidFill>
              </a:rPr>
              <a:t>alleles </a:t>
            </a:r>
            <a:r>
              <a:rPr lang="en-US" sz="2400" b="1" dirty="0" smtClean="0">
                <a:solidFill>
                  <a:srgbClr val="632523"/>
                </a:solidFill>
              </a:rPr>
              <a:t>in </a:t>
            </a:r>
            <a:r>
              <a:rPr lang="en-US" sz="2400" b="1" dirty="0">
                <a:solidFill>
                  <a:srgbClr val="632523"/>
                </a:solidFill>
              </a:rPr>
              <a:t>the genotype </a:t>
            </a:r>
            <a:r>
              <a:rPr lang="en-US" sz="2400" b="1" dirty="0" smtClean="0">
                <a:solidFill>
                  <a:srgbClr val="632523"/>
                </a:solidFill>
              </a:rPr>
              <a:t>string?</a:t>
            </a:r>
            <a:endParaRPr lang="en-US" sz="2400" b="1" dirty="0">
              <a:solidFill>
                <a:srgbClr val="6325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5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1058</Words>
  <Application>Microsoft Macintosh PowerPoint</Application>
  <PresentationFormat>On-screen Show (4:3)</PresentationFormat>
  <Paragraphs>231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 Minimum Information Standard for Reporting NGS Immunogenomic Genotyping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Children's Hospital Oakland Research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Mack</dc:creator>
  <cp:lastModifiedBy>Steven Mack</cp:lastModifiedBy>
  <cp:revision>98</cp:revision>
  <cp:lastPrinted>2013-09-18T17:24:28Z</cp:lastPrinted>
  <dcterms:created xsi:type="dcterms:W3CDTF">2013-05-06T17:59:28Z</dcterms:created>
  <dcterms:modified xsi:type="dcterms:W3CDTF">2013-11-17T03:06:21Z</dcterms:modified>
</cp:coreProperties>
</file>