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3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7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2" r:id="rId15"/>
    <p:sldId id="275" r:id="rId16"/>
    <p:sldId id="273" r:id="rId1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Flaum" initials="R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514"/>
    <a:srgbClr val="E8961A"/>
    <a:srgbClr val="005683"/>
    <a:srgbClr val="005D8D"/>
    <a:srgbClr val="0090DA"/>
    <a:srgbClr val="008AD2"/>
    <a:srgbClr val="006699"/>
    <a:srgbClr val="0645A0"/>
    <a:srgbClr val="B0B4B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541" autoAdjust="0"/>
  </p:normalViewPr>
  <p:slideViewPr>
    <p:cSldViewPr snapToGrid="0">
      <p:cViewPr>
        <p:scale>
          <a:sx n="116" d="100"/>
          <a:sy n="116" d="100"/>
        </p:scale>
        <p:origin x="-1506" y="-72"/>
      </p:cViewPr>
      <p:guideLst>
        <p:guide orient="horz" pos="648"/>
        <p:guide orient="horz" pos="1536"/>
        <p:guide orient="horz" pos="471"/>
        <p:guide orient="horz" pos="259"/>
        <p:guide pos="193"/>
        <p:guide pos="346"/>
        <p:guide pos="2880"/>
        <p:guide pos="7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76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DD62-19D7-417E-B022-202215E724DC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712DA-6CE9-4249-9099-C101CAE3A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2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2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2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8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8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66F69A-7A68-47B0-BE6A-CBC31D1F9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/>
        <a:cs typeface="MS PGothic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6F69A-7A68-47B0-BE6A-CBC31D1F97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5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6F69A-7A68-47B0-BE6A-CBC31D1F97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8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6F69A-7A68-47B0-BE6A-CBC31D1F97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-Gra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yFrame-DNA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9056" y="2978410"/>
            <a:ext cx="6450863" cy="9784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kern="12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7342" y="4035359"/>
            <a:ext cx="6452500" cy="915744"/>
          </a:xfrm>
        </p:spPr>
        <p:txBody>
          <a:bodyPr/>
          <a:lstStyle>
            <a:lvl1pPr marL="0" indent="0">
              <a:spcBef>
                <a:spcPts val="0"/>
              </a:spcBef>
              <a:buFont typeface="Times" pitchFamily="-106" charset="0"/>
              <a:buNone/>
              <a:defRPr sz="1800" b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Box 28"/>
          <p:cNvSpPr txBox="1">
            <a:spLocks noChangeArrowheads="1"/>
          </p:cNvSpPr>
          <p:nvPr userDrawn="1"/>
        </p:nvSpPr>
        <p:spPr bwMode="auto">
          <a:xfrm>
            <a:off x="459154" y="6486005"/>
            <a:ext cx="3603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27CCECC-E6C1-6B44-8664-10A7283145AE}" type="slidenum">
              <a:rPr lang="en-US" sz="900" smtClean="0">
                <a:solidFill>
                  <a:schemeClr val="bg1">
                    <a:lumMod val="85000"/>
                  </a:schemeClr>
                </a:solidFill>
                <a:latin typeface="DIN Offc Pro"/>
                <a:cs typeface="DIN Offc Pro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dirty="0" smtClean="0">
              <a:solidFill>
                <a:schemeClr val="bg1">
                  <a:lumMod val="85000"/>
                </a:schemeClr>
              </a:solidFill>
              <a:latin typeface="DIN Offc Pro"/>
              <a:cs typeface="DIN Offc Pro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594827" y="6441555"/>
            <a:ext cx="27366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|  Life 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Technologies™ </a:t>
            </a: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Proprietary and Confidential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3339125" y="6408617"/>
            <a:ext cx="763953" cy="2930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662E030E-2866-DB43-9C45-1AC520BD31F8}" type="datetime1">
              <a:rPr lang="en-US" smtClean="0">
                <a:solidFill>
                  <a:schemeClr val="bg1">
                    <a:lumMod val="85000"/>
                  </a:schemeClr>
                </a:solidFill>
              </a:rPr>
              <a:t>11/21/2013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-Gra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wirltit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3457" r="2593" b="7037"/>
          <a:stretch/>
        </p:blipFill>
        <p:spPr>
          <a:xfrm>
            <a:off x="203199" y="203200"/>
            <a:ext cx="8737601" cy="6256867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3999" y="3664211"/>
            <a:ext cx="5372344" cy="9784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kern="12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2284" y="4721160"/>
            <a:ext cx="5374058" cy="915744"/>
          </a:xfrm>
        </p:spPr>
        <p:txBody>
          <a:bodyPr/>
          <a:lstStyle>
            <a:lvl1pPr marL="0" indent="0">
              <a:spcBef>
                <a:spcPts val="0"/>
              </a:spcBef>
              <a:buFont typeface="Times" pitchFamily="-106" charset="0"/>
              <a:buNone/>
              <a:defRPr sz="1800" b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Text Box 28"/>
          <p:cNvSpPr txBox="1">
            <a:spLocks noChangeArrowheads="1"/>
          </p:cNvSpPr>
          <p:nvPr userDrawn="1"/>
        </p:nvSpPr>
        <p:spPr bwMode="auto">
          <a:xfrm>
            <a:off x="459154" y="6486005"/>
            <a:ext cx="3603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27CCECC-E6C1-6B44-8664-10A7283145AE}" type="slidenum">
              <a:rPr lang="en-US" sz="900" smtClean="0">
                <a:solidFill>
                  <a:schemeClr val="bg1">
                    <a:lumMod val="85000"/>
                  </a:schemeClr>
                </a:solidFill>
                <a:latin typeface="DIN Offc Pro"/>
                <a:cs typeface="DIN Offc Pro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dirty="0" smtClean="0">
              <a:solidFill>
                <a:schemeClr val="bg1">
                  <a:lumMod val="85000"/>
                </a:schemeClr>
              </a:solidFill>
              <a:latin typeface="DIN Offc Pro"/>
              <a:cs typeface="DIN Offc Pro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594827" y="6441555"/>
            <a:ext cx="27366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|  Life 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Technologies™ </a:t>
            </a: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Proprietary and Confidential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3339125" y="6408617"/>
            <a:ext cx="763953" cy="2930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662E030E-2866-DB43-9C45-1AC520BD31F8}" type="datetime1">
              <a:rPr lang="en-US" smtClean="0">
                <a:solidFill>
                  <a:schemeClr val="bg1">
                    <a:lumMod val="85000"/>
                  </a:schemeClr>
                </a:solidFill>
              </a:rPr>
              <a:t>11/21/2013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9" name="Picture 8" descr="LT_Logo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" y="643469"/>
            <a:ext cx="3465898" cy="19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6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-Gra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irltit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3457" r="2593" b="7037"/>
          <a:stretch/>
        </p:blipFill>
        <p:spPr>
          <a:xfrm>
            <a:off x="203199" y="203200"/>
            <a:ext cx="8737601" cy="6256867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991" y="2682078"/>
            <a:ext cx="5372344" cy="9784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lang="en-US" kern="12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4276" y="3739027"/>
            <a:ext cx="5374058" cy="915744"/>
          </a:xfrm>
        </p:spPr>
        <p:txBody>
          <a:bodyPr/>
          <a:lstStyle>
            <a:lvl1pPr marL="0" indent="0">
              <a:spcBef>
                <a:spcPts val="0"/>
              </a:spcBef>
              <a:buFont typeface="Times" pitchFamily="-106" charset="0"/>
              <a:buNone/>
              <a:defRPr sz="1800" b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Text Box 28"/>
          <p:cNvSpPr txBox="1">
            <a:spLocks noChangeArrowheads="1"/>
          </p:cNvSpPr>
          <p:nvPr userDrawn="1"/>
        </p:nvSpPr>
        <p:spPr bwMode="auto">
          <a:xfrm>
            <a:off x="459154" y="6486005"/>
            <a:ext cx="3603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27CCECC-E6C1-6B44-8664-10A7283145AE}" type="slidenum">
              <a:rPr lang="en-US" sz="900" smtClean="0">
                <a:solidFill>
                  <a:schemeClr val="bg1">
                    <a:lumMod val="85000"/>
                  </a:schemeClr>
                </a:solidFill>
                <a:latin typeface="DIN Offc Pro"/>
                <a:cs typeface="DIN Offc Pro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dirty="0" smtClean="0">
              <a:solidFill>
                <a:schemeClr val="bg1">
                  <a:lumMod val="85000"/>
                </a:schemeClr>
              </a:solidFill>
              <a:latin typeface="DIN Offc Pro"/>
              <a:cs typeface="DIN Offc Pro"/>
            </a:endParaRPr>
          </a:p>
        </p:txBody>
      </p:sp>
      <p:sp>
        <p:nvSpPr>
          <p:cNvPr id="16" name="Rectangle 2"/>
          <p:cNvSpPr>
            <a:spLocks noChangeArrowheads="1"/>
          </p:cNvSpPr>
          <p:nvPr userDrawn="1"/>
        </p:nvSpPr>
        <p:spPr bwMode="auto">
          <a:xfrm>
            <a:off x="594827" y="6441555"/>
            <a:ext cx="27366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|  Life 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Technologies™ </a:t>
            </a: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Proprietary and Confidential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Date Placeholder 3"/>
          <p:cNvSpPr txBox="1">
            <a:spLocks/>
          </p:cNvSpPr>
          <p:nvPr userDrawn="1"/>
        </p:nvSpPr>
        <p:spPr>
          <a:xfrm>
            <a:off x="3339125" y="6408617"/>
            <a:ext cx="763953" cy="2930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662E030E-2866-DB43-9C45-1AC520BD31F8}" type="datetime1">
              <a:rPr lang="en-US" smtClean="0">
                <a:solidFill>
                  <a:schemeClr val="bg1">
                    <a:lumMod val="85000"/>
                  </a:schemeClr>
                </a:solidFill>
              </a:rPr>
              <a:t>11/21/2013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SWIRL-NoBac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09" y="1681284"/>
            <a:ext cx="4126717" cy="4291298"/>
          </a:xfrm>
          <a:prstGeom prst="rect">
            <a:avLst/>
          </a:prstGeom>
        </p:spPr>
      </p:pic>
      <p:pic>
        <p:nvPicPr>
          <p:cNvPr id="5" name="Picture 4" descr="LT_Logo_RG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0" y="643469"/>
            <a:ext cx="2696630" cy="154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4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9" y="1200111"/>
            <a:ext cx="8238392" cy="46907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00934"/>
            <a:ext cx="4098925" cy="4699681"/>
          </a:xfrm>
        </p:spPr>
        <p:txBody>
          <a:bodyPr/>
          <a:lstStyle>
            <a:lvl1pPr>
              <a:defRPr sz="2400">
                <a:solidFill>
                  <a:srgbClr val="46474A"/>
                </a:solidFill>
              </a:defRPr>
            </a:lvl1pPr>
            <a:lvl2pPr>
              <a:defRPr sz="2000">
                <a:solidFill>
                  <a:srgbClr val="46474A"/>
                </a:solidFill>
              </a:defRPr>
            </a:lvl2pPr>
            <a:lvl3pPr>
              <a:defRPr sz="1800">
                <a:solidFill>
                  <a:srgbClr val="46474A"/>
                </a:solidFill>
              </a:defRPr>
            </a:lvl3pPr>
            <a:lvl4pPr>
              <a:defRPr sz="1600">
                <a:solidFill>
                  <a:srgbClr val="46474A"/>
                </a:solidFill>
              </a:defRPr>
            </a:lvl4pPr>
            <a:lvl5pPr>
              <a:defRPr sz="1600">
                <a:solidFill>
                  <a:srgbClr val="46474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5" y="1200934"/>
            <a:ext cx="4100513" cy="4699681"/>
          </a:xfrm>
        </p:spPr>
        <p:txBody>
          <a:bodyPr/>
          <a:lstStyle>
            <a:lvl1pPr>
              <a:defRPr sz="2400">
                <a:solidFill>
                  <a:srgbClr val="46474A"/>
                </a:solidFill>
              </a:defRPr>
            </a:lvl1pPr>
            <a:lvl2pPr>
              <a:defRPr sz="2000">
                <a:solidFill>
                  <a:srgbClr val="46474A"/>
                </a:solidFill>
              </a:defRPr>
            </a:lvl2pPr>
            <a:lvl3pPr>
              <a:defRPr sz="1800">
                <a:solidFill>
                  <a:srgbClr val="46474A"/>
                </a:solidFill>
              </a:defRPr>
            </a:lvl3pPr>
            <a:lvl4pPr>
              <a:defRPr sz="1600">
                <a:solidFill>
                  <a:srgbClr val="46474A"/>
                </a:solidFill>
              </a:defRPr>
            </a:lvl4pPr>
            <a:lvl5pPr>
              <a:defRPr sz="1600">
                <a:solidFill>
                  <a:srgbClr val="46474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4" name="Picture 3" descr="blank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irltitl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3457" r="2593" b="7037"/>
          <a:stretch/>
        </p:blipFill>
        <p:spPr>
          <a:xfrm>
            <a:off x="203199" y="203200"/>
            <a:ext cx="8737601" cy="6256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59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-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6581"/>
            <a:ext cx="8547100" cy="83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0309" y="1200111"/>
            <a:ext cx="8238392" cy="469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Text Box 28"/>
          <p:cNvSpPr txBox="1">
            <a:spLocks noChangeArrowheads="1"/>
          </p:cNvSpPr>
          <p:nvPr userDrawn="1"/>
        </p:nvSpPr>
        <p:spPr bwMode="auto">
          <a:xfrm>
            <a:off x="459154" y="6495775"/>
            <a:ext cx="360363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27CCECC-E6C1-6B44-8664-10A7283145AE}" type="slidenum">
              <a:rPr lang="en-US" sz="900" smtClean="0">
                <a:solidFill>
                  <a:schemeClr val="bg1">
                    <a:lumMod val="85000"/>
                  </a:schemeClr>
                </a:solidFill>
                <a:latin typeface="DIN Offc Pro"/>
                <a:cs typeface="DIN Offc Pro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900" dirty="0" smtClean="0">
              <a:solidFill>
                <a:schemeClr val="bg1">
                  <a:lumMod val="85000"/>
                </a:schemeClr>
              </a:solidFill>
              <a:latin typeface="DIN Offc Pro"/>
              <a:cs typeface="DIN Offc Pro"/>
            </a:endParaRPr>
          </a:p>
        </p:txBody>
      </p:sp>
      <p:sp>
        <p:nvSpPr>
          <p:cNvPr id="15" name="Rectangle 2"/>
          <p:cNvSpPr>
            <a:spLocks noChangeArrowheads="1"/>
          </p:cNvSpPr>
          <p:nvPr userDrawn="1"/>
        </p:nvSpPr>
        <p:spPr bwMode="auto">
          <a:xfrm>
            <a:off x="594827" y="6451325"/>
            <a:ext cx="27366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|  Life </a:t>
            </a:r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Technologies™ </a:t>
            </a:r>
            <a:r>
              <a:rPr lang="en-US" sz="900" dirty="0" smtClean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Proprietary and Confidential</a:t>
            </a:r>
            <a:endParaRPr lang="en-US" sz="9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3339125" y="6418387"/>
            <a:ext cx="763953" cy="29307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662E030E-2866-DB43-9C45-1AC520BD31F8}" type="datetime1">
              <a:rPr lang="en-US" smtClean="0">
                <a:solidFill>
                  <a:schemeClr val="bg1">
                    <a:lumMod val="85000"/>
                  </a:schemeClr>
                </a:solidFill>
              </a:rPr>
              <a:t>11/21/2013</a:t>
            </a:fld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91" r:id="rId2"/>
    <p:sldLayoutId id="2147483992" r:id="rId3"/>
    <p:sldLayoutId id="2147483985" r:id="rId4"/>
    <p:sldLayoutId id="2147483986" r:id="rId5"/>
    <p:sldLayoutId id="2147483987" r:id="rId6"/>
    <p:sldLayoutId id="2147483993" r:id="rId7"/>
    <p:sldLayoutId id="2147483988" r:id="rId8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marL="0" algn="l" rtl="0" eaLnBrk="1" fontAlgn="base" hangingPunct="1">
        <a:lnSpc>
          <a:spcPts val="3000"/>
        </a:lnSpc>
        <a:spcBef>
          <a:spcPts val="0"/>
        </a:spcBef>
        <a:spcAft>
          <a:spcPts val="0"/>
        </a:spcAft>
        <a:defRPr sz="2800" b="0" spc="0" baseline="0">
          <a:solidFill>
            <a:srgbClr val="220C5E"/>
          </a:solidFill>
          <a:latin typeface="Arial"/>
          <a:ea typeface="MS PGothic"/>
          <a:cs typeface="Arial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MS PGothic"/>
          <a:cs typeface="MS PGothic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MS PGothic"/>
          <a:cs typeface="MS PGothic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MS PGothic"/>
          <a:cs typeface="MS PGothic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MS PGothic"/>
          <a:cs typeface="MS PGothic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220C5E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282575" indent="-282575" algn="l" rtl="0" eaLnBrk="1" fontAlgn="base" hangingPunct="1">
        <a:spcBef>
          <a:spcPts val="0"/>
        </a:spcBef>
        <a:spcAft>
          <a:spcPts val="600"/>
        </a:spcAft>
        <a:buClr>
          <a:srgbClr val="220C5E"/>
        </a:buClr>
        <a:buFont typeface="Wingdings" charset="2"/>
        <a:buChar char="§"/>
        <a:tabLst>
          <a:tab pos="2916238" algn="l"/>
        </a:tabLst>
        <a:defRPr sz="2400" b="0" spc="0">
          <a:solidFill>
            <a:schemeClr val="tx2">
              <a:lumMod val="75000"/>
            </a:schemeClr>
          </a:solidFill>
          <a:latin typeface="Arial"/>
          <a:ea typeface="MS PGothic"/>
          <a:cs typeface="Arial"/>
        </a:defRPr>
      </a:lvl1pPr>
      <a:lvl2pPr marL="600075" indent="-274320" algn="l" rtl="0" eaLnBrk="1" fontAlgn="base" hangingPunct="1">
        <a:spcBef>
          <a:spcPts val="0"/>
        </a:spcBef>
        <a:spcAft>
          <a:spcPts val="600"/>
        </a:spcAft>
        <a:buClr>
          <a:srgbClr val="220C5E"/>
        </a:buClr>
        <a:buSzPct val="80000"/>
        <a:buFont typeface="Arial" charset="0"/>
        <a:buChar char="−"/>
        <a:tabLst>
          <a:tab pos="2916238" algn="l"/>
        </a:tabLst>
        <a:defRPr sz="2000" b="0" spc="0">
          <a:solidFill>
            <a:schemeClr val="tx2">
              <a:lumMod val="75000"/>
            </a:schemeClr>
          </a:solidFill>
          <a:latin typeface="Arial"/>
          <a:ea typeface="MS PGothic"/>
          <a:cs typeface="Arial"/>
        </a:defRPr>
      </a:lvl2pPr>
      <a:lvl3pPr marL="1201738" indent="-274320" algn="l" rtl="0" eaLnBrk="1" fontAlgn="base" hangingPunct="1">
        <a:spcBef>
          <a:spcPts val="0"/>
        </a:spcBef>
        <a:spcAft>
          <a:spcPts val="600"/>
        </a:spcAft>
        <a:buClr>
          <a:srgbClr val="220C5E"/>
        </a:buClr>
        <a:buFont typeface="Arial" charset="0"/>
        <a:buChar char="&gt;"/>
        <a:tabLst>
          <a:tab pos="2916238" algn="l"/>
        </a:tabLst>
        <a:defRPr sz="1800" b="0" spc="0">
          <a:solidFill>
            <a:schemeClr val="tx2">
              <a:lumMod val="75000"/>
            </a:schemeClr>
          </a:solidFill>
          <a:latin typeface="Arial"/>
          <a:ea typeface="MS PGothic"/>
          <a:cs typeface="Arial"/>
        </a:defRPr>
      </a:lvl3pPr>
      <a:lvl4pPr marL="1757363" indent="-274320" algn="l" rtl="0" eaLnBrk="1" fontAlgn="base" hangingPunct="1">
        <a:spcBef>
          <a:spcPts val="0"/>
        </a:spcBef>
        <a:spcAft>
          <a:spcPts val="600"/>
        </a:spcAft>
        <a:buClr>
          <a:srgbClr val="220C5E"/>
        </a:buClr>
        <a:buFont typeface="Arial" charset="0"/>
        <a:buChar char="−"/>
        <a:tabLst>
          <a:tab pos="2916238" algn="l"/>
        </a:tabLst>
        <a:defRPr sz="1600" b="0" spc="0">
          <a:solidFill>
            <a:schemeClr val="tx2">
              <a:lumMod val="75000"/>
            </a:schemeClr>
          </a:solidFill>
          <a:latin typeface="Arial"/>
          <a:ea typeface="MS PGothic"/>
          <a:cs typeface="Arial"/>
        </a:defRPr>
      </a:lvl4pPr>
      <a:lvl5pPr marL="2219325" indent="-274320" algn="l" rtl="0" eaLnBrk="1" fontAlgn="base" hangingPunct="1">
        <a:spcBef>
          <a:spcPts val="0"/>
        </a:spcBef>
        <a:spcAft>
          <a:spcPts val="600"/>
        </a:spcAft>
        <a:buClr>
          <a:srgbClr val="220C5E"/>
        </a:buClr>
        <a:buFont typeface="Arial" charset="0"/>
        <a:buChar char="&gt;"/>
        <a:tabLst>
          <a:tab pos="2916238" algn="l"/>
        </a:tabLst>
        <a:defRPr sz="1400" b="0" spc="0">
          <a:solidFill>
            <a:schemeClr val="tx2">
              <a:lumMod val="75000"/>
            </a:schemeClr>
          </a:solidFill>
          <a:latin typeface="Arial"/>
          <a:ea typeface="MS PGothic"/>
          <a:cs typeface="Arial"/>
        </a:defRPr>
      </a:lvl5pPr>
      <a:lvl6pPr marL="2676525" indent="-282575" algn="l" rtl="0" eaLnBrk="1" fontAlgn="base" hangingPunct="1">
        <a:spcBef>
          <a:spcPct val="25000"/>
        </a:spcBef>
        <a:spcAft>
          <a:spcPct val="10000"/>
        </a:spcAft>
        <a:buClr>
          <a:srgbClr val="220C5E"/>
        </a:buClr>
        <a:buFont typeface="Arial" pitchFamily="-106" charset="0"/>
        <a:buChar char="&gt;"/>
        <a:tabLst>
          <a:tab pos="2916238" algn="l"/>
        </a:tabLst>
        <a:defRPr sz="1200">
          <a:solidFill>
            <a:srgbClr val="5F5E62"/>
          </a:solidFill>
          <a:latin typeface="+mn-lt"/>
          <a:ea typeface="+mn-ea"/>
        </a:defRPr>
      </a:lvl6pPr>
      <a:lvl7pPr marL="3133725" indent="-282575" algn="l" rtl="0" eaLnBrk="1" fontAlgn="base" hangingPunct="1">
        <a:spcBef>
          <a:spcPct val="25000"/>
        </a:spcBef>
        <a:spcAft>
          <a:spcPct val="10000"/>
        </a:spcAft>
        <a:buClr>
          <a:srgbClr val="220C5E"/>
        </a:buClr>
        <a:buFont typeface="Arial" pitchFamily="-106" charset="0"/>
        <a:buChar char="&gt;"/>
        <a:tabLst>
          <a:tab pos="2916238" algn="l"/>
        </a:tabLst>
        <a:defRPr sz="1200">
          <a:solidFill>
            <a:srgbClr val="5F5E62"/>
          </a:solidFill>
          <a:latin typeface="+mn-lt"/>
          <a:ea typeface="+mn-ea"/>
        </a:defRPr>
      </a:lvl7pPr>
      <a:lvl8pPr marL="3590925" indent="-282575" algn="l" rtl="0" eaLnBrk="1" fontAlgn="base" hangingPunct="1">
        <a:spcBef>
          <a:spcPct val="25000"/>
        </a:spcBef>
        <a:spcAft>
          <a:spcPct val="10000"/>
        </a:spcAft>
        <a:buClr>
          <a:srgbClr val="220C5E"/>
        </a:buClr>
        <a:buFont typeface="Arial" pitchFamily="-106" charset="0"/>
        <a:buChar char="&gt;"/>
        <a:tabLst>
          <a:tab pos="2916238" algn="l"/>
        </a:tabLst>
        <a:defRPr sz="1200">
          <a:solidFill>
            <a:srgbClr val="5F5E62"/>
          </a:solidFill>
          <a:latin typeface="+mn-lt"/>
          <a:ea typeface="+mn-ea"/>
        </a:defRPr>
      </a:lvl8pPr>
      <a:lvl9pPr marL="4048125" indent="-282575" algn="l" rtl="0" eaLnBrk="1" fontAlgn="base" hangingPunct="1">
        <a:spcBef>
          <a:spcPct val="25000"/>
        </a:spcBef>
        <a:spcAft>
          <a:spcPct val="10000"/>
        </a:spcAft>
        <a:buClr>
          <a:srgbClr val="220C5E"/>
        </a:buClr>
        <a:buFont typeface="Arial" pitchFamily="-106" charset="0"/>
        <a:buChar char="&gt;"/>
        <a:tabLst>
          <a:tab pos="2916238" algn="l"/>
        </a:tabLst>
        <a:defRPr sz="1200">
          <a:solidFill>
            <a:srgbClr val="5F5E6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Genomic </a:t>
            </a:r>
            <a:r>
              <a:rPr lang="en-US" sz="3200" dirty="0"/>
              <a:t>Formats and the HLA Data Standard </a:t>
            </a:r>
            <a:r>
              <a:rPr lang="en-US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Benjamin Gifford</a:t>
            </a:r>
          </a:p>
          <a:p>
            <a:r>
              <a:rPr lang="en-US" dirty="0"/>
              <a:t>Life Technologies R&amp;D</a:t>
            </a:r>
          </a:p>
          <a:p>
            <a:r>
              <a:rPr lang="en-US" dirty="0"/>
              <a:t>Sunday, November 17, 2013</a:t>
            </a:r>
          </a:p>
        </p:txBody>
      </p:sp>
    </p:spTree>
    <p:extLst>
      <p:ext uri="{BB962C8B-B14F-4D97-AF65-F5344CB8AC3E}">
        <p14:creationId xmlns:p14="http://schemas.microsoft.com/office/powerpoint/2010/main" val="299948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List String (</a:t>
            </a:r>
            <a:r>
              <a:rPr lang="en-US" dirty="0" err="1" smtClean="0"/>
              <a:t>GLstring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Encodes </a:t>
            </a:r>
            <a:r>
              <a:rPr lang="en-US" sz="2800" dirty="0"/>
              <a:t>allele ambiguity of typing result, without losing information or adding additional ambiguity.</a:t>
            </a:r>
          </a:p>
          <a:p>
            <a:r>
              <a:rPr lang="en-US" sz="2800" dirty="0"/>
              <a:t>Available as a web service.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34460"/>
            <a:ext cx="73152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8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Level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Health </a:t>
            </a:r>
            <a:r>
              <a:rPr lang="en-US" sz="2800" b="1" dirty="0"/>
              <a:t>Level 7 (HL7) </a:t>
            </a:r>
            <a:r>
              <a:rPr lang="en-US" sz="2800" dirty="0"/>
              <a:t>is a frame work for healthcare informatics. Includes messaging standards that help electronic medical records systems communicate.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77990"/>
            <a:ext cx="2157413" cy="211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999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3155092"/>
            <a:ext cx="4098925" cy="274552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HLA “</a:t>
            </a:r>
            <a:r>
              <a:rPr lang="en-US" b="1" dirty="0" smtClean="0"/>
              <a:t>Island”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7725" y="3163330"/>
            <a:ext cx="4100513" cy="273728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Genomic “Mainland”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6248400" cy="189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83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3155092"/>
            <a:ext cx="4098925" cy="274552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HLA “</a:t>
            </a:r>
            <a:r>
              <a:rPr lang="en-US" b="1" dirty="0" smtClean="0"/>
              <a:t>Island”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sz="2000" dirty="0"/>
              <a:t>Resources in dealing with highly polymorphic sequence.</a:t>
            </a:r>
          </a:p>
          <a:p>
            <a:r>
              <a:rPr lang="en-US" sz="2000" dirty="0"/>
              <a:t>Resources for dealing with repetitive sequence.</a:t>
            </a:r>
          </a:p>
          <a:p>
            <a:r>
              <a:rPr lang="en-US" sz="2000" dirty="0"/>
              <a:t>Clinical sequencing.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7725" y="3163330"/>
            <a:ext cx="4100513" cy="273728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Genomic “Mainland”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6248400" cy="189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827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3155092"/>
            <a:ext cx="4098925" cy="274552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HLA “</a:t>
            </a:r>
            <a:r>
              <a:rPr lang="en-US" b="1" dirty="0" smtClean="0"/>
              <a:t>Island”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sz="2000" dirty="0" smtClean="0"/>
              <a:t>Resources </a:t>
            </a:r>
            <a:r>
              <a:rPr lang="en-US" sz="2000" dirty="0"/>
              <a:t>in dealing with highly polymorphic sequence.</a:t>
            </a:r>
          </a:p>
          <a:p>
            <a:r>
              <a:rPr lang="en-US" sz="2000" dirty="0"/>
              <a:t>Resources for dealing with repetitive sequence.</a:t>
            </a:r>
          </a:p>
          <a:p>
            <a:r>
              <a:rPr lang="en-US" sz="2000" dirty="0"/>
              <a:t>Clinical sequencing.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7725" y="3163330"/>
            <a:ext cx="4100513" cy="273728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Genomic “Mainland”</a:t>
            </a:r>
          </a:p>
          <a:p>
            <a:endParaRPr lang="en-US" dirty="0" smtClean="0"/>
          </a:p>
          <a:p>
            <a:r>
              <a:rPr lang="en-US" sz="2000" dirty="0" smtClean="0"/>
              <a:t>More </a:t>
            </a:r>
            <a:r>
              <a:rPr lang="en-US" sz="2000" dirty="0"/>
              <a:t>tools being developed for NGS sequencing.</a:t>
            </a:r>
          </a:p>
          <a:p>
            <a:r>
              <a:rPr lang="en-US" sz="2000" dirty="0"/>
              <a:t>Established solutions for Big Data.</a:t>
            </a:r>
          </a:p>
          <a:p>
            <a:r>
              <a:rPr lang="en-US" sz="2000" dirty="0"/>
              <a:t>Larger resource base.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6248400" cy="189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48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2800" b="1" dirty="0" smtClean="0"/>
              <a:t>Life Technologies</a:t>
            </a:r>
          </a:p>
          <a:p>
            <a:pPr marL="0" indent="0" algn="ctr">
              <a:buNone/>
            </a:pPr>
            <a:r>
              <a:rPr lang="en-US" sz="2800" dirty="0" smtClean="0"/>
              <a:t>Established partner in HLA with SSP and SBT</a:t>
            </a:r>
          </a:p>
          <a:p>
            <a:pPr marL="0" indent="0" algn="ctr">
              <a:buNone/>
            </a:pPr>
            <a:r>
              <a:rPr lang="en-US" sz="2800" dirty="0" smtClean="0"/>
              <a:t>A leading company in the genomic market</a:t>
            </a:r>
          </a:p>
          <a:p>
            <a:pPr marL="0" indent="0" algn="ctr">
              <a:buNone/>
            </a:pPr>
            <a:r>
              <a:rPr lang="en-US" sz="2800" dirty="0" smtClean="0"/>
              <a:t> with the Ion PGM and Proton.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6248400" cy="189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85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Life Technologies</a:t>
            </a:r>
          </a:p>
          <a:p>
            <a:pPr lvl="1"/>
            <a:r>
              <a:rPr lang="en-US" sz="2400" dirty="0" smtClean="0"/>
              <a:t>Scott Conradson and the entire HLA R&amp;D team</a:t>
            </a:r>
            <a:endParaRPr lang="en-US" sz="2400" dirty="0"/>
          </a:p>
          <a:p>
            <a:r>
              <a:rPr lang="en-US" sz="2800" dirty="0" smtClean="0"/>
              <a:t>NMDP</a:t>
            </a:r>
          </a:p>
          <a:p>
            <a:pPr lvl="1"/>
            <a:r>
              <a:rPr lang="en-US" sz="2400" dirty="0" smtClean="0"/>
              <a:t>Bob Milius, Martin Maier and </a:t>
            </a:r>
            <a:r>
              <a:rPr lang="en-US" sz="2400" dirty="0"/>
              <a:t>Joel </a:t>
            </a:r>
            <a:r>
              <a:rPr lang="en-US" sz="2400" dirty="0" smtClean="0"/>
              <a:t>Schneider</a:t>
            </a:r>
          </a:p>
          <a:p>
            <a:r>
              <a:rPr lang="en-US" sz="2800" dirty="0" smtClean="0"/>
              <a:t>CHORI</a:t>
            </a:r>
          </a:p>
          <a:p>
            <a:pPr lvl="1"/>
            <a:r>
              <a:rPr lang="en-US" sz="2400" dirty="0"/>
              <a:t>Steven J. Mack </a:t>
            </a:r>
            <a:r>
              <a:rPr lang="en-US" sz="2400" dirty="0" smtClean="0"/>
              <a:t>and Jill </a:t>
            </a:r>
            <a:r>
              <a:rPr lang="en-US" sz="2400" dirty="0"/>
              <a:t>A. Hollenbach</a:t>
            </a:r>
          </a:p>
          <a:p>
            <a:r>
              <a:rPr lang="en-US" sz="2800" dirty="0" smtClean="0"/>
              <a:t>Stanford</a:t>
            </a:r>
          </a:p>
          <a:p>
            <a:pPr lvl="1"/>
            <a:r>
              <a:rPr lang="en-US" sz="2400" dirty="0" smtClean="0"/>
              <a:t>Marcelo Fernandez-</a:t>
            </a:r>
            <a:r>
              <a:rPr lang="en-US" sz="2400" dirty="0" err="1" smtClean="0"/>
              <a:t>Viña</a:t>
            </a:r>
            <a:r>
              <a:rPr lang="en-US" sz="2400" dirty="0" smtClean="0"/>
              <a:t> and Paul </a:t>
            </a:r>
            <a:r>
              <a:rPr lang="en-US" sz="2400" dirty="0"/>
              <a:t>J. Norman</a:t>
            </a:r>
            <a:endParaRPr lang="en-US" sz="1400" dirty="0"/>
          </a:p>
          <a:p>
            <a:r>
              <a:rPr lang="en-US" sz="2800" dirty="0" smtClean="0"/>
              <a:t>NIST</a:t>
            </a:r>
          </a:p>
          <a:p>
            <a:pPr lvl="1"/>
            <a:r>
              <a:rPr lang="en-US" sz="2400" dirty="0" smtClean="0"/>
              <a:t>Marc Salit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11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draft standard for HLA on Next-Gen Sequencing (NGS) uses existing data standards where </a:t>
            </a:r>
            <a:r>
              <a:rPr lang="en-US" sz="3200" dirty="0" smtClean="0"/>
              <a:t>it makes sense.</a:t>
            </a:r>
            <a:endParaRPr lang="en-US" sz="3200" dirty="0"/>
          </a:p>
          <a:p>
            <a:r>
              <a:rPr lang="en-US" sz="3200" dirty="0"/>
              <a:t>Some of the standards are common with the genomic sequencing </a:t>
            </a:r>
            <a:r>
              <a:rPr lang="en-US" sz="3200" dirty="0" smtClean="0"/>
              <a:t>community, </a:t>
            </a:r>
            <a:r>
              <a:rPr lang="en-US" sz="3200" dirty="0"/>
              <a:t>others are HLA specific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Data Standards</a:t>
            </a:r>
          </a:p>
        </p:txBody>
      </p:sp>
    </p:spTree>
    <p:extLst>
      <p:ext uri="{BB962C8B-B14F-4D97-AF65-F5344CB8AC3E}">
        <p14:creationId xmlns:p14="http://schemas.microsoft.com/office/powerpoint/2010/main" val="3484662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draft standard for HLA on Next-Gen Sequencing (NGS) uses existing data standards where it makes sense.</a:t>
            </a:r>
          </a:p>
          <a:p>
            <a:r>
              <a:rPr lang="en-US" sz="3200" dirty="0"/>
              <a:t>Some of the standards are common with the genomic sequencing </a:t>
            </a:r>
            <a:r>
              <a:rPr lang="en-US" sz="3200" dirty="0" smtClean="0"/>
              <a:t>community, </a:t>
            </a:r>
            <a:r>
              <a:rPr lang="en-US" sz="3200" dirty="0"/>
              <a:t>others are HLA specific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Don’t reinvent the wheel!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Data Standards</a:t>
            </a:r>
          </a:p>
        </p:txBody>
      </p:sp>
    </p:spTree>
    <p:extLst>
      <p:ext uri="{BB962C8B-B14F-4D97-AF65-F5344CB8AC3E}">
        <p14:creationId xmlns:p14="http://schemas.microsoft.com/office/powerpoint/2010/main" val="1799023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Formats Referenced in the MIBBI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Genome Reference Consortium </a:t>
            </a:r>
          </a:p>
          <a:p>
            <a:r>
              <a:rPr lang="en-US" sz="3600" dirty="0" smtClean="0"/>
              <a:t>FASTA Format</a:t>
            </a:r>
          </a:p>
          <a:p>
            <a:r>
              <a:rPr lang="en-US" sz="3600" dirty="0" smtClean="0"/>
              <a:t>FASTQ Format</a:t>
            </a:r>
          </a:p>
          <a:p>
            <a:r>
              <a:rPr lang="en-US" sz="3600" dirty="0"/>
              <a:t>Sequence Read </a:t>
            </a:r>
            <a:r>
              <a:rPr lang="en-US" sz="3600" dirty="0" smtClean="0"/>
              <a:t>Archive</a:t>
            </a:r>
          </a:p>
          <a:p>
            <a:r>
              <a:rPr lang="en-US" sz="3600" dirty="0"/>
              <a:t>Genetic Testing </a:t>
            </a:r>
            <a:r>
              <a:rPr lang="en-US" sz="3600" dirty="0" smtClean="0"/>
              <a:t>Registry</a:t>
            </a:r>
          </a:p>
          <a:p>
            <a:r>
              <a:rPr lang="en-US" sz="3600" dirty="0"/>
              <a:t>Variant Call </a:t>
            </a:r>
            <a:r>
              <a:rPr lang="en-US" sz="3600" dirty="0" smtClean="0"/>
              <a:t>Format</a:t>
            </a:r>
            <a:r>
              <a:rPr lang="en-US" sz="3600" dirty="0"/>
              <a:t> </a:t>
            </a:r>
            <a:endParaRPr lang="en-US" sz="3600" dirty="0" smtClean="0"/>
          </a:p>
          <a:p>
            <a:r>
              <a:rPr lang="en-US" sz="3600" dirty="0" smtClean="0"/>
              <a:t>Genome </a:t>
            </a:r>
            <a:r>
              <a:rPr lang="en-US" sz="3600" dirty="0"/>
              <a:t>List String 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847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Reference Consortium (GRC)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/>
              <a:t>A single reference consensus sequence of a genome.</a:t>
            </a:r>
          </a:p>
          <a:p>
            <a:r>
              <a:rPr lang="en-US" sz="2500" dirty="0"/>
              <a:t>The current build for </a:t>
            </a:r>
            <a:r>
              <a:rPr lang="en-US" sz="2500" i="1" dirty="0"/>
              <a:t>Homo sapiens</a:t>
            </a:r>
            <a:r>
              <a:rPr lang="en-US" sz="2500" dirty="0"/>
              <a:t> is GRC37</a:t>
            </a:r>
            <a:r>
              <a:rPr lang="en-US" sz="2500" dirty="0" smtClean="0"/>
              <a:t>.</a:t>
            </a:r>
          </a:p>
          <a:p>
            <a:r>
              <a:rPr lang="en-US" sz="2500" dirty="0" smtClean="0"/>
              <a:t>Most other genomic resources use this build as the basis of their genome, such as UCSC Genome Browser’s HG19.</a:t>
            </a:r>
            <a:endParaRPr lang="en-US" sz="2500" dirty="0"/>
          </a:p>
          <a:p>
            <a:r>
              <a:rPr lang="en-US" sz="2500" dirty="0"/>
              <a:t>The Genome Reference Consortium includes: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34105"/>
            <a:ext cx="235915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048" y="4160106"/>
            <a:ext cx="2262352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123934"/>
            <a:ext cx="2648712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03" y="4971534"/>
            <a:ext cx="184219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46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chr7</a:t>
            </a:r>
          </a:p>
          <a:p>
            <a:pPr marL="0" indent="0">
              <a:buNone/>
            </a:pPr>
            <a:r>
              <a:rPr lang="en-US" sz="2800" dirty="0">
                <a:latin typeface="Courier New" pitchFamily="49" charset="0"/>
                <a:cs typeface="Courier New" pitchFamily="49" charset="0"/>
              </a:rPr>
              <a:t>GGCAGATTCCCCCTAGACCCGCCCGCACCATGGTCAGGCATGCCCCTCCTCATCGCTGGGCACAGCCCAGAGGGTATAAACAGTGCTGGAGGCTGGCGGGGCAG</a:t>
            </a:r>
          </a:p>
          <a:p>
            <a:r>
              <a:rPr lang="en-US" sz="2800" dirty="0"/>
              <a:t>Consists of a header line, followed by lines of sequence.</a:t>
            </a:r>
          </a:p>
          <a:p>
            <a:r>
              <a:rPr lang="en-US" sz="2800" dirty="0"/>
              <a:t>Most common standard for reporting sequence, including the GRC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As a single tiling, this format does not contain polymorphisms.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90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FASTQ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@EAS54_6_R1_2_1_443_348   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GTTGCTTCTGGCGTGGGTGGGGGGG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+EAS54_6_R1_2_1_443_348 </a:t>
            </a:r>
          </a:p>
          <a:p>
            <a:pPr marL="0" indent="0"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;;;;;;;;;;;9;7;;.7;393333</a:t>
            </a:r>
          </a:p>
          <a:p>
            <a:endParaRPr lang="en-US" sz="3200" dirty="0"/>
          </a:p>
          <a:p>
            <a:r>
              <a:rPr lang="en-US" sz="3200" dirty="0"/>
              <a:t>A data format that includes the FASTA sequence and data quality.</a:t>
            </a:r>
          </a:p>
          <a:p>
            <a:r>
              <a:rPr lang="en-US" sz="3200" dirty="0"/>
              <a:t>Most common standard for NGS data.</a:t>
            </a:r>
          </a:p>
          <a:p>
            <a:r>
              <a:rPr lang="en-US" sz="3200" dirty="0"/>
              <a:t>Developed by </a:t>
            </a:r>
            <a:r>
              <a:rPr lang="en-US" sz="3200" dirty="0" err="1"/>
              <a:t>Wellcome</a:t>
            </a:r>
            <a:r>
              <a:rPr lang="en-US" sz="3200" dirty="0"/>
              <a:t> Trust Sanger Institute.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3492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NCBI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b="1" dirty="0" smtClean="0"/>
          </a:p>
          <a:p>
            <a:r>
              <a:rPr lang="en-US" sz="3200" b="1" dirty="0" smtClean="0"/>
              <a:t>Sequence </a:t>
            </a:r>
            <a:r>
              <a:rPr lang="en-US" sz="3200" b="1" dirty="0"/>
              <a:t>Read Archive (SRA) </a:t>
            </a:r>
            <a:r>
              <a:rPr lang="en-US" sz="3200" dirty="0"/>
              <a:t>is an archive created by NCBI to store NGS reads. SRA accepts FASTQ and other common NGS formats.</a:t>
            </a:r>
          </a:p>
          <a:p>
            <a:r>
              <a:rPr lang="en-US" sz="3200" b="1" dirty="0"/>
              <a:t>Genetic Testing Registry (GTR) </a:t>
            </a:r>
            <a:r>
              <a:rPr lang="en-US" sz="3200" dirty="0"/>
              <a:t>An NCBI provided location where testing providers may submit test information.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57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 Call </a:t>
            </a:r>
            <a:r>
              <a:rPr lang="en-US" dirty="0" smtClean="0"/>
              <a:t>Format (VCF)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dirty="0"/>
              <a:t>#</a:t>
            </a:r>
            <a:r>
              <a:rPr lang="en-US" sz="1000" dirty="0" err="1"/>
              <a:t>fileformat</a:t>
            </a:r>
            <a:r>
              <a:rPr lang="en-US" sz="1000" dirty="0"/>
              <a:t>=VCFv4.0</a:t>
            </a:r>
          </a:p>
          <a:p>
            <a:pPr marL="0" indent="0">
              <a:buNone/>
            </a:pPr>
            <a:r>
              <a:rPr lang="en-US" sz="1000" dirty="0"/>
              <a:t>##FORMAT=&lt;ID=</a:t>
            </a:r>
            <a:r>
              <a:rPr lang="en-US" sz="1000" dirty="0" err="1"/>
              <a:t>GT,Number</a:t>
            </a:r>
            <a:r>
              <a:rPr lang="en-US" sz="1000" dirty="0"/>
              <a:t>=1,Type=</a:t>
            </a:r>
            <a:r>
              <a:rPr lang="en-US" sz="1000" dirty="0" err="1"/>
              <a:t>String,Description</a:t>
            </a:r>
            <a:r>
              <a:rPr lang="en-US" sz="1000" dirty="0"/>
              <a:t>="Genotype"&gt;</a:t>
            </a:r>
          </a:p>
          <a:p>
            <a:pPr marL="0" indent="0">
              <a:buNone/>
            </a:pPr>
            <a:r>
              <a:rPr lang="en-US" sz="1000" dirty="0"/>
              <a:t>##FORMAT=&lt;ID=</a:t>
            </a:r>
            <a:r>
              <a:rPr lang="en-US" sz="1000" dirty="0" err="1"/>
              <a:t>GQ,Number</a:t>
            </a:r>
            <a:r>
              <a:rPr lang="en-US" sz="1000" dirty="0"/>
              <a:t>=1,Type=</a:t>
            </a:r>
            <a:r>
              <a:rPr lang="en-US" sz="1000" dirty="0" err="1"/>
              <a:t>Integer,Description</a:t>
            </a:r>
            <a:r>
              <a:rPr lang="en-US" sz="1000" dirty="0"/>
              <a:t>="Genotype Quality"&gt;</a:t>
            </a:r>
          </a:p>
          <a:p>
            <a:pPr marL="0" indent="0">
              <a:buNone/>
            </a:pPr>
            <a:r>
              <a:rPr lang="en-US" sz="1000" dirty="0"/>
              <a:t>##FORMAT=&lt;ID=</a:t>
            </a:r>
            <a:r>
              <a:rPr lang="en-US" sz="1000" dirty="0" err="1"/>
              <a:t>DP,Number</a:t>
            </a:r>
            <a:r>
              <a:rPr lang="en-US" sz="1000" dirty="0"/>
              <a:t>=1,Type=</a:t>
            </a:r>
            <a:r>
              <a:rPr lang="en-US" sz="1000" dirty="0" err="1"/>
              <a:t>Integer,Description</a:t>
            </a:r>
            <a:r>
              <a:rPr lang="en-US" sz="1000" dirty="0"/>
              <a:t>="Read Depth"&gt;</a:t>
            </a:r>
          </a:p>
          <a:p>
            <a:pPr marL="0" indent="0">
              <a:buNone/>
            </a:pPr>
            <a:r>
              <a:rPr lang="en-US" sz="1000" dirty="0"/>
              <a:t>##FORMAT=&lt;ID=</a:t>
            </a:r>
            <a:r>
              <a:rPr lang="en-US" sz="1000" dirty="0" err="1"/>
              <a:t>HQ,Number</a:t>
            </a:r>
            <a:r>
              <a:rPr lang="en-US" sz="1000" dirty="0"/>
              <a:t>=2,Type=</a:t>
            </a:r>
            <a:r>
              <a:rPr lang="en-US" sz="1000" dirty="0" err="1"/>
              <a:t>Integer,Description</a:t>
            </a:r>
            <a:r>
              <a:rPr lang="en-US" sz="1000" dirty="0"/>
              <a:t>="Haplotype Quality"&gt;</a:t>
            </a:r>
          </a:p>
          <a:p>
            <a:pPr marL="0" indent="0">
              <a:buNone/>
            </a:pPr>
            <a:r>
              <a:rPr lang="en-US" sz="1000" dirty="0"/>
              <a:t>#CHROM POS     ID        REF ALT    QUAL FILTER INFO                              FORMAT      NA00001        NA00002        NA00003</a:t>
            </a:r>
          </a:p>
          <a:p>
            <a:pPr marL="0" indent="0">
              <a:buNone/>
            </a:pPr>
            <a:r>
              <a:rPr lang="en-US" sz="1000" dirty="0"/>
              <a:t>20     14370   rs6054257 G      A       29   PASS   NS=3;DP=14;AF=0.5;DB;H2           GT:GQ:DP:HQ 0|0:48:1:51,51 1|0:48:8:51,51 1/1:43:5:.,.</a:t>
            </a:r>
          </a:p>
          <a:p>
            <a:pPr marL="228600" indent="-228600">
              <a:buAutoNum type="arabicPlain" startAt="20"/>
            </a:pPr>
            <a:r>
              <a:rPr lang="en-US" sz="1000" dirty="0"/>
              <a:t>17330   .         T      A       3    q10    NS=3;DP=11;AF=0.017               GT:GQ:DP:HQ 0|0:49:3:58,50 0|1:3:5:65,3   </a:t>
            </a:r>
            <a:r>
              <a:rPr lang="en-US" sz="1000" dirty="0" smtClean="0"/>
              <a:t>0/0:41:3</a:t>
            </a:r>
          </a:p>
          <a:p>
            <a:pPr marL="228600" indent="-228600">
              <a:buAutoNum type="arabicPlain" startAt="20"/>
            </a:pPr>
            <a:endParaRPr lang="en-US" sz="1000" dirty="0" smtClean="0"/>
          </a:p>
          <a:p>
            <a:r>
              <a:rPr lang="en-US" sz="2000" dirty="0" smtClean="0"/>
              <a:t>Store </a:t>
            </a:r>
            <a:r>
              <a:rPr lang="en-US" sz="2000" dirty="0"/>
              <a:t>the sequence variation of an allele, compared to a reference sequence.</a:t>
            </a:r>
          </a:p>
          <a:p>
            <a:r>
              <a:rPr lang="en-US" sz="2000" dirty="0"/>
              <a:t>Can record SNPs, deletions, insertions, complex events of more than one </a:t>
            </a:r>
            <a:r>
              <a:rPr lang="en-US" sz="2000" dirty="0" smtClean="0"/>
              <a:t>base pair, </a:t>
            </a:r>
            <a:r>
              <a:rPr lang="en-US" sz="2000" dirty="0"/>
              <a:t>and large structural variations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Combined with a FASTA file, this format can address polymorphisms.</a:t>
            </a:r>
            <a:endParaRPr lang="en-US" sz="2000" dirty="0"/>
          </a:p>
          <a:p>
            <a:r>
              <a:rPr lang="en-US" sz="2000" dirty="0"/>
              <a:t>Developed by the 1000 genomes project.</a:t>
            </a:r>
          </a:p>
          <a:p>
            <a:pPr marL="228600" indent="-228600">
              <a:buAutoNum type="arabicPlain" startAt="20"/>
            </a:pPr>
            <a:endParaRPr lang="en-US" dirty="0"/>
          </a:p>
          <a:p>
            <a:pPr marL="228600" indent="-228600">
              <a:buAutoNum type="arabicPlain" startAt="20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9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Template 2013">
  <a:themeElements>
    <a:clrScheme name="Life Theme Colors">
      <a:dk1>
        <a:srgbClr val="1A2155"/>
      </a:dk1>
      <a:lt1>
        <a:srgbClr val="FFFFFF"/>
      </a:lt1>
      <a:dk2>
        <a:srgbClr val="565A5C"/>
      </a:dk2>
      <a:lt2>
        <a:srgbClr val="FFFFFF"/>
      </a:lt2>
      <a:accent1>
        <a:srgbClr val="1A2155"/>
      </a:accent1>
      <a:accent2>
        <a:srgbClr val="006699"/>
      </a:accent2>
      <a:accent3>
        <a:srgbClr val="FF9933"/>
      </a:accent3>
      <a:accent4>
        <a:srgbClr val="663399"/>
      </a:accent4>
      <a:accent5>
        <a:srgbClr val="999999"/>
      </a:accent5>
      <a:accent6>
        <a:srgbClr val="CC092F"/>
      </a:accent6>
      <a:hlink>
        <a:srgbClr val="006AAC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9045_AB_r3v3 1">
        <a:dk1>
          <a:srgbClr val="220C5E"/>
        </a:dk1>
        <a:lt1>
          <a:srgbClr val="FFFFFF"/>
        </a:lt1>
        <a:dk2>
          <a:srgbClr val="220C5E"/>
        </a:dk2>
        <a:lt2>
          <a:srgbClr val="E2DC62"/>
        </a:lt2>
        <a:accent1>
          <a:srgbClr val="C8C3B9"/>
        </a:accent1>
        <a:accent2>
          <a:srgbClr val="F58023"/>
        </a:accent2>
        <a:accent3>
          <a:srgbClr val="FFFFFF"/>
        </a:accent3>
        <a:accent4>
          <a:srgbClr val="1B094F"/>
        </a:accent4>
        <a:accent5>
          <a:srgbClr val="E0DED9"/>
        </a:accent5>
        <a:accent6>
          <a:srgbClr val="DE731F"/>
        </a:accent6>
        <a:hlink>
          <a:srgbClr val="057DC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045_AB_r3v3 2">
        <a:dk1>
          <a:srgbClr val="220C5E"/>
        </a:dk1>
        <a:lt1>
          <a:srgbClr val="FFFFFF"/>
        </a:lt1>
        <a:dk2>
          <a:srgbClr val="220C5E"/>
        </a:dk2>
        <a:lt2>
          <a:srgbClr val="AA9606"/>
        </a:lt2>
        <a:accent1>
          <a:srgbClr val="C8C3B9"/>
        </a:accent1>
        <a:accent2>
          <a:srgbClr val="F58023"/>
        </a:accent2>
        <a:accent3>
          <a:srgbClr val="FFFFFF"/>
        </a:accent3>
        <a:accent4>
          <a:srgbClr val="1B094F"/>
        </a:accent4>
        <a:accent5>
          <a:srgbClr val="E0DED9"/>
        </a:accent5>
        <a:accent6>
          <a:srgbClr val="DE731F"/>
        </a:accent6>
        <a:hlink>
          <a:srgbClr val="057DC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045_AB_r3v3 3">
        <a:dk1>
          <a:srgbClr val="220C5E"/>
        </a:dk1>
        <a:lt1>
          <a:srgbClr val="FFFFFF"/>
        </a:lt1>
        <a:dk2>
          <a:srgbClr val="220C5E"/>
        </a:dk2>
        <a:lt2>
          <a:srgbClr val="AA9606"/>
        </a:lt2>
        <a:accent1>
          <a:srgbClr val="5E5F62"/>
        </a:accent1>
        <a:accent2>
          <a:srgbClr val="F58023"/>
        </a:accent2>
        <a:accent3>
          <a:srgbClr val="FFFFFF"/>
        </a:accent3>
        <a:accent4>
          <a:srgbClr val="1B094F"/>
        </a:accent4>
        <a:accent5>
          <a:srgbClr val="B6B6B7"/>
        </a:accent5>
        <a:accent6>
          <a:srgbClr val="DE731F"/>
        </a:accent6>
        <a:hlink>
          <a:srgbClr val="057DC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045_AB_r3v3 4">
        <a:dk1>
          <a:srgbClr val="220C5E"/>
        </a:dk1>
        <a:lt1>
          <a:srgbClr val="FFFFFF"/>
        </a:lt1>
        <a:dk2>
          <a:srgbClr val="220C5E"/>
        </a:dk2>
        <a:lt2>
          <a:srgbClr val="AA9606"/>
        </a:lt2>
        <a:accent1>
          <a:srgbClr val="5E5F62"/>
        </a:accent1>
        <a:accent2>
          <a:srgbClr val="F58023"/>
        </a:accent2>
        <a:accent3>
          <a:srgbClr val="FFFFFF"/>
        </a:accent3>
        <a:accent4>
          <a:srgbClr val="1B094F"/>
        </a:accent4>
        <a:accent5>
          <a:srgbClr val="B6B6B7"/>
        </a:accent5>
        <a:accent6>
          <a:srgbClr val="DE731F"/>
        </a:accent6>
        <a:hlink>
          <a:srgbClr val="006AAC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2013.thmx</Template>
  <TotalTime>64341</TotalTime>
  <Words>635</Words>
  <Application>Microsoft Office PowerPoint</Application>
  <PresentationFormat>On-screen Show (4:3)</PresentationFormat>
  <Paragraphs>127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PPT Template 2013</vt:lpstr>
      <vt:lpstr>Genomic Formats and the HLA Data Standard  </vt:lpstr>
      <vt:lpstr>Existing Data Standards</vt:lpstr>
      <vt:lpstr>Existing Data Standards</vt:lpstr>
      <vt:lpstr>Genomic Formats Referenced in the MIBBI</vt:lpstr>
      <vt:lpstr>Genome Reference Consortium (GRC)</vt:lpstr>
      <vt:lpstr>FASTA Format</vt:lpstr>
      <vt:lpstr>FASTQ Format</vt:lpstr>
      <vt:lpstr>NCBI Resources</vt:lpstr>
      <vt:lpstr>Variant Call Format (VCF)</vt:lpstr>
      <vt:lpstr>Genome List String (GLstring)</vt:lpstr>
      <vt:lpstr>Health Level 7</vt:lpstr>
      <vt:lpstr>PowerPoint Presentation</vt:lpstr>
      <vt:lpstr>PowerPoint Presentation</vt:lpstr>
      <vt:lpstr>PowerPoint Presentation</vt:lpstr>
      <vt:lpstr>PowerPoint Presentation</vt:lpstr>
      <vt:lpstr>Acknowledgments</vt:lpstr>
    </vt:vector>
  </TitlesOfParts>
  <Company>Life Technologies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Gifford, Benjamin</dc:creator>
  <cp:lastModifiedBy>%USERNAME%</cp:lastModifiedBy>
  <cp:revision>3381</cp:revision>
  <cp:lastPrinted>2011-03-01T20:28:06Z</cp:lastPrinted>
  <dcterms:created xsi:type="dcterms:W3CDTF">2011-05-17T22:55:57Z</dcterms:created>
  <dcterms:modified xsi:type="dcterms:W3CDTF">2013-11-21T17:43:39Z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2</vt:lpwstr>
  </property>
  <property fmtid="{D5CDD505-2E9C-101B-9397-08002B2CF9AE}" pid="3" name="Offisync_UniqueId">
    <vt:lpwstr>218955</vt:lpwstr>
  </property>
  <property fmtid="{D5CDD505-2E9C-101B-9397-08002B2CF9AE}" pid="4" name="Offisync_ServerID">
    <vt:lpwstr>639ed039-9162-4960-b7be-7598aa3bdd2d</vt:lpwstr>
  </property>
  <property fmtid="{D5CDD505-2E9C-101B-9397-08002B2CF9AE}" pid="5" name="Jive_LatestUserAccountName">
    <vt:lpwstr>gifforb</vt:lpwstr>
  </property>
  <property fmtid="{D5CDD505-2E9C-101B-9397-08002B2CF9AE}" pid="6" name="Offisync_ProviderInitializationData">
    <vt:lpwstr>https://lifelink.lifetech.com</vt:lpwstr>
  </property>
  <property fmtid="{D5CDD505-2E9C-101B-9397-08002B2CF9AE}" pid="7" name="Jive_VersionGuid">
    <vt:lpwstr>6b58c4e7-9322-4bcb-8e96-c4d7b9ddf51d</vt:lpwstr>
  </property>
</Properties>
</file>