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76" r:id="rId4"/>
    <p:sldId id="277" r:id="rId5"/>
    <p:sldId id="259" r:id="rId6"/>
    <p:sldId id="258" r:id="rId7"/>
    <p:sldId id="262" r:id="rId8"/>
    <p:sldId id="257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9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4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7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7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8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2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7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1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8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9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FE03F-85CB-024B-B5EC-42692521A569}" type="datetimeFigureOut">
              <a:rPr lang="en-US" smtClean="0"/>
              <a:t>6/24/13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6DE81-A27C-5945-B27F-9A828F79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Generation</a:t>
            </a:r>
            <a:br>
              <a:rPr lang="en-US" dirty="0" smtClean="0"/>
            </a:br>
            <a:r>
              <a:rPr lang="en-US" dirty="0" smtClean="0"/>
              <a:t>Data Standards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9794" y="3886200"/>
            <a:ext cx="7321604" cy="1752600"/>
          </a:xfrm>
        </p:spPr>
        <p:txBody>
          <a:bodyPr/>
          <a:lstStyle/>
          <a:p>
            <a:r>
              <a:rPr lang="en-US" dirty="0"/>
              <a:t>Tuesday May 14</a:t>
            </a:r>
            <a:r>
              <a:rPr lang="en-US" baseline="30000" dirty="0"/>
              <a:t>th</a:t>
            </a:r>
            <a:r>
              <a:rPr lang="en-US" dirty="0"/>
              <a:t>, 2013, 14:30 – 17:00 </a:t>
            </a:r>
            <a:br>
              <a:rPr lang="en-US" dirty="0"/>
            </a:br>
            <a:r>
              <a:rPr lang="en-US" dirty="0"/>
              <a:t>Location: Room 0.4/0.5 in MECC </a:t>
            </a:r>
          </a:p>
        </p:txBody>
      </p:sp>
    </p:spTree>
    <p:extLst>
      <p:ext uri="{BB962C8B-B14F-4D97-AF65-F5344CB8AC3E}">
        <p14:creationId xmlns:p14="http://schemas.microsoft.com/office/powerpoint/2010/main" val="1802958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Opportunity to establish “meaningful use” data standards</a:t>
            </a:r>
          </a:p>
          <a:p>
            <a:endParaRPr lang="en-US" dirty="0" smtClean="0"/>
          </a:p>
          <a:p>
            <a:r>
              <a:rPr lang="en-US" dirty="0" smtClean="0"/>
              <a:t>Commoditization </a:t>
            </a:r>
            <a:r>
              <a:rPr lang="en-US" dirty="0" smtClean="0">
                <a:sym typeface="Wingdings"/>
              </a:rPr>
              <a:t> Open Standards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/>
              <a:t>Liberation by Technology </a:t>
            </a:r>
          </a:p>
          <a:p>
            <a:pPr lvl="1"/>
            <a:r>
              <a:rPr lang="en-US" dirty="0" smtClean="0"/>
              <a:t>Full genes</a:t>
            </a:r>
          </a:p>
          <a:p>
            <a:pPr lvl="1"/>
            <a:r>
              <a:rPr lang="en-US" dirty="0" smtClean="0"/>
              <a:t>Complete, separated alleles</a:t>
            </a:r>
          </a:p>
        </p:txBody>
      </p:sp>
    </p:spTree>
    <p:extLst>
      <p:ext uri="{BB962C8B-B14F-4D97-AF65-F5344CB8AC3E}">
        <p14:creationId xmlns:p14="http://schemas.microsoft.com/office/powerpoint/2010/main" val="1982451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HLA NGS Data Consortium Meeting: Comments &amp; Observations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October </a:t>
            </a:r>
            <a:r>
              <a:rPr lang="en-US" dirty="0"/>
              <a:t>8, 2012 </a:t>
            </a:r>
            <a:endParaRPr lang="en-US" dirty="0" smtClean="0"/>
          </a:p>
          <a:p>
            <a:r>
              <a:rPr lang="en-US" dirty="0" smtClean="0"/>
              <a:t>San </a:t>
            </a:r>
            <a:r>
              <a:rPr lang="en-US" dirty="0"/>
              <a:t>Juan, Puerto Rico</a:t>
            </a:r>
          </a:p>
        </p:txBody>
      </p:sp>
    </p:spTree>
    <p:extLst>
      <p:ext uri="{BB962C8B-B14F-4D97-AF65-F5344CB8AC3E}">
        <p14:creationId xmlns:p14="http://schemas.microsoft.com/office/powerpoint/2010/main" val="880199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how data are “used” not how data are generated</a:t>
            </a:r>
          </a:p>
          <a:p>
            <a:pPr lvl="1"/>
            <a:r>
              <a:rPr lang="en-US" dirty="0" smtClean="0"/>
              <a:t>Relevant metadata</a:t>
            </a:r>
          </a:p>
          <a:p>
            <a:pPr lvl="1"/>
            <a:r>
              <a:rPr lang="en-US" dirty="0" smtClean="0"/>
              <a:t>Export 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8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Syntactic interoperability </a:t>
            </a:r>
          </a:p>
          <a:p>
            <a:pPr lvl="1"/>
            <a:r>
              <a:rPr lang="en-US" dirty="0" smtClean="0"/>
              <a:t>Definition of data exchange formats</a:t>
            </a:r>
          </a:p>
          <a:p>
            <a:pPr lvl="1"/>
            <a:r>
              <a:rPr lang="en-US" dirty="0" smtClean="0"/>
              <a:t>Relatively trivial</a:t>
            </a:r>
          </a:p>
          <a:p>
            <a:r>
              <a:rPr lang="en-US" dirty="0" smtClean="0"/>
              <a:t>Semantic annotation</a:t>
            </a:r>
          </a:p>
          <a:p>
            <a:pPr lvl="1"/>
            <a:r>
              <a:rPr lang="en-US" dirty="0" smtClean="0"/>
              <a:t>Development of </a:t>
            </a:r>
          </a:p>
          <a:p>
            <a:pPr lvl="2"/>
            <a:r>
              <a:rPr lang="en-US" dirty="0" smtClean="0"/>
              <a:t>Robust terminologies</a:t>
            </a:r>
          </a:p>
          <a:p>
            <a:pPr lvl="2"/>
            <a:r>
              <a:rPr lang="en-US" dirty="0" smtClean="0"/>
              <a:t>Ontologies</a:t>
            </a:r>
          </a:p>
          <a:p>
            <a:pPr lvl="2"/>
            <a:r>
              <a:rPr lang="en-US" dirty="0" smtClean="0"/>
              <a:t>Nomenclature</a:t>
            </a:r>
          </a:p>
          <a:p>
            <a:pPr lvl="1"/>
            <a:r>
              <a:rPr lang="en-US" dirty="0" smtClean="0"/>
              <a:t>Important driver</a:t>
            </a:r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92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data management and reporting standards are needed</a:t>
            </a:r>
            <a:r>
              <a:rPr lang="en-US" dirty="0" smtClean="0"/>
              <a:t>?</a:t>
            </a:r>
          </a:p>
          <a:p>
            <a:pPr lvl="1"/>
            <a:r>
              <a:rPr lang="en-US" b="1" dirty="0" smtClean="0"/>
              <a:t>Metadata</a:t>
            </a:r>
            <a:r>
              <a:rPr lang="en-US" dirty="0" smtClean="0"/>
              <a:t> to record experimental details</a:t>
            </a:r>
          </a:p>
          <a:p>
            <a:pPr lvl="2"/>
            <a:r>
              <a:rPr lang="en-US" dirty="0" smtClean="0"/>
              <a:t>NCBI GTR Genetic Testing Registry (</a:t>
            </a:r>
            <a:r>
              <a:rPr lang="en-US" dirty="0" err="1" smtClean="0"/>
              <a:t>ncbi.nlm.nih.gov</a:t>
            </a:r>
            <a:r>
              <a:rPr lang="en-US" dirty="0" smtClean="0"/>
              <a:t>/</a:t>
            </a:r>
            <a:r>
              <a:rPr lang="en-US" dirty="0" err="1" smtClean="0"/>
              <a:t>gtr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Data processing and analysis pipelines</a:t>
            </a:r>
          </a:p>
          <a:p>
            <a:pPr lvl="2"/>
            <a:r>
              <a:rPr lang="en-US" dirty="0" smtClean="0"/>
              <a:t>Software/version</a:t>
            </a:r>
          </a:p>
          <a:p>
            <a:pPr lvl="2"/>
            <a:r>
              <a:rPr lang="en-US" dirty="0" smtClean="0"/>
              <a:t>Base calling parameters</a:t>
            </a:r>
          </a:p>
          <a:p>
            <a:pPr lvl="1"/>
            <a:r>
              <a:rPr lang="en-US" dirty="0" smtClean="0"/>
              <a:t>Reporting sequence/genotype results</a:t>
            </a:r>
          </a:p>
          <a:p>
            <a:pPr lvl="2"/>
            <a:r>
              <a:rPr lang="en-US" dirty="0" smtClean="0"/>
              <a:t>Consider existing formats (VCF, GVF)</a:t>
            </a:r>
          </a:p>
          <a:p>
            <a:pPr lvl="3"/>
            <a:r>
              <a:rPr lang="en-US" dirty="0" smtClean="0"/>
              <a:t>Variant Call Format (1000genomes.org)</a:t>
            </a:r>
          </a:p>
          <a:p>
            <a:pPr lvl="3"/>
            <a:r>
              <a:rPr lang="en-US" dirty="0" smtClean="0"/>
              <a:t>Genome </a:t>
            </a:r>
            <a:r>
              <a:rPr lang="en-US" dirty="0"/>
              <a:t>Variation Format (</a:t>
            </a:r>
            <a:r>
              <a:rPr lang="en-US" dirty="0" err="1" smtClean="0"/>
              <a:t>www.sequenceontology.org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Clinical results may require different format (HL7)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0151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Process</a:t>
            </a:r>
            <a:r>
              <a:rPr lang="en-US" dirty="0" smtClean="0"/>
              <a:t> for re-interpretation of data</a:t>
            </a:r>
          </a:p>
          <a:p>
            <a:pPr lvl="1"/>
            <a:r>
              <a:rPr lang="en-US" dirty="0" smtClean="0"/>
              <a:t>Relies heavily on metadata and provenance standards for HLA</a:t>
            </a:r>
          </a:p>
          <a:p>
            <a:pPr lvl="1"/>
            <a:r>
              <a:rPr lang="en-US" dirty="0" smtClean="0"/>
              <a:t>HLA nomenclature should be separate from core (static, primary) data, and only latter should be used for downstream analysis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16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</a:t>
            </a:r>
            <a:r>
              <a:rPr lang="en-US" b="1" dirty="0" smtClean="0"/>
              <a:t>metadata</a:t>
            </a:r>
            <a:r>
              <a:rPr lang="en-US" dirty="0" smtClean="0"/>
              <a:t> is required?</a:t>
            </a:r>
          </a:p>
          <a:p>
            <a:pPr lvl="1"/>
            <a:r>
              <a:rPr lang="en-US" dirty="0" smtClean="0"/>
              <a:t>Sample collection, processing, sequencing method, analysis parameters</a:t>
            </a:r>
          </a:p>
          <a:p>
            <a:pPr lvl="1"/>
            <a:r>
              <a:rPr lang="en-US" dirty="0" smtClean="0"/>
              <a:t>Whatever is enough for reanalysis and reinterpretation</a:t>
            </a:r>
          </a:p>
          <a:p>
            <a:pPr lvl="1"/>
            <a:r>
              <a:rPr lang="en-US" dirty="0" smtClean="0"/>
              <a:t>NCBI SRA &amp; ASPERA</a:t>
            </a:r>
          </a:p>
          <a:p>
            <a:r>
              <a:rPr lang="en-US" dirty="0" smtClean="0"/>
              <a:t>How much data should be stored?</a:t>
            </a:r>
          </a:p>
          <a:p>
            <a:pPr lvl="1"/>
            <a:r>
              <a:rPr lang="en-US" dirty="0" smtClean="0"/>
              <a:t>Primary data is very large</a:t>
            </a:r>
          </a:p>
          <a:p>
            <a:pPr lvl="1"/>
            <a:r>
              <a:rPr lang="en-US" dirty="0" smtClean="0"/>
              <a:t>Unmapped reads with quality scores (FASTQ) may be enough</a:t>
            </a:r>
          </a:p>
          <a:p>
            <a:pPr lvl="1"/>
            <a:r>
              <a:rPr lang="en-US" dirty="0" smtClean="0"/>
              <a:t>Are quality scores cross-platform?</a:t>
            </a:r>
          </a:p>
          <a:p>
            <a:pPr lvl="1"/>
            <a:r>
              <a:rPr lang="en-US" dirty="0" smtClean="0"/>
              <a:t>Does it matter?</a:t>
            </a:r>
          </a:p>
        </p:txBody>
      </p:sp>
    </p:spTree>
    <p:extLst>
      <p:ext uri="{BB962C8B-B14F-4D97-AF65-F5344CB8AC3E}">
        <p14:creationId xmlns:p14="http://schemas.microsoft.com/office/powerpoint/2010/main" val="2602693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3-05-14 at 2.46.4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0"/>
            <a:ext cx="66995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963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&amp;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analysis process and methods should be used for HLA loci</a:t>
            </a:r>
            <a:r>
              <a:rPr lang="en-US" dirty="0" smtClean="0"/>
              <a:t>?</a:t>
            </a:r>
          </a:p>
          <a:p>
            <a:r>
              <a:rPr lang="en-US" dirty="0"/>
              <a:t>How should HLA genotype results be reported</a:t>
            </a:r>
            <a:r>
              <a:rPr lang="en-US" dirty="0" smtClean="0"/>
              <a:t>?</a:t>
            </a:r>
          </a:p>
          <a:p>
            <a:r>
              <a:rPr lang="en-US" dirty="0"/>
              <a:t>How should HLA alleles be named</a:t>
            </a:r>
            <a:r>
              <a:rPr lang="en-US" dirty="0" smtClean="0"/>
              <a:t>?</a:t>
            </a:r>
          </a:p>
          <a:p>
            <a:r>
              <a:rPr lang="en-US" dirty="0"/>
              <a:t>What capabilities are required to interpret HLA data over time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874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0827" y="1399542"/>
            <a:ext cx="74711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“I </a:t>
            </a:r>
            <a:r>
              <a:rPr lang="en-US" sz="2800" b="1" i="1" dirty="0"/>
              <a:t>learned very early the difference between knowing the name of something and knowing something</a:t>
            </a:r>
            <a:r>
              <a:rPr lang="en-US" sz="2800" b="1" i="1" dirty="0" smtClean="0"/>
              <a:t>.”</a:t>
            </a:r>
          </a:p>
          <a:p>
            <a:endParaRPr lang="en-US" sz="2800" b="1" i="1" dirty="0"/>
          </a:p>
          <a:p>
            <a:r>
              <a:rPr lang="en-US" sz="2800" b="1" i="1" dirty="0" smtClean="0"/>
              <a:t>-Richard Feynman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019623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Generation (of)</a:t>
            </a:r>
            <a:br>
              <a:rPr lang="en-US" dirty="0" smtClean="0"/>
            </a:br>
            <a:r>
              <a:rPr lang="en-US" dirty="0" smtClean="0"/>
              <a:t>Data Standards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9794" y="3886200"/>
            <a:ext cx="7321604" cy="1752600"/>
          </a:xfrm>
        </p:spPr>
        <p:txBody>
          <a:bodyPr/>
          <a:lstStyle/>
          <a:p>
            <a:r>
              <a:rPr lang="en-US" dirty="0"/>
              <a:t>Tuesday May 14</a:t>
            </a:r>
            <a:r>
              <a:rPr lang="en-US" baseline="30000" dirty="0"/>
              <a:t>th</a:t>
            </a:r>
            <a:r>
              <a:rPr lang="en-US" dirty="0"/>
              <a:t>, 2013, 14:30 – 17:00 </a:t>
            </a:r>
            <a:br>
              <a:rPr lang="en-US" dirty="0"/>
            </a:br>
            <a:r>
              <a:rPr lang="en-US" dirty="0"/>
              <a:t>Location: Room 0.4/0.5 in MECC </a:t>
            </a:r>
          </a:p>
        </p:txBody>
      </p:sp>
    </p:spTree>
    <p:extLst>
      <p:ext uri="{BB962C8B-B14F-4D97-AF65-F5344CB8AC3E}">
        <p14:creationId xmlns:p14="http://schemas.microsoft.com/office/powerpoint/2010/main" val="2727448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HLA Nomenclature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/>
              <a:t>the system intended for human readability or computability?</a:t>
            </a:r>
          </a:p>
          <a:p>
            <a:r>
              <a:rPr lang="en-US" dirty="0" smtClean="0"/>
              <a:t>What </a:t>
            </a:r>
            <a:r>
              <a:rPr lang="en-US" dirty="0"/>
              <a:t>assumptions can/should be made regarding unknown data </a:t>
            </a:r>
            <a:endParaRPr lang="en-US" dirty="0" smtClean="0"/>
          </a:p>
          <a:p>
            <a:pPr lvl="1"/>
            <a:r>
              <a:rPr lang="en-US" dirty="0" smtClean="0"/>
              <a:t>No way to name partial alleles, yet typing is partial</a:t>
            </a:r>
          </a:p>
          <a:p>
            <a:pPr lvl="1"/>
            <a:r>
              <a:rPr lang="en-US" dirty="0" smtClean="0"/>
              <a:t>Names change based on biological knowledge</a:t>
            </a:r>
          </a:p>
          <a:p>
            <a:r>
              <a:rPr lang="en-US" dirty="0" smtClean="0"/>
              <a:t>There </a:t>
            </a:r>
            <a:r>
              <a:rPr lang="en-US" dirty="0"/>
              <a:t>is debate over whether a centralized naming process </a:t>
            </a:r>
            <a:r>
              <a:rPr lang="en-US" dirty="0" smtClean="0"/>
              <a:t>will scale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098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Define the raw data format: unmapped reads</a:t>
            </a:r>
          </a:p>
          <a:p>
            <a:pPr marL="0" indent="0">
              <a:buNone/>
            </a:pPr>
            <a:r>
              <a:rPr lang="en-US" dirty="0"/>
              <a:t>     - FASTA with quality scores (FASTQ)</a:t>
            </a:r>
          </a:p>
          <a:p>
            <a:pPr marL="0" indent="0">
              <a:buNone/>
            </a:pPr>
            <a:r>
              <a:rPr lang="en-US" dirty="0"/>
              <a:t>     - SFF</a:t>
            </a:r>
          </a:p>
          <a:p>
            <a:pPr marL="0" indent="0">
              <a:buNone/>
            </a:pPr>
            <a:r>
              <a:rPr lang="en-US" dirty="0"/>
              <a:t>     - unmapped BAM</a:t>
            </a:r>
          </a:p>
          <a:p>
            <a:pPr marL="0" indent="0">
              <a:buNone/>
            </a:pPr>
            <a:r>
              <a:rPr lang="en-US" dirty="0"/>
              <a:t>     - put in SRA</a:t>
            </a:r>
          </a:p>
          <a:p>
            <a:pPr marL="0" indent="0">
              <a:buNone/>
            </a:pPr>
            <a:r>
              <a:rPr lang="en-US" dirty="0"/>
              <a:t>     </a:t>
            </a:r>
            <a:r>
              <a:rPr lang="en-US" dirty="0" smtClean="0"/>
              <a:t>- primers</a:t>
            </a: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smtClean="0"/>
              <a:t>Address issues with the </a:t>
            </a:r>
            <a:r>
              <a:rPr lang="en-US" dirty="0"/>
              <a:t>alignment for the interpretation pipeline</a:t>
            </a:r>
          </a:p>
          <a:p>
            <a:pPr marL="0" indent="0">
              <a:buNone/>
            </a:pPr>
            <a:r>
              <a:rPr lang="en-US" dirty="0"/>
              <a:t>     </a:t>
            </a:r>
          </a:p>
          <a:p>
            <a:pPr marL="0" indent="0">
              <a:buNone/>
            </a:pPr>
            <a:r>
              <a:rPr lang="en-US" dirty="0"/>
              <a:t>     </a:t>
            </a:r>
          </a:p>
          <a:p>
            <a:pPr marL="0" indent="0">
              <a:buNone/>
            </a:pPr>
            <a:r>
              <a:rPr lang="en-US" dirty="0"/>
              <a:t>3. Public documentation of NGS methods</a:t>
            </a:r>
          </a:p>
          <a:p>
            <a:pPr marL="0" indent="0">
              <a:buNone/>
            </a:pPr>
            <a:r>
              <a:rPr lang="en-US" dirty="0"/>
              <a:t>     GTR - put it in there</a:t>
            </a:r>
          </a:p>
        </p:txBody>
      </p:sp>
    </p:spTree>
    <p:extLst>
      <p:ext uri="{BB962C8B-B14F-4D97-AF65-F5344CB8AC3E}">
        <p14:creationId xmlns:p14="http://schemas.microsoft.com/office/powerpoint/2010/main" val="3381467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ym typeface="Symbol"/>
              </a:rPr>
              <a:t></a:t>
            </a:r>
            <a:r>
              <a:rPr lang="en-US" dirty="0"/>
              <a:t>  Gain agreement that a single standard is needed for NGS HLA data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</a:t>
            </a:r>
            <a:r>
              <a:rPr lang="en-US" dirty="0"/>
              <a:t>  Assess current status of standards development and existing challenges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</a:t>
            </a:r>
            <a:r>
              <a:rPr lang="en-US" dirty="0"/>
              <a:t>  Appoint sub‐committees to develop proposals for establishing a standard and addressing challenges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</a:t>
            </a:r>
            <a:r>
              <a:rPr lang="en-US" dirty="0"/>
              <a:t>  Gain commitment from suppliers for sponsorship of a consortium website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</a:t>
            </a:r>
            <a:r>
              <a:rPr lang="en-US" dirty="0"/>
              <a:t>  Subsequent meeting schedule and logistics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11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Are allele‐calls alone sufficient to constitute an HLA typing result?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Should NGS software be required to identify/detect potential new alleles/novel  sequences?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should sequence data be formatted in order to represent coverage, primer  regions, phasing across exons, etc. (e.g. via a format similar to the new IMGT/HLA  database's XML)? Is there an existing format, or standard currently in place?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Should registration of the method in a publicly accessible database be mandatory for  NGS technology and software elements (e.g. via a system like NCBI’s GTR)? This would allow reference to specific aspects of and updates to the wet and </a:t>
            </a:r>
            <a:r>
              <a:rPr lang="en-US" i="1" dirty="0"/>
              <a:t>in </a:t>
            </a:r>
            <a:r>
              <a:rPr lang="en-US" i="1" dirty="0" err="1"/>
              <a:t>silico</a:t>
            </a:r>
            <a:r>
              <a:rPr lang="en-US" i="1" dirty="0"/>
              <a:t> </a:t>
            </a:r>
            <a:r>
              <a:rPr lang="en-US" dirty="0"/>
              <a:t>aspects of the NGS method, as they are updated.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6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3-05-14 at 6.03.1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0" y="0"/>
            <a:ext cx="67881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27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Strategic </a:t>
            </a:r>
            <a:r>
              <a:rPr lang="en-US" dirty="0"/>
              <a:t>discussions about how using Next Generation Sequencing for HLA and KIR typing will change the fields of Histocompatibility and Immunogenetics.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ensure NGS data is used most effectively data standards need to be established, and this meeting is to start this process. </a:t>
            </a:r>
            <a:endParaRPr lang="en-US" dirty="0" smtClean="0"/>
          </a:p>
          <a:p>
            <a:r>
              <a:rPr lang="en-US" dirty="0" smtClean="0"/>
              <a:t>Note</a:t>
            </a:r>
            <a:r>
              <a:rPr lang="en-US" dirty="0"/>
              <a:t>: this meeting is not about methods, it is about data standards. </a:t>
            </a:r>
          </a:p>
        </p:txBody>
      </p:sp>
    </p:spTree>
    <p:extLst>
      <p:ext uri="{BB962C8B-B14F-4D97-AF65-F5344CB8AC3E}">
        <p14:creationId xmlns:p14="http://schemas.microsoft.com/office/powerpoint/2010/main" val="4250455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society we have much to be proud of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thing we should be least proud of is our data management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94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Meaningful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Machine-able</a:t>
            </a:r>
          </a:p>
          <a:p>
            <a:r>
              <a:rPr lang="en-US" dirty="0" smtClean="0"/>
              <a:t>Complete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Science and Medicine advances and improves at the rate that the data moves</a:t>
            </a:r>
          </a:p>
          <a:p>
            <a:endParaRPr lang="en-US" dirty="0"/>
          </a:p>
          <a:p>
            <a:r>
              <a:rPr lang="en-US" dirty="0" smtClean="0"/>
              <a:t>“Fax me the lab report…”</a:t>
            </a:r>
          </a:p>
          <a:p>
            <a:r>
              <a:rPr lang="en-US" dirty="0" smtClean="0"/>
              <a:t>“e-mail me the </a:t>
            </a:r>
            <a:r>
              <a:rPr lang="en-US" dirty="0" err="1" smtClean="0"/>
              <a:t>pdf</a:t>
            </a:r>
            <a:r>
              <a:rPr lang="en-US" dirty="0" smtClean="0"/>
              <a:t> of the lab report…”</a:t>
            </a:r>
          </a:p>
          <a:p>
            <a:r>
              <a:rPr lang="en-US" dirty="0" smtClean="0"/>
              <a:t>“help me map the ; to a : on my keyboard so its easier to hand-enter HLA…”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638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Governance/Regulatory Trends (US)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69281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Patient Protection and Affordable Care Act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Electronic Medical Records Mandate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Health Insurance Portability and Accountability Act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Food and Drug Administration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Licensure: Cord Blood (now), unrelated-PBSC (soon)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13886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Nomenclature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Community Funded</a:t>
            </a:r>
          </a:p>
          <a:p>
            <a:r>
              <a:rPr lang="en-US" dirty="0" smtClean="0"/>
              <a:t>Where would we be without it?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Only assign names to full alleles</a:t>
            </a:r>
            <a:endParaRPr lang="en-US" dirty="0"/>
          </a:p>
          <a:p>
            <a:r>
              <a:rPr lang="en-US" dirty="0" smtClean="0"/>
              <a:t>Only type parts</a:t>
            </a:r>
          </a:p>
          <a:p>
            <a:endParaRPr lang="en-US" dirty="0"/>
          </a:p>
          <a:p>
            <a:r>
              <a:rPr lang="en-US" dirty="0" smtClean="0"/>
              <a:t>If you do type the full allele it looks the same as if you only typed the parts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17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World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typing until you have excluded all other possible genotypes (allele calls) </a:t>
            </a:r>
          </a:p>
          <a:p>
            <a:endParaRPr lang="en-US" dirty="0" smtClean="0"/>
          </a:p>
          <a:p>
            <a:r>
              <a:rPr lang="en-US" dirty="0" smtClean="0"/>
              <a:t>Reporting only most likely, most common</a:t>
            </a:r>
          </a:p>
          <a:p>
            <a:endParaRPr lang="en-US" dirty="0"/>
          </a:p>
          <a:p>
            <a:r>
              <a:rPr lang="en-US" dirty="0" smtClean="0"/>
              <a:t>Proprietary reagents/methods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2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785</Words>
  <Application>Microsoft Macintosh PowerPoint</Application>
  <PresentationFormat>On-screen Show (4:3)</PresentationFormat>
  <Paragraphs>135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Next Generation Data Standards</vt:lpstr>
      <vt:lpstr>Next Generation (of) Data Standards</vt:lpstr>
      <vt:lpstr>PowerPoint Presentation</vt:lpstr>
      <vt:lpstr>Goals</vt:lpstr>
      <vt:lpstr>PowerPoint Presentation</vt:lpstr>
      <vt:lpstr>Meaningful use</vt:lpstr>
      <vt:lpstr>Governance/Regulatory Trends (US)</vt:lpstr>
      <vt:lpstr>Nomenclature</vt:lpstr>
      <vt:lpstr>Closed World assumption</vt:lpstr>
      <vt:lpstr>NGS </vt:lpstr>
      <vt:lpstr>HLA NGS Data Consortium Meeting: Comments &amp; Observations</vt:lpstr>
      <vt:lpstr>Focus</vt:lpstr>
      <vt:lpstr>PowerPoint Presentation</vt:lpstr>
      <vt:lpstr>Scope of Standardization</vt:lpstr>
      <vt:lpstr>Scope of Standardization</vt:lpstr>
      <vt:lpstr>Sequence data</vt:lpstr>
      <vt:lpstr>PowerPoint Presentation</vt:lpstr>
      <vt:lpstr>Data Analysis &amp; Interpretation</vt:lpstr>
      <vt:lpstr>PowerPoint Presentation</vt:lpstr>
      <vt:lpstr>HLA Nomenclature</vt:lpstr>
      <vt:lpstr>Next steps</vt:lpstr>
      <vt:lpstr>Meeting Objectives</vt:lpstr>
      <vt:lpstr>Questions for Speakers</vt:lpstr>
    </vt:vector>
  </TitlesOfParts>
  <Company>National Marrow Donor Program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</dc:title>
  <dc:creator>Martin Maiers</dc:creator>
  <cp:lastModifiedBy>Steven Mack</cp:lastModifiedBy>
  <cp:revision>9</cp:revision>
  <dcterms:created xsi:type="dcterms:W3CDTF">2013-05-14T08:56:25Z</dcterms:created>
  <dcterms:modified xsi:type="dcterms:W3CDTF">2013-06-25T06:13:44Z</dcterms:modified>
</cp:coreProperties>
</file>