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306" r:id="rId3"/>
    <p:sldId id="307" r:id="rId4"/>
    <p:sldId id="267" r:id="rId5"/>
    <p:sldId id="308" r:id="rId6"/>
    <p:sldId id="309" r:id="rId7"/>
    <p:sldId id="310" r:id="rId8"/>
    <p:sldId id="311" r:id="rId9"/>
    <p:sldId id="300" r:id="rId10"/>
    <p:sldId id="312" r:id="rId11"/>
    <p:sldId id="313" r:id="rId12"/>
    <p:sldId id="322" r:id="rId13"/>
    <p:sldId id="315" r:id="rId14"/>
    <p:sldId id="323" r:id="rId15"/>
    <p:sldId id="321" r:id="rId16"/>
    <p:sldId id="318" r:id="rId17"/>
    <p:sldId id="316" r:id="rId18"/>
    <p:sldId id="317" r:id="rId19"/>
    <p:sldId id="319" r:id="rId20"/>
    <p:sldId id="32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33CC33"/>
    <a:srgbClr val="FF5050"/>
    <a:srgbClr val="33CCFF"/>
    <a:srgbClr val="FFFFCC"/>
    <a:srgbClr val="800000"/>
    <a:srgbClr val="006600"/>
    <a:srgbClr val="FF6600"/>
    <a:srgbClr val="4824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1" autoAdjust="0"/>
    <p:restoredTop sz="94667" autoAdjust="0"/>
  </p:normalViewPr>
  <p:slideViewPr>
    <p:cSldViewPr snapToGrid="0" snapToObjects="1">
      <p:cViewPr varScale="1">
        <p:scale>
          <a:sx n="116" d="100"/>
          <a:sy n="116" d="100"/>
        </p:scale>
        <p:origin x="-120" y="-256"/>
      </p:cViewPr>
      <p:guideLst>
        <p:guide orient="horz" pos="2160"/>
        <p:guide pos="2880"/>
      </p:guideLst>
    </p:cSldViewPr>
  </p:slideViewPr>
  <p:outlineViewPr>
    <p:cViewPr>
      <p:scale>
        <a:sx n="33" d="100"/>
        <a:sy n="33" d="100"/>
      </p:scale>
      <p:origin x="0" y="7128"/>
    </p:cViewPr>
  </p:outlineViewPr>
  <p:notesTextViewPr>
    <p:cViewPr>
      <p:scale>
        <a:sx n="100" d="100"/>
        <a:sy n="100" d="100"/>
      </p:scale>
      <p:origin x="0" y="0"/>
    </p:cViewPr>
  </p:notesTextViewPr>
  <p:sorterViewPr>
    <p:cViewPr>
      <p:scale>
        <a:sx n="66" d="100"/>
        <a:sy n="66" d="100"/>
      </p:scale>
      <p:origin x="0" y="202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E64239-1019-4127-9AAD-F80A4BB0DF86}" type="datetimeFigureOut">
              <a:rPr lang="en-US" smtClean="0"/>
              <a:pPr/>
              <a:t>2013-06-12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0DB49-1697-4316-8815-72BA58335879}" type="slidenum">
              <a:rPr lang="en-AU" smtClean="0"/>
              <a:pPr/>
              <a:t>‹#›</a:t>
            </a:fld>
            <a:endParaRPr lang="en-AU"/>
          </a:p>
        </p:txBody>
      </p:sp>
    </p:spTree>
    <p:extLst>
      <p:ext uri="{BB962C8B-B14F-4D97-AF65-F5344CB8AC3E}">
        <p14:creationId xmlns:p14="http://schemas.microsoft.com/office/powerpoint/2010/main" val="248512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30111937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2628901" y="190498"/>
            <a:ext cx="3886199" cy="8229601"/>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457201" y="1062038"/>
            <a:ext cx="8229600" cy="1143000"/>
          </a:xfrm>
        </p:spPr>
        <p:txBody>
          <a:bodyPr/>
          <a:lstStyle/>
          <a:p>
            <a:r>
              <a:rPr lang="en-US" smtClean="0"/>
              <a:t>Click to edit Master title style</a:t>
            </a:r>
            <a:endParaRPr lang="en-US"/>
          </a:p>
        </p:txBody>
      </p:sp>
      <p:sp>
        <p:nvSpPr>
          <p:cNvPr id="11" name="Date Placeholder 10"/>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12" name="Footer Placeholder 11"/>
          <p:cNvSpPr>
            <a:spLocks noGrp="1"/>
          </p:cNvSpPr>
          <p:nvPr>
            <p:ph type="ftr" sz="quarter" idx="11"/>
          </p:nvPr>
        </p:nvSpPr>
        <p:spPr/>
        <p:txBody>
          <a:bodyPr/>
          <a:lstStyle/>
          <a:p>
            <a:endParaRPr lang="en-AU"/>
          </a:p>
        </p:txBody>
      </p:sp>
      <p:sp>
        <p:nvSpPr>
          <p:cNvPr id="13" name="Slide Number Placeholder 12"/>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42794650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6200000">
            <a:off x="3067050" y="590550"/>
            <a:ext cx="3009900" cy="8229599"/>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9" name="Footer Placeholder 8"/>
          <p:cNvSpPr>
            <a:spLocks noGrp="1"/>
          </p:cNvSpPr>
          <p:nvPr>
            <p:ph type="ftr" sz="quarter" idx="11"/>
          </p:nvPr>
        </p:nvSpPr>
        <p:spPr/>
        <p:txBody>
          <a:bodyPr/>
          <a:lstStyle/>
          <a:p>
            <a:endParaRPr lang="en-AU"/>
          </a:p>
        </p:txBody>
      </p:sp>
      <p:sp>
        <p:nvSpPr>
          <p:cNvPr id="10" name="Slide Number Placeholder 9"/>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58500667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308677028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201394416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5500"/>
            <a:ext cx="8229600" cy="11811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46300"/>
            <a:ext cx="4038600" cy="3979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46300"/>
            <a:ext cx="4038600" cy="3979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361724600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74875"/>
            <a:ext cx="4040188" cy="9366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114673"/>
            <a:ext cx="4040188" cy="30114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174875"/>
            <a:ext cx="4041775" cy="9397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111499"/>
            <a:ext cx="4041775" cy="30146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356591775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59883198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99460078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3008313" cy="14097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12800"/>
            <a:ext cx="5111750" cy="5313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222500"/>
            <a:ext cx="3008313" cy="3903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375900830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49301"/>
            <a:ext cx="5486400" cy="39782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FFC3C-93D8-4C6E-A9DB-1400E287B472}" type="datetimeFigureOut">
              <a:rPr lang="en-US" smtClean="0"/>
              <a:pPr/>
              <a:t>2013-06-12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01A684E-7C82-46E0-B092-E2DE1AF7CDD7}" type="slidenum">
              <a:rPr lang="en-AU" smtClean="0"/>
              <a:pPr/>
              <a:t>‹#›</a:t>
            </a:fld>
            <a:endParaRPr lang="en-AU"/>
          </a:p>
        </p:txBody>
      </p:sp>
    </p:spTree>
    <p:extLst>
      <p:ext uri="{BB962C8B-B14F-4D97-AF65-F5344CB8AC3E}">
        <p14:creationId xmlns:p14="http://schemas.microsoft.com/office/powerpoint/2010/main" val="218960896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28000">
              <a:schemeClr val="bg1">
                <a:lumMod val="95000"/>
              </a:schemeClr>
            </a:gs>
            <a:gs pos="77000">
              <a:schemeClr val="bg1">
                <a:lumMod val="85000"/>
              </a:schemeClr>
            </a:gs>
            <a:gs pos="100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49300"/>
            <a:ext cx="8229600" cy="11811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070100"/>
            <a:ext cx="8229600" cy="40560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FFC3C-93D8-4C6E-A9DB-1400E287B472}" type="datetimeFigureOut">
              <a:rPr lang="en-US" smtClean="0"/>
              <a:pPr/>
              <a:t>2013-06-12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A684E-7C82-46E0-B092-E2DE1AF7CDD7}" type="slidenum">
              <a:rPr lang="en-AU" smtClean="0"/>
              <a:pPr/>
              <a:t>‹#›</a:t>
            </a:fld>
            <a:endParaRPr lang="en-AU"/>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801" y="55017"/>
            <a:ext cx="3222015" cy="560881"/>
          </a:xfrm>
          <a:prstGeom prst="rect">
            <a:avLst/>
          </a:prstGeom>
        </p:spPr>
      </p:pic>
      <p:cxnSp>
        <p:nvCxnSpPr>
          <p:cNvPr id="15" name="Straight Connector 14"/>
          <p:cNvCxnSpPr/>
          <p:nvPr userDrawn="1"/>
        </p:nvCxnSpPr>
        <p:spPr>
          <a:xfrm>
            <a:off x="-12700" y="666698"/>
            <a:ext cx="9144000" cy="0"/>
          </a:xfrm>
          <a:prstGeom prst="line">
            <a:avLst/>
          </a:prstGeom>
          <a:ln>
            <a:gradFill flip="none" rotWithShape="1">
              <a:gsLst>
                <a:gs pos="0">
                  <a:schemeClr val="tx1">
                    <a:lumMod val="65000"/>
                    <a:lumOff val="35000"/>
                  </a:schemeClr>
                </a:gs>
                <a:gs pos="24000">
                  <a:schemeClr val="bg1">
                    <a:lumMod val="50000"/>
                  </a:schemeClr>
                </a:gs>
                <a:gs pos="75000">
                  <a:schemeClr val="bg1">
                    <a:lumMod val="85000"/>
                    <a:alpha val="5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2709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xmlns:p14="http://schemas.microsoft.com/office/powerpoint/2010/main" spd="med">
    <p:fade/>
  </p:transition>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2003</a:t>
            </a:r>
            <a:endParaRPr lang="en-AU"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2013</a:t>
            </a:r>
            <a:endParaRPr lang="en-AU" dirty="0"/>
          </a:p>
        </p:txBody>
      </p:sp>
    </p:spTree>
    <p:extLst>
      <p:ext uri="{BB962C8B-B14F-4D97-AF65-F5344CB8AC3E}">
        <p14:creationId xmlns:p14="http://schemas.microsoft.com/office/powerpoint/2010/main" val="339393531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965394"/>
            <a:ext cx="2972480" cy="369332"/>
          </a:xfrm>
          <a:prstGeom prst="rect">
            <a:avLst/>
          </a:prstGeom>
          <a:noFill/>
        </p:spPr>
        <p:txBody>
          <a:bodyPr wrap="none" rtlCol="0">
            <a:spAutoFit/>
          </a:bodyPr>
          <a:lstStyle/>
          <a:p>
            <a:r>
              <a:rPr lang="en-US" dirty="0" smtClean="0"/>
              <a:t>Some things remain the same</a:t>
            </a:r>
            <a:endParaRPr lang="en-US" dirty="0"/>
          </a:p>
        </p:txBody>
      </p:sp>
      <p:sp>
        <p:nvSpPr>
          <p:cNvPr id="5" name="Title 1"/>
          <p:cNvSpPr>
            <a:spLocks noGrp="1"/>
          </p:cNvSpPr>
          <p:nvPr>
            <p:ph type="title"/>
          </p:nvPr>
        </p:nvSpPr>
        <p:spPr>
          <a:xfrm>
            <a:off x="457200" y="1263105"/>
            <a:ext cx="8229600" cy="3204392"/>
          </a:xfrm>
        </p:spPr>
        <p:txBody>
          <a:bodyPr>
            <a:normAutofit/>
          </a:bodyPr>
          <a:lstStyle/>
          <a:p>
            <a:pPr algn="l"/>
            <a:r>
              <a:rPr lang="en-AU" sz="2000" dirty="0" smtClean="0"/>
              <a:t>GCTCYCACTCCATGAGGTATTTCTYCACATCCGTGTCCCGGCCCGGCCGCGGGGAGCCCCGCTTCATCGCMGTGGGCTACGTGGACGACACGCAGTTCGTGCGGTTCGACAGCGACGCCGCGAGCCAGAGGATGGAGCCGCGGGCGCCGTGGATAGAGCAGGAGGGKCCGGAGTATTGGGACGRGGAGACASGGAAAGTGAAGGCCCACTCACAGACTSACCGAGWGRACCTGSGGAYCSYGCKCSGCTACTACAACCAGAGCGAGGCCGGTTCTCACACCSTCCAGAKGATGTWTGGCTGCGACGTGGGGTCGGACKGGCGCTTCCTCCGCGGGTACCACCAGTACGCCTACGACGGCAAGGATTACATCGCCCTGAAAGAGGACCTGCGCTCTTGGACCGCGGCGGACATGGCRGCTCAGAYCACCAAGCRCAAGTGGGAGGCGGCCCATGTGGCGGAGCAGYWGAGAGCCTACCTGGAGGGCACGTGCGTGGASKGGCTCCGCAGATACCTGGAGAACGGGAAGGAGACGCTGCAGCGCACGG</a:t>
            </a:r>
            <a:endParaRPr lang="en-AU" sz="2000" dirty="0"/>
          </a:p>
        </p:txBody>
      </p:sp>
      <p:sp>
        <p:nvSpPr>
          <p:cNvPr id="6" name="TextBox 5"/>
          <p:cNvSpPr txBox="1"/>
          <p:nvPr/>
        </p:nvSpPr>
        <p:spPr>
          <a:xfrm>
            <a:off x="457200" y="4677450"/>
            <a:ext cx="1584088" cy="369332"/>
          </a:xfrm>
          <a:prstGeom prst="rect">
            <a:avLst/>
          </a:prstGeom>
          <a:noFill/>
        </p:spPr>
        <p:txBody>
          <a:bodyPr wrap="none" rtlCol="0">
            <a:spAutoFit/>
          </a:bodyPr>
          <a:lstStyle/>
          <a:p>
            <a:r>
              <a:rPr lang="en-US" dirty="0" smtClean="0"/>
              <a:t>546 Characters</a:t>
            </a:r>
            <a:endParaRPr lang="en-US" dirty="0"/>
          </a:p>
        </p:txBody>
      </p:sp>
    </p:spTree>
    <p:extLst>
      <p:ext uri="{BB962C8B-B14F-4D97-AF65-F5344CB8AC3E}">
        <p14:creationId xmlns:p14="http://schemas.microsoft.com/office/powerpoint/2010/main" val="317047074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54547273"/>
              </p:ext>
            </p:extLst>
          </p:nvPr>
        </p:nvGraphicFramePr>
        <p:xfrm>
          <a:off x="481511" y="1040810"/>
          <a:ext cx="2148478" cy="4425315"/>
        </p:xfrm>
        <a:graphic>
          <a:graphicData uri="http://schemas.openxmlformats.org/drawingml/2006/table">
            <a:tbl>
              <a:tblPr/>
              <a:tblGrid>
                <a:gridCol w="1120866"/>
                <a:gridCol w="1027612"/>
              </a:tblGrid>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A*0236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A*240301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A*0236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18011" y="5791200"/>
            <a:ext cx="1584088" cy="646331"/>
          </a:xfrm>
          <a:prstGeom prst="rect">
            <a:avLst/>
          </a:prstGeom>
          <a:noFill/>
        </p:spPr>
        <p:txBody>
          <a:bodyPr wrap="none" rtlCol="0">
            <a:spAutoFit/>
          </a:bodyPr>
          <a:lstStyle/>
          <a:p>
            <a:r>
              <a:rPr lang="en-US" dirty="0" smtClean="0"/>
              <a:t>23 Allele pairs</a:t>
            </a:r>
          </a:p>
          <a:p>
            <a:r>
              <a:rPr lang="en-US" dirty="0" smtClean="0"/>
              <a:t>355 Characters</a:t>
            </a:r>
            <a:endParaRPr lang="en-US" dirty="0"/>
          </a:p>
        </p:txBody>
      </p:sp>
      <p:sp>
        <p:nvSpPr>
          <p:cNvPr id="2" name="TextBox 1"/>
          <p:cNvSpPr txBox="1"/>
          <p:nvPr/>
        </p:nvSpPr>
        <p:spPr>
          <a:xfrm>
            <a:off x="3283131" y="2721380"/>
            <a:ext cx="5695406" cy="707886"/>
          </a:xfrm>
          <a:prstGeom prst="rect">
            <a:avLst/>
          </a:prstGeom>
          <a:noFill/>
        </p:spPr>
        <p:txBody>
          <a:bodyPr wrap="square" rtlCol="0">
            <a:spAutoFit/>
          </a:bodyPr>
          <a:lstStyle/>
          <a:p>
            <a:r>
              <a:rPr lang="en-US" sz="2000" dirty="0" smtClean="0"/>
              <a:t>02:01/02:09/02:36/02:43N = 02:TBF</a:t>
            </a:r>
          </a:p>
          <a:p>
            <a:r>
              <a:rPr lang="en-US" sz="2000" dirty="0" smtClean="0"/>
              <a:t>24:02/24:03/24:09N/24:11N/24:13/24:33 = 24:APFW</a:t>
            </a:r>
            <a:endParaRPr lang="en-US" sz="2000" dirty="0"/>
          </a:p>
        </p:txBody>
      </p:sp>
      <p:cxnSp>
        <p:nvCxnSpPr>
          <p:cNvPr id="6" name="Straight Arrow Connector 5"/>
          <p:cNvCxnSpPr/>
          <p:nvPr/>
        </p:nvCxnSpPr>
        <p:spPr>
          <a:xfrm>
            <a:off x="2761591" y="3075323"/>
            <a:ext cx="52154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277400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93" y="1972187"/>
            <a:ext cx="8523054" cy="3908762"/>
          </a:xfrm>
          <a:prstGeom prst="rect">
            <a:avLst/>
          </a:prstGeom>
        </p:spPr>
        <p:txBody>
          <a:bodyPr wrap="square">
            <a:spAutoFit/>
          </a:bodyPr>
          <a:lstStyle/>
          <a:p>
            <a:r>
              <a:rPr lang="en-US" sz="3200" dirty="0" smtClean="0">
                <a:latin typeface="Arial" panose="020B0604020202020204" pitchFamily="34" charset="0"/>
              </a:rPr>
              <a:t>856 allele pairs in</a:t>
            </a:r>
          </a:p>
          <a:p>
            <a:endParaRPr lang="en-US" sz="1200" dirty="0">
              <a:latin typeface="Arial" panose="020B0604020202020204" pitchFamily="34" charset="0"/>
            </a:endParaRPr>
          </a:p>
          <a:p>
            <a:r>
              <a:rPr lang="en-US" sz="2000" dirty="0" smtClean="0">
                <a:latin typeface="Arial" panose="020B0604020202020204" pitchFamily="34" charset="0"/>
              </a:rPr>
              <a:t>02:01/02:01L/02:01Q/02:04/02:09/02:12/02:36/02:37/02:43N/02:58/02:66/02:70/02:75/02:76/02:83N/02:86/02:87/02:89/02:90/02:97/02:110/02:132/02:134/02:140/02:226N/02:241/02:252/02:256/02:266/02:291/02:294/ 02:305N/02:327/02:329/02:356N/02:357/02:397 </a:t>
            </a:r>
            <a:endParaRPr lang="en-US" sz="2000" dirty="0">
              <a:latin typeface="Arial" panose="020B0604020202020204" pitchFamily="34" charset="0"/>
            </a:endParaRPr>
          </a:p>
          <a:p>
            <a:endParaRPr lang="en-US" sz="2000" dirty="0" smtClean="0">
              <a:latin typeface="Arial" panose="020B0604020202020204" pitchFamily="34" charset="0"/>
            </a:endParaRPr>
          </a:p>
          <a:p>
            <a:r>
              <a:rPr lang="en-US" sz="2000" dirty="0" smtClean="0">
                <a:latin typeface="Arial" panose="020B0604020202020204" pitchFamily="34" charset="0"/>
              </a:rPr>
              <a:t>24:02/24:02L/24:02Q/24:03/24:09N/24:11N/24:13/24:14/24:28/24:29/ 24:30/24:33/24:40N/24:52/24:76/24:79/24:83N/24:93/24:104/24:144/ 24:150/24:153/24:154/24:155N/24:163N/24:183N/24:207/24:218</a:t>
            </a:r>
            <a:r>
              <a:rPr lang="en-US" sz="2000" dirty="0" smtClean="0"/>
              <a:t> </a:t>
            </a:r>
          </a:p>
          <a:p>
            <a:endParaRPr lang="en-US" sz="1200" dirty="0"/>
          </a:p>
          <a:p>
            <a:r>
              <a:rPr lang="en-US" sz="3200" dirty="0" smtClean="0"/>
              <a:t>11,132 allele pairs out</a:t>
            </a:r>
            <a:endParaRPr lang="en-US" sz="3200" dirty="0"/>
          </a:p>
        </p:txBody>
      </p:sp>
    </p:spTree>
    <p:extLst>
      <p:ext uri="{BB962C8B-B14F-4D97-AF65-F5344CB8AC3E}">
        <p14:creationId xmlns:p14="http://schemas.microsoft.com/office/powerpoint/2010/main" val="77596928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3831" y="1658034"/>
            <a:ext cx="1701107" cy="923330"/>
          </a:xfrm>
          <a:prstGeom prst="rect">
            <a:avLst/>
          </a:prstGeom>
          <a:noFill/>
        </p:spPr>
        <p:txBody>
          <a:bodyPr wrap="none" rtlCol="0">
            <a:spAutoFit/>
          </a:bodyPr>
          <a:lstStyle/>
          <a:p>
            <a:r>
              <a:rPr lang="en-US" dirty="0" smtClean="0"/>
              <a:t>P Groups</a:t>
            </a:r>
          </a:p>
          <a:p>
            <a:r>
              <a:rPr lang="en-US" dirty="0" smtClean="0"/>
              <a:t>112 pairs</a:t>
            </a:r>
          </a:p>
          <a:p>
            <a:r>
              <a:rPr lang="en-US" dirty="0" smtClean="0"/>
              <a:t>1891 Characters</a:t>
            </a:r>
          </a:p>
        </p:txBody>
      </p:sp>
      <p:graphicFrame>
        <p:nvGraphicFramePr>
          <p:cNvPr id="12" name="Table 11"/>
          <p:cNvGraphicFramePr>
            <a:graphicFrameLocks noGrp="1"/>
          </p:cNvGraphicFramePr>
          <p:nvPr/>
        </p:nvGraphicFramePr>
        <p:xfrm>
          <a:off x="542107" y="1083237"/>
          <a:ext cx="1881052" cy="5267789"/>
        </p:xfrm>
        <a:graphic>
          <a:graphicData uri="http://schemas.openxmlformats.org/drawingml/2006/table">
            <a:tbl>
              <a:tblPr/>
              <a:tblGrid>
                <a:gridCol w="940526"/>
                <a:gridCol w="940526"/>
              </a:tblGrid>
              <a:tr h="73747">
                <a:tc>
                  <a:txBody>
                    <a:bodyPr/>
                    <a:lstStyle/>
                    <a:p>
                      <a:pPr algn="l" fontAlgn="t"/>
                      <a:r>
                        <a:rPr lang="en-US" sz="600" b="0" i="0" u="none" strike="noStrike" dirty="0">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A*24:02:58</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A*02:01:79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A*02:01:80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A*02:04</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A*24:52</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A*02:12</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A*24:13P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A*24:03P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A*02:37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A*24:207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A*02:43N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A*02:58</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A*24:93</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A*02:70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A*02:76:01</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A*24:104</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dirty="0">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A*24:218</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A*02:87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A*24:28</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2835727" y="1083237"/>
          <a:ext cx="1972492" cy="5267789"/>
        </p:xfrm>
        <a:graphic>
          <a:graphicData uri="http://schemas.openxmlformats.org/drawingml/2006/table">
            <a:tbl>
              <a:tblPr/>
              <a:tblGrid>
                <a:gridCol w="986246"/>
                <a:gridCol w="986246"/>
              </a:tblGrid>
              <a:tr h="73747">
                <a:tc>
                  <a:txBody>
                    <a:bodyPr/>
                    <a:lstStyle/>
                    <a:p>
                      <a:pPr algn="l" fontAlgn="t"/>
                      <a:r>
                        <a:rPr lang="en-US" sz="600" b="0" i="0" u="none" strike="noStrike">
                          <a:effectLst/>
                          <a:latin typeface="Arial" panose="020B0604020202020204" pitchFamily="34" charset="0"/>
                        </a:rPr>
                        <a:t>A*02:90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A*24:30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A*02:110</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A*24:14</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A*02:226N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A*24:13P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A*02:305N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A*02:329</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A*02:356N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A*02:357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A*02:397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A*24:02P</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A*02:397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A*24:02:56</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A*02:397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A*24:09N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A*02:397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A*24:11N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A*02:397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A*24:40N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A*02:397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A*24:83N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3747">
                <a:tc>
                  <a:txBody>
                    <a:bodyPr/>
                    <a:lstStyle/>
                    <a:p>
                      <a:pPr algn="l" fontAlgn="t"/>
                      <a:r>
                        <a:rPr lang="en-US" sz="600" b="0" i="0" u="none" strike="noStrike">
                          <a:effectLst/>
                          <a:latin typeface="Arial" panose="020B0604020202020204" pitchFamily="34" charset="0"/>
                        </a:rPr>
                        <a:t>A*02:397</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A*24:155N</a:t>
                      </a:r>
                    </a:p>
                  </a:txBody>
                  <a:tcPr marL="4338" marR="4338" marT="433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421147715"/>
              </p:ext>
            </p:extLst>
          </p:nvPr>
        </p:nvGraphicFramePr>
        <p:xfrm>
          <a:off x="5138420" y="1083237"/>
          <a:ext cx="1701800" cy="204542"/>
        </p:xfrm>
        <a:graphic>
          <a:graphicData uri="http://schemas.openxmlformats.org/drawingml/2006/table">
            <a:tbl>
              <a:tblPr/>
              <a:tblGrid>
                <a:gridCol w="850900"/>
                <a:gridCol w="850900"/>
              </a:tblGrid>
              <a:tr h="102271">
                <a:tc>
                  <a:txBody>
                    <a:bodyPr/>
                    <a:lstStyle/>
                    <a:p>
                      <a:pPr algn="l" fontAlgn="t"/>
                      <a:r>
                        <a:rPr lang="en-US" sz="600" b="0" i="0" u="none" strike="noStrike">
                          <a:effectLst/>
                          <a:latin typeface="Arial" panose="020B060402020202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Arial" panose="020B0604020202020204" pitchFamily="34" charset="0"/>
                        </a:rPr>
                        <a:t>A*24:163N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271">
                <a:tc>
                  <a:txBody>
                    <a:bodyPr/>
                    <a:lstStyle/>
                    <a:p>
                      <a:pPr algn="l" fontAlgn="t"/>
                      <a:r>
                        <a:rPr lang="en-US" sz="600" b="0" i="0" u="none" strike="noStrike">
                          <a:effectLst/>
                          <a:latin typeface="Arial" panose="020B060402020202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Arial" panose="020B0604020202020204" pitchFamily="34" charset="0"/>
                        </a:rPr>
                        <a:t>A*24:183N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Rectangle 1"/>
          <p:cNvSpPr/>
          <p:nvPr/>
        </p:nvSpPr>
        <p:spPr>
          <a:xfrm>
            <a:off x="5073832" y="4334000"/>
            <a:ext cx="2807426" cy="2031325"/>
          </a:xfrm>
          <a:prstGeom prst="rect">
            <a:avLst/>
          </a:prstGeom>
        </p:spPr>
        <p:txBody>
          <a:bodyPr wrap="square">
            <a:spAutoFit/>
          </a:bodyPr>
          <a:lstStyle/>
          <a:p>
            <a:r>
              <a:rPr lang="en-US" dirty="0"/>
              <a:t>856 allele pairs </a:t>
            </a:r>
            <a:r>
              <a:rPr lang="en-US" dirty="0" smtClean="0"/>
              <a:t>in</a:t>
            </a:r>
          </a:p>
          <a:p>
            <a:r>
              <a:rPr lang="en-US" dirty="0" smtClean="0"/>
              <a:t>856 allele pairs out</a:t>
            </a:r>
          </a:p>
          <a:p>
            <a:endParaRPr lang="en-US" dirty="0"/>
          </a:p>
          <a:p>
            <a:r>
              <a:rPr lang="en-US" dirty="0" smtClean="0"/>
              <a:t>Functional basis</a:t>
            </a:r>
          </a:p>
          <a:p>
            <a:endParaRPr lang="en-US" dirty="0"/>
          </a:p>
          <a:p>
            <a:r>
              <a:rPr lang="en-US" dirty="0" smtClean="0"/>
              <a:t>GL codes also provide lossless compression</a:t>
            </a:r>
            <a:endParaRPr lang="en-US" dirty="0"/>
          </a:p>
        </p:txBody>
      </p:sp>
    </p:spTree>
    <p:extLst>
      <p:ext uri="{BB962C8B-B14F-4D97-AF65-F5344CB8AC3E}">
        <p14:creationId xmlns:p14="http://schemas.microsoft.com/office/powerpoint/2010/main" val="316958961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93" y="943487"/>
            <a:ext cx="8523054" cy="3847207"/>
          </a:xfrm>
          <a:prstGeom prst="rect">
            <a:avLst/>
          </a:prstGeom>
        </p:spPr>
        <p:txBody>
          <a:bodyPr wrap="square">
            <a:spAutoFit/>
          </a:bodyPr>
          <a:lstStyle/>
          <a:p>
            <a:r>
              <a:rPr lang="en-US" sz="3200" dirty="0" smtClean="0">
                <a:latin typeface="Arial" panose="020B0604020202020204" pitchFamily="34" charset="0"/>
              </a:rPr>
              <a:t>Heterozygous Ambiguity.</a:t>
            </a:r>
          </a:p>
          <a:p>
            <a:endParaRPr lang="en-US" sz="1200" dirty="0">
              <a:latin typeface="Arial" panose="020B0604020202020204" pitchFamily="34" charset="0"/>
            </a:endParaRPr>
          </a:p>
          <a:p>
            <a:r>
              <a:rPr lang="en-US" sz="2000" dirty="0" smtClean="0">
                <a:latin typeface="Arial" panose="020B0604020202020204" pitchFamily="34" charset="0"/>
              </a:rPr>
              <a:t>Current Database:				856</a:t>
            </a:r>
          </a:p>
          <a:p>
            <a:r>
              <a:rPr lang="en-US" sz="2000" dirty="0" smtClean="0">
                <a:latin typeface="Arial" panose="020B0604020202020204" pitchFamily="34" charset="0"/>
              </a:rPr>
              <a:t>Number of valid sequence combinations:	2</a:t>
            </a:r>
            <a:r>
              <a:rPr lang="en-US" sz="2000" baseline="30000" dirty="0" smtClean="0">
                <a:latin typeface="Arial" panose="020B0604020202020204" pitchFamily="34" charset="0"/>
              </a:rPr>
              <a:t>24</a:t>
            </a:r>
            <a:r>
              <a:rPr lang="en-US" sz="2000" dirty="0" smtClean="0">
                <a:latin typeface="Arial" panose="020B0604020202020204" pitchFamily="34" charset="0"/>
              </a:rPr>
              <a:t>  = 16,777,216</a:t>
            </a:r>
          </a:p>
          <a:p>
            <a:endParaRPr lang="en-US" sz="2000" dirty="0">
              <a:latin typeface="Arial" panose="020B0604020202020204" pitchFamily="34" charset="0"/>
            </a:endParaRPr>
          </a:p>
          <a:p>
            <a:r>
              <a:rPr lang="en-US" sz="2000" dirty="0" smtClean="0">
                <a:latin typeface="Arial" panose="020B0604020202020204" pitchFamily="34" charset="0"/>
              </a:rPr>
              <a:t>We use the database to make assumptions about the relationship between bases that were not measured experimentally. The use of phasing information has a much larger impact on data integrity than the allele pairs suggest</a:t>
            </a:r>
          </a:p>
          <a:p>
            <a:endParaRPr lang="en-US" sz="2000" dirty="0">
              <a:latin typeface="Arial" panose="020B0604020202020204" pitchFamily="34" charset="0"/>
            </a:endParaRPr>
          </a:p>
          <a:p>
            <a:r>
              <a:rPr lang="en-US" sz="2000" dirty="0" smtClean="0">
                <a:latin typeface="Arial" panose="020B0604020202020204" pitchFamily="34" charset="0"/>
              </a:rPr>
              <a:t>Number of valid combinations using </a:t>
            </a:r>
            <a:r>
              <a:rPr lang="en-US" sz="2000" dirty="0" err="1" smtClean="0">
                <a:latin typeface="Arial" panose="020B0604020202020204" pitchFamily="34" charset="0"/>
              </a:rPr>
              <a:t>amplicon</a:t>
            </a:r>
            <a:r>
              <a:rPr lang="en-US" sz="2000" dirty="0" smtClean="0">
                <a:latin typeface="Arial" panose="020B0604020202020204" pitchFamily="34" charset="0"/>
              </a:rPr>
              <a:t>:	2</a:t>
            </a:r>
          </a:p>
          <a:p>
            <a:r>
              <a:rPr lang="en-US" sz="2000" dirty="0" smtClean="0">
                <a:latin typeface="Arial" panose="020B0604020202020204" pitchFamily="34" charset="0"/>
              </a:rPr>
              <a:t>Number of valid combinations using shotgun:	1</a:t>
            </a:r>
            <a:endParaRPr lang="en-US" sz="3200" dirty="0"/>
          </a:p>
        </p:txBody>
      </p:sp>
    </p:spTree>
    <p:extLst>
      <p:ext uri="{BB962C8B-B14F-4D97-AF65-F5344CB8AC3E}">
        <p14:creationId xmlns:p14="http://schemas.microsoft.com/office/powerpoint/2010/main" val="342007876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93" y="1049078"/>
            <a:ext cx="8523054" cy="3262432"/>
          </a:xfrm>
          <a:prstGeom prst="rect">
            <a:avLst/>
          </a:prstGeom>
        </p:spPr>
        <p:txBody>
          <a:bodyPr wrap="square">
            <a:spAutoFit/>
          </a:bodyPr>
          <a:lstStyle/>
          <a:p>
            <a:r>
              <a:rPr lang="en-US" sz="3200" dirty="0" smtClean="0">
                <a:latin typeface="Arial" panose="020B0604020202020204" pitchFamily="34" charset="0"/>
              </a:rPr>
              <a:t>Amplification Hybrids</a:t>
            </a:r>
          </a:p>
          <a:p>
            <a:endParaRPr lang="en-US" sz="3200" dirty="0" smtClean="0">
              <a:latin typeface="Arial" panose="020B0604020202020204" pitchFamily="34" charset="0"/>
            </a:endParaRPr>
          </a:p>
          <a:p>
            <a:r>
              <a:rPr lang="en-AU" dirty="0" smtClean="0">
                <a:latin typeface="Arial" panose="020B0604020202020204" pitchFamily="34" charset="0"/>
              </a:rPr>
              <a:t>Loci with islands of variability are susceptible to hybridisation during amplification. When the variable regions are bridged by sequence with high homology it is possible to produce clonal sequences that are combinations of the real allele sequences.</a:t>
            </a:r>
          </a:p>
          <a:p>
            <a:endParaRPr lang="en-AU" sz="1600" dirty="0">
              <a:latin typeface="Arial" panose="020B0604020202020204" pitchFamily="34" charset="0"/>
            </a:endParaRPr>
          </a:p>
          <a:p>
            <a:r>
              <a:rPr lang="en-AU" dirty="0">
                <a:latin typeface="Arial" panose="020B0604020202020204" pitchFamily="34" charset="0"/>
              </a:rPr>
              <a:t>This has the highest impact in systems where multiple loci are amplified in the same reaction, making it more difficult to distinguish between distinct </a:t>
            </a:r>
            <a:r>
              <a:rPr lang="en-AU" dirty="0" smtClean="0">
                <a:latin typeface="Arial" panose="020B0604020202020204" pitchFamily="34" charset="0"/>
              </a:rPr>
              <a:t>alleles and experimental artefacts.</a:t>
            </a:r>
            <a:endParaRPr lang="en-AU" dirty="0">
              <a:latin typeface="Arial" panose="020B0604020202020204" pitchFamily="34" charset="0"/>
            </a:endParaRPr>
          </a:p>
        </p:txBody>
      </p:sp>
    </p:spTree>
    <p:extLst>
      <p:ext uri="{BB962C8B-B14F-4D97-AF65-F5344CB8AC3E}">
        <p14:creationId xmlns:p14="http://schemas.microsoft.com/office/powerpoint/2010/main" val="169789427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93" y="1049078"/>
            <a:ext cx="8523054" cy="5478423"/>
          </a:xfrm>
          <a:prstGeom prst="rect">
            <a:avLst/>
          </a:prstGeom>
        </p:spPr>
        <p:txBody>
          <a:bodyPr wrap="square">
            <a:spAutoFit/>
          </a:bodyPr>
          <a:lstStyle/>
          <a:p>
            <a:r>
              <a:rPr lang="en-US" sz="3200" dirty="0" smtClean="0">
                <a:latin typeface="Arial" panose="020B0604020202020204" pitchFamily="34" charset="0"/>
              </a:rPr>
              <a:t>Communicating Data.</a:t>
            </a:r>
          </a:p>
          <a:p>
            <a:endParaRPr lang="en-US" sz="3200" dirty="0" smtClean="0">
              <a:latin typeface="Arial" panose="020B0604020202020204" pitchFamily="34" charset="0"/>
            </a:endParaRPr>
          </a:p>
          <a:p>
            <a:r>
              <a:rPr lang="en-US" dirty="0" smtClean="0">
                <a:latin typeface="Arial" panose="020B0604020202020204" pitchFamily="34" charset="0"/>
              </a:rPr>
              <a:t>Combined Sequence</a:t>
            </a:r>
          </a:p>
          <a:p>
            <a:r>
              <a:rPr lang="en-AU" sz="1600" dirty="0" smtClean="0"/>
              <a:t>YCACCAAGCR	CAAGTGGGAGGCGGCCCATGTGGCGGAGCAG		YW	UNLINKED</a:t>
            </a:r>
          </a:p>
          <a:p>
            <a:endParaRPr lang="en-AU" sz="1600" dirty="0"/>
          </a:p>
          <a:p>
            <a:r>
              <a:rPr lang="en-AU" sz="1600" dirty="0" smtClean="0"/>
              <a:t>HARP</a:t>
            </a:r>
          </a:p>
          <a:p>
            <a:r>
              <a:rPr lang="en-AU" sz="1600" dirty="0">
                <a:solidFill>
                  <a:srgbClr val="FF0000"/>
                </a:solidFill>
              </a:rPr>
              <a:t>T</a:t>
            </a:r>
            <a:r>
              <a:rPr lang="en-AU" sz="1600" dirty="0"/>
              <a:t>CACCAAGC</a:t>
            </a:r>
            <a:r>
              <a:rPr lang="en-AU" sz="1600" dirty="0">
                <a:solidFill>
                  <a:srgbClr val="FF0000"/>
                </a:solidFill>
              </a:rPr>
              <a:t>G</a:t>
            </a:r>
            <a:r>
              <a:rPr lang="en-AU" sz="1600" dirty="0"/>
              <a:t>	CAAGTGGGAGGCGGCCCATGTGGCGGAGCAG	</a:t>
            </a:r>
            <a:r>
              <a:rPr lang="en-AU" sz="1600" dirty="0" smtClean="0"/>
              <a:t>	</a:t>
            </a:r>
            <a:r>
              <a:rPr lang="en-AU" sz="1600" dirty="0" smtClean="0">
                <a:solidFill>
                  <a:srgbClr val="FF0000"/>
                </a:solidFill>
              </a:rPr>
              <a:t>CT</a:t>
            </a:r>
            <a:r>
              <a:rPr lang="en-AU" sz="1600" dirty="0" smtClean="0"/>
              <a:t>	LINKED</a:t>
            </a:r>
            <a:endParaRPr lang="en-AU" sz="1600" dirty="0"/>
          </a:p>
          <a:p>
            <a:endParaRPr lang="en-AU" sz="1600" dirty="0" smtClean="0"/>
          </a:p>
          <a:p>
            <a:r>
              <a:rPr lang="en-AU" dirty="0">
                <a:latin typeface="Arial" panose="020B0604020202020204" pitchFamily="34" charset="0"/>
              </a:rPr>
              <a:t>Short Clones</a:t>
            </a:r>
          </a:p>
          <a:p>
            <a:endParaRPr lang="en-AU" sz="1600" dirty="0" smtClean="0"/>
          </a:p>
          <a:p>
            <a:r>
              <a:rPr lang="en-AU" sz="1600" dirty="0" smtClean="0"/>
              <a:t>PHASED		UNPHASED				PHASED	PARTIALLY	</a:t>
            </a:r>
          </a:p>
          <a:p>
            <a:r>
              <a:rPr lang="en-AU" sz="1600" dirty="0" smtClean="0">
                <a:solidFill>
                  <a:srgbClr val="FF0000"/>
                </a:solidFill>
              </a:rPr>
              <a:t>T</a:t>
            </a:r>
            <a:r>
              <a:rPr lang="en-AU" sz="1600" dirty="0" smtClean="0"/>
              <a:t>CACCAAGC</a:t>
            </a:r>
            <a:r>
              <a:rPr lang="en-AU" sz="1600" dirty="0">
                <a:solidFill>
                  <a:srgbClr val="FF0000"/>
                </a:solidFill>
              </a:rPr>
              <a:t>G</a:t>
            </a:r>
            <a:r>
              <a:rPr lang="en-AU" sz="1600" dirty="0" smtClean="0"/>
              <a:t>	CAAGTGGGAGGCGGCCCATGTGGCGGAGCAG		</a:t>
            </a:r>
            <a:r>
              <a:rPr lang="en-AU" sz="1600" dirty="0" smtClean="0">
                <a:solidFill>
                  <a:srgbClr val="0070C0"/>
                </a:solidFill>
              </a:rPr>
              <a:t>CT</a:t>
            </a:r>
            <a:r>
              <a:rPr lang="en-AU" sz="1600" dirty="0" smtClean="0">
                <a:solidFill>
                  <a:srgbClr val="FF0000"/>
                </a:solidFill>
              </a:rPr>
              <a:t>	</a:t>
            </a:r>
            <a:r>
              <a:rPr lang="en-AU" sz="1600" dirty="0" smtClean="0"/>
              <a:t>LINKED</a:t>
            </a:r>
            <a:endParaRPr lang="en-AU" sz="1600" dirty="0">
              <a:solidFill>
                <a:srgbClr val="FF0000"/>
              </a:solidFill>
            </a:endParaRPr>
          </a:p>
          <a:p>
            <a:r>
              <a:rPr lang="en-AU" sz="1600" dirty="0">
                <a:solidFill>
                  <a:srgbClr val="FF0000"/>
                </a:solidFill>
              </a:rPr>
              <a:t>C</a:t>
            </a:r>
            <a:r>
              <a:rPr lang="en-AU" sz="1600" dirty="0" smtClean="0"/>
              <a:t>CACCAAGC</a:t>
            </a:r>
            <a:r>
              <a:rPr lang="en-AU" sz="1600" dirty="0">
                <a:solidFill>
                  <a:srgbClr val="FF0000"/>
                </a:solidFill>
              </a:rPr>
              <a:t>A</a:t>
            </a:r>
            <a:r>
              <a:rPr lang="en-AU" sz="1600" dirty="0" smtClean="0"/>
              <a:t>						</a:t>
            </a:r>
            <a:r>
              <a:rPr lang="en-AU" sz="1600" dirty="0" smtClean="0">
                <a:solidFill>
                  <a:srgbClr val="0070C0"/>
                </a:solidFill>
              </a:rPr>
              <a:t>TA</a:t>
            </a:r>
          </a:p>
          <a:p>
            <a:endParaRPr lang="en-AU" sz="1600" dirty="0">
              <a:solidFill>
                <a:srgbClr val="FF0000"/>
              </a:solidFill>
            </a:endParaRPr>
          </a:p>
          <a:p>
            <a:r>
              <a:rPr lang="en-AU" dirty="0">
                <a:latin typeface="Arial" panose="020B0604020202020204" pitchFamily="34" charset="0"/>
              </a:rPr>
              <a:t>Long </a:t>
            </a:r>
            <a:r>
              <a:rPr lang="en-AU" dirty="0" smtClean="0">
                <a:latin typeface="Arial" panose="020B0604020202020204" pitchFamily="34" charset="0"/>
              </a:rPr>
              <a:t>Clones / Paired End</a:t>
            </a:r>
          </a:p>
          <a:p>
            <a:endParaRPr lang="en-AU" dirty="0">
              <a:latin typeface="Arial" panose="020B0604020202020204" pitchFamily="34" charset="0"/>
            </a:endParaRPr>
          </a:p>
          <a:p>
            <a:r>
              <a:rPr lang="en-AU" dirty="0"/>
              <a:t>PHASED						</a:t>
            </a:r>
          </a:p>
          <a:p>
            <a:r>
              <a:rPr lang="en-AU" dirty="0" smtClean="0">
                <a:solidFill>
                  <a:srgbClr val="FF0000"/>
                </a:solidFill>
              </a:rPr>
              <a:t>T</a:t>
            </a:r>
            <a:r>
              <a:rPr lang="en-AU" dirty="0" smtClean="0"/>
              <a:t>CACCAAGC</a:t>
            </a:r>
            <a:r>
              <a:rPr lang="en-AU" dirty="0" smtClean="0">
                <a:solidFill>
                  <a:srgbClr val="FF0000"/>
                </a:solidFill>
              </a:rPr>
              <a:t>G</a:t>
            </a:r>
            <a:r>
              <a:rPr lang="en-AU" dirty="0" smtClean="0"/>
              <a:t>	CAAGTGGGAGGCGGCCCATGTGGCGGAGCAG</a:t>
            </a:r>
            <a:r>
              <a:rPr lang="en-AU" dirty="0"/>
              <a:t>	</a:t>
            </a:r>
            <a:r>
              <a:rPr lang="en-AU" dirty="0" smtClean="0">
                <a:solidFill>
                  <a:srgbClr val="FF0000"/>
                </a:solidFill>
              </a:rPr>
              <a:t>CT	</a:t>
            </a:r>
            <a:r>
              <a:rPr lang="en-AU" dirty="0" smtClean="0"/>
              <a:t>LINKED</a:t>
            </a:r>
            <a:endParaRPr lang="en-AU" dirty="0"/>
          </a:p>
          <a:p>
            <a:r>
              <a:rPr lang="en-AU" dirty="0">
                <a:solidFill>
                  <a:srgbClr val="FF0000"/>
                </a:solidFill>
              </a:rPr>
              <a:t>C</a:t>
            </a:r>
            <a:r>
              <a:rPr lang="en-AU" dirty="0"/>
              <a:t>CACCAAGC</a:t>
            </a:r>
            <a:r>
              <a:rPr lang="en-AU" dirty="0">
                <a:solidFill>
                  <a:srgbClr val="FF0000"/>
                </a:solidFill>
              </a:rPr>
              <a:t>A</a:t>
            </a:r>
            <a:r>
              <a:rPr lang="en-AU" dirty="0"/>
              <a:t>	</a:t>
            </a:r>
            <a:r>
              <a:rPr lang="en-AU" dirty="0" smtClean="0"/>
              <a:t>CAAGTGGGAGGCGGCCCATGTGGCGGAGCAG </a:t>
            </a:r>
            <a:r>
              <a:rPr lang="en-AU" dirty="0"/>
              <a:t>	</a:t>
            </a:r>
            <a:r>
              <a:rPr lang="en-AU" dirty="0" smtClean="0">
                <a:solidFill>
                  <a:srgbClr val="FF0000"/>
                </a:solidFill>
              </a:rPr>
              <a:t>TA</a:t>
            </a:r>
            <a:endParaRPr lang="en-AU" dirty="0">
              <a:solidFill>
                <a:srgbClr val="FF0000"/>
              </a:solidFill>
            </a:endParaRPr>
          </a:p>
        </p:txBody>
      </p:sp>
    </p:spTree>
    <p:extLst>
      <p:ext uri="{BB962C8B-B14F-4D97-AF65-F5344CB8AC3E}">
        <p14:creationId xmlns:p14="http://schemas.microsoft.com/office/powerpoint/2010/main" val="128838455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93" y="1049078"/>
            <a:ext cx="8523054" cy="5416868"/>
          </a:xfrm>
          <a:prstGeom prst="rect">
            <a:avLst/>
          </a:prstGeom>
        </p:spPr>
        <p:txBody>
          <a:bodyPr wrap="square">
            <a:spAutoFit/>
          </a:bodyPr>
          <a:lstStyle/>
          <a:p>
            <a:r>
              <a:rPr lang="en-US" sz="3200" dirty="0" smtClean="0">
                <a:latin typeface="Arial" panose="020B0604020202020204" pitchFamily="34" charset="0"/>
              </a:rPr>
              <a:t>Phase Breaks</a:t>
            </a:r>
          </a:p>
          <a:p>
            <a:endParaRPr lang="en-US" sz="3200" dirty="0" smtClean="0">
              <a:latin typeface="Arial" panose="020B0604020202020204" pitchFamily="34" charset="0"/>
            </a:endParaRPr>
          </a:p>
          <a:p>
            <a:r>
              <a:rPr lang="en-AU" dirty="0" smtClean="0">
                <a:latin typeface="Arial" panose="020B0604020202020204" pitchFamily="34" charset="0"/>
              </a:rPr>
              <a:t>Short Clones / </a:t>
            </a:r>
            <a:r>
              <a:rPr lang="en-AU" dirty="0" err="1" smtClean="0">
                <a:latin typeface="Arial" panose="020B0604020202020204" pitchFamily="34" charset="0"/>
              </a:rPr>
              <a:t>Amplicon</a:t>
            </a:r>
            <a:endParaRPr lang="en-AU" dirty="0">
              <a:latin typeface="Arial" panose="020B0604020202020204" pitchFamily="34" charset="0"/>
            </a:endParaRPr>
          </a:p>
          <a:p>
            <a:endParaRPr lang="en-AU" sz="1600" dirty="0" smtClean="0"/>
          </a:p>
          <a:p>
            <a:r>
              <a:rPr lang="en-AU" sz="1600" dirty="0" smtClean="0"/>
              <a:t>PHASED		UNPHASED				PHASED	PARTIALLY	</a:t>
            </a:r>
          </a:p>
          <a:p>
            <a:r>
              <a:rPr lang="en-AU" sz="1600" dirty="0" smtClean="0">
                <a:solidFill>
                  <a:srgbClr val="FF0000"/>
                </a:solidFill>
              </a:rPr>
              <a:t>T</a:t>
            </a:r>
            <a:r>
              <a:rPr lang="en-AU" sz="1600" dirty="0" smtClean="0"/>
              <a:t>CACCAAGC</a:t>
            </a:r>
            <a:r>
              <a:rPr lang="en-AU" sz="1600" dirty="0">
                <a:solidFill>
                  <a:srgbClr val="FF0000"/>
                </a:solidFill>
              </a:rPr>
              <a:t>G</a:t>
            </a:r>
            <a:r>
              <a:rPr lang="en-AU" sz="1600" dirty="0" smtClean="0"/>
              <a:t>	CAAGTGGGAGGCGGCCCATGTGGCGGAGCAG		</a:t>
            </a:r>
            <a:r>
              <a:rPr lang="en-AU" sz="1600" dirty="0" smtClean="0">
                <a:solidFill>
                  <a:srgbClr val="0070C0"/>
                </a:solidFill>
              </a:rPr>
              <a:t>CT</a:t>
            </a:r>
            <a:r>
              <a:rPr lang="en-AU" sz="1600" dirty="0" smtClean="0">
                <a:solidFill>
                  <a:srgbClr val="FF0000"/>
                </a:solidFill>
              </a:rPr>
              <a:t>	</a:t>
            </a:r>
            <a:r>
              <a:rPr lang="en-AU" sz="1600" dirty="0" smtClean="0"/>
              <a:t>LINKED</a:t>
            </a:r>
            <a:endParaRPr lang="en-AU" sz="1600" dirty="0">
              <a:solidFill>
                <a:srgbClr val="FF0000"/>
              </a:solidFill>
            </a:endParaRPr>
          </a:p>
          <a:p>
            <a:r>
              <a:rPr lang="en-AU" sz="1600" dirty="0">
                <a:solidFill>
                  <a:srgbClr val="FF0000"/>
                </a:solidFill>
              </a:rPr>
              <a:t>C</a:t>
            </a:r>
            <a:r>
              <a:rPr lang="en-AU" sz="1600" dirty="0" smtClean="0"/>
              <a:t>CACCAAGC</a:t>
            </a:r>
            <a:r>
              <a:rPr lang="en-AU" sz="1600" dirty="0">
                <a:solidFill>
                  <a:srgbClr val="FF0000"/>
                </a:solidFill>
              </a:rPr>
              <a:t>A</a:t>
            </a:r>
            <a:r>
              <a:rPr lang="en-AU" sz="1600" dirty="0" smtClean="0"/>
              <a:t>						</a:t>
            </a:r>
            <a:r>
              <a:rPr lang="en-AU" sz="1600" dirty="0" smtClean="0">
                <a:solidFill>
                  <a:srgbClr val="0070C0"/>
                </a:solidFill>
              </a:rPr>
              <a:t>TA</a:t>
            </a:r>
          </a:p>
          <a:p>
            <a:endParaRPr lang="en-AU" sz="1600" dirty="0">
              <a:solidFill>
                <a:srgbClr val="FF0000"/>
              </a:solidFill>
            </a:endParaRPr>
          </a:p>
          <a:p>
            <a:r>
              <a:rPr lang="en-AU" sz="1400" dirty="0" smtClean="0">
                <a:latin typeface="Arial" panose="020B0604020202020204" pitchFamily="34" charset="0"/>
              </a:rPr>
              <a:t>Why were these polymorphisms unlinked?</a:t>
            </a:r>
          </a:p>
          <a:p>
            <a:endParaRPr lang="en-AU" sz="1400" dirty="0" smtClean="0">
              <a:latin typeface="Arial" panose="020B0604020202020204" pitchFamily="34" charset="0"/>
            </a:endParaRPr>
          </a:p>
          <a:p>
            <a:r>
              <a:rPr lang="en-AU" sz="1400" dirty="0" smtClean="0">
                <a:latin typeface="Arial" panose="020B0604020202020204" pitchFamily="34" charset="0"/>
              </a:rPr>
              <a:t>Experimental</a:t>
            </a:r>
          </a:p>
          <a:p>
            <a:endParaRPr lang="en-AU" sz="1400" dirty="0">
              <a:latin typeface="Arial" panose="020B0604020202020204" pitchFamily="34" charset="0"/>
            </a:endParaRPr>
          </a:p>
          <a:p>
            <a:pPr marL="342900" indent="-342900">
              <a:buAutoNum type="arabicPeriod"/>
            </a:pPr>
            <a:r>
              <a:rPr lang="en-AU" sz="1400" dirty="0" smtClean="0">
                <a:latin typeface="Arial" panose="020B0604020202020204" pitchFamily="34" charset="0"/>
              </a:rPr>
              <a:t>Read length insufficient to cover the distance.</a:t>
            </a:r>
          </a:p>
          <a:p>
            <a:pPr marL="342900" indent="-342900">
              <a:buAutoNum type="arabicPeriod"/>
            </a:pPr>
            <a:r>
              <a:rPr lang="en-AU" sz="1400" dirty="0" smtClean="0">
                <a:latin typeface="Arial" panose="020B0604020202020204" pitchFamily="34" charset="0"/>
              </a:rPr>
              <a:t>Separated amplifications.</a:t>
            </a:r>
          </a:p>
          <a:p>
            <a:pPr marL="342900" indent="-342900">
              <a:buAutoNum type="arabicPeriod"/>
            </a:pPr>
            <a:r>
              <a:rPr lang="en-AU" sz="1400" dirty="0" smtClean="0">
                <a:latin typeface="Arial" panose="020B0604020202020204" pitchFamily="34" charset="0"/>
              </a:rPr>
              <a:t>Dropout of one allele between positions.</a:t>
            </a:r>
          </a:p>
          <a:p>
            <a:pPr marL="342900" indent="-342900">
              <a:buAutoNum type="arabicPeriod"/>
            </a:pPr>
            <a:endParaRPr lang="en-AU" sz="1400" dirty="0">
              <a:latin typeface="Arial" panose="020B0604020202020204" pitchFamily="34" charset="0"/>
            </a:endParaRPr>
          </a:p>
          <a:p>
            <a:r>
              <a:rPr lang="en-AU" sz="1400" dirty="0" smtClean="0">
                <a:latin typeface="Arial" panose="020B0604020202020204" pitchFamily="34" charset="0"/>
              </a:rPr>
              <a:t>Software</a:t>
            </a:r>
          </a:p>
          <a:p>
            <a:pPr marL="342900" indent="-342900">
              <a:buAutoNum type="arabicPeriod"/>
            </a:pPr>
            <a:endParaRPr lang="en-AU" sz="1400" dirty="0" smtClean="0">
              <a:latin typeface="Arial" panose="020B0604020202020204" pitchFamily="34" charset="0"/>
            </a:endParaRPr>
          </a:p>
          <a:p>
            <a:pPr marL="342900" indent="-342900">
              <a:buAutoNum type="arabicPeriod"/>
            </a:pPr>
            <a:r>
              <a:rPr lang="en-AU" sz="1400" dirty="0" smtClean="0">
                <a:latin typeface="Arial" panose="020B0604020202020204" pitchFamily="34" charset="0"/>
              </a:rPr>
              <a:t>Rejection of sequences based on observation of uncharacterised allele.</a:t>
            </a:r>
          </a:p>
          <a:p>
            <a:pPr marL="342900" indent="-342900">
              <a:buAutoNum type="arabicPeriod"/>
            </a:pPr>
            <a:r>
              <a:rPr lang="en-AU" sz="1400" dirty="0" smtClean="0">
                <a:latin typeface="Arial" panose="020B0604020202020204" pitchFamily="34" charset="0"/>
              </a:rPr>
              <a:t>Correct handling of insertions/deletions.</a:t>
            </a:r>
            <a:endParaRPr lang="en-AU" sz="1600" dirty="0" smtClean="0"/>
          </a:p>
          <a:p>
            <a:endParaRPr lang="en-AU" sz="1600" dirty="0" smtClean="0"/>
          </a:p>
        </p:txBody>
      </p:sp>
    </p:spTree>
    <p:extLst>
      <p:ext uri="{BB962C8B-B14F-4D97-AF65-F5344CB8AC3E}">
        <p14:creationId xmlns:p14="http://schemas.microsoft.com/office/powerpoint/2010/main" val="30327926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93" y="1049078"/>
            <a:ext cx="8523054" cy="2185214"/>
          </a:xfrm>
          <a:prstGeom prst="rect">
            <a:avLst/>
          </a:prstGeom>
        </p:spPr>
        <p:txBody>
          <a:bodyPr wrap="square">
            <a:spAutoFit/>
          </a:bodyPr>
          <a:lstStyle/>
          <a:p>
            <a:r>
              <a:rPr lang="en-US" sz="3200" dirty="0" smtClean="0">
                <a:latin typeface="Arial" panose="020B0604020202020204" pitchFamily="34" charset="0"/>
              </a:rPr>
              <a:t>Quality Metrics</a:t>
            </a:r>
          </a:p>
          <a:p>
            <a:endParaRPr lang="en-US" sz="3200" dirty="0" smtClean="0">
              <a:latin typeface="Arial" panose="020B0604020202020204" pitchFamily="34" charset="0"/>
            </a:endParaRPr>
          </a:p>
          <a:p>
            <a:r>
              <a:rPr lang="en-AU" dirty="0" smtClean="0"/>
              <a:t>A/C/G/T count per position</a:t>
            </a:r>
          </a:p>
          <a:p>
            <a:r>
              <a:rPr lang="en-AU" dirty="0" smtClean="0"/>
              <a:t>A/C/G/T mean confidence value per position</a:t>
            </a:r>
          </a:p>
          <a:p>
            <a:endParaRPr lang="en-AU" dirty="0"/>
          </a:p>
          <a:p>
            <a:r>
              <a:rPr lang="en-AU" dirty="0" smtClean="0"/>
              <a:t>For phase relationships, the number of sequences that were used to establish the link</a:t>
            </a:r>
          </a:p>
        </p:txBody>
      </p:sp>
    </p:spTree>
    <p:extLst>
      <p:ext uri="{BB962C8B-B14F-4D97-AF65-F5344CB8AC3E}">
        <p14:creationId xmlns:p14="http://schemas.microsoft.com/office/powerpoint/2010/main" val="130832202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54547273"/>
              </p:ext>
            </p:extLst>
          </p:nvPr>
        </p:nvGraphicFramePr>
        <p:xfrm>
          <a:off x="481511" y="1040810"/>
          <a:ext cx="2148478" cy="4425315"/>
        </p:xfrm>
        <a:graphic>
          <a:graphicData uri="http://schemas.openxmlformats.org/drawingml/2006/table">
            <a:tbl>
              <a:tblPr/>
              <a:tblGrid>
                <a:gridCol w="1120866"/>
                <a:gridCol w="1027612"/>
              </a:tblGrid>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A*020108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dirty="0">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A*0209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A*0212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A*0236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A*240301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A*0236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A*24020101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A*24020102L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A*240203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effectLst/>
                          <a:latin typeface="+mn-lt"/>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t"/>
                      <a:r>
                        <a:rPr lang="en-US" sz="1200" b="0" i="0" u="none" strike="noStrike">
                          <a:effectLst/>
                          <a:latin typeface="+mn-lt"/>
                        </a:rPr>
                        <a:t>A*0243N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dirty="0">
                          <a:effectLst/>
                          <a:latin typeface="+mn-lt"/>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18011" y="5791200"/>
            <a:ext cx="1584088" cy="646331"/>
          </a:xfrm>
          <a:prstGeom prst="rect">
            <a:avLst/>
          </a:prstGeom>
          <a:noFill/>
        </p:spPr>
        <p:txBody>
          <a:bodyPr wrap="none" rtlCol="0">
            <a:spAutoFit/>
          </a:bodyPr>
          <a:lstStyle/>
          <a:p>
            <a:r>
              <a:rPr lang="en-US" dirty="0" smtClean="0"/>
              <a:t>23 Allele pairs</a:t>
            </a:r>
          </a:p>
          <a:p>
            <a:r>
              <a:rPr lang="en-US" dirty="0" smtClean="0"/>
              <a:t>355 Characters</a:t>
            </a:r>
            <a:endParaRPr lang="en-US" dirty="0"/>
          </a:p>
        </p:txBody>
      </p:sp>
    </p:spTree>
    <p:extLst>
      <p:ext uri="{BB962C8B-B14F-4D97-AF65-F5344CB8AC3E}">
        <p14:creationId xmlns:p14="http://schemas.microsoft.com/office/powerpoint/2010/main" val="331657604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093" y="1049078"/>
            <a:ext cx="8523054" cy="5262979"/>
          </a:xfrm>
          <a:prstGeom prst="rect">
            <a:avLst/>
          </a:prstGeom>
        </p:spPr>
        <p:txBody>
          <a:bodyPr wrap="square">
            <a:spAutoFit/>
          </a:bodyPr>
          <a:lstStyle/>
          <a:p>
            <a:r>
              <a:rPr lang="en-US" sz="3200" dirty="0" smtClean="0">
                <a:latin typeface="Arial" panose="020B0604020202020204" pitchFamily="34" charset="0"/>
              </a:rPr>
              <a:t>Beyond HLA</a:t>
            </a:r>
          </a:p>
          <a:p>
            <a:endParaRPr lang="en-US" sz="3200" dirty="0">
              <a:latin typeface="Arial" panose="020B0604020202020204" pitchFamily="34" charset="0"/>
            </a:endParaRPr>
          </a:p>
          <a:p>
            <a:r>
              <a:rPr lang="en-US" sz="1600" dirty="0" smtClean="0">
                <a:latin typeface="Arial" panose="020B0604020202020204" pitchFamily="34" charset="0"/>
              </a:rPr>
              <a:t>Same principles will apply from single exons to loci to haplotypes to analysis from </a:t>
            </a:r>
            <a:r>
              <a:rPr lang="en-US" sz="1600" dirty="0" err="1" smtClean="0">
                <a:latin typeface="Arial" panose="020B0604020202020204" pitchFamily="34" charset="0"/>
              </a:rPr>
              <a:t>exomes</a:t>
            </a:r>
            <a:r>
              <a:rPr lang="en-US" sz="1600" dirty="0" smtClean="0">
                <a:latin typeface="Arial" panose="020B0604020202020204" pitchFamily="34" charset="0"/>
              </a:rPr>
              <a:t>, </a:t>
            </a:r>
            <a:r>
              <a:rPr lang="en-US" sz="1600" dirty="0" err="1" smtClean="0">
                <a:latin typeface="Arial" panose="020B0604020202020204" pitchFamily="34" charset="0"/>
              </a:rPr>
              <a:t>transcriptomes</a:t>
            </a:r>
            <a:r>
              <a:rPr lang="en-US" sz="1600" dirty="0" smtClean="0">
                <a:latin typeface="Arial" panose="020B0604020202020204" pitchFamily="34" charset="0"/>
              </a:rPr>
              <a:t> and genomes. The sequence data describes itself – experimental conditions may assist in locus assignment but where there is assignment ambiguity that should remain in the presented data.</a:t>
            </a:r>
          </a:p>
          <a:p>
            <a:endParaRPr lang="en-US" sz="3200" dirty="0" smtClean="0">
              <a:latin typeface="Arial" panose="020B0604020202020204" pitchFamily="34" charset="0"/>
            </a:endParaRPr>
          </a:p>
          <a:p>
            <a:r>
              <a:rPr lang="en-US" sz="3200" dirty="0" smtClean="0">
                <a:latin typeface="Arial" panose="020B0604020202020204" pitchFamily="34" charset="0"/>
              </a:rPr>
              <a:t>Beyond Sequence Data</a:t>
            </a:r>
          </a:p>
          <a:p>
            <a:endParaRPr lang="en-US" sz="1600" dirty="0">
              <a:latin typeface="Arial" panose="020B0604020202020204" pitchFamily="34" charset="0"/>
            </a:endParaRPr>
          </a:p>
          <a:p>
            <a:r>
              <a:rPr lang="en-US" sz="1600" dirty="0" smtClean="0">
                <a:latin typeface="Arial" panose="020B0604020202020204" pitchFamily="34" charset="0"/>
              </a:rPr>
              <a:t>Extensible systems, such as HML and the IMGT/HLA XML formats provide an ideal mechanism for communicating additional data. </a:t>
            </a:r>
            <a:r>
              <a:rPr lang="en-US" sz="1600" dirty="0">
                <a:latin typeface="Arial" panose="020B0604020202020204" pitchFamily="34" charset="0"/>
              </a:rPr>
              <a:t>S</a:t>
            </a:r>
            <a:r>
              <a:rPr lang="en-US" sz="1600" dirty="0" smtClean="0">
                <a:latin typeface="Arial" panose="020B0604020202020204" pitchFamily="34" charset="0"/>
              </a:rPr>
              <a:t>uch systems can be readily modified to suit the needs of particular projects and allow linkage to centrally stored and served data. Sequence origin, raw data, serological properties and even allele names could then be retrieved on demand and data segregated according to the most suitable set of criteria without affecting the basic format.</a:t>
            </a:r>
            <a:endParaRPr lang="en-US" sz="1600" dirty="0">
              <a:latin typeface="Arial" panose="020B0604020202020204" pitchFamily="34" charset="0"/>
            </a:endParaRPr>
          </a:p>
          <a:p>
            <a:endParaRPr lang="en-US" sz="3200" dirty="0" smtClean="0">
              <a:latin typeface="Arial" panose="020B0604020202020204" pitchFamily="34" charset="0"/>
            </a:endParaRPr>
          </a:p>
        </p:txBody>
      </p:sp>
    </p:spTree>
    <p:extLst>
      <p:ext uri="{BB962C8B-B14F-4D97-AF65-F5344CB8AC3E}">
        <p14:creationId xmlns:p14="http://schemas.microsoft.com/office/powerpoint/2010/main" val="352549680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2013</a:t>
            </a:r>
            <a:endParaRPr lang="en-AU" dirty="0"/>
          </a:p>
        </p:txBody>
      </p:sp>
    </p:spTree>
    <p:extLst>
      <p:ext uri="{BB962C8B-B14F-4D97-AF65-F5344CB8AC3E}">
        <p14:creationId xmlns:p14="http://schemas.microsoft.com/office/powerpoint/2010/main" val="251179864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005015529"/>
              </p:ext>
            </p:extLst>
          </p:nvPr>
        </p:nvGraphicFramePr>
        <p:xfrm>
          <a:off x="414188" y="1029752"/>
          <a:ext cx="1327526" cy="4216519"/>
        </p:xfrm>
        <a:graphic>
          <a:graphicData uri="http://schemas.openxmlformats.org/drawingml/2006/table">
            <a:tbl>
              <a:tblPr/>
              <a:tblGrid>
                <a:gridCol w="663763"/>
                <a:gridCol w="663763"/>
              </a:tblGrid>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369332871"/>
              </p:ext>
            </p:extLst>
          </p:nvPr>
        </p:nvGraphicFramePr>
        <p:xfrm>
          <a:off x="2086233" y="1029752"/>
          <a:ext cx="1362360" cy="4216519"/>
        </p:xfrm>
        <a:graphic>
          <a:graphicData uri="http://schemas.openxmlformats.org/drawingml/2006/table">
            <a:tbl>
              <a:tblPr/>
              <a:tblGrid>
                <a:gridCol w="681180"/>
                <a:gridCol w="681180"/>
              </a:tblGrid>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422976192"/>
              </p:ext>
            </p:extLst>
          </p:nvPr>
        </p:nvGraphicFramePr>
        <p:xfrm>
          <a:off x="3766990" y="1029752"/>
          <a:ext cx="1379776" cy="4216519"/>
        </p:xfrm>
        <a:graphic>
          <a:graphicData uri="http://schemas.openxmlformats.org/drawingml/2006/table">
            <a:tbl>
              <a:tblPr/>
              <a:tblGrid>
                <a:gridCol w="689888"/>
                <a:gridCol w="689888"/>
              </a:tblGrid>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765220626"/>
              </p:ext>
            </p:extLst>
          </p:nvPr>
        </p:nvGraphicFramePr>
        <p:xfrm>
          <a:off x="5456448" y="1029752"/>
          <a:ext cx="1301402" cy="4216519"/>
        </p:xfrm>
        <a:graphic>
          <a:graphicData uri="http://schemas.openxmlformats.org/drawingml/2006/table">
            <a:tbl>
              <a:tblPr/>
              <a:tblGrid>
                <a:gridCol w="650701"/>
                <a:gridCol w="650701"/>
              </a:tblGrid>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A*02:01:14Q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A*02:01:15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666088898"/>
              </p:ext>
            </p:extLst>
          </p:nvPr>
        </p:nvGraphicFramePr>
        <p:xfrm>
          <a:off x="7084953" y="1029752"/>
          <a:ext cx="1257858" cy="4216519"/>
        </p:xfrm>
        <a:graphic>
          <a:graphicData uri="http://schemas.openxmlformats.org/drawingml/2006/table">
            <a:tbl>
              <a:tblPr/>
              <a:tblGrid>
                <a:gridCol w="628929"/>
                <a:gridCol w="628929"/>
              </a:tblGrid>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A*02:01:21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A*02:01:36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A*02:01:48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07501689"/>
              </p:ext>
            </p:extLst>
          </p:nvPr>
        </p:nvGraphicFramePr>
        <p:xfrm>
          <a:off x="370641" y="1029752"/>
          <a:ext cx="1458158" cy="4216519"/>
        </p:xfrm>
        <a:graphic>
          <a:graphicData uri="http://schemas.openxmlformats.org/drawingml/2006/table">
            <a:tbl>
              <a:tblPr/>
              <a:tblGrid>
                <a:gridCol w="729079"/>
                <a:gridCol w="729079"/>
              </a:tblGrid>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576271158"/>
              </p:ext>
            </p:extLst>
          </p:nvPr>
        </p:nvGraphicFramePr>
        <p:xfrm>
          <a:off x="2190737" y="1029752"/>
          <a:ext cx="1275274" cy="4216519"/>
        </p:xfrm>
        <a:graphic>
          <a:graphicData uri="http://schemas.openxmlformats.org/drawingml/2006/table">
            <a:tbl>
              <a:tblPr/>
              <a:tblGrid>
                <a:gridCol w="637637"/>
                <a:gridCol w="637637"/>
              </a:tblGrid>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A*02:01:80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40299070"/>
              </p:ext>
            </p:extLst>
          </p:nvPr>
        </p:nvGraphicFramePr>
        <p:xfrm>
          <a:off x="3784404" y="1029752"/>
          <a:ext cx="1266566" cy="4216519"/>
        </p:xfrm>
        <a:graphic>
          <a:graphicData uri="http://schemas.openxmlformats.org/drawingml/2006/table">
            <a:tbl>
              <a:tblPr/>
              <a:tblGrid>
                <a:gridCol w="633283"/>
                <a:gridCol w="633283"/>
              </a:tblGrid>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A*02:09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A*24:13:01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A*24:03:01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A*24:33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A*24:207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A*02:43N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A*02:58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A*24:93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16594664"/>
              </p:ext>
            </p:extLst>
          </p:nvPr>
        </p:nvGraphicFramePr>
        <p:xfrm>
          <a:off x="5412905" y="1029752"/>
          <a:ext cx="1379780" cy="4216519"/>
        </p:xfrm>
        <a:graphic>
          <a:graphicData uri="http://schemas.openxmlformats.org/drawingml/2006/table">
            <a:tbl>
              <a:tblPr/>
              <a:tblGrid>
                <a:gridCol w="689890"/>
                <a:gridCol w="689890"/>
              </a:tblGrid>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A*02:75</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A*02:76:01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A*24:104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99799173"/>
              </p:ext>
            </p:extLst>
          </p:nvPr>
        </p:nvGraphicFramePr>
        <p:xfrm>
          <a:off x="7111081" y="1029752"/>
          <a:ext cx="1257856" cy="4216519"/>
        </p:xfrm>
        <a:graphic>
          <a:graphicData uri="http://schemas.openxmlformats.org/drawingml/2006/table">
            <a:tbl>
              <a:tblPr/>
              <a:tblGrid>
                <a:gridCol w="628928"/>
                <a:gridCol w="628928"/>
              </a:tblGrid>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A*24:218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A*24:28</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09274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465642639"/>
              </p:ext>
            </p:extLst>
          </p:nvPr>
        </p:nvGraphicFramePr>
        <p:xfrm>
          <a:off x="422897" y="1029752"/>
          <a:ext cx="1292692" cy="4216519"/>
        </p:xfrm>
        <a:graphic>
          <a:graphicData uri="http://schemas.openxmlformats.org/drawingml/2006/table">
            <a:tbl>
              <a:tblPr/>
              <a:tblGrid>
                <a:gridCol w="646346"/>
                <a:gridCol w="646346"/>
              </a:tblGrid>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A*02:89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A*24:30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27807454"/>
              </p:ext>
            </p:extLst>
          </p:nvPr>
        </p:nvGraphicFramePr>
        <p:xfrm>
          <a:off x="2073705" y="1029752"/>
          <a:ext cx="1344942" cy="4216519"/>
        </p:xfrm>
        <a:graphic>
          <a:graphicData uri="http://schemas.openxmlformats.org/drawingml/2006/table">
            <a:tbl>
              <a:tblPr/>
              <a:tblGrid>
                <a:gridCol w="672471"/>
                <a:gridCol w="672471"/>
              </a:tblGrid>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A*02:97:02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980307313"/>
              </p:ext>
            </p:extLst>
          </p:nvPr>
        </p:nvGraphicFramePr>
        <p:xfrm>
          <a:off x="3810530" y="1029752"/>
          <a:ext cx="1223024" cy="4216519"/>
        </p:xfrm>
        <a:graphic>
          <a:graphicData uri="http://schemas.openxmlformats.org/drawingml/2006/table">
            <a:tbl>
              <a:tblPr/>
              <a:tblGrid>
                <a:gridCol w="611512"/>
                <a:gridCol w="611512"/>
              </a:tblGrid>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A*02:134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A*02:140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A*02:226N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A*24:13:02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7256066"/>
              </p:ext>
            </p:extLst>
          </p:nvPr>
        </p:nvGraphicFramePr>
        <p:xfrm>
          <a:off x="5439033" y="1029752"/>
          <a:ext cx="1292692" cy="4216519"/>
        </p:xfrm>
        <a:graphic>
          <a:graphicData uri="http://schemas.openxmlformats.org/drawingml/2006/table">
            <a:tbl>
              <a:tblPr/>
              <a:tblGrid>
                <a:gridCol w="646346"/>
                <a:gridCol w="646346"/>
              </a:tblGrid>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A*02:241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A*02:252</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69338245"/>
              </p:ext>
            </p:extLst>
          </p:nvPr>
        </p:nvGraphicFramePr>
        <p:xfrm>
          <a:off x="7137207" y="1029752"/>
          <a:ext cx="1257856" cy="4216519"/>
        </p:xfrm>
        <a:graphic>
          <a:graphicData uri="http://schemas.openxmlformats.org/drawingml/2006/table">
            <a:tbl>
              <a:tblPr/>
              <a:tblGrid>
                <a:gridCol w="628928"/>
                <a:gridCol w="628928"/>
              </a:tblGrid>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6668078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8407192"/>
              </p:ext>
            </p:extLst>
          </p:nvPr>
        </p:nvGraphicFramePr>
        <p:xfrm>
          <a:off x="414190" y="1029752"/>
          <a:ext cx="1231730" cy="4216519"/>
        </p:xfrm>
        <a:graphic>
          <a:graphicData uri="http://schemas.openxmlformats.org/drawingml/2006/table">
            <a:tbl>
              <a:tblPr/>
              <a:tblGrid>
                <a:gridCol w="615865"/>
                <a:gridCol w="615865"/>
              </a:tblGrid>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A*02:266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82709223"/>
              </p:ext>
            </p:extLst>
          </p:nvPr>
        </p:nvGraphicFramePr>
        <p:xfrm>
          <a:off x="2007857" y="1029752"/>
          <a:ext cx="1362360" cy="4216519"/>
        </p:xfrm>
        <a:graphic>
          <a:graphicData uri="http://schemas.openxmlformats.org/drawingml/2006/table">
            <a:tbl>
              <a:tblPr/>
              <a:tblGrid>
                <a:gridCol w="681180"/>
                <a:gridCol w="681180"/>
              </a:tblGrid>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A*02:294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A*02:305N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754095073"/>
              </p:ext>
            </p:extLst>
          </p:nvPr>
        </p:nvGraphicFramePr>
        <p:xfrm>
          <a:off x="3723444" y="1029752"/>
          <a:ext cx="1283984" cy="4216519"/>
        </p:xfrm>
        <a:graphic>
          <a:graphicData uri="http://schemas.openxmlformats.org/drawingml/2006/table">
            <a:tbl>
              <a:tblPr/>
              <a:tblGrid>
                <a:gridCol w="641992"/>
                <a:gridCol w="641992"/>
              </a:tblGrid>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A*02:329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55986850"/>
              </p:ext>
            </p:extLst>
          </p:nvPr>
        </p:nvGraphicFramePr>
        <p:xfrm>
          <a:off x="5351950" y="1029752"/>
          <a:ext cx="1353650" cy="4216519"/>
        </p:xfrm>
        <a:graphic>
          <a:graphicData uri="http://schemas.openxmlformats.org/drawingml/2006/table">
            <a:tbl>
              <a:tblPr/>
              <a:tblGrid>
                <a:gridCol w="676825"/>
                <a:gridCol w="676825"/>
              </a:tblGrid>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A*02:356N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A*24:02:56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A*24:09N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A*24:40N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A*24:76</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A*24:79</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A*24:144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A*24:150</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A*24:154</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A*24:155N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A*24:163N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A*02:357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A*24:183N</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A*02:397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A*24:02:01:01</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A*02:397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A*24:02:01:02L</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A*02:397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A*24:02:01:03</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2183">
                <a:tc>
                  <a:txBody>
                    <a:bodyPr/>
                    <a:lstStyle/>
                    <a:p>
                      <a:pPr algn="l" fontAlgn="t"/>
                      <a:r>
                        <a:rPr lang="en-US" sz="600" b="0" i="0" u="none" strike="noStrike">
                          <a:effectLst/>
                          <a:latin typeface="Calibri" panose="020F0502020204030204" pitchFamily="34" charset="0"/>
                        </a:rPr>
                        <a:t>A*02:397</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A*24:02:03Q</a:t>
                      </a:r>
                    </a:p>
                  </a:txBody>
                  <a:tcPr marL="4390" marR="4390" marT="439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58239223"/>
              </p:ext>
            </p:extLst>
          </p:nvPr>
        </p:nvGraphicFramePr>
        <p:xfrm>
          <a:off x="6983185" y="1029753"/>
          <a:ext cx="1429296" cy="2019299"/>
        </p:xfrm>
        <a:graphic>
          <a:graphicData uri="http://schemas.openxmlformats.org/drawingml/2006/table">
            <a:tbl>
              <a:tblPr/>
              <a:tblGrid>
                <a:gridCol w="714648"/>
                <a:gridCol w="714648"/>
              </a:tblGrid>
              <a:tr h="80447">
                <a:tc>
                  <a:txBody>
                    <a:bodyPr/>
                    <a:lstStyle/>
                    <a:p>
                      <a:pPr algn="l" fontAlgn="t"/>
                      <a:r>
                        <a:rPr lang="en-US" sz="600" b="0" i="0" u="none" strike="noStrike" dirty="0">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dirty="0">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A*24:02:31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dirty="0">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A*24:02:44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A*24:02:56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A*24:09N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a:effectLst/>
                          <a:latin typeface="Calibri" panose="020F0502020204030204" pitchFamily="34" charset="0"/>
                        </a:rPr>
                        <a:t>A*24:11N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A*24:40N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A*24:79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A*24:83N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A*24:144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A*24:155N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A*24:163N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447">
                <a:tc>
                  <a:txBody>
                    <a:bodyPr/>
                    <a:lstStyle/>
                    <a:p>
                      <a:pPr algn="l" fontAlgn="t"/>
                      <a:r>
                        <a:rPr lang="en-US" sz="600" b="0" i="0" u="none" strike="noStrike">
                          <a:effectLst/>
                          <a:latin typeface="Calibri" panose="020F0502020204030204" pitchFamily="34" charset="0"/>
                        </a:rPr>
                        <a:t>A*02:397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effectLst/>
                          <a:latin typeface="Calibri" panose="020F0502020204030204" pitchFamily="34" charset="0"/>
                        </a:rPr>
                        <a:t>A*24:183N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6905897" y="4519771"/>
            <a:ext cx="2064668" cy="369332"/>
          </a:xfrm>
          <a:prstGeom prst="rect">
            <a:avLst/>
          </a:prstGeom>
          <a:noFill/>
        </p:spPr>
        <p:txBody>
          <a:bodyPr wrap="none" rtlCol="0">
            <a:spAutoFit/>
          </a:bodyPr>
          <a:lstStyle/>
          <a:p>
            <a:r>
              <a:rPr lang="en-US" dirty="0" smtClean="0"/>
              <a:t>Some things change</a:t>
            </a:r>
            <a:endParaRPr lang="en-US" dirty="0"/>
          </a:p>
        </p:txBody>
      </p:sp>
      <p:sp>
        <p:nvSpPr>
          <p:cNvPr id="15" name="TextBox 14"/>
          <p:cNvSpPr txBox="1"/>
          <p:nvPr/>
        </p:nvSpPr>
        <p:spPr>
          <a:xfrm>
            <a:off x="6905897" y="3641130"/>
            <a:ext cx="1875835" cy="646331"/>
          </a:xfrm>
          <a:prstGeom prst="rect">
            <a:avLst/>
          </a:prstGeom>
          <a:noFill/>
        </p:spPr>
        <p:txBody>
          <a:bodyPr wrap="none" rtlCol="0">
            <a:spAutoFit/>
          </a:bodyPr>
          <a:lstStyle/>
          <a:p>
            <a:r>
              <a:rPr lang="en-US" dirty="0" smtClean="0"/>
              <a:t>856 Allele pairs</a:t>
            </a:r>
          </a:p>
          <a:p>
            <a:r>
              <a:rPr lang="en-US" dirty="0" smtClean="0"/>
              <a:t>15,778 Characters</a:t>
            </a:r>
            <a:endParaRPr lang="en-US" dirty="0"/>
          </a:p>
        </p:txBody>
      </p:sp>
    </p:spTree>
    <p:extLst>
      <p:ext uri="{BB962C8B-B14F-4D97-AF65-F5344CB8AC3E}">
        <p14:creationId xmlns:p14="http://schemas.microsoft.com/office/powerpoint/2010/main" val="158687026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2003</a:t>
            </a:r>
            <a:endParaRPr lang="en-AU" dirty="0"/>
          </a:p>
        </p:txBody>
      </p:sp>
    </p:spTree>
    <p:extLst>
      <p:ext uri="{BB962C8B-B14F-4D97-AF65-F5344CB8AC3E}">
        <p14:creationId xmlns:p14="http://schemas.microsoft.com/office/powerpoint/2010/main" val="206029031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a:spLocks noGrp="1"/>
          </p:cNvSpPr>
          <p:nvPr>
            <p:ph type="title"/>
          </p:nvPr>
        </p:nvSpPr>
        <p:spPr>
          <a:xfrm>
            <a:off x="457200" y="1263105"/>
            <a:ext cx="8229600" cy="3204392"/>
          </a:xfrm>
        </p:spPr>
        <p:txBody>
          <a:bodyPr>
            <a:normAutofit/>
          </a:bodyPr>
          <a:lstStyle/>
          <a:p>
            <a:pPr algn="l"/>
            <a:r>
              <a:rPr lang="en-AU" sz="2000" dirty="0" smtClean="0"/>
              <a:t>GCTCYCACTCCATGAGGTATTTCTYCACATCCGTGTCCCGGCCCGGCCGCGGGGAGCCCCGCTTCATCGCMGTGGGCTACGTGGACGACACGCAGTTCGTGCGGTTCGACAGCGACGCCGCGAGCCAGAGGATGGAGCCGCGGGCGCCGTGGATAGAGCAGGAGGGKCCGGAGTATTGGGACGRGGAGACASGGAAAGTGAAGGCCCACTCACAGACTSACCGAGWGRACCTGSGGAYCSYGCKCSGCTACTACAACCAGAGCGAGGCCGGTTCTCACACCSTCCAGAKGATGTWTGGCTGCGACGTGGGGTCGGACKGGCGCTTCCTCCGCGGGTACCACCAGTACGCCTACGACGGCAAGGATTACATCGCCCTGAAAGAGGACCTGCGCTCTTGGACCGCGGCGGACATGGCRGCTCAGAYCACCAAGCRCAAGTGGGAGGCGGCCCATGTGGCGGAGCAGYWGAGAGCCTACCTGGAGGGCACGTGCGTGGASKGGCTCCGCAGATACCTGGAGAACGGGAAGGAGACGCTGCAGCGCACGG</a:t>
            </a:r>
            <a:endParaRPr lang="en-AU" sz="2000" dirty="0"/>
          </a:p>
        </p:txBody>
      </p:sp>
      <p:sp>
        <p:nvSpPr>
          <p:cNvPr id="4" name="TextBox 3"/>
          <p:cNvSpPr txBox="1"/>
          <p:nvPr/>
        </p:nvSpPr>
        <p:spPr>
          <a:xfrm>
            <a:off x="457200" y="4677450"/>
            <a:ext cx="1584088" cy="369332"/>
          </a:xfrm>
          <a:prstGeom prst="rect">
            <a:avLst/>
          </a:prstGeom>
          <a:noFill/>
        </p:spPr>
        <p:txBody>
          <a:bodyPr wrap="none" rtlCol="0">
            <a:spAutoFit/>
          </a:bodyPr>
          <a:lstStyle/>
          <a:p>
            <a:r>
              <a:rPr lang="en-US" dirty="0" smtClean="0"/>
              <a:t>546 Characters</a:t>
            </a:r>
            <a:endParaRPr lang="en-US" dirty="0"/>
          </a:p>
        </p:txBody>
      </p:sp>
    </p:spTree>
    <p:extLst>
      <p:ext uri="{BB962C8B-B14F-4D97-AF65-F5344CB8AC3E}">
        <p14:creationId xmlns:p14="http://schemas.microsoft.com/office/powerpoint/2010/main" val="216825108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1806</TotalTime>
  <Words>12462</Words>
  <Application>Microsoft Macintosh PowerPoint</Application>
  <PresentationFormat>On-screen Show (4:3)</PresentationFormat>
  <Paragraphs>2128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2003</vt:lpstr>
      <vt:lpstr>PowerPoint Presentation</vt:lpstr>
      <vt:lpstr>2013</vt:lpstr>
      <vt:lpstr>PowerPoint Presentation</vt:lpstr>
      <vt:lpstr>PowerPoint Presentation</vt:lpstr>
      <vt:lpstr>PowerPoint Presentation</vt:lpstr>
      <vt:lpstr>PowerPoint Presentation</vt:lpstr>
      <vt:lpstr>2003</vt:lpstr>
      <vt:lpstr>GCTCYCACTCCATGAGGTATTTCTYCACATCCGTGTCCCGGCCCGGCCGCGGGGAGCCCCGCTTCATCGCMGTGGGCTACGTGGACGACACGCAGTTCGTGCGGTTCGACAGCGACGCCGCGAGCCAGAGGATGGAGCCGCGGGCGCCGTGGATAGAGCAGGAGGGKCCGGAGTATTGGGACGRGGAGACASGGAAAGTGAAGGCCCACTCACAGACTSACCGAGWGRACCTGSGGAYCSYGCKCSGCTACTACAACCAGAGCGAGGCCGGTTCTCACACCSTCCAGAKGATGTWTGGCTGCGACGTGGGGTCGGACKGGCGCTTCCTCCGCGGGTACCACCAGTACGCCTACGACGGCAAGGATTACATCGCCCTGAAAGAGGACCTGCGCTCTTGGACCGCGGCGGACATGGCRGCTCAGAYCACCAAGCRCAAGTGGGAGGCGGCCCATGTGGCGGAGCAGYWGAGAGCCTACCTGGAGGGCACGTGCGTGGASKGGCTCCGCAGATACCTGGAGAACGGGAAGGAGACGCTGCAGCGCACGG</vt:lpstr>
      <vt:lpstr>2013</vt:lpstr>
      <vt:lpstr>GCTCYCACTCCATGAGGTATTTCTYCACATCCGTGTCCCGGCCCGGCCGCGGGGAGCCCCGCTTCATCGCMGTGGGCTACGTGGACGACACGCAGTTCGTGCGGTTCGACAGCGACGCCGCGAGCCAGAGGATGGAGCCGCGGGCGCCGTGGATAGAGCAGGAGGGKCCGGAGTATTGGGACGRGGAGACASGGAAAGTGAAGGCCCACTCACAGACTSACCGAGWGRACCTGSGGAYCSYGCKCSGCTACTACAACCAGAGCGAGGCCGGTTCTCACACCSTCCAGAKGATGTWTGGCTGCGACGTGGGGTCGGACKGGCGCTTCCTCCGCGGGTACCACCAGTACGCCTACGACGGCAAGGATTACATCGCCCTGAAAGAGGACCTGCGCTCTTGGACCGCGGCGGACATGGCRGCTCAGAYCACCAAGCRCAAGTGGGAGGCGGCCCATGTGGCGGAGCAGYWGAGAGCCTACCTGGAGGGCACGTGCGTGGASKGGCTCCGCAGATACCTGGAGAACGGGAAGGAGACGCTGCAGCGCACG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Damian Mark Goodridge</dc:creator>
  <cp:lastModifiedBy>Martin Maiers</cp:lastModifiedBy>
  <cp:revision>164</cp:revision>
  <dcterms:created xsi:type="dcterms:W3CDTF">2009-10-03T23:11:08Z</dcterms:created>
  <dcterms:modified xsi:type="dcterms:W3CDTF">2013-06-12T16:35:01Z</dcterms:modified>
</cp:coreProperties>
</file>