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56" r:id="rId2"/>
    <p:sldId id="306" r:id="rId3"/>
    <p:sldId id="307" r:id="rId4"/>
    <p:sldId id="267" r:id="rId5"/>
    <p:sldId id="308" r:id="rId6"/>
    <p:sldId id="309" r:id="rId7"/>
    <p:sldId id="310" r:id="rId8"/>
    <p:sldId id="311" r:id="rId9"/>
    <p:sldId id="300" r:id="rId10"/>
    <p:sldId id="312" r:id="rId11"/>
    <p:sldId id="313" r:id="rId12"/>
    <p:sldId id="322" r:id="rId13"/>
    <p:sldId id="315" r:id="rId14"/>
    <p:sldId id="323" r:id="rId15"/>
    <p:sldId id="321" r:id="rId16"/>
    <p:sldId id="318" r:id="rId17"/>
    <p:sldId id="316" r:id="rId18"/>
    <p:sldId id="317" r:id="rId19"/>
    <p:sldId id="319" r:id="rId20"/>
    <p:sldId id="32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33CC33"/>
    <a:srgbClr val="FF5050"/>
    <a:srgbClr val="33CCFF"/>
    <a:srgbClr val="FFFFCC"/>
    <a:srgbClr val="800000"/>
    <a:srgbClr val="006600"/>
    <a:srgbClr val="FF6600"/>
    <a:srgbClr val="4824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1" autoAdjust="0"/>
    <p:restoredTop sz="94667" autoAdjust="0"/>
  </p:normalViewPr>
  <p:slideViewPr>
    <p:cSldViewPr snapToGrid="0" snapToObjects="1">
      <p:cViewPr varScale="1">
        <p:scale>
          <a:sx n="116" d="100"/>
          <a:sy n="116" d="100"/>
        </p:scale>
        <p:origin x="-120" y="-256"/>
      </p:cViewPr>
      <p:guideLst>
        <p:guide orient="horz" pos="2160"/>
        <p:guide pos="2880"/>
      </p:guideLst>
    </p:cSldViewPr>
  </p:slideViewPr>
  <p:outlineViewPr>
    <p:cViewPr>
      <p:scale>
        <a:sx n="33" d="100"/>
        <a:sy n="33" d="100"/>
      </p:scale>
      <p:origin x="0" y="7128"/>
    </p:cViewPr>
  </p:outlineViewPr>
  <p:notesTextViewPr>
    <p:cViewPr>
      <p:scale>
        <a:sx n="100" d="100"/>
        <a:sy n="100" d="100"/>
      </p:scale>
      <p:origin x="0" y="0"/>
    </p:cViewPr>
  </p:notesTextViewPr>
  <p:sorterViewPr>
    <p:cViewPr>
      <p:scale>
        <a:sx n="66" d="100"/>
        <a:sy n="66" d="100"/>
      </p:scale>
      <p:origin x="0" y="2022"/>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E64239-1019-4127-9AAD-F80A4BB0DF86}" type="datetimeFigureOut">
              <a:rPr lang="en-US" smtClean="0"/>
              <a:pPr/>
              <a:t>2013-06-12</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00DB49-1697-4316-8815-72BA58335879}" type="slidenum">
              <a:rPr lang="en-AU" smtClean="0"/>
              <a:pPr/>
              <a:t>‹#›</a:t>
            </a:fld>
            <a:endParaRPr lang="en-AU"/>
          </a:p>
        </p:txBody>
      </p:sp>
    </p:spTree>
    <p:extLst>
      <p:ext uri="{BB962C8B-B14F-4D97-AF65-F5344CB8AC3E}">
        <p14:creationId xmlns:p14="http://schemas.microsoft.com/office/powerpoint/2010/main" val="2485129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FFC3C-93D8-4C6E-A9DB-1400E287B472}" type="datetimeFigureOut">
              <a:rPr lang="en-US" smtClean="0"/>
              <a:pPr/>
              <a:t>2013-06-12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01A684E-7C82-46E0-B092-E2DE1AF7CDD7}" type="slidenum">
              <a:rPr lang="en-AU" smtClean="0"/>
              <a:pPr/>
              <a:t>‹#›</a:t>
            </a:fld>
            <a:endParaRPr lang="en-AU"/>
          </a:p>
        </p:txBody>
      </p:sp>
    </p:spTree>
    <p:extLst>
      <p:ext uri="{BB962C8B-B14F-4D97-AF65-F5344CB8AC3E}">
        <p14:creationId xmlns:p14="http://schemas.microsoft.com/office/powerpoint/2010/main" val="301119374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rot="16200000">
            <a:off x="2628901" y="190498"/>
            <a:ext cx="3886199" cy="8229601"/>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a:xfrm>
            <a:off x="457201" y="1062038"/>
            <a:ext cx="8229600" cy="1143000"/>
          </a:xfrm>
        </p:spPr>
        <p:txBody>
          <a:bodyPr/>
          <a:lstStyle/>
          <a:p>
            <a:r>
              <a:rPr lang="en-US" smtClean="0"/>
              <a:t>Click to edit Master title style</a:t>
            </a:r>
            <a:endParaRPr lang="en-US"/>
          </a:p>
        </p:txBody>
      </p:sp>
      <p:sp>
        <p:nvSpPr>
          <p:cNvPr id="11" name="Date Placeholder 10"/>
          <p:cNvSpPr>
            <a:spLocks noGrp="1"/>
          </p:cNvSpPr>
          <p:nvPr>
            <p:ph type="dt" sz="half" idx="10"/>
          </p:nvPr>
        </p:nvSpPr>
        <p:spPr/>
        <p:txBody>
          <a:bodyPr/>
          <a:lstStyle/>
          <a:p>
            <a:fld id="{C07FFC3C-93D8-4C6E-A9DB-1400E287B472}" type="datetimeFigureOut">
              <a:rPr lang="en-US" smtClean="0"/>
              <a:pPr/>
              <a:t>2013-06-12</a:t>
            </a:fld>
            <a:endParaRPr lang="en-AU"/>
          </a:p>
        </p:txBody>
      </p:sp>
      <p:sp>
        <p:nvSpPr>
          <p:cNvPr id="12" name="Footer Placeholder 11"/>
          <p:cNvSpPr>
            <a:spLocks noGrp="1"/>
          </p:cNvSpPr>
          <p:nvPr>
            <p:ph type="ftr" sz="quarter" idx="11"/>
          </p:nvPr>
        </p:nvSpPr>
        <p:spPr/>
        <p:txBody>
          <a:bodyPr/>
          <a:lstStyle/>
          <a:p>
            <a:endParaRPr lang="en-AU"/>
          </a:p>
        </p:txBody>
      </p:sp>
      <p:sp>
        <p:nvSpPr>
          <p:cNvPr id="13" name="Slide Number Placeholder 12"/>
          <p:cNvSpPr>
            <a:spLocks noGrp="1"/>
          </p:cNvSpPr>
          <p:nvPr>
            <p:ph type="sldNum" sz="quarter" idx="12"/>
          </p:nvPr>
        </p:nvSpPr>
        <p:spPr/>
        <p:txBody>
          <a:bodyPr/>
          <a:lstStyle/>
          <a:p>
            <a:fld id="{501A684E-7C82-46E0-B092-E2DE1AF7CDD7}" type="slidenum">
              <a:rPr lang="en-AU" smtClean="0"/>
              <a:pPr/>
              <a:t>‹#›</a:t>
            </a:fld>
            <a:endParaRPr lang="en-AU"/>
          </a:p>
        </p:txBody>
      </p:sp>
    </p:spTree>
    <p:extLst>
      <p:ext uri="{BB962C8B-B14F-4D97-AF65-F5344CB8AC3E}">
        <p14:creationId xmlns:p14="http://schemas.microsoft.com/office/powerpoint/2010/main" val="42794650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rot="16200000">
            <a:off x="3067050" y="590550"/>
            <a:ext cx="3009900" cy="8229599"/>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p:txBody>
          <a:bodyPr/>
          <a:lstStyle/>
          <a:p>
            <a:fld id="{C07FFC3C-93D8-4C6E-A9DB-1400E287B472}" type="datetimeFigureOut">
              <a:rPr lang="en-US" smtClean="0"/>
              <a:pPr/>
              <a:t>2013-06-12</a:t>
            </a:fld>
            <a:endParaRPr lang="en-AU"/>
          </a:p>
        </p:txBody>
      </p:sp>
      <p:sp>
        <p:nvSpPr>
          <p:cNvPr id="9" name="Footer Placeholder 8"/>
          <p:cNvSpPr>
            <a:spLocks noGrp="1"/>
          </p:cNvSpPr>
          <p:nvPr>
            <p:ph type="ftr" sz="quarter" idx="11"/>
          </p:nvPr>
        </p:nvSpPr>
        <p:spPr/>
        <p:txBody>
          <a:bodyPr/>
          <a:lstStyle/>
          <a:p>
            <a:endParaRPr lang="en-AU"/>
          </a:p>
        </p:txBody>
      </p:sp>
      <p:sp>
        <p:nvSpPr>
          <p:cNvPr id="10" name="Slide Number Placeholder 9"/>
          <p:cNvSpPr>
            <a:spLocks noGrp="1"/>
          </p:cNvSpPr>
          <p:nvPr>
            <p:ph type="sldNum" sz="quarter" idx="12"/>
          </p:nvPr>
        </p:nvSpPr>
        <p:spPr/>
        <p:txBody>
          <a:bodyPr/>
          <a:lstStyle/>
          <a:p>
            <a:fld id="{501A684E-7C82-46E0-B092-E2DE1AF7CDD7}" type="slidenum">
              <a:rPr lang="en-AU" smtClean="0"/>
              <a:pPr/>
              <a:t>‹#›</a:t>
            </a:fld>
            <a:endParaRPr lang="en-AU"/>
          </a:p>
        </p:txBody>
      </p:sp>
    </p:spTree>
    <p:extLst>
      <p:ext uri="{BB962C8B-B14F-4D97-AF65-F5344CB8AC3E}">
        <p14:creationId xmlns:p14="http://schemas.microsoft.com/office/powerpoint/2010/main" val="585006670"/>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FFC3C-93D8-4C6E-A9DB-1400E287B472}" type="datetimeFigureOut">
              <a:rPr lang="en-US" smtClean="0"/>
              <a:pPr/>
              <a:t>2013-06-12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01A684E-7C82-46E0-B092-E2DE1AF7CDD7}" type="slidenum">
              <a:rPr lang="en-AU" smtClean="0"/>
              <a:pPr/>
              <a:t>‹#›</a:t>
            </a:fld>
            <a:endParaRPr lang="en-AU"/>
          </a:p>
        </p:txBody>
      </p:sp>
    </p:spTree>
    <p:extLst>
      <p:ext uri="{BB962C8B-B14F-4D97-AF65-F5344CB8AC3E}">
        <p14:creationId xmlns:p14="http://schemas.microsoft.com/office/powerpoint/2010/main" val="3086770286"/>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FFC3C-93D8-4C6E-A9DB-1400E287B472}" type="datetimeFigureOut">
              <a:rPr lang="en-US" smtClean="0"/>
              <a:pPr/>
              <a:t>2013-06-12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01A684E-7C82-46E0-B092-E2DE1AF7CDD7}" type="slidenum">
              <a:rPr lang="en-AU" smtClean="0"/>
              <a:pPr/>
              <a:t>‹#›</a:t>
            </a:fld>
            <a:endParaRPr lang="en-AU"/>
          </a:p>
        </p:txBody>
      </p:sp>
    </p:spTree>
    <p:extLst>
      <p:ext uri="{BB962C8B-B14F-4D97-AF65-F5344CB8AC3E}">
        <p14:creationId xmlns:p14="http://schemas.microsoft.com/office/powerpoint/2010/main" val="2013944160"/>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25500"/>
            <a:ext cx="8229600" cy="11811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146300"/>
            <a:ext cx="4038600" cy="3979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146300"/>
            <a:ext cx="4038600" cy="3979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C07FFC3C-93D8-4C6E-A9DB-1400E287B472}" type="datetimeFigureOut">
              <a:rPr lang="en-US" smtClean="0"/>
              <a:pPr/>
              <a:t>2013-06-12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01A684E-7C82-46E0-B092-E2DE1AF7CDD7}" type="slidenum">
              <a:rPr lang="en-AU" smtClean="0"/>
              <a:pPr/>
              <a:t>‹#›</a:t>
            </a:fld>
            <a:endParaRPr lang="en-AU"/>
          </a:p>
        </p:txBody>
      </p:sp>
    </p:spTree>
    <p:extLst>
      <p:ext uri="{BB962C8B-B14F-4D97-AF65-F5344CB8AC3E}">
        <p14:creationId xmlns:p14="http://schemas.microsoft.com/office/powerpoint/2010/main" val="361724600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2174875"/>
            <a:ext cx="4040188" cy="93662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3114673"/>
            <a:ext cx="4040188" cy="301148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2174875"/>
            <a:ext cx="4041775" cy="9397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111499"/>
            <a:ext cx="4041775" cy="301466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C07FFC3C-93D8-4C6E-A9DB-1400E287B472}" type="datetimeFigureOut">
              <a:rPr lang="en-US" smtClean="0"/>
              <a:pPr/>
              <a:t>2013-06-12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501A684E-7C82-46E0-B092-E2DE1AF7CDD7}" type="slidenum">
              <a:rPr lang="en-AU" smtClean="0"/>
              <a:pPr/>
              <a:t>‹#›</a:t>
            </a:fld>
            <a:endParaRPr lang="en-AU"/>
          </a:p>
        </p:txBody>
      </p:sp>
    </p:spTree>
    <p:extLst>
      <p:ext uri="{BB962C8B-B14F-4D97-AF65-F5344CB8AC3E}">
        <p14:creationId xmlns:p14="http://schemas.microsoft.com/office/powerpoint/2010/main" val="3565917753"/>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FFC3C-93D8-4C6E-A9DB-1400E287B472}" type="datetimeFigureOut">
              <a:rPr lang="en-US" smtClean="0"/>
              <a:pPr/>
              <a:t>2013-06-12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501A684E-7C82-46E0-B092-E2DE1AF7CDD7}" type="slidenum">
              <a:rPr lang="en-AU" smtClean="0"/>
              <a:pPr/>
              <a:t>‹#›</a:t>
            </a:fld>
            <a:endParaRPr lang="en-AU"/>
          </a:p>
        </p:txBody>
      </p:sp>
    </p:spTree>
    <p:extLst>
      <p:ext uri="{BB962C8B-B14F-4D97-AF65-F5344CB8AC3E}">
        <p14:creationId xmlns:p14="http://schemas.microsoft.com/office/powerpoint/2010/main" val="598831984"/>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FFC3C-93D8-4C6E-A9DB-1400E287B472}" type="datetimeFigureOut">
              <a:rPr lang="en-US" smtClean="0"/>
              <a:pPr/>
              <a:t>2013-06-12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01A684E-7C82-46E0-B092-E2DE1AF7CDD7}" type="slidenum">
              <a:rPr lang="en-AU" smtClean="0"/>
              <a:pPr/>
              <a:t>‹#›</a:t>
            </a:fld>
            <a:endParaRPr lang="en-AU"/>
          </a:p>
        </p:txBody>
      </p:sp>
    </p:spTree>
    <p:extLst>
      <p:ext uri="{BB962C8B-B14F-4D97-AF65-F5344CB8AC3E}">
        <p14:creationId xmlns:p14="http://schemas.microsoft.com/office/powerpoint/2010/main" val="994600786"/>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12800"/>
            <a:ext cx="3008313" cy="14097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812800"/>
            <a:ext cx="5111750" cy="5313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222500"/>
            <a:ext cx="3008313" cy="39036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C07FFC3C-93D8-4C6E-A9DB-1400E287B472}" type="datetimeFigureOut">
              <a:rPr lang="en-US" smtClean="0"/>
              <a:pPr/>
              <a:t>2013-06-12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01A684E-7C82-46E0-B092-E2DE1AF7CDD7}" type="slidenum">
              <a:rPr lang="en-AU" smtClean="0"/>
              <a:pPr/>
              <a:t>‹#›</a:t>
            </a:fld>
            <a:endParaRPr lang="en-AU"/>
          </a:p>
        </p:txBody>
      </p:sp>
    </p:spTree>
    <p:extLst>
      <p:ext uri="{BB962C8B-B14F-4D97-AF65-F5344CB8AC3E}">
        <p14:creationId xmlns:p14="http://schemas.microsoft.com/office/powerpoint/2010/main" val="375900830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749301"/>
            <a:ext cx="5486400" cy="397827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FFC3C-93D8-4C6E-A9DB-1400E287B472}" type="datetimeFigureOut">
              <a:rPr lang="en-US" smtClean="0"/>
              <a:pPr/>
              <a:t>2013-06-12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01A684E-7C82-46E0-B092-E2DE1AF7CDD7}" type="slidenum">
              <a:rPr lang="en-AU" smtClean="0"/>
              <a:pPr/>
              <a:t>‹#›</a:t>
            </a:fld>
            <a:endParaRPr lang="en-AU"/>
          </a:p>
        </p:txBody>
      </p:sp>
    </p:spTree>
    <p:extLst>
      <p:ext uri="{BB962C8B-B14F-4D97-AF65-F5344CB8AC3E}">
        <p14:creationId xmlns:p14="http://schemas.microsoft.com/office/powerpoint/2010/main" val="218960896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28000">
              <a:schemeClr val="bg1">
                <a:lumMod val="95000"/>
              </a:schemeClr>
            </a:gs>
            <a:gs pos="77000">
              <a:schemeClr val="bg1">
                <a:lumMod val="85000"/>
              </a:schemeClr>
            </a:gs>
            <a:gs pos="100000">
              <a:schemeClr val="bg1">
                <a:lumMod val="7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49300"/>
            <a:ext cx="8229600" cy="11811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070100"/>
            <a:ext cx="8229600" cy="40560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FFC3C-93D8-4C6E-A9DB-1400E287B472}" type="datetimeFigureOut">
              <a:rPr lang="en-US" smtClean="0"/>
              <a:pPr/>
              <a:t>2013-06-12</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1A684E-7C82-46E0-B092-E2DE1AF7CDD7}" type="slidenum">
              <a:rPr lang="en-AU" smtClean="0"/>
              <a:pPr/>
              <a:t>‹#›</a:t>
            </a:fld>
            <a:endParaRPr lang="en-AU"/>
          </a:p>
        </p:txBody>
      </p:sp>
      <p:pic>
        <p:nvPicPr>
          <p:cNvPr id="13" name="Picture 1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801" y="55017"/>
            <a:ext cx="3222015" cy="560881"/>
          </a:xfrm>
          <a:prstGeom prst="rect">
            <a:avLst/>
          </a:prstGeom>
        </p:spPr>
      </p:pic>
      <p:cxnSp>
        <p:nvCxnSpPr>
          <p:cNvPr id="15" name="Straight Connector 14"/>
          <p:cNvCxnSpPr/>
          <p:nvPr userDrawn="1"/>
        </p:nvCxnSpPr>
        <p:spPr>
          <a:xfrm>
            <a:off x="-12700" y="666698"/>
            <a:ext cx="9144000" cy="0"/>
          </a:xfrm>
          <a:prstGeom prst="line">
            <a:avLst/>
          </a:prstGeom>
          <a:ln>
            <a:gradFill flip="none" rotWithShape="1">
              <a:gsLst>
                <a:gs pos="0">
                  <a:schemeClr val="tx1">
                    <a:lumMod val="65000"/>
                    <a:lumOff val="35000"/>
                  </a:schemeClr>
                </a:gs>
                <a:gs pos="24000">
                  <a:schemeClr val="bg1">
                    <a:lumMod val="50000"/>
                  </a:schemeClr>
                </a:gs>
                <a:gs pos="75000">
                  <a:schemeClr val="bg1">
                    <a:lumMod val="85000"/>
                    <a:alpha val="50000"/>
                  </a:schemeClr>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27098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xmlns:p14="http://schemas.microsoft.com/office/powerpoint/2010/main" spd="med">
    <p:fade/>
  </p:transition>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AU" dirty="0" smtClean="0"/>
              <a:t>2003</a:t>
            </a:r>
            <a:endParaRPr lang="en-AU" dirty="0"/>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AU" dirty="0" smtClean="0"/>
              <a:t>2013</a:t>
            </a:r>
            <a:endParaRPr lang="en-AU" dirty="0"/>
          </a:p>
        </p:txBody>
      </p:sp>
    </p:spTree>
    <p:extLst>
      <p:ext uri="{BB962C8B-B14F-4D97-AF65-F5344CB8AC3E}">
        <p14:creationId xmlns:p14="http://schemas.microsoft.com/office/powerpoint/2010/main" val="339393531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5965394"/>
            <a:ext cx="2972480" cy="369332"/>
          </a:xfrm>
          <a:prstGeom prst="rect">
            <a:avLst/>
          </a:prstGeom>
          <a:noFill/>
        </p:spPr>
        <p:txBody>
          <a:bodyPr wrap="none" rtlCol="0">
            <a:spAutoFit/>
          </a:bodyPr>
          <a:lstStyle/>
          <a:p>
            <a:r>
              <a:rPr lang="en-US" dirty="0" smtClean="0"/>
              <a:t>Some things remain the same</a:t>
            </a:r>
            <a:endParaRPr lang="en-US" dirty="0"/>
          </a:p>
        </p:txBody>
      </p:sp>
      <p:sp>
        <p:nvSpPr>
          <p:cNvPr id="5" name="Title 1"/>
          <p:cNvSpPr>
            <a:spLocks noGrp="1"/>
          </p:cNvSpPr>
          <p:nvPr>
            <p:ph type="title"/>
          </p:nvPr>
        </p:nvSpPr>
        <p:spPr>
          <a:xfrm>
            <a:off x="457200" y="1263105"/>
            <a:ext cx="8229600" cy="3204392"/>
          </a:xfrm>
        </p:spPr>
        <p:txBody>
          <a:bodyPr>
            <a:normAutofit/>
          </a:bodyPr>
          <a:lstStyle/>
          <a:p>
            <a:pPr algn="l"/>
            <a:r>
              <a:rPr lang="en-AU" sz="2000" dirty="0" smtClean="0"/>
              <a:t>GCTCYCACTCCATGAGGTATTTCTYCACATCCGTGTCCCGGCCCGGCCGCGGGGAGCCCCGCTTCATCGCMGTGGGCTACGTGGACGACACGCAGTTCGTGCGGTTCGACAGCGACGCCGCGAGCCAGAGGATGGAGCCGCGGGCGCCGTGGATAGAGCAGGAGGGKCCGGAGTATTGGGACGRGGAGACASGGAAAGTGAAGGCCCACTCACAGACTSACCGAGWGRACCTGSGGAYCSYGCKCSGCTACTACAACCAGAGCGAGGCCGGTTCTCACACCSTCCAGAKGATGTWTGGCTGCGACGTGGGGTCGGACKGGCGCTTCCTCCGCGGGTACCACCAGTACGCCTACGACGGCAAGGATTACATCGCCCTGAAAGAGGACCTGCGCTCTTGGACCGCGGCGGACATGGCRGCTCAGAYCACCAAGCRCAAGTGGGAGGCGGCCCATGTGGCGGAGCAGYWGAGAGCCTACCTGGAGGGCACGTGCGTGGASKGGCTCCGCAGATACCTGGAGAACGGGAAGGAGACGCTGCAGCGCACGG</a:t>
            </a:r>
            <a:endParaRPr lang="en-AU" sz="2000" dirty="0"/>
          </a:p>
        </p:txBody>
      </p:sp>
      <p:sp>
        <p:nvSpPr>
          <p:cNvPr id="6" name="TextBox 5"/>
          <p:cNvSpPr txBox="1"/>
          <p:nvPr/>
        </p:nvSpPr>
        <p:spPr>
          <a:xfrm>
            <a:off x="457200" y="4677450"/>
            <a:ext cx="1584088" cy="369332"/>
          </a:xfrm>
          <a:prstGeom prst="rect">
            <a:avLst/>
          </a:prstGeom>
          <a:noFill/>
        </p:spPr>
        <p:txBody>
          <a:bodyPr wrap="none" rtlCol="0">
            <a:spAutoFit/>
          </a:bodyPr>
          <a:lstStyle/>
          <a:p>
            <a:r>
              <a:rPr lang="en-US" dirty="0" smtClean="0"/>
              <a:t>546 Characters</a:t>
            </a:r>
            <a:endParaRPr lang="en-US" dirty="0"/>
          </a:p>
        </p:txBody>
      </p:sp>
    </p:spTree>
    <p:extLst>
      <p:ext uri="{BB962C8B-B14F-4D97-AF65-F5344CB8AC3E}">
        <p14:creationId xmlns:p14="http://schemas.microsoft.com/office/powerpoint/2010/main" val="317047074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054547273"/>
              </p:ext>
            </p:extLst>
          </p:nvPr>
        </p:nvGraphicFramePr>
        <p:xfrm>
          <a:off x="481511" y="1040810"/>
          <a:ext cx="2148478" cy="4425315"/>
        </p:xfrm>
        <a:graphic>
          <a:graphicData uri="http://schemas.openxmlformats.org/drawingml/2006/table">
            <a:tbl>
              <a:tblPr/>
              <a:tblGrid>
                <a:gridCol w="1120866"/>
                <a:gridCol w="1027612"/>
              </a:tblGrid>
              <a:tr h="161925">
                <a:tc>
                  <a:txBody>
                    <a:bodyPr/>
                    <a:lstStyle/>
                    <a:p>
                      <a:pPr algn="l" fontAlgn="t"/>
                      <a:r>
                        <a:rPr lang="en-US" sz="1200" b="0" i="0" u="none" strike="noStrike" dirty="0">
                          <a:effectLst/>
                          <a:latin typeface="+mn-lt"/>
                        </a:rPr>
                        <a:t>A*020101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A*24020102L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A*240203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A*2409N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A*2411N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A*24020102L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A*240203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A*2409N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A*2411N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A*24020102L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A*240203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A*0209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A*2409N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A*0209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A*2411N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A*0236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A*240301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A*0236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A*2433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A*0243N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A*0243N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A*24020102L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A*0243N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A*240203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A*0243N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A*2409N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A*0243N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A*2411N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418011" y="5791200"/>
            <a:ext cx="1584088" cy="646331"/>
          </a:xfrm>
          <a:prstGeom prst="rect">
            <a:avLst/>
          </a:prstGeom>
          <a:noFill/>
        </p:spPr>
        <p:txBody>
          <a:bodyPr wrap="none" rtlCol="0">
            <a:spAutoFit/>
          </a:bodyPr>
          <a:lstStyle/>
          <a:p>
            <a:r>
              <a:rPr lang="en-US" dirty="0" smtClean="0"/>
              <a:t>23 Allele pairs</a:t>
            </a:r>
          </a:p>
          <a:p>
            <a:r>
              <a:rPr lang="en-US" dirty="0" smtClean="0"/>
              <a:t>355 Characters</a:t>
            </a:r>
            <a:endParaRPr lang="en-US" dirty="0"/>
          </a:p>
        </p:txBody>
      </p:sp>
      <p:sp>
        <p:nvSpPr>
          <p:cNvPr id="2" name="TextBox 1"/>
          <p:cNvSpPr txBox="1"/>
          <p:nvPr/>
        </p:nvSpPr>
        <p:spPr>
          <a:xfrm>
            <a:off x="3283131" y="2721380"/>
            <a:ext cx="5695406" cy="707886"/>
          </a:xfrm>
          <a:prstGeom prst="rect">
            <a:avLst/>
          </a:prstGeom>
          <a:noFill/>
        </p:spPr>
        <p:txBody>
          <a:bodyPr wrap="square" rtlCol="0">
            <a:spAutoFit/>
          </a:bodyPr>
          <a:lstStyle/>
          <a:p>
            <a:r>
              <a:rPr lang="en-US" sz="2000" dirty="0" smtClean="0"/>
              <a:t>02:01/02:09/02:36/02:43N = 02:TBF</a:t>
            </a:r>
          </a:p>
          <a:p>
            <a:r>
              <a:rPr lang="en-US" sz="2000" dirty="0" smtClean="0"/>
              <a:t>24:02/24:03/24:09N/24:11N/24:13/24:33 = 24:APFW</a:t>
            </a:r>
            <a:endParaRPr lang="en-US" sz="2000" dirty="0"/>
          </a:p>
        </p:txBody>
      </p:sp>
      <p:cxnSp>
        <p:nvCxnSpPr>
          <p:cNvPr id="6" name="Straight Arrow Connector 5"/>
          <p:cNvCxnSpPr/>
          <p:nvPr/>
        </p:nvCxnSpPr>
        <p:spPr>
          <a:xfrm>
            <a:off x="2761591" y="3075323"/>
            <a:ext cx="521540" cy="0"/>
          </a:xfrm>
          <a:prstGeom prst="straightConnector1">
            <a:avLst/>
          </a:prstGeom>
          <a:ln w="508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2774001"/>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6093" y="1972187"/>
            <a:ext cx="8523054" cy="3908762"/>
          </a:xfrm>
          <a:prstGeom prst="rect">
            <a:avLst/>
          </a:prstGeom>
        </p:spPr>
        <p:txBody>
          <a:bodyPr wrap="square">
            <a:spAutoFit/>
          </a:bodyPr>
          <a:lstStyle/>
          <a:p>
            <a:r>
              <a:rPr lang="en-US" sz="3200" dirty="0" smtClean="0">
                <a:latin typeface="Arial" panose="020B0604020202020204" pitchFamily="34" charset="0"/>
              </a:rPr>
              <a:t>856 allele pairs in</a:t>
            </a:r>
          </a:p>
          <a:p>
            <a:endParaRPr lang="en-US" sz="1200" dirty="0">
              <a:latin typeface="Arial" panose="020B0604020202020204" pitchFamily="34" charset="0"/>
            </a:endParaRPr>
          </a:p>
          <a:p>
            <a:r>
              <a:rPr lang="en-US" sz="2000" dirty="0" smtClean="0">
                <a:latin typeface="Arial" panose="020B0604020202020204" pitchFamily="34" charset="0"/>
              </a:rPr>
              <a:t>02:01/02:01L/02:01Q/02:04/02:09/02:12/02:36/02:37/02:43N/02:58/02:66/02:70/02:75/02:76/02:83N/02:86/02:87/02:89/02:90/02:97/02:110/02:132/02:134/02:140/02:226N/02:241/02:252/02:256/02:266/02:291/02:294/ 02:305N/02:327/02:329/02:356N/02:357/02:397 </a:t>
            </a:r>
            <a:endParaRPr lang="en-US" sz="2000" dirty="0">
              <a:latin typeface="Arial" panose="020B0604020202020204" pitchFamily="34" charset="0"/>
            </a:endParaRPr>
          </a:p>
          <a:p>
            <a:endParaRPr lang="en-US" sz="2000" dirty="0" smtClean="0">
              <a:latin typeface="Arial" panose="020B0604020202020204" pitchFamily="34" charset="0"/>
            </a:endParaRPr>
          </a:p>
          <a:p>
            <a:r>
              <a:rPr lang="en-US" sz="2000" dirty="0" smtClean="0">
                <a:latin typeface="Arial" panose="020B0604020202020204" pitchFamily="34" charset="0"/>
              </a:rPr>
              <a:t>24:02/24:02L/24:02Q/24:03/24:09N/24:11N/24:13/24:14/24:28/24:29/ 24:30/24:33/24:40N/24:52/24:76/24:79/24:83N/24:93/24:104/24:144/ 24:150/24:153/24:154/24:155N/24:163N/24:183N/24:207/24:218</a:t>
            </a:r>
            <a:r>
              <a:rPr lang="en-US" sz="2000" dirty="0" smtClean="0"/>
              <a:t> </a:t>
            </a:r>
          </a:p>
          <a:p>
            <a:endParaRPr lang="en-US" sz="1200" dirty="0"/>
          </a:p>
          <a:p>
            <a:r>
              <a:rPr lang="en-US" sz="3200" dirty="0" smtClean="0"/>
              <a:t>11,132 allele pairs out</a:t>
            </a:r>
            <a:endParaRPr lang="en-US" sz="3200" dirty="0"/>
          </a:p>
        </p:txBody>
      </p:sp>
    </p:spTree>
    <p:extLst>
      <p:ext uri="{BB962C8B-B14F-4D97-AF65-F5344CB8AC3E}">
        <p14:creationId xmlns:p14="http://schemas.microsoft.com/office/powerpoint/2010/main" val="77596928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73831" y="1658034"/>
            <a:ext cx="1701107" cy="923330"/>
          </a:xfrm>
          <a:prstGeom prst="rect">
            <a:avLst/>
          </a:prstGeom>
          <a:noFill/>
        </p:spPr>
        <p:txBody>
          <a:bodyPr wrap="none" rtlCol="0">
            <a:spAutoFit/>
          </a:bodyPr>
          <a:lstStyle/>
          <a:p>
            <a:r>
              <a:rPr lang="en-US" dirty="0" smtClean="0"/>
              <a:t>P Groups</a:t>
            </a:r>
          </a:p>
          <a:p>
            <a:r>
              <a:rPr lang="en-US" dirty="0" smtClean="0"/>
              <a:t>112 pairs</a:t>
            </a:r>
          </a:p>
          <a:p>
            <a:r>
              <a:rPr lang="en-US" dirty="0" smtClean="0"/>
              <a:t>1891 Characters</a:t>
            </a:r>
          </a:p>
        </p:txBody>
      </p:sp>
      <p:graphicFrame>
        <p:nvGraphicFramePr>
          <p:cNvPr id="12" name="Table 11"/>
          <p:cNvGraphicFramePr>
            <a:graphicFrameLocks noGrp="1"/>
          </p:cNvGraphicFramePr>
          <p:nvPr/>
        </p:nvGraphicFramePr>
        <p:xfrm>
          <a:off x="542107" y="1083237"/>
          <a:ext cx="1881052" cy="5267789"/>
        </p:xfrm>
        <a:graphic>
          <a:graphicData uri="http://schemas.openxmlformats.org/drawingml/2006/table">
            <a:tbl>
              <a:tblPr/>
              <a:tblGrid>
                <a:gridCol w="940526"/>
                <a:gridCol w="940526"/>
              </a:tblGrid>
              <a:tr h="73747">
                <a:tc>
                  <a:txBody>
                    <a:bodyPr/>
                    <a:lstStyle/>
                    <a:p>
                      <a:pPr algn="l" fontAlgn="t"/>
                      <a:r>
                        <a:rPr lang="en-US" sz="600" b="0" i="0" u="none" strike="noStrike" dirty="0">
                          <a:effectLst/>
                          <a:latin typeface="Arial" panose="020B0604020202020204" pitchFamily="34" charset="0"/>
                        </a:rPr>
                        <a:t>A*02:01P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dirty="0">
                          <a:effectLst/>
                          <a:latin typeface="Arial" panose="020B0604020202020204" pitchFamily="34" charset="0"/>
                        </a:rPr>
                        <a:t>A*02:01P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A*24:02:56</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A*24:09N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dirty="0">
                          <a:effectLst/>
                          <a:latin typeface="Arial" panose="020B0604020202020204" pitchFamily="34" charset="0"/>
                        </a:rPr>
                        <a:t>A*02:01P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A*24:11N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A*24:40N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A*24:155N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dirty="0">
                          <a:effectLst/>
                          <a:latin typeface="Arial" panose="020B0604020202020204" pitchFamily="34" charset="0"/>
                        </a:rPr>
                        <a:t>A*02:01P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A*24:163N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A*24:02:58</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A*02:01:79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dirty="0">
                          <a:effectLst/>
                          <a:latin typeface="Arial" panose="020B0604020202020204" pitchFamily="34" charset="0"/>
                        </a:rPr>
                        <a:t>A*02:01:79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A*24:02:56</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A*02:01:79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A*24:09N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A*02:01:79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A*24:11N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A*02:01:79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A*24:40N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A*02:01:79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A*02:01:79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A*24:155N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A*02:01:79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A*24:163N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dirty="0">
                          <a:effectLst/>
                          <a:latin typeface="Arial" panose="020B0604020202020204" pitchFamily="34" charset="0"/>
                        </a:rPr>
                        <a:t>A*02:01:79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A*02:01:80</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A*02:01:80</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A*24:02:56</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A*02:01:80</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A*24:09N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A*02:01:80</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A*24:11N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A*02:01:80</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A*24:40N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A*02:01:80</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dirty="0">
                          <a:effectLst/>
                          <a:latin typeface="Arial" panose="020B0604020202020204" pitchFamily="34" charset="0"/>
                        </a:rPr>
                        <a:t>A*02:01:80</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A*24:155N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A*02:01:80</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A*24:163N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A*02:01:80</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A*02:04</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A*24:52</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A*02:12</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A*24:13P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A*02:36</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A*24:03P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dirty="0">
                          <a:effectLst/>
                          <a:latin typeface="Arial" panose="020B0604020202020204" pitchFamily="34" charset="0"/>
                        </a:rPr>
                        <a:t>A*02:37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A*24:207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A*02:43N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A*02:43N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A*24:02:56</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A*02:43N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A*24:09N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A*02:43N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A*24:11N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dirty="0">
                          <a:effectLst/>
                          <a:latin typeface="Arial" panose="020B0604020202020204" pitchFamily="34" charset="0"/>
                        </a:rPr>
                        <a:t>A*02:43N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A*24:40N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A*02:43N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A*02:43N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A*24:155N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dirty="0">
                          <a:effectLst/>
                          <a:latin typeface="Arial" panose="020B0604020202020204" pitchFamily="34" charset="0"/>
                        </a:rPr>
                        <a:t>A*02:43N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A*24:163N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A*02:43N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A*02:58</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A*24:93</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A*02:70</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Arial" panose="020B0604020202020204" pitchFamily="34" charset="0"/>
                        </a:rPr>
                        <a:t>A*24:29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dirty="0">
                          <a:effectLst/>
                          <a:latin typeface="Arial" panose="020B0604020202020204" pitchFamily="34" charset="0"/>
                        </a:rPr>
                        <a:t>A*02:76:01</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Arial" panose="020B0604020202020204" pitchFamily="34" charset="0"/>
                        </a:rPr>
                        <a:t>A*24:104</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dirty="0">
                          <a:effectLst/>
                          <a:latin typeface="Arial" panose="020B0604020202020204" pitchFamily="34" charset="0"/>
                        </a:rPr>
                        <a:t>A*02:83N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Arial" panose="020B0604020202020204" pitchFamily="34" charset="0"/>
                        </a:rPr>
                        <a:t>A*24:02P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Arial" panose="020B0604020202020204" pitchFamily="34" charset="0"/>
                        </a:rPr>
                        <a:t>A*24:02:56</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Arial" panose="020B0604020202020204" pitchFamily="34" charset="0"/>
                        </a:rPr>
                        <a:t>A*24:09N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Arial" panose="020B0604020202020204" pitchFamily="34" charset="0"/>
                        </a:rPr>
                        <a:t>A*24:11N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Arial" panose="020B0604020202020204" pitchFamily="34" charset="0"/>
                        </a:rPr>
                        <a:t>A*24:40N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Arial" panose="020B0604020202020204" pitchFamily="34" charset="0"/>
                        </a:rPr>
                        <a:t>A*24:83N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Arial" panose="020B0604020202020204" pitchFamily="34" charset="0"/>
                        </a:rPr>
                        <a:t>A*24:155N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Arial" panose="020B0604020202020204" pitchFamily="34" charset="0"/>
                        </a:rPr>
                        <a:t>A*24:163N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Arial" panose="020B0604020202020204" pitchFamily="34" charset="0"/>
                        </a:rPr>
                        <a:t>A*24:183N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A*02:86</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Arial" panose="020B0604020202020204" pitchFamily="34" charset="0"/>
                        </a:rPr>
                        <a:t>A*24:218</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A*02:87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Arial" panose="020B0604020202020204" pitchFamily="34" charset="0"/>
                        </a:rPr>
                        <a:t>A*24:28</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3" name="Table 12"/>
          <p:cNvGraphicFramePr>
            <a:graphicFrameLocks noGrp="1"/>
          </p:cNvGraphicFramePr>
          <p:nvPr/>
        </p:nvGraphicFramePr>
        <p:xfrm>
          <a:off x="2835727" y="1083237"/>
          <a:ext cx="1972492" cy="5267789"/>
        </p:xfrm>
        <a:graphic>
          <a:graphicData uri="http://schemas.openxmlformats.org/drawingml/2006/table">
            <a:tbl>
              <a:tblPr/>
              <a:tblGrid>
                <a:gridCol w="986246"/>
                <a:gridCol w="986246"/>
              </a:tblGrid>
              <a:tr h="73747">
                <a:tc>
                  <a:txBody>
                    <a:bodyPr/>
                    <a:lstStyle/>
                    <a:p>
                      <a:pPr algn="l" fontAlgn="t"/>
                      <a:r>
                        <a:rPr lang="en-US" sz="600" b="0" i="0" u="none" strike="noStrike">
                          <a:effectLst/>
                          <a:latin typeface="Arial" panose="020B0604020202020204" pitchFamily="34" charset="0"/>
                        </a:rPr>
                        <a:t>A*02:90</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A*24:30</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A*02:110</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A*24:14</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A*02:226N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A*24:13P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A*02:305N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A*02:305N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A*24:02:56</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A*02:305N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A*24:09N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A*02:305N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A*24:11N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A*02:305N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A*24:40N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A*02:305N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A*02:305N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A*24:155N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A*02:305N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A*24:163N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A*02:305N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A*24:02:56</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A*24:09N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A*24:11N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A*24:40N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A*24:155N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A*24:163N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A*24:02:56</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A*24:09N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A*24:11N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A*24:40N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A*24:155N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A*24:163N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A*02:329</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A*02:356N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A*02:356N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A*24:02:56</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A*02:356N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A*24:09N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A*02:356N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A*24:11N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A*02:356N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A*24:40N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A*02:356N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A*02:356N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A*24:155N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A*02:356N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A*24:163N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A*02:356N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A*24:02:56</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A*24:09N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A*24:11N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A*24:40N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A*24:155N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A*24:163N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A*02:357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A*02:397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A*24:02P</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A*02:397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A*24:02:56</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A*02:397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A*24:09N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A*02:397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A*24:11N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A*02:397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A*24:40N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A*02:397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A*24:83N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3747">
                <a:tc>
                  <a:txBody>
                    <a:bodyPr/>
                    <a:lstStyle/>
                    <a:p>
                      <a:pPr algn="l" fontAlgn="t"/>
                      <a:r>
                        <a:rPr lang="en-US" sz="600" b="0" i="0" u="none" strike="noStrike">
                          <a:effectLst/>
                          <a:latin typeface="Arial" panose="020B0604020202020204" pitchFamily="34" charset="0"/>
                        </a:rPr>
                        <a:t>A*02:397</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Arial" panose="020B0604020202020204" pitchFamily="34" charset="0"/>
                        </a:rPr>
                        <a:t>A*24:155N</a:t>
                      </a:r>
                    </a:p>
                  </a:txBody>
                  <a:tcPr marL="4338" marR="4338" marT="433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421147715"/>
              </p:ext>
            </p:extLst>
          </p:nvPr>
        </p:nvGraphicFramePr>
        <p:xfrm>
          <a:off x="5138420" y="1083237"/>
          <a:ext cx="1701800" cy="204542"/>
        </p:xfrm>
        <a:graphic>
          <a:graphicData uri="http://schemas.openxmlformats.org/drawingml/2006/table">
            <a:tbl>
              <a:tblPr/>
              <a:tblGrid>
                <a:gridCol w="850900"/>
                <a:gridCol w="850900"/>
              </a:tblGrid>
              <a:tr h="102271">
                <a:tc>
                  <a:txBody>
                    <a:bodyPr/>
                    <a:lstStyle/>
                    <a:p>
                      <a:pPr algn="l" fontAlgn="t"/>
                      <a:r>
                        <a:rPr lang="en-US" sz="600" b="0" i="0" u="none" strike="noStrike">
                          <a:effectLst/>
                          <a:latin typeface="Arial" panose="020B060402020202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Arial" panose="020B0604020202020204" pitchFamily="34" charset="0"/>
                        </a:rPr>
                        <a:t>A*24:163N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271">
                <a:tc>
                  <a:txBody>
                    <a:bodyPr/>
                    <a:lstStyle/>
                    <a:p>
                      <a:pPr algn="l" fontAlgn="t"/>
                      <a:r>
                        <a:rPr lang="en-US" sz="600" b="0" i="0" u="none" strike="noStrike">
                          <a:effectLst/>
                          <a:latin typeface="Arial" panose="020B060402020202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Arial" panose="020B0604020202020204" pitchFamily="34" charset="0"/>
                        </a:rPr>
                        <a:t>A*24:183N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 name="Rectangle 1"/>
          <p:cNvSpPr/>
          <p:nvPr/>
        </p:nvSpPr>
        <p:spPr>
          <a:xfrm>
            <a:off x="5073832" y="4334000"/>
            <a:ext cx="2807426" cy="2031325"/>
          </a:xfrm>
          <a:prstGeom prst="rect">
            <a:avLst/>
          </a:prstGeom>
        </p:spPr>
        <p:txBody>
          <a:bodyPr wrap="square">
            <a:spAutoFit/>
          </a:bodyPr>
          <a:lstStyle/>
          <a:p>
            <a:r>
              <a:rPr lang="en-US" dirty="0"/>
              <a:t>856 allele pairs </a:t>
            </a:r>
            <a:r>
              <a:rPr lang="en-US" dirty="0" smtClean="0"/>
              <a:t>in</a:t>
            </a:r>
          </a:p>
          <a:p>
            <a:r>
              <a:rPr lang="en-US" dirty="0" smtClean="0"/>
              <a:t>856 allele pairs out</a:t>
            </a:r>
          </a:p>
          <a:p>
            <a:endParaRPr lang="en-US" dirty="0"/>
          </a:p>
          <a:p>
            <a:r>
              <a:rPr lang="en-US" dirty="0" smtClean="0"/>
              <a:t>Functional basis</a:t>
            </a:r>
          </a:p>
          <a:p>
            <a:endParaRPr lang="en-US" dirty="0"/>
          </a:p>
          <a:p>
            <a:r>
              <a:rPr lang="en-US" dirty="0" smtClean="0"/>
              <a:t>GL codes also provide lossless compression</a:t>
            </a:r>
            <a:endParaRPr lang="en-US" dirty="0"/>
          </a:p>
        </p:txBody>
      </p:sp>
    </p:spTree>
    <p:extLst>
      <p:ext uri="{BB962C8B-B14F-4D97-AF65-F5344CB8AC3E}">
        <p14:creationId xmlns:p14="http://schemas.microsoft.com/office/powerpoint/2010/main" val="3169589616"/>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6093" y="943487"/>
            <a:ext cx="8523054" cy="3847207"/>
          </a:xfrm>
          <a:prstGeom prst="rect">
            <a:avLst/>
          </a:prstGeom>
        </p:spPr>
        <p:txBody>
          <a:bodyPr wrap="square">
            <a:spAutoFit/>
          </a:bodyPr>
          <a:lstStyle/>
          <a:p>
            <a:r>
              <a:rPr lang="en-US" sz="3200" dirty="0" smtClean="0">
                <a:latin typeface="Arial" panose="020B0604020202020204" pitchFamily="34" charset="0"/>
              </a:rPr>
              <a:t>Heterozygous Ambiguity.</a:t>
            </a:r>
          </a:p>
          <a:p>
            <a:endParaRPr lang="en-US" sz="1200" dirty="0">
              <a:latin typeface="Arial" panose="020B0604020202020204" pitchFamily="34" charset="0"/>
            </a:endParaRPr>
          </a:p>
          <a:p>
            <a:r>
              <a:rPr lang="en-US" sz="2000" dirty="0" smtClean="0">
                <a:latin typeface="Arial" panose="020B0604020202020204" pitchFamily="34" charset="0"/>
              </a:rPr>
              <a:t>Current Database:				856</a:t>
            </a:r>
          </a:p>
          <a:p>
            <a:r>
              <a:rPr lang="en-US" sz="2000" dirty="0" smtClean="0">
                <a:latin typeface="Arial" panose="020B0604020202020204" pitchFamily="34" charset="0"/>
              </a:rPr>
              <a:t>Number of valid sequence combinations:	2</a:t>
            </a:r>
            <a:r>
              <a:rPr lang="en-US" sz="2000" baseline="30000" dirty="0" smtClean="0">
                <a:latin typeface="Arial" panose="020B0604020202020204" pitchFamily="34" charset="0"/>
              </a:rPr>
              <a:t>24</a:t>
            </a:r>
            <a:r>
              <a:rPr lang="en-US" sz="2000" dirty="0" smtClean="0">
                <a:latin typeface="Arial" panose="020B0604020202020204" pitchFamily="34" charset="0"/>
              </a:rPr>
              <a:t>  = 16,777,216</a:t>
            </a:r>
          </a:p>
          <a:p>
            <a:endParaRPr lang="en-US" sz="2000" dirty="0">
              <a:latin typeface="Arial" panose="020B0604020202020204" pitchFamily="34" charset="0"/>
            </a:endParaRPr>
          </a:p>
          <a:p>
            <a:r>
              <a:rPr lang="en-US" sz="2000" dirty="0" smtClean="0">
                <a:latin typeface="Arial" panose="020B0604020202020204" pitchFamily="34" charset="0"/>
              </a:rPr>
              <a:t>We use the database to make assumptions about the relationship between bases that were not measured experimentally. The use of phasing information has a much larger impact on data integrity than the allele pairs suggest</a:t>
            </a:r>
          </a:p>
          <a:p>
            <a:endParaRPr lang="en-US" sz="2000" dirty="0">
              <a:latin typeface="Arial" panose="020B0604020202020204" pitchFamily="34" charset="0"/>
            </a:endParaRPr>
          </a:p>
          <a:p>
            <a:r>
              <a:rPr lang="en-US" sz="2000" dirty="0" smtClean="0">
                <a:latin typeface="Arial" panose="020B0604020202020204" pitchFamily="34" charset="0"/>
              </a:rPr>
              <a:t>Number of valid combinations using </a:t>
            </a:r>
            <a:r>
              <a:rPr lang="en-US" sz="2000" dirty="0" err="1" smtClean="0">
                <a:latin typeface="Arial" panose="020B0604020202020204" pitchFamily="34" charset="0"/>
              </a:rPr>
              <a:t>amplicon</a:t>
            </a:r>
            <a:r>
              <a:rPr lang="en-US" sz="2000" dirty="0" smtClean="0">
                <a:latin typeface="Arial" panose="020B0604020202020204" pitchFamily="34" charset="0"/>
              </a:rPr>
              <a:t>:	2</a:t>
            </a:r>
          </a:p>
          <a:p>
            <a:r>
              <a:rPr lang="en-US" sz="2000" dirty="0" smtClean="0">
                <a:latin typeface="Arial" panose="020B0604020202020204" pitchFamily="34" charset="0"/>
              </a:rPr>
              <a:t>Number of valid combinations using shotgun:	1</a:t>
            </a:r>
            <a:endParaRPr lang="en-US" sz="3200" dirty="0"/>
          </a:p>
        </p:txBody>
      </p:sp>
    </p:spTree>
    <p:extLst>
      <p:ext uri="{BB962C8B-B14F-4D97-AF65-F5344CB8AC3E}">
        <p14:creationId xmlns:p14="http://schemas.microsoft.com/office/powerpoint/2010/main" val="3420078762"/>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6093" y="1049078"/>
            <a:ext cx="8523054" cy="3262432"/>
          </a:xfrm>
          <a:prstGeom prst="rect">
            <a:avLst/>
          </a:prstGeom>
        </p:spPr>
        <p:txBody>
          <a:bodyPr wrap="square">
            <a:spAutoFit/>
          </a:bodyPr>
          <a:lstStyle/>
          <a:p>
            <a:r>
              <a:rPr lang="en-US" sz="3200" dirty="0" smtClean="0">
                <a:latin typeface="Arial" panose="020B0604020202020204" pitchFamily="34" charset="0"/>
              </a:rPr>
              <a:t>Amplification Hybrids</a:t>
            </a:r>
          </a:p>
          <a:p>
            <a:endParaRPr lang="en-US" sz="3200" dirty="0" smtClean="0">
              <a:latin typeface="Arial" panose="020B0604020202020204" pitchFamily="34" charset="0"/>
            </a:endParaRPr>
          </a:p>
          <a:p>
            <a:r>
              <a:rPr lang="en-AU" dirty="0" smtClean="0">
                <a:latin typeface="Arial" panose="020B0604020202020204" pitchFamily="34" charset="0"/>
              </a:rPr>
              <a:t>Loci with islands of variability are susceptible to hybridisation during amplification. When the variable regions are bridged by sequence with high homology it is possible to produce clonal sequences that are combinations of the real allele sequences.</a:t>
            </a:r>
          </a:p>
          <a:p>
            <a:endParaRPr lang="en-AU" sz="1600" dirty="0">
              <a:latin typeface="Arial" panose="020B0604020202020204" pitchFamily="34" charset="0"/>
            </a:endParaRPr>
          </a:p>
          <a:p>
            <a:r>
              <a:rPr lang="en-AU" dirty="0">
                <a:latin typeface="Arial" panose="020B0604020202020204" pitchFamily="34" charset="0"/>
              </a:rPr>
              <a:t>This has the highest impact in systems where multiple loci are amplified in the same reaction, making it more difficult to distinguish between distinct </a:t>
            </a:r>
            <a:r>
              <a:rPr lang="en-AU" dirty="0" smtClean="0">
                <a:latin typeface="Arial" panose="020B0604020202020204" pitchFamily="34" charset="0"/>
              </a:rPr>
              <a:t>alleles and experimental artefacts.</a:t>
            </a:r>
            <a:endParaRPr lang="en-AU" dirty="0">
              <a:latin typeface="Arial" panose="020B0604020202020204" pitchFamily="34" charset="0"/>
            </a:endParaRPr>
          </a:p>
        </p:txBody>
      </p:sp>
    </p:spTree>
    <p:extLst>
      <p:ext uri="{BB962C8B-B14F-4D97-AF65-F5344CB8AC3E}">
        <p14:creationId xmlns:p14="http://schemas.microsoft.com/office/powerpoint/2010/main" val="1697894271"/>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6093" y="1049078"/>
            <a:ext cx="8523054" cy="5478423"/>
          </a:xfrm>
          <a:prstGeom prst="rect">
            <a:avLst/>
          </a:prstGeom>
        </p:spPr>
        <p:txBody>
          <a:bodyPr wrap="square">
            <a:spAutoFit/>
          </a:bodyPr>
          <a:lstStyle/>
          <a:p>
            <a:r>
              <a:rPr lang="en-US" sz="3200" dirty="0" smtClean="0">
                <a:latin typeface="Arial" panose="020B0604020202020204" pitchFamily="34" charset="0"/>
              </a:rPr>
              <a:t>Communicating Data.</a:t>
            </a:r>
          </a:p>
          <a:p>
            <a:endParaRPr lang="en-US" sz="3200" dirty="0" smtClean="0">
              <a:latin typeface="Arial" panose="020B0604020202020204" pitchFamily="34" charset="0"/>
            </a:endParaRPr>
          </a:p>
          <a:p>
            <a:r>
              <a:rPr lang="en-US" dirty="0" smtClean="0">
                <a:latin typeface="Arial" panose="020B0604020202020204" pitchFamily="34" charset="0"/>
              </a:rPr>
              <a:t>Combined Sequence</a:t>
            </a:r>
          </a:p>
          <a:p>
            <a:r>
              <a:rPr lang="en-AU" sz="1600" dirty="0" smtClean="0"/>
              <a:t>YCACCAAGCR	CAAGTGGGAGGCGGCCCATGTGGCGGAGCAG		YW	UNLINKED</a:t>
            </a:r>
          </a:p>
          <a:p>
            <a:endParaRPr lang="en-AU" sz="1600" dirty="0"/>
          </a:p>
          <a:p>
            <a:r>
              <a:rPr lang="en-AU" sz="1600" dirty="0" smtClean="0"/>
              <a:t>HARP</a:t>
            </a:r>
          </a:p>
          <a:p>
            <a:r>
              <a:rPr lang="en-AU" sz="1600" dirty="0">
                <a:solidFill>
                  <a:srgbClr val="FF0000"/>
                </a:solidFill>
              </a:rPr>
              <a:t>T</a:t>
            </a:r>
            <a:r>
              <a:rPr lang="en-AU" sz="1600" dirty="0"/>
              <a:t>CACCAAGC</a:t>
            </a:r>
            <a:r>
              <a:rPr lang="en-AU" sz="1600" dirty="0">
                <a:solidFill>
                  <a:srgbClr val="FF0000"/>
                </a:solidFill>
              </a:rPr>
              <a:t>G</a:t>
            </a:r>
            <a:r>
              <a:rPr lang="en-AU" sz="1600" dirty="0"/>
              <a:t>	CAAGTGGGAGGCGGCCCATGTGGCGGAGCAG	</a:t>
            </a:r>
            <a:r>
              <a:rPr lang="en-AU" sz="1600" dirty="0" smtClean="0"/>
              <a:t>	</a:t>
            </a:r>
            <a:r>
              <a:rPr lang="en-AU" sz="1600" dirty="0" smtClean="0">
                <a:solidFill>
                  <a:srgbClr val="FF0000"/>
                </a:solidFill>
              </a:rPr>
              <a:t>CT</a:t>
            </a:r>
            <a:r>
              <a:rPr lang="en-AU" sz="1600" dirty="0" smtClean="0"/>
              <a:t>	LINKED</a:t>
            </a:r>
            <a:endParaRPr lang="en-AU" sz="1600" dirty="0"/>
          </a:p>
          <a:p>
            <a:endParaRPr lang="en-AU" sz="1600" dirty="0" smtClean="0"/>
          </a:p>
          <a:p>
            <a:r>
              <a:rPr lang="en-AU" dirty="0">
                <a:latin typeface="Arial" panose="020B0604020202020204" pitchFamily="34" charset="0"/>
              </a:rPr>
              <a:t>Short Clones</a:t>
            </a:r>
          </a:p>
          <a:p>
            <a:endParaRPr lang="en-AU" sz="1600" dirty="0" smtClean="0"/>
          </a:p>
          <a:p>
            <a:r>
              <a:rPr lang="en-AU" sz="1600" dirty="0" smtClean="0"/>
              <a:t>PHASED		UNPHASED				PHASED	PARTIALLY	</a:t>
            </a:r>
          </a:p>
          <a:p>
            <a:r>
              <a:rPr lang="en-AU" sz="1600" dirty="0" smtClean="0">
                <a:solidFill>
                  <a:srgbClr val="FF0000"/>
                </a:solidFill>
              </a:rPr>
              <a:t>T</a:t>
            </a:r>
            <a:r>
              <a:rPr lang="en-AU" sz="1600" dirty="0" smtClean="0"/>
              <a:t>CACCAAGC</a:t>
            </a:r>
            <a:r>
              <a:rPr lang="en-AU" sz="1600" dirty="0">
                <a:solidFill>
                  <a:srgbClr val="FF0000"/>
                </a:solidFill>
              </a:rPr>
              <a:t>G</a:t>
            </a:r>
            <a:r>
              <a:rPr lang="en-AU" sz="1600" dirty="0" smtClean="0"/>
              <a:t>	CAAGTGGGAGGCGGCCCATGTGGCGGAGCAG		</a:t>
            </a:r>
            <a:r>
              <a:rPr lang="en-AU" sz="1600" dirty="0" smtClean="0">
                <a:solidFill>
                  <a:srgbClr val="0070C0"/>
                </a:solidFill>
              </a:rPr>
              <a:t>CT</a:t>
            </a:r>
            <a:r>
              <a:rPr lang="en-AU" sz="1600" dirty="0" smtClean="0">
                <a:solidFill>
                  <a:srgbClr val="FF0000"/>
                </a:solidFill>
              </a:rPr>
              <a:t>	</a:t>
            </a:r>
            <a:r>
              <a:rPr lang="en-AU" sz="1600" dirty="0" smtClean="0"/>
              <a:t>LINKED</a:t>
            </a:r>
            <a:endParaRPr lang="en-AU" sz="1600" dirty="0">
              <a:solidFill>
                <a:srgbClr val="FF0000"/>
              </a:solidFill>
            </a:endParaRPr>
          </a:p>
          <a:p>
            <a:r>
              <a:rPr lang="en-AU" sz="1600" dirty="0">
                <a:solidFill>
                  <a:srgbClr val="FF0000"/>
                </a:solidFill>
              </a:rPr>
              <a:t>C</a:t>
            </a:r>
            <a:r>
              <a:rPr lang="en-AU" sz="1600" dirty="0" smtClean="0"/>
              <a:t>CACCAAGC</a:t>
            </a:r>
            <a:r>
              <a:rPr lang="en-AU" sz="1600" dirty="0">
                <a:solidFill>
                  <a:srgbClr val="FF0000"/>
                </a:solidFill>
              </a:rPr>
              <a:t>A</a:t>
            </a:r>
            <a:r>
              <a:rPr lang="en-AU" sz="1600" dirty="0" smtClean="0"/>
              <a:t>						</a:t>
            </a:r>
            <a:r>
              <a:rPr lang="en-AU" sz="1600" dirty="0" smtClean="0">
                <a:solidFill>
                  <a:srgbClr val="0070C0"/>
                </a:solidFill>
              </a:rPr>
              <a:t>TA</a:t>
            </a:r>
          </a:p>
          <a:p>
            <a:endParaRPr lang="en-AU" sz="1600" dirty="0">
              <a:solidFill>
                <a:srgbClr val="FF0000"/>
              </a:solidFill>
            </a:endParaRPr>
          </a:p>
          <a:p>
            <a:r>
              <a:rPr lang="en-AU" dirty="0">
                <a:latin typeface="Arial" panose="020B0604020202020204" pitchFamily="34" charset="0"/>
              </a:rPr>
              <a:t>Long </a:t>
            </a:r>
            <a:r>
              <a:rPr lang="en-AU" dirty="0" smtClean="0">
                <a:latin typeface="Arial" panose="020B0604020202020204" pitchFamily="34" charset="0"/>
              </a:rPr>
              <a:t>Clones / Paired End</a:t>
            </a:r>
          </a:p>
          <a:p>
            <a:endParaRPr lang="en-AU" dirty="0">
              <a:latin typeface="Arial" panose="020B0604020202020204" pitchFamily="34" charset="0"/>
            </a:endParaRPr>
          </a:p>
          <a:p>
            <a:r>
              <a:rPr lang="en-AU" dirty="0"/>
              <a:t>PHASED						</a:t>
            </a:r>
          </a:p>
          <a:p>
            <a:r>
              <a:rPr lang="en-AU" dirty="0" smtClean="0">
                <a:solidFill>
                  <a:srgbClr val="FF0000"/>
                </a:solidFill>
              </a:rPr>
              <a:t>T</a:t>
            </a:r>
            <a:r>
              <a:rPr lang="en-AU" dirty="0" smtClean="0"/>
              <a:t>CACCAAGC</a:t>
            </a:r>
            <a:r>
              <a:rPr lang="en-AU" dirty="0" smtClean="0">
                <a:solidFill>
                  <a:srgbClr val="FF0000"/>
                </a:solidFill>
              </a:rPr>
              <a:t>G</a:t>
            </a:r>
            <a:r>
              <a:rPr lang="en-AU" dirty="0" smtClean="0"/>
              <a:t>	CAAGTGGGAGGCGGCCCATGTGGCGGAGCAG</a:t>
            </a:r>
            <a:r>
              <a:rPr lang="en-AU" dirty="0"/>
              <a:t>	</a:t>
            </a:r>
            <a:r>
              <a:rPr lang="en-AU" dirty="0" smtClean="0">
                <a:solidFill>
                  <a:srgbClr val="FF0000"/>
                </a:solidFill>
              </a:rPr>
              <a:t>CT	</a:t>
            </a:r>
            <a:r>
              <a:rPr lang="en-AU" dirty="0" smtClean="0"/>
              <a:t>LINKED</a:t>
            </a:r>
            <a:endParaRPr lang="en-AU" dirty="0"/>
          </a:p>
          <a:p>
            <a:r>
              <a:rPr lang="en-AU" dirty="0">
                <a:solidFill>
                  <a:srgbClr val="FF0000"/>
                </a:solidFill>
              </a:rPr>
              <a:t>C</a:t>
            </a:r>
            <a:r>
              <a:rPr lang="en-AU" dirty="0"/>
              <a:t>CACCAAGC</a:t>
            </a:r>
            <a:r>
              <a:rPr lang="en-AU" dirty="0">
                <a:solidFill>
                  <a:srgbClr val="FF0000"/>
                </a:solidFill>
              </a:rPr>
              <a:t>A</a:t>
            </a:r>
            <a:r>
              <a:rPr lang="en-AU" dirty="0"/>
              <a:t>	</a:t>
            </a:r>
            <a:r>
              <a:rPr lang="en-AU" dirty="0" smtClean="0"/>
              <a:t>CAAGTGGGAGGCGGCCCATGTGGCGGAGCAG </a:t>
            </a:r>
            <a:r>
              <a:rPr lang="en-AU" dirty="0"/>
              <a:t>	</a:t>
            </a:r>
            <a:r>
              <a:rPr lang="en-AU" dirty="0" smtClean="0">
                <a:solidFill>
                  <a:srgbClr val="FF0000"/>
                </a:solidFill>
              </a:rPr>
              <a:t>TA</a:t>
            </a:r>
            <a:endParaRPr lang="en-AU" dirty="0">
              <a:solidFill>
                <a:srgbClr val="FF0000"/>
              </a:solidFill>
            </a:endParaRPr>
          </a:p>
        </p:txBody>
      </p:sp>
    </p:spTree>
    <p:extLst>
      <p:ext uri="{BB962C8B-B14F-4D97-AF65-F5344CB8AC3E}">
        <p14:creationId xmlns:p14="http://schemas.microsoft.com/office/powerpoint/2010/main" val="1288384556"/>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6093" y="1049078"/>
            <a:ext cx="8523054" cy="5416868"/>
          </a:xfrm>
          <a:prstGeom prst="rect">
            <a:avLst/>
          </a:prstGeom>
        </p:spPr>
        <p:txBody>
          <a:bodyPr wrap="square">
            <a:spAutoFit/>
          </a:bodyPr>
          <a:lstStyle/>
          <a:p>
            <a:r>
              <a:rPr lang="en-US" sz="3200" dirty="0" smtClean="0">
                <a:latin typeface="Arial" panose="020B0604020202020204" pitchFamily="34" charset="0"/>
              </a:rPr>
              <a:t>Phase Breaks</a:t>
            </a:r>
          </a:p>
          <a:p>
            <a:endParaRPr lang="en-US" sz="3200" dirty="0" smtClean="0">
              <a:latin typeface="Arial" panose="020B0604020202020204" pitchFamily="34" charset="0"/>
            </a:endParaRPr>
          </a:p>
          <a:p>
            <a:r>
              <a:rPr lang="en-AU" dirty="0" smtClean="0">
                <a:latin typeface="Arial" panose="020B0604020202020204" pitchFamily="34" charset="0"/>
              </a:rPr>
              <a:t>Short Clones / </a:t>
            </a:r>
            <a:r>
              <a:rPr lang="en-AU" dirty="0" err="1" smtClean="0">
                <a:latin typeface="Arial" panose="020B0604020202020204" pitchFamily="34" charset="0"/>
              </a:rPr>
              <a:t>Amplicon</a:t>
            </a:r>
            <a:endParaRPr lang="en-AU" dirty="0">
              <a:latin typeface="Arial" panose="020B0604020202020204" pitchFamily="34" charset="0"/>
            </a:endParaRPr>
          </a:p>
          <a:p>
            <a:endParaRPr lang="en-AU" sz="1600" dirty="0" smtClean="0"/>
          </a:p>
          <a:p>
            <a:r>
              <a:rPr lang="en-AU" sz="1600" dirty="0" smtClean="0"/>
              <a:t>PHASED		UNPHASED				PHASED	PARTIALLY	</a:t>
            </a:r>
          </a:p>
          <a:p>
            <a:r>
              <a:rPr lang="en-AU" sz="1600" dirty="0" smtClean="0">
                <a:solidFill>
                  <a:srgbClr val="FF0000"/>
                </a:solidFill>
              </a:rPr>
              <a:t>T</a:t>
            </a:r>
            <a:r>
              <a:rPr lang="en-AU" sz="1600" dirty="0" smtClean="0"/>
              <a:t>CACCAAGC</a:t>
            </a:r>
            <a:r>
              <a:rPr lang="en-AU" sz="1600" dirty="0">
                <a:solidFill>
                  <a:srgbClr val="FF0000"/>
                </a:solidFill>
              </a:rPr>
              <a:t>G</a:t>
            </a:r>
            <a:r>
              <a:rPr lang="en-AU" sz="1600" dirty="0" smtClean="0"/>
              <a:t>	CAAGTGGGAGGCGGCCCATGTGGCGGAGCAG		</a:t>
            </a:r>
            <a:r>
              <a:rPr lang="en-AU" sz="1600" dirty="0" smtClean="0">
                <a:solidFill>
                  <a:srgbClr val="0070C0"/>
                </a:solidFill>
              </a:rPr>
              <a:t>CT</a:t>
            </a:r>
            <a:r>
              <a:rPr lang="en-AU" sz="1600" dirty="0" smtClean="0">
                <a:solidFill>
                  <a:srgbClr val="FF0000"/>
                </a:solidFill>
              </a:rPr>
              <a:t>	</a:t>
            </a:r>
            <a:r>
              <a:rPr lang="en-AU" sz="1600" dirty="0" smtClean="0"/>
              <a:t>LINKED</a:t>
            </a:r>
            <a:endParaRPr lang="en-AU" sz="1600" dirty="0">
              <a:solidFill>
                <a:srgbClr val="FF0000"/>
              </a:solidFill>
            </a:endParaRPr>
          </a:p>
          <a:p>
            <a:r>
              <a:rPr lang="en-AU" sz="1600" dirty="0">
                <a:solidFill>
                  <a:srgbClr val="FF0000"/>
                </a:solidFill>
              </a:rPr>
              <a:t>C</a:t>
            </a:r>
            <a:r>
              <a:rPr lang="en-AU" sz="1600" dirty="0" smtClean="0"/>
              <a:t>CACCAAGC</a:t>
            </a:r>
            <a:r>
              <a:rPr lang="en-AU" sz="1600" dirty="0">
                <a:solidFill>
                  <a:srgbClr val="FF0000"/>
                </a:solidFill>
              </a:rPr>
              <a:t>A</a:t>
            </a:r>
            <a:r>
              <a:rPr lang="en-AU" sz="1600" dirty="0" smtClean="0"/>
              <a:t>						</a:t>
            </a:r>
            <a:r>
              <a:rPr lang="en-AU" sz="1600" dirty="0" smtClean="0">
                <a:solidFill>
                  <a:srgbClr val="0070C0"/>
                </a:solidFill>
              </a:rPr>
              <a:t>TA</a:t>
            </a:r>
          </a:p>
          <a:p>
            <a:endParaRPr lang="en-AU" sz="1600" dirty="0">
              <a:solidFill>
                <a:srgbClr val="FF0000"/>
              </a:solidFill>
            </a:endParaRPr>
          </a:p>
          <a:p>
            <a:r>
              <a:rPr lang="en-AU" sz="1400" dirty="0" smtClean="0">
                <a:latin typeface="Arial" panose="020B0604020202020204" pitchFamily="34" charset="0"/>
              </a:rPr>
              <a:t>Why were these polymorphisms unlinked?</a:t>
            </a:r>
          </a:p>
          <a:p>
            <a:endParaRPr lang="en-AU" sz="1400" dirty="0" smtClean="0">
              <a:latin typeface="Arial" panose="020B0604020202020204" pitchFamily="34" charset="0"/>
            </a:endParaRPr>
          </a:p>
          <a:p>
            <a:r>
              <a:rPr lang="en-AU" sz="1400" dirty="0" smtClean="0">
                <a:latin typeface="Arial" panose="020B0604020202020204" pitchFamily="34" charset="0"/>
              </a:rPr>
              <a:t>Experimental</a:t>
            </a:r>
          </a:p>
          <a:p>
            <a:endParaRPr lang="en-AU" sz="1400" dirty="0">
              <a:latin typeface="Arial" panose="020B0604020202020204" pitchFamily="34" charset="0"/>
            </a:endParaRPr>
          </a:p>
          <a:p>
            <a:pPr marL="342900" indent="-342900">
              <a:buAutoNum type="arabicPeriod"/>
            </a:pPr>
            <a:r>
              <a:rPr lang="en-AU" sz="1400" dirty="0" smtClean="0">
                <a:latin typeface="Arial" panose="020B0604020202020204" pitchFamily="34" charset="0"/>
              </a:rPr>
              <a:t>Read length insufficient to cover the distance.</a:t>
            </a:r>
          </a:p>
          <a:p>
            <a:pPr marL="342900" indent="-342900">
              <a:buAutoNum type="arabicPeriod"/>
            </a:pPr>
            <a:r>
              <a:rPr lang="en-AU" sz="1400" dirty="0" smtClean="0">
                <a:latin typeface="Arial" panose="020B0604020202020204" pitchFamily="34" charset="0"/>
              </a:rPr>
              <a:t>Separated amplifications.</a:t>
            </a:r>
          </a:p>
          <a:p>
            <a:pPr marL="342900" indent="-342900">
              <a:buAutoNum type="arabicPeriod"/>
            </a:pPr>
            <a:r>
              <a:rPr lang="en-AU" sz="1400" dirty="0" smtClean="0">
                <a:latin typeface="Arial" panose="020B0604020202020204" pitchFamily="34" charset="0"/>
              </a:rPr>
              <a:t>Dropout of one allele between positions.</a:t>
            </a:r>
          </a:p>
          <a:p>
            <a:pPr marL="342900" indent="-342900">
              <a:buAutoNum type="arabicPeriod"/>
            </a:pPr>
            <a:endParaRPr lang="en-AU" sz="1400" dirty="0">
              <a:latin typeface="Arial" panose="020B0604020202020204" pitchFamily="34" charset="0"/>
            </a:endParaRPr>
          </a:p>
          <a:p>
            <a:r>
              <a:rPr lang="en-AU" sz="1400" dirty="0" smtClean="0">
                <a:latin typeface="Arial" panose="020B0604020202020204" pitchFamily="34" charset="0"/>
              </a:rPr>
              <a:t>Software</a:t>
            </a:r>
          </a:p>
          <a:p>
            <a:pPr marL="342900" indent="-342900">
              <a:buAutoNum type="arabicPeriod"/>
            </a:pPr>
            <a:endParaRPr lang="en-AU" sz="1400" dirty="0" smtClean="0">
              <a:latin typeface="Arial" panose="020B0604020202020204" pitchFamily="34" charset="0"/>
            </a:endParaRPr>
          </a:p>
          <a:p>
            <a:pPr marL="342900" indent="-342900">
              <a:buAutoNum type="arabicPeriod"/>
            </a:pPr>
            <a:r>
              <a:rPr lang="en-AU" sz="1400" dirty="0" smtClean="0">
                <a:latin typeface="Arial" panose="020B0604020202020204" pitchFamily="34" charset="0"/>
              </a:rPr>
              <a:t>Rejection of sequences based on observation of uncharacterised allele.</a:t>
            </a:r>
          </a:p>
          <a:p>
            <a:pPr marL="342900" indent="-342900">
              <a:buAutoNum type="arabicPeriod"/>
            </a:pPr>
            <a:r>
              <a:rPr lang="en-AU" sz="1400" dirty="0" smtClean="0">
                <a:latin typeface="Arial" panose="020B0604020202020204" pitchFamily="34" charset="0"/>
              </a:rPr>
              <a:t>Correct handling of insertions/deletions.</a:t>
            </a:r>
            <a:endParaRPr lang="en-AU" sz="1600" dirty="0" smtClean="0"/>
          </a:p>
          <a:p>
            <a:endParaRPr lang="en-AU" sz="1600" dirty="0" smtClean="0"/>
          </a:p>
        </p:txBody>
      </p:sp>
    </p:spTree>
    <p:extLst>
      <p:ext uri="{BB962C8B-B14F-4D97-AF65-F5344CB8AC3E}">
        <p14:creationId xmlns:p14="http://schemas.microsoft.com/office/powerpoint/2010/main" val="30327926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6093" y="1049078"/>
            <a:ext cx="8523054" cy="2185214"/>
          </a:xfrm>
          <a:prstGeom prst="rect">
            <a:avLst/>
          </a:prstGeom>
        </p:spPr>
        <p:txBody>
          <a:bodyPr wrap="square">
            <a:spAutoFit/>
          </a:bodyPr>
          <a:lstStyle/>
          <a:p>
            <a:r>
              <a:rPr lang="en-US" sz="3200" dirty="0" smtClean="0">
                <a:latin typeface="Arial" panose="020B0604020202020204" pitchFamily="34" charset="0"/>
              </a:rPr>
              <a:t>Quality Metrics</a:t>
            </a:r>
          </a:p>
          <a:p>
            <a:endParaRPr lang="en-US" sz="3200" dirty="0" smtClean="0">
              <a:latin typeface="Arial" panose="020B0604020202020204" pitchFamily="34" charset="0"/>
            </a:endParaRPr>
          </a:p>
          <a:p>
            <a:r>
              <a:rPr lang="en-AU" dirty="0" smtClean="0"/>
              <a:t>A/C/G/T count per position</a:t>
            </a:r>
          </a:p>
          <a:p>
            <a:r>
              <a:rPr lang="en-AU" dirty="0" smtClean="0"/>
              <a:t>A/C/G/T mean confidence value per position</a:t>
            </a:r>
          </a:p>
          <a:p>
            <a:endParaRPr lang="en-AU" dirty="0"/>
          </a:p>
          <a:p>
            <a:r>
              <a:rPr lang="en-AU" dirty="0" smtClean="0"/>
              <a:t>For phase relationships, the number of sequences that were used to establish the link</a:t>
            </a:r>
          </a:p>
        </p:txBody>
      </p:sp>
    </p:spTree>
    <p:extLst>
      <p:ext uri="{BB962C8B-B14F-4D97-AF65-F5344CB8AC3E}">
        <p14:creationId xmlns:p14="http://schemas.microsoft.com/office/powerpoint/2010/main" val="1308322021"/>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054547273"/>
              </p:ext>
            </p:extLst>
          </p:nvPr>
        </p:nvGraphicFramePr>
        <p:xfrm>
          <a:off x="481511" y="1040810"/>
          <a:ext cx="2148478" cy="4425315"/>
        </p:xfrm>
        <a:graphic>
          <a:graphicData uri="http://schemas.openxmlformats.org/drawingml/2006/table">
            <a:tbl>
              <a:tblPr/>
              <a:tblGrid>
                <a:gridCol w="1120866"/>
                <a:gridCol w="1027612"/>
              </a:tblGrid>
              <a:tr h="161925">
                <a:tc>
                  <a:txBody>
                    <a:bodyPr/>
                    <a:lstStyle/>
                    <a:p>
                      <a:pPr algn="l" fontAlgn="t"/>
                      <a:r>
                        <a:rPr lang="en-US" sz="1200" b="0" i="0" u="none" strike="noStrike" dirty="0">
                          <a:effectLst/>
                          <a:latin typeface="+mn-lt"/>
                        </a:rPr>
                        <a:t>A*020101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A*24020102L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A*240203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A*2409N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A*2411N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A*24020102L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A*240203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A*2409N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A*020108</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A*2411N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A*24020102L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dirty="0">
                          <a:effectLst/>
                          <a:latin typeface="+mn-lt"/>
                        </a:rPr>
                        <a:t>A*0209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A*240203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A*0209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A*2409N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A*0209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A*2411N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A*0236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A*240301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A*0236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A*2433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A*0243N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A*24020101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A*0243N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A*24020102L</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A*0243N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A*240203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A*0243N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a:effectLst/>
                          <a:latin typeface="+mn-lt"/>
                        </a:rPr>
                        <a:t>A*2409N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t"/>
                      <a:r>
                        <a:rPr lang="en-US" sz="1200" b="0" i="0" u="none" strike="noStrike">
                          <a:effectLst/>
                          <a:latin typeface="+mn-lt"/>
                        </a:rPr>
                        <a:t>A*0243N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effectLst/>
                          <a:latin typeface="+mn-lt"/>
                        </a:rPr>
                        <a:t>A*2411N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TextBox 3"/>
          <p:cNvSpPr txBox="1"/>
          <p:nvPr/>
        </p:nvSpPr>
        <p:spPr>
          <a:xfrm>
            <a:off x="418011" y="5791200"/>
            <a:ext cx="1584088" cy="646331"/>
          </a:xfrm>
          <a:prstGeom prst="rect">
            <a:avLst/>
          </a:prstGeom>
          <a:noFill/>
        </p:spPr>
        <p:txBody>
          <a:bodyPr wrap="none" rtlCol="0">
            <a:spAutoFit/>
          </a:bodyPr>
          <a:lstStyle/>
          <a:p>
            <a:r>
              <a:rPr lang="en-US" dirty="0" smtClean="0"/>
              <a:t>23 Allele pairs</a:t>
            </a:r>
          </a:p>
          <a:p>
            <a:r>
              <a:rPr lang="en-US" dirty="0" smtClean="0"/>
              <a:t>355 Characters</a:t>
            </a:r>
            <a:endParaRPr lang="en-US" dirty="0"/>
          </a:p>
        </p:txBody>
      </p:sp>
    </p:spTree>
    <p:extLst>
      <p:ext uri="{BB962C8B-B14F-4D97-AF65-F5344CB8AC3E}">
        <p14:creationId xmlns:p14="http://schemas.microsoft.com/office/powerpoint/2010/main" val="331657604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6093" y="1049078"/>
            <a:ext cx="8523054" cy="5262979"/>
          </a:xfrm>
          <a:prstGeom prst="rect">
            <a:avLst/>
          </a:prstGeom>
        </p:spPr>
        <p:txBody>
          <a:bodyPr wrap="square">
            <a:spAutoFit/>
          </a:bodyPr>
          <a:lstStyle/>
          <a:p>
            <a:r>
              <a:rPr lang="en-US" sz="3200" dirty="0" smtClean="0">
                <a:latin typeface="Arial" panose="020B0604020202020204" pitchFamily="34" charset="0"/>
              </a:rPr>
              <a:t>Beyond HLA</a:t>
            </a:r>
          </a:p>
          <a:p>
            <a:endParaRPr lang="en-US" sz="3200" dirty="0">
              <a:latin typeface="Arial" panose="020B0604020202020204" pitchFamily="34" charset="0"/>
            </a:endParaRPr>
          </a:p>
          <a:p>
            <a:r>
              <a:rPr lang="en-US" sz="1600" dirty="0" smtClean="0">
                <a:latin typeface="Arial" panose="020B0604020202020204" pitchFamily="34" charset="0"/>
              </a:rPr>
              <a:t>Same principles will apply from single exons to loci to haplotypes to analysis from </a:t>
            </a:r>
            <a:r>
              <a:rPr lang="en-US" sz="1600" dirty="0" err="1" smtClean="0">
                <a:latin typeface="Arial" panose="020B0604020202020204" pitchFamily="34" charset="0"/>
              </a:rPr>
              <a:t>exomes</a:t>
            </a:r>
            <a:r>
              <a:rPr lang="en-US" sz="1600" dirty="0" smtClean="0">
                <a:latin typeface="Arial" panose="020B0604020202020204" pitchFamily="34" charset="0"/>
              </a:rPr>
              <a:t>, </a:t>
            </a:r>
            <a:r>
              <a:rPr lang="en-US" sz="1600" dirty="0" err="1" smtClean="0">
                <a:latin typeface="Arial" panose="020B0604020202020204" pitchFamily="34" charset="0"/>
              </a:rPr>
              <a:t>transcriptomes</a:t>
            </a:r>
            <a:r>
              <a:rPr lang="en-US" sz="1600" dirty="0" smtClean="0">
                <a:latin typeface="Arial" panose="020B0604020202020204" pitchFamily="34" charset="0"/>
              </a:rPr>
              <a:t> and genomes. The sequence data describes itself – experimental conditions may assist in locus assignment but where there is assignment ambiguity that should remain in the presented data.</a:t>
            </a:r>
          </a:p>
          <a:p>
            <a:endParaRPr lang="en-US" sz="3200" dirty="0" smtClean="0">
              <a:latin typeface="Arial" panose="020B0604020202020204" pitchFamily="34" charset="0"/>
            </a:endParaRPr>
          </a:p>
          <a:p>
            <a:r>
              <a:rPr lang="en-US" sz="3200" dirty="0" smtClean="0">
                <a:latin typeface="Arial" panose="020B0604020202020204" pitchFamily="34" charset="0"/>
              </a:rPr>
              <a:t>Beyond Sequence Data</a:t>
            </a:r>
          </a:p>
          <a:p>
            <a:endParaRPr lang="en-US" sz="1600" dirty="0">
              <a:latin typeface="Arial" panose="020B0604020202020204" pitchFamily="34" charset="0"/>
            </a:endParaRPr>
          </a:p>
          <a:p>
            <a:r>
              <a:rPr lang="en-US" sz="1600" dirty="0" smtClean="0">
                <a:latin typeface="Arial" panose="020B0604020202020204" pitchFamily="34" charset="0"/>
              </a:rPr>
              <a:t>Extensible systems, such as HML and the IMGT/HLA XML formats provide an ideal mechanism for communicating additional data. </a:t>
            </a:r>
            <a:r>
              <a:rPr lang="en-US" sz="1600" dirty="0">
                <a:latin typeface="Arial" panose="020B0604020202020204" pitchFamily="34" charset="0"/>
              </a:rPr>
              <a:t>S</a:t>
            </a:r>
            <a:r>
              <a:rPr lang="en-US" sz="1600" dirty="0" smtClean="0">
                <a:latin typeface="Arial" panose="020B0604020202020204" pitchFamily="34" charset="0"/>
              </a:rPr>
              <a:t>uch systems can be readily modified to suit the needs of particular projects and allow linkage to centrally stored and served data. Sequence origin, raw data, serological properties and even allele names could then be retrieved on demand and data segregated according to the most suitable set of criteria without affecting the basic format.</a:t>
            </a:r>
            <a:endParaRPr lang="en-US" sz="1600" dirty="0">
              <a:latin typeface="Arial" panose="020B0604020202020204" pitchFamily="34" charset="0"/>
            </a:endParaRPr>
          </a:p>
          <a:p>
            <a:endParaRPr lang="en-US" sz="3200" dirty="0" smtClean="0">
              <a:latin typeface="Arial" panose="020B0604020202020204" pitchFamily="34" charset="0"/>
            </a:endParaRPr>
          </a:p>
        </p:txBody>
      </p:sp>
    </p:spTree>
    <p:extLst>
      <p:ext uri="{BB962C8B-B14F-4D97-AF65-F5344CB8AC3E}">
        <p14:creationId xmlns:p14="http://schemas.microsoft.com/office/powerpoint/2010/main" val="3525496800"/>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AU" dirty="0" smtClean="0"/>
              <a:t>2013</a:t>
            </a:r>
            <a:endParaRPr lang="en-AU" dirty="0"/>
          </a:p>
        </p:txBody>
      </p:sp>
    </p:spTree>
    <p:extLst>
      <p:ext uri="{BB962C8B-B14F-4D97-AF65-F5344CB8AC3E}">
        <p14:creationId xmlns:p14="http://schemas.microsoft.com/office/powerpoint/2010/main" val="251179864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p:cNvGraphicFramePr>
            <a:graphicFrameLocks noGrp="1"/>
          </p:cNvGraphicFramePr>
          <p:nvPr>
            <p:extLst>
              <p:ext uri="{D42A27DB-BD31-4B8C-83A1-F6EECF244321}">
                <p14:modId xmlns:p14="http://schemas.microsoft.com/office/powerpoint/2010/main" val="2005015529"/>
              </p:ext>
            </p:extLst>
          </p:nvPr>
        </p:nvGraphicFramePr>
        <p:xfrm>
          <a:off x="414188" y="1029752"/>
          <a:ext cx="1327526" cy="4216519"/>
        </p:xfrm>
        <a:graphic>
          <a:graphicData uri="http://schemas.openxmlformats.org/drawingml/2006/table">
            <a:tbl>
              <a:tblPr/>
              <a:tblGrid>
                <a:gridCol w="663763"/>
                <a:gridCol w="663763"/>
              </a:tblGrid>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369332871"/>
              </p:ext>
            </p:extLst>
          </p:nvPr>
        </p:nvGraphicFramePr>
        <p:xfrm>
          <a:off x="2086233" y="1029752"/>
          <a:ext cx="1362360" cy="4216519"/>
        </p:xfrm>
        <a:graphic>
          <a:graphicData uri="http://schemas.openxmlformats.org/drawingml/2006/table">
            <a:tbl>
              <a:tblPr/>
              <a:tblGrid>
                <a:gridCol w="681180"/>
                <a:gridCol w="681180"/>
              </a:tblGrid>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3422976192"/>
              </p:ext>
            </p:extLst>
          </p:nvPr>
        </p:nvGraphicFramePr>
        <p:xfrm>
          <a:off x="3766990" y="1029752"/>
          <a:ext cx="1379776" cy="4216519"/>
        </p:xfrm>
        <a:graphic>
          <a:graphicData uri="http://schemas.openxmlformats.org/drawingml/2006/table">
            <a:tbl>
              <a:tblPr/>
              <a:tblGrid>
                <a:gridCol w="689888"/>
                <a:gridCol w="689888"/>
              </a:tblGrid>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765220626"/>
              </p:ext>
            </p:extLst>
          </p:nvPr>
        </p:nvGraphicFramePr>
        <p:xfrm>
          <a:off x="5456448" y="1029752"/>
          <a:ext cx="1301402" cy="4216519"/>
        </p:xfrm>
        <a:graphic>
          <a:graphicData uri="http://schemas.openxmlformats.org/drawingml/2006/table">
            <a:tbl>
              <a:tblPr/>
              <a:tblGrid>
                <a:gridCol w="650701"/>
                <a:gridCol w="650701"/>
              </a:tblGrid>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A*02:01:14Q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A*02:01:15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3666088898"/>
              </p:ext>
            </p:extLst>
          </p:nvPr>
        </p:nvGraphicFramePr>
        <p:xfrm>
          <a:off x="7084953" y="1029752"/>
          <a:ext cx="1257858" cy="4216519"/>
        </p:xfrm>
        <a:graphic>
          <a:graphicData uri="http://schemas.openxmlformats.org/drawingml/2006/table">
            <a:tbl>
              <a:tblPr/>
              <a:tblGrid>
                <a:gridCol w="628929"/>
                <a:gridCol w="628929"/>
              </a:tblGrid>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A*02:01:21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A*02:01:36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A*02:01:48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07501689"/>
              </p:ext>
            </p:extLst>
          </p:nvPr>
        </p:nvGraphicFramePr>
        <p:xfrm>
          <a:off x="370641" y="1029752"/>
          <a:ext cx="1458158" cy="4216519"/>
        </p:xfrm>
        <a:graphic>
          <a:graphicData uri="http://schemas.openxmlformats.org/drawingml/2006/table">
            <a:tbl>
              <a:tblPr/>
              <a:tblGrid>
                <a:gridCol w="729079"/>
                <a:gridCol w="729079"/>
              </a:tblGrid>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576271158"/>
              </p:ext>
            </p:extLst>
          </p:nvPr>
        </p:nvGraphicFramePr>
        <p:xfrm>
          <a:off x="2190737" y="1029752"/>
          <a:ext cx="1275274" cy="4216519"/>
        </p:xfrm>
        <a:graphic>
          <a:graphicData uri="http://schemas.openxmlformats.org/drawingml/2006/table">
            <a:tbl>
              <a:tblPr/>
              <a:tblGrid>
                <a:gridCol w="637637"/>
                <a:gridCol w="637637"/>
              </a:tblGrid>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A*02:01:80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040299070"/>
              </p:ext>
            </p:extLst>
          </p:nvPr>
        </p:nvGraphicFramePr>
        <p:xfrm>
          <a:off x="3784404" y="1029752"/>
          <a:ext cx="1266566" cy="4216519"/>
        </p:xfrm>
        <a:graphic>
          <a:graphicData uri="http://schemas.openxmlformats.org/drawingml/2006/table">
            <a:tbl>
              <a:tblPr/>
              <a:tblGrid>
                <a:gridCol w="633283"/>
                <a:gridCol w="633283"/>
              </a:tblGrid>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A*02:09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A*24:13:01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A*24:03:01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A*24:33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A*24:207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A*02:43N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A*02:58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A*24:93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16594664"/>
              </p:ext>
            </p:extLst>
          </p:nvPr>
        </p:nvGraphicFramePr>
        <p:xfrm>
          <a:off x="5412905" y="1029752"/>
          <a:ext cx="1379780" cy="4216519"/>
        </p:xfrm>
        <a:graphic>
          <a:graphicData uri="http://schemas.openxmlformats.org/drawingml/2006/table">
            <a:tbl>
              <a:tblPr/>
              <a:tblGrid>
                <a:gridCol w="689890"/>
                <a:gridCol w="689890"/>
              </a:tblGrid>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A*02:75</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A*02:76:01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A*24:104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799799173"/>
              </p:ext>
            </p:extLst>
          </p:nvPr>
        </p:nvGraphicFramePr>
        <p:xfrm>
          <a:off x="7111081" y="1029752"/>
          <a:ext cx="1257856" cy="4216519"/>
        </p:xfrm>
        <a:graphic>
          <a:graphicData uri="http://schemas.openxmlformats.org/drawingml/2006/table">
            <a:tbl>
              <a:tblPr/>
              <a:tblGrid>
                <a:gridCol w="628928"/>
                <a:gridCol w="628928"/>
              </a:tblGrid>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A*24:218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A*24:28</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0092744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3465642639"/>
              </p:ext>
            </p:extLst>
          </p:nvPr>
        </p:nvGraphicFramePr>
        <p:xfrm>
          <a:off x="422897" y="1029752"/>
          <a:ext cx="1292692" cy="4216519"/>
        </p:xfrm>
        <a:graphic>
          <a:graphicData uri="http://schemas.openxmlformats.org/drawingml/2006/table">
            <a:tbl>
              <a:tblPr/>
              <a:tblGrid>
                <a:gridCol w="646346"/>
                <a:gridCol w="646346"/>
              </a:tblGrid>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A*02:89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A*24:30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027807454"/>
              </p:ext>
            </p:extLst>
          </p:nvPr>
        </p:nvGraphicFramePr>
        <p:xfrm>
          <a:off x="2073705" y="1029752"/>
          <a:ext cx="1344942" cy="4216519"/>
        </p:xfrm>
        <a:graphic>
          <a:graphicData uri="http://schemas.openxmlformats.org/drawingml/2006/table">
            <a:tbl>
              <a:tblPr/>
              <a:tblGrid>
                <a:gridCol w="672471"/>
                <a:gridCol w="672471"/>
              </a:tblGrid>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A*02:97:02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980307313"/>
              </p:ext>
            </p:extLst>
          </p:nvPr>
        </p:nvGraphicFramePr>
        <p:xfrm>
          <a:off x="3810530" y="1029752"/>
          <a:ext cx="1223024" cy="4216519"/>
        </p:xfrm>
        <a:graphic>
          <a:graphicData uri="http://schemas.openxmlformats.org/drawingml/2006/table">
            <a:tbl>
              <a:tblPr/>
              <a:tblGrid>
                <a:gridCol w="611512"/>
                <a:gridCol w="611512"/>
              </a:tblGrid>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A*02:134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A*02:140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A*02:226N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A*24:13:02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4067256066"/>
              </p:ext>
            </p:extLst>
          </p:nvPr>
        </p:nvGraphicFramePr>
        <p:xfrm>
          <a:off x="5439033" y="1029752"/>
          <a:ext cx="1292692" cy="4216519"/>
        </p:xfrm>
        <a:graphic>
          <a:graphicData uri="http://schemas.openxmlformats.org/drawingml/2006/table">
            <a:tbl>
              <a:tblPr/>
              <a:tblGrid>
                <a:gridCol w="646346"/>
                <a:gridCol w="646346"/>
              </a:tblGrid>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A*02:241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A*02:252</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69338245"/>
              </p:ext>
            </p:extLst>
          </p:nvPr>
        </p:nvGraphicFramePr>
        <p:xfrm>
          <a:off x="7137207" y="1029752"/>
          <a:ext cx="1257856" cy="4216519"/>
        </p:xfrm>
        <a:graphic>
          <a:graphicData uri="http://schemas.openxmlformats.org/drawingml/2006/table">
            <a:tbl>
              <a:tblPr/>
              <a:tblGrid>
                <a:gridCol w="628928"/>
                <a:gridCol w="628928"/>
              </a:tblGrid>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6668078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28407192"/>
              </p:ext>
            </p:extLst>
          </p:nvPr>
        </p:nvGraphicFramePr>
        <p:xfrm>
          <a:off x="414190" y="1029752"/>
          <a:ext cx="1231730" cy="4216519"/>
        </p:xfrm>
        <a:graphic>
          <a:graphicData uri="http://schemas.openxmlformats.org/drawingml/2006/table">
            <a:tbl>
              <a:tblPr/>
              <a:tblGrid>
                <a:gridCol w="615865"/>
                <a:gridCol w="615865"/>
              </a:tblGrid>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A*02:266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282709223"/>
              </p:ext>
            </p:extLst>
          </p:nvPr>
        </p:nvGraphicFramePr>
        <p:xfrm>
          <a:off x="2007857" y="1029752"/>
          <a:ext cx="1362360" cy="4216519"/>
        </p:xfrm>
        <a:graphic>
          <a:graphicData uri="http://schemas.openxmlformats.org/drawingml/2006/table">
            <a:tbl>
              <a:tblPr/>
              <a:tblGrid>
                <a:gridCol w="681180"/>
                <a:gridCol w="681180"/>
              </a:tblGrid>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A*02:294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A*02:305N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754095073"/>
              </p:ext>
            </p:extLst>
          </p:nvPr>
        </p:nvGraphicFramePr>
        <p:xfrm>
          <a:off x="3723444" y="1029752"/>
          <a:ext cx="1283984" cy="4216519"/>
        </p:xfrm>
        <a:graphic>
          <a:graphicData uri="http://schemas.openxmlformats.org/drawingml/2006/table">
            <a:tbl>
              <a:tblPr/>
              <a:tblGrid>
                <a:gridCol w="641992"/>
                <a:gridCol w="641992"/>
              </a:tblGrid>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A*02:329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655986850"/>
              </p:ext>
            </p:extLst>
          </p:nvPr>
        </p:nvGraphicFramePr>
        <p:xfrm>
          <a:off x="5351950" y="1029752"/>
          <a:ext cx="1353650" cy="4216519"/>
        </p:xfrm>
        <a:graphic>
          <a:graphicData uri="http://schemas.openxmlformats.org/drawingml/2006/table">
            <a:tbl>
              <a:tblPr/>
              <a:tblGrid>
                <a:gridCol w="676825"/>
                <a:gridCol w="676825"/>
              </a:tblGrid>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A*02:356N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A*24:02:56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A*24:09N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A*24:40N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A*24:76</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A*24:79</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A*24:144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A*24:150</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A*24:154</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A*24:155N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A*24:163N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A*02:357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A*24:183N</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A*02:397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A*24:02:01:01</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A*02:397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A*24:02:01:02L</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A*02:397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A*24:02:01:03</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2183">
                <a:tc>
                  <a:txBody>
                    <a:bodyPr/>
                    <a:lstStyle/>
                    <a:p>
                      <a:pPr algn="l" fontAlgn="t"/>
                      <a:r>
                        <a:rPr lang="en-US" sz="600" b="0" i="0" u="none" strike="noStrike">
                          <a:effectLst/>
                          <a:latin typeface="Calibri" panose="020F0502020204030204" pitchFamily="34" charset="0"/>
                        </a:rPr>
                        <a:t>A*02:397</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A*24:02:03Q</a:t>
                      </a:r>
                    </a:p>
                  </a:txBody>
                  <a:tcPr marL="4390" marR="4390" marT="439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58239223"/>
              </p:ext>
            </p:extLst>
          </p:nvPr>
        </p:nvGraphicFramePr>
        <p:xfrm>
          <a:off x="6983185" y="1029753"/>
          <a:ext cx="1429296" cy="2019299"/>
        </p:xfrm>
        <a:graphic>
          <a:graphicData uri="http://schemas.openxmlformats.org/drawingml/2006/table">
            <a:tbl>
              <a:tblPr/>
              <a:tblGrid>
                <a:gridCol w="714648"/>
                <a:gridCol w="714648"/>
              </a:tblGrid>
              <a:tr h="80447">
                <a:tc>
                  <a:txBody>
                    <a:bodyPr/>
                    <a:lstStyle/>
                    <a:p>
                      <a:pPr algn="l" fontAlgn="t"/>
                      <a:r>
                        <a:rPr lang="en-US" sz="600" b="0" i="0" u="none" strike="noStrike" dirty="0">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A*24:02:13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dirty="0">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A*24:02:31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dirty="0">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A*24:02:44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A*24:02:56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A*24:09N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effectLst/>
                          <a:latin typeface="Calibri" panose="020F0502020204030204" pitchFamily="34" charset="0"/>
                        </a:rPr>
                        <a:t>A*24:11N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A*24:40N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A*24:76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A*24:79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A*24:83N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A*24:144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A*24:150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A*24:153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A*24:154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A*24:155N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A*24:163N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447">
                <a:tc>
                  <a:txBody>
                    <a:bodyPr/>
                    <a:lstStyle/>
                    <a:p>
                      <a:pPr algn="l" fontAlgn="t"/>
                      <a:r>
                        <a:rPr lang="en-US" sz="600" b="0" i="0" u="none" strike="noStrike">
                          <a:effectLst/>
                          <a:latin typeface="Calibri" panose="020F0502020204030204" pitchFamily="34" charset="0"/>
                        </a:rPr>
                        <a:t>A*02:397</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effectLst/>
                          <a:latin typeface="Calibri" panose="020F0502020204030204" pitchFamily="34" charset="0"/>
                        </a:rPr>
                        <a:t>A*24:183N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6905897" y="4519771"/>
            <a:ext cx="2064668" cy="369332"/>
          </a:xfrm>
          <a:prstGeom prst="rect">
            <a:avLst/>
          </a:prstGeom>
          <a:noFill/>
        </p:spPr>
        <p:txBody>
          <a:bodyPr wrap="none" rtlCol="0">
            <a:spAutoFit/>
          </a:bodyPr>
          <a:lstStyle/>
          <a:p>
            <a:r>
              <a:rPr lang="en-US" dirty="0" smtClean="0"/>
              <a:t>Some things change</a:t>
            </a:r>
            <a:endParaRPr lang="en-US" dirty="0"/>
          </a:p>
        </p:txBody>
      </p:sp>
      <p:sp>
        <p:nvSpPr>
          <p:cNvPr id="15" name="TextBox 14"/>
          <p:cNvSpPr txBox="1"/>
          <p:nvPr/>
        </p:nvSpPr>
        <p:spPr>
          <a:xfrm>
            <a:off x="6905897" y="3641130"/>
            <a:ext cx="1875835" cy="646331"/>
          </a:xfrm>
          <a:prstGeom prst="rect">
            <a:avLst/>
          </a:prstGeom>
          <a:noFill/>
        </p:spPr>
        <p:txBody>
          <a:bodyPr wrap="none" rtlCol="0">
            <a:spAutoFit/>
          </a:bodyPr>
          <a:lstStyle/>
          <a:p>
            <a:r>
              <a:rPr lang="en-US" dirty="0" smtClean="0"/>
              <a:t>856 Allele pairs</a:t>
            </a:r>
          </a:p>
          <a:p>
            <a:r>
              <a:rPr lang="en-US" dirty="0" smtClean="0"/>
              <a:t>15,778 Characters</a:t>
            </a:r>
            <a:endParaRPr lang="en-US" dirty="0"/>
          </a:p>
        </p:txBody>
      </p:sp>
    </p:spTree>
    <p:extLst>
      <p:ext uri="{BB962C8B-B14F-4D97-AF65-F5344CB8AC3E}">
        <p14:creationId xmlns:p14="http://schemas.microsoft.com/office/powerpoint/2010/main" val="1586870263"/>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AU" dirty="0" smtClean="0"/>
              <a:t>2003</a:t>
            </a:r>
            <a:endParaRPr lang="en-AU" dirty="0"/>
          </a:p>
        </p:txBody>
      </p:sp>
    </p:spTree>
    <p:extLst>
      <p:ext uri="{BB962C8B-B14F-4D97-AF65-F5344CB8AC3E}">
        <p14:creationId xmlns:p14="http://schemas.microsoft.com/office/powerpoint/2010/main" val="2060290316"/>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a:spLocks noGrp="1"/>
          </p:cNvSpPr>
          <p:nvPr>
            <p:ph type="title"/>
          </p:nvPr>
        </p:nvSpPr>
        <p:spPr>
          <a:xfrm>
            <a:off x="457200" y="1263105"/>
            <a:ext cx="8229600" cy="3204392"/>
          </a:xfrm>
        </p:spPr>
        <p:txBody>
          <a:bodyPr>
            <a:normAutofit/>
          </a:bodyPr>
          <a:lstStyle/>
          <a:p>
            <a:pPr algn="l"/>
            <a:r>
              <a:rPr lang="en-AU" sz="2000" dirty="0" smtClean="0"/>
              <a:t>GCTCYCACTCCATGAGGTATTTCTYCACATCCGTGTCCCGGCCCGGCCGCGGGGAGCCCCGCTTCATCGCMGTGGGCTACGTGGACGACACGCAGTTCGTGCGGTTCGACAGCGACGCCGCGAGCCAGAGGATGGAGCCGCGGGCGCCGTGGATAGAGCAGGAGGGKCCGGAGTATTGGGACGRGGAGACASGGAAAGTGAAGGCCCACTCACAGACTSACCGAGWGRACCTGSGGAYCSYGCKCSGCTACTACAACCAGAGCGAGGCCGGTTCTCACACCSTCCAGAKGATGTWTGGCTGCGACGTGGGGTCGGACKGGCGCTTCCTCCGCGGGTACCACCAGTACGCCTACGACGGCAAGGATTACATCGCCCTGAAAGAGGACCTGCGCTCTTGGACCGCGGCGGACATGGCRGCTCAGAYCACCAAGCRCAAGTGGGAGGCGGCCCATGTGGCGGAGCAGYWGAGAGCCTACCTGGAGGGCACGTGCGTGGASKGGCTCCGCAGATACCTGGAGAACGGGAAGGAGACGCTGCAGCGCACGG</a:t>
            </a:r>
            <a:endParaRPr lang="en-AU" sz="2000" dirty="0"/>
          </a:p>
        </p:txBody>
      </p:sp>
      <p:sp>
        <p:nvSpPr>
          <p:cNvPr id="4" name="TextBox 3"/>
          <p:cNvSpPr txBox="1"/>
          <p:nvPr/>
        </p:nvSpPr>
        <p:spPr>
          <a:xfrm>
            <a:off x="457200" y="4677450"/>
            <a:ext cx="1584088" cy="369332"/>
          </a:xfrm>
          <a:prstGeom prst="rect">
            <a:avLst/>
          </a:prstGeom>
          <a:noFill/>
        </p:spPr>
        <p:txBody>
          <a:bodyPr wrap="none" rtlCol="0">
            <a:spAutoFit/>
          </a:bodyPr>
          <a:lstStyle/>
          <a:p>
            <a:r>
              <a:rPr lang="en-US" dirty="0" smtClean="0"/>
              <a:t>546 Characters</a:t>
            </a:r>
            <a:endParaRPr lang="en-US" dirty="0"/>
          </a:p>
        </p:txBody>
      </p:sp>
    </p:spTree>
    <p:extLst>
      <p:ext uri="{BB962C8B-B14F-4D97-AF65-F5344CB8AC3E}">
        <p14:creationId xmlns:p14="http://schemas.microsoft.com/office/powerpoint/2010/main" val="2168251081"/>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1806</TotalTime>
  <Words>12462</Words>
  <Application>Microsoft Macintosh PowerPoint</Application>
  <PresentationFormat>On-screen Show (4:3)</PresentationFormat>
  <Paragraphs>2128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2003</vt:lpstr>
      <vt:lpstr>PowerPoint Presentation</vt:lpstr>
      <vt:lpstr>2013</vt:lpstr>
      <vt:lpstr>PowerPoint Presentation</vt:lpstr>
      <vt:lpstr>PowerPoint Presentation</vt:lpstr>
      <vt:lpstr>PowerPoint Presentation</vt:lpstr>
      <vt:lpstr>PowerPoint Presentation</vt:lpstr>
      <vt:lpstr>2003</vt:lpstr>
      <vt:lpstr>GCTCYCACTCCATGAGGTATTTCTYCACATCCGTGTCCCGGCCCGGCCGCGGGGAGCCCCGCTTCATCGCMGTGGGCTACGTGGACGACACGCAGTTCGTGCGGTTCGACAGCGACGCCGCGAGCCAGAGGATGGAGCCGCGGGCGCCGTGGATAGAGCAGGAGGGKCCGGAGTATTGGGACGRGGAGACASGGAAAGTGAAGGCCCACTCACAGACTSACCGAGWGRACCTGSGGAYCSYGCKCSGCTACTACAACCAGAGCGAGGCCGGTTCTCACACCSTCCAGAKGATGTWTGGCTGCGACGTGGGGTCGGACKGGCGCTTCCTCCGCGGGTACCACCAGTACGCCTACGACGGCAAGGATTACATCGCCCTGAAAGAGGACCTGCGCTCTTGGACCGCGGCGGACATGGCRGCTCAGAYCACCAAGCRCAAGTGGGAGGCGGCCCATGTGGCGGAGCAGYWGAGAGCCTACCTGGAGGGCACGTGCGTGGASKGGCTCCGCAGATACCTGGAGAACGGGAAGGAGACGCTGCAGCGCACGG</vt:lpstr>
      <vt:lpstr>2013</vt:lpstr>
      <vt:lpstr>GCTCYCACTCCATGAGGTATTTCTYCACATCCGTGTCCCGGCCCGGCCGCGGGGAGCCCCGCTTCATCGCMGTGGGCTACGTGGACGACACGCAGTTCGTGCGGTTCGACAGCGACGCCGCGAGCCAGAGGATGGAGCCGCGGGCGCCGTGGATAGAGCAGGAGGGKCCGGAGTATTGGGACGRGGAGACASGGAAAGTGAAGGCCCACTCACAGACTSACCGAGWGRACCTGSGGAYCSYGCKCSGCTACTACAACCAGAGCGAGGCCGGTTCTCACACCSTCCAGAKGATGTWTGGCTGCGACGTGGGGTCGGACKGGCGCTTCCTCCGCGGGTACCACCAGTACGCCTACGACGGCAAGGATTACATCGCCCTGAAAGAGGACCTGCGCTCTTGGACCGCGGCGGACATGGCRGCTCAGAYCACCAAGCRCAAGTGGGAGGCGGCCCATGTGGCGGAGCAGYWGAGAGCCTACCTGGAGGGCACGTGCGTGGASKGGCTCCGCAGATACCTGGAGAACGGGAAGGAGACGCTGCAGCGCACG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Damian Mark Goodridge</dc:creator>
  <cp:lastModifiedBy>Martin Maiers</cp:lastModifiedBy>
  <cp:revision>164</cp:revision>
  <dcterms:created xsi:type="dcterms:W3CDTF">2009-10-03T23:11:08Z</dcterms:created>
  <dcterms:modified xsi:type="dcterms:W3CDTF">2013-06-12T16:35:01Z</dcterms:modified>
</cp:coreProperties>
</file>