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3" r:id="rId3"/>
    <p:sldId id="260" r:id="rId4"/>
    <p:sldId id="262" r:id="rId5"/>
    <p:sldId id="264" r:id="rId6"/>
    <p:sldId id="266" r:id="rId7"/>
    <p:sldId id="273" r:id="rId8"/>
    <p:sldId id="259" r:id="rId9"/>
    <p:sldId id="267" r:id="rId10"/>
    <p:sldId id="268" r:id="rId11"/>
    <p:sldId id="258" r:id="rId12"/>
    <p:sldId id="257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3C74-C0E7-4E01-902C-03308ED0826B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0F5C0-F456-40A6-8392-F9828616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1FA8D8-792E-4E7E-A5FA-231CC382439C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3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7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9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4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64464-7617-4FEB-A281-77F2D7C64EC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BF0D-59C5-4447-AAC3-EAC217B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3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4" y="1523996"/>
            <a:ext cx="6096012" cy="3810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90668"/>
            <a:ext cx="698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Genotyping </a:t>
            </a:r>
            <a:r>
              <a:rPr lang="en-US" sz="2800" i="1" dirty="0" smtClean="0">
                <a:solidFill>
                  <a:srgbClr val="FFFF00"/>
                </a:solidFill>
                <a:latin typeface="Comic Sans MS" pitchFamily="66" charset="0"/>
              </a:rPr>
              <a:t>HLA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and </a:t>
            </a:r>
            <a:r>
              <a:rPr lang="en-US" sz="2800" i="1" dirty="0" smtClean="0">
                <a:solidFill>
                  <a:srgbClr val="FFFF00"/>
                </a:solidFill>
                <a:latin typeface="Comic Sans MS" pitchFamily="66" charset="0"/>
              </a:rPr>
              <a:t>KIR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from NGS data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532" y="6172404"/>
            <a:ext cx="6071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NGS Data Consortium Meeting: ASHI 2012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560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KIR gene-content by read depth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73" y="1903473"/>
            <a:ext cx="6720854" cy="3051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7904" y="5301208"/>
            <a:ext cx="13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(WGS data)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822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Denisovan had a </a:t>
            </a:r>
            <a:r>
              <a:rPr lang="en-US" sz="2400" b="1" i="1">
                <a:solidFill>
                  <a:srgbClr val="FFFF00"/>
                </a:solidFill>
                <a:latin typeface="Comic Sans MS" pitchFamily="66" charset="0"/>
              </a:rPr>
              <a:t>KIR2DL4/3DS1</a:t>
            </a:r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-duplication haplotype</a:t>
            </a:r>
          </a:p>
        </p:txBody>
      </p:sp>
      <p:pic>
        <p:nvPicPr>
          <p:cNvPr id="21506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6840538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25149"/>
            <a:ext cx="636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2DS4 in/del genotype based on read-depth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47889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331640" y="660400"/>
            <a:ext cx="7350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KIR: </a:t>
            </a:r>
            <a:r>
              <a:rPr lang="en-US" sz="2400" dirty="0" smtClean="0">
                <a:latin typeface="Comic Sans MS" pitchFamily="66" charset="0"/>
              </a:rPr>
              <a:t>21 New Alleles Discovered from 8 individuals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570"/>
            <a:ext cx="9144000" cy="38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7205"/>
            <a:ext cx="9002824" cy="2942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686814"/>
            <a:ext cx="4834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HLA haplotypes from 8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KhoeSan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24670" y="5710943"/>
            <a:ext cx="2183433" cy="46166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SOS ver. II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214"/>
            <a:ext cx="1721946" cy="52322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Summary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260" y="620689"/>
            <a:ext cx="8237204" cy="6029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7" y="620688"/>
            <a:ext cx="8035590" cy="60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628327" y="2205038"/>
            <a:ext cx="1943100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b="1" dirty="0">
                <a:solidFill>
                  <a:srgbClr val="FFFF00"/>
                </a:solidFill>
              </a:rPr>
              <a:t>Peter Parham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484438" y="209550"/>
            <a:ext cx="331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Acknowledgements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508104" y="2210886"/>
            <a:ext cx="2303462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FFFF66"/>
                </a:solidFill>
              </a:rPr>
              <a:t>DNA Samples</a:t>
            </a:r>
          </a:p>
          <a:p>
            <a:r>
              <a:rPr lang="en-GB" dirty="0">
                <a:solidFill>
                  <a:srgbClr val="FFFF66"/>
                </a:solidFill>
              </a:rPr>
              <a:t>And Whole-</a:t>
            </a:r>
            <a:r>
              <a:rPr lang="en-GB" dirty="0" err="1">
                <a:solidFill>
                  <a:srgbClr val="FFFF66"/>
                </a:solidFill>
              </a:rPr>
              <a:t>Exome</a:t>
            </a:r>
            <a:r>
              <a:rPr lang="en-GB" dirty="0">
                <a:solidFill>
                  <a:srgbClr val="FFFF66"/>
                </a:solidFill>
              </a:rPr>
              <a:t> Data </a:t>
            </a:r>
          </a:p>
          <a:p>
            <a:endParaRPr lang="en-GB" sz="800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Brenna </a:t>
            </a:r>
            <a:r>
              <a:rPr lang="en-GB" dirty="0" err="1">
                <a:solidFill>
                  <a:srgbClr val="FFFF00"/>
                </a:solidFill>
              </a:rPr>
              <a:t>Henn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Jeffrey Kidd</a:t>
            </a:r>
          </a:p>
          <a:p>
            <a:r>
              <a:rPr lang="en-GB" dirty="0">
                <a:solidFill>
                  <a:srgbClr val="FFFF00"/>
                </a:solidFill>
              </a:rPr>
              <a:t>Jeff Wall</a:t>
            </a:r>
          </a:p>
          <a:p>
            <a:r>
              <a:rPr lang="en-GB" dirty="0">
                <a:solidFill>
                  <a:srgbClr val="FFFF00"/>
                </a:solidFill>
              </a:rPr>
              <a:t>Carlos </a:t>
            </a:r>
            <a:r>
              <a:rPr lang="en-GB" dirty="0" err="1">
                <a:solidFill>
                  <a:srgbClr val="FFFF00"/>
                </a:solidFill>
              </a:rPr>
              <a:t>Bustamente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402171" y="3091163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Neda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Nemat-Gorgani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482525" y="2660799"/>
            <a:ext cx="1931939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Arnav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Moudgil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44855" y="3573016"/>
            <a:ext cx="222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Laurent </a:t>
            </a:r>
            <a:r>
              <a:rPr lang="en-GB" dirty="0" err="1" smtClean="0">
                <a:solidFill>
                  <a:srgbClr val="FFFF00"/>
                </a:solidFill>
              </a:rPr>
              <a:t>Abi-Rached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15815" y="5215068"/>
            <a:ext cx="374401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</a:rPr>
              <a:t>Meeting Organizers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</a:rPr>
              <a:t>Life Technologies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529" y="1083974"/>
            <a:ext cx="5051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Main considerations per read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129" y="1988840"/>
            <a:ext cx="32624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Quality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Specificity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Novel Mutation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Depth (post-filter)</a:t>
            </a:r>
          </a:p>
        </p:txBody>
      </p:sp>
    </p:spTree>
    <p:extLst>
      <p:ext uri="{BB962C8B-B14F-4D97-AF65-F5344CB8AC3E}">
        <p14:creationId xmlns:p14="http://schemas.microsoft.com/office/powerpoint/2010/main" val="8092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3419475" y="404813"/>
            <a:ext cx="4105275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843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467725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4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68490"/>
            <a:ext cx="6748286" cy="1978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548680"/>
            <a:ext cx="451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FASTQ sequence read format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4361048"/>
            <a:ext cx="4636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Minimum Quality Requirement?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Per base ? per read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Vs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read depth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44624"/>
            <a:ext cx="1069524" cy="400110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Quality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798973" cy="2736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14" y="87528"/>
            <a:ext cx="2034531" cy="52322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Specificity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87528"/>
            <a:ext cx="544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Filtering Strategy (e.g. HLA-A)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798973" cy="2736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14" y="87528"/>
            <a:ext cx="1503938" cy="40011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Specificity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87528"/>
            <a:ext cx="544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Filtering Strategy (e.g. HLA-A)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8424936" cy="27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1187624" y="595531"/>
            <a:ext cx="7278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Pipeline aligns and correctly identifies new alleles</a:t>
            </a:r>
          </a:p>
        </p:txBody>
      </p:sp>
      <p:pic>
        <p:nvPicPr>
          <p:cNvPr id="2355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752"/>
            <a:ext cx="91440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514" y="87528"/>
            <a:ext cx="1503938" cy="40011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Specificity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98370"/>
            <a:ext cx="651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HLA: Alignment Reference Sequence Crucial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120401" cy="5602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14" y="87528"/>
            <a:ext cx="1210588" cy="52322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Depth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083974"/>
            <a:ext cx="726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Read depth required for calling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zygosity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?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204864"/>
            <a:ext cx="65598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WGS ~ 20x (with 99% accuracy)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Diagnostic HLA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=?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Allele drop out ? (PCR &amp; capture methods)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174</Words>
  <Application>Microsoft Office PowerPoint</Application>
  <PresentationFormat>On-screen Show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Poaaarl</dc:creator>
  <cp:lastModifiedBy>Poaaarl</cp:lastModifiedBy>
  <cp:revision>21</cp:revision>
  <dcterms:created xsi:type="dcterms:W3CDTF">2012-10-05T06:04:39Z</dcterms:created>
  <dcterms:modified xsi:type="dcterms:W3CDTF">2012-10-06T20:36:51Z</dcterms:modified>
</cp:coreProperties>
</file>