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9" d="100"/>
          <a:sy n="8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0527A-4985-419A-9BF9-569058AD8FC9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97205-903A-4911-B6ED-D464A145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43E44-5072-409C-B07E-C08FB2AA3155}" type="slidenum">
              <a:rPr lang="en-US"/>
              <a:pPr/>
              <a:t>5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109"/>
            <a:ext cx="5485158" cy="411464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75C0F-7693-48EA-A038-7E9994538A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56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75C0F-7693-48EA-A038-7E9994538A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75C0F-7693-48EA-A038-7E9994538A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0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0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85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6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3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6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297F-4533-4349-9906-16B717D2765F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09D6-3E5C-48D3-8265-6E8CE7F0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62049"/>
            <a:ext cx="5486400" cy="5208607"/>
          </a:xfrm>
          <a:prstGeom prst="rect">
            <a:avLst/>
          </a:prstGeom>
          <a:solidFill>
            <a:schemeClr val="bg1">
              <a:lumMod val="65000"/>
              <a:alpha val="78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525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52400" y="1295400"/>
            <a:ext cx="2286000" cy="284384"/>
          </a:xfrm>
          <a:prstGeom prst="wedgeRectCallout">
            <a:avLst>
              <a:gd name="adj1" fmla="val 199929"/>
              <a:gd name="adj2" fmla="val -2070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IHWG Workshop Data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23825" y="1752600"/>
            <a:ext cx="2286000" cy="284384"/>
          </a:xfrm>
          <a:prstGeom prst="wedgeRectCallout">
            <a:avLst>
              <a:gd name="adj1" fmla="val 73973"/>
              <a:gd name="adj2" fmla="val -2403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Tools for HLA Sequence</a:t>
            </a:r>
          </a:p>
        </p:txBody>
      </p:sp>
    </p:spTree>
    <p:extLst>
      <p:ext uri="{BB962C8B-B14F-4D97-AF65-F5344CB8AC3E}">
        <p14:creationId xmlns:p14="http://schemas.microsoft.com/office/powerpoint/2010/main" val="28477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915-8EA2-4D67-9085-D7EF5C271E8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4" y="609600"/>
            <a:ext cx="8742726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72674" y="2209799"/>
            <a:ext cx="4932726" cy="685801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29300" y="1541060"/>
            <a:ext cx="1638300" cy="9906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" y="3962400"/>
            <a:ext cx="1638300" cy="8382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915-8EA2-4D67-9085-D7EF5C271E8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258"/>
            <a:ext cx="8325739" cy="656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286000" y="2133600"/>
            <a:ext cx="1066800" cy="6096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4191000"/>
            <a:ext cx="1257300" cy="6096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5715000"/>
            <a:ext cx="7162800" cy="10668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915-8EA2-4D67-9085-D7EF5C271E8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6" y="533400"/>
            <a:ext cx="874453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6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762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http://www.ncbi.nlm.nih.gov/sra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26482"/>
            <a:ext cx="9144000" cy="402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1143000"/>
            <a:ext cx="1039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Growth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1206442"/>
          </a:xfrm>
          <a:prstGeom prst="rect">
            <a:avLst/>
          </a:prstGeom>
        </p:spPr>
      </p:pic>
      <p:pic>
        <p:nvPicPr>
          <p:cNvPr id="1026" name="Chart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15817"/>
            <a:ext cx="7019925" cy="4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1143000"/>
            <a:ext cx="1039481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Scope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Repository of raw reads from next generation sequencing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Any Platform is in Scope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Align Sequences including BAM, SAM files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Worldwide shared content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NCBI, EBI, DDBJ (www.insdc.org)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Minimally useful metadata, separable and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indexed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Sample Attributes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 details (library prep, etc.)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Capture method/reagents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Assembly used for alignments (BAMS and VCF files)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12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839075" cy="6277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15277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15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915-8EA2-4D67-9085-D7EF5C271E8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962400"/>
            <a:ext cx="5105400" cy="23622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Arose </a:t>
            </a:r>
            <a:r>
              <a:rPr lang="en-US" sz="2000" dirty="0"/>
              <a:t>from the 2008 </a:t>
            </a:r>
            <a:r>
              <a:rPr lang="en-US" sz="2000" dirty="0" smtClean="0"/>
              <a:t>SACGHS recommendation to the Secretary of HHS to create a </a:t>
            </a:r>
            <a:r>
              <a:rPr lang="en-US" sz="2000" dirty="0"/>
              <a:t>publicly available, Web-based registry to enhance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transparency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of genetic testing and to assist efforts in reviewing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clinical validity </a:t>
            </a:r>
            <a:r>
              <a:rPr lang="en-US" sz="2000" dirty="0"/>
              <a:t>of laboratory-developed tests.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5" descr="SACGHS_rpt_p1_ed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91000"/>
            <a:ext cx="35193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914400"/>
            <a:ext cx="7391400" cy="25908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Enable health care providers to find information about laboratories and genetic test that they do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Encourage providers to voluntarily share information about the availability and scientific basis of their tests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Facilitate research and new scientific discoveries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Each test assigned a unique accession/version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number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66700"/>
            <a:ext cx="194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Purpose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756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990600"/>
            <a:ext cx="7772400" cy="5105400"/>
          </a:xfrm>
        </p:spPr>
        <p:txBody>
          <a:bodyPr>
            <a:no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1800" dirty="0"/>
              <a:t>Laboratory</a:t>
            </a:r>
            <a:r>
              <a:rPr lang="en-US" sz="1800" b="1" dirty="0"/>
              <a:t> </a:t>
            </a:r>
            <a:endParaRPr lang="en-US" sz="1800" b="1" dirty="0" smtClean="0"/>
          </a:p>
          <a:p>
            <a:pPr marL="57150" indent="0">
              <a:spcBef>
                <a:spcPts val="0"/>
              </a:spcBef>
              <a:buNone/>
            </a:pPr>
            <a:r>
              <a:rPr lang="en-US" sz="1800" dirty="0" smtClean="0"/>
              <a:t>	Contact </a:t>
            </a:r>
            <a:r>
              <a:rPr lang="en-US" sz="1800" dirty="0"/>
              <a:t>information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sz="1800" dirty="0" smtClean="0"/>
              <a:t>	Certification(s</a:t>
            </a:r>
            <a:r>
              <a:rPr lang="en-US" sz="1800" dirty="0"/>
              <a:t>), license(s</a:t>
            </a:r>
            <a:r>
              <a:rPr lang="en-US" sz="1800" dirty="0" smtClean="0"/>
              <a:t>)</a:t>
            </a:r>
            <a:endParaRPr lang="en-US" sz="18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Test information</a:t>
            </a:r>
          </a:p>
          <a:p>
            <a:pPr marL="144018" indent="0">
              <a:spcBef>
                <a:spcPts val="0"/>
              </a:spcBef>
              <a:buNone/>
            </a:pPr>
            <a:r>
              <a:rPr lang="en-US" sz="1800" dirty="0" smtClean="0"/>
              <a:t>	Intended use</a:t>
            </a:r>
          </a:p>
          <a:p>
            <a:pPr marL="144018" indent="0">
              <a:spcBef>
                <a:spcPts val="0"/>
              </a:spcBef>
              <a:buNone/>
            </a:pPr>
            <a:r>
              <a:rPr lang="en-US" sz="1800" dirty="0" smtClean="0"/>
              <a:t>	Target population</a:t>
            </a:r>
          </a:p>
          <a:p>
            <a:pPr marL="144018" indent="0">
              <a:spcBef>
                <a:spcPts val="0"/>
              </a:spcBef>
              <a:buNone/>
            </a:pPr>
            <a:r>
              <a:rPr lang="en-US" sz="1800" dirty="0" smtClean="0"/>
              <a:t>	Assay limitations </a:t>
            </a:r>
          </a:p>
          <a:p>
            <a:pPr marL="144018" indent="0">
              <a:spcBef>
                <a:spcPts val="0"/>
              </a:spcBef>
              <a:buNone/>
            </a:pPr>
            <a:r>
              <a:rPr lang="en-US" sz="1800" dirty="0" smtClean="0"/>
              <a:t>	Methodology</a:t>
            </a:r>
          </a:p>
          <a:p>
            <a:pPr marL="144018" indent="0">
              <a:spcBef>
                <a:spcPts val="0"/>
              </a:spcBef>
              <a:buNone/>
            </a:pPr>
            <a:r>
              <a:rPr lang="en-US" sz="1800" dirty="0" smtClean="0"/>
              <a:t>	Analytical validity</a:t>
            </a:r>
          </a:p>
          <a:p>
            <a:pPr marL="144018" indent="0">
              <a:spcBef>
                <a:spcPts val="0"/>
              </a:spcBef>
              <a:buNone/>
            </a:pPr>
            <a:r>
              <a:rPr lang="en-US" sz="1800" dirty="0" smtClean="0"/>
              <a:t>	Clinical </a:t>
            </a:r>
            <a:r>
              <a:rPr lang="en-US" sz="1800" dirty="0"/>
              <a:t>validity </a:t>
            </a:r>
          </a:p>
          <a:p>
            <a:pPr marL="144018" indent="0">
              <a:spcBef>
                <a:spcPts val="0"/>
              </a:spcBef>
              <a:buNone/>
            </a:pPr>
            <a:r>
              <a:rPr lang="en-US" sz="1800" dirty="0" smtClean="0"/>
              <a:t>	Clinical </a:t>
            </a:r>
            <a:r>
              <a:rPr lang="en-US" sz="1800" dirty="0"/>
              <a:t>utility </a:t>
            </a:r>
          </a:p>
          <a:p>
            <a:pPr marL="144018" indent="0">
              <a:spcBef>
                <a:spcPts val="0"/>
              </a:spcBef>
              <a:buNone/>
            </a:pPr>
            <a:r>
              <a:rPr lang="en-US" sz="1800" dirty="0" smtClean="0"/>
              <a:t>	Ordering </a:t>
            </a:r>
            <a:r>
              <a:rPr lang="en-US" sz="1800" dirty="0"/>
              <a:t>information</a:t>
            </a:r>
          </a:p>
          <a:p>
            <a:pPr marL="144018" indent="0">
              <a:spcBef>
                <a:spcPts val="0"/>
              </a:spcBef>
              <a:buNone/>
            </a:pPr>
            <a:r>
              <a:rPr lang="en-US" sz="1800" dirty="0" smtClean="0"/>
              <a:t>	Test </a:t>
            </a:r>
            <a:r>
              <a:rPr lang="en-US" sz="1800" dirty="0"/>
              <a:t>credentials (e.g., </a:t>
            </a:r>
            <a:r>
              <a:rPr lang="en-US" sz="1800" dirty="0" smtClean="0"/>
              <a:t>FDA, CAP, ASHI)</a:t>
            </a:r>
          </a:p>
          <a:p>
            <a:pPr marL="171450" indent="0">
              <a:spcBef>
                <a:spcPts val="0"/>
              </a:spcBef>
              <a:buNone/>
            </a:pPr>
            <a:endParaRPr lang="en-US" sz="1800" dirty="0"/>
          </a:p>
          <a:p>
            <a:pPr marL="57150" indent="0">
              <a:spcBef>
                <a:spcPts val="0"/>
              </a:spcBef>
              <a:buNone/>
            </a:pPr>
            <a:r>
              <a:rPr lang="en-US" sz="1800" dirty="0" smtClean="0"/>
              <a:t>Additional resources</a:t>
            </a:r>
          </a:p>
          <a:p>
            <a:pPr marL="144018" indent="0">
              <a:spcBef>
                <a:spcPts val="0"/>
              </a:spcBef>
              <a:buNone/>
            </a:pPr>
            <a:r>
              <a:rPr lang="en-US" sz="1800" dirty="0" smtClean="0"/>
              <a:t>Other NLM resources and professional practice guidelines well integrated in the GTR</a:t>
            </a:r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763000" cy="457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a typeface="Tahoma" pitchFamily="34" charset="0"/>
                <a:cs typeface="Tahoma" pitchFamily="34" charset="0"/>
              </a:rPr>
              <a:t>Overview of Information</a:t>
            </a:r>
            <a:endParaRPr lang="en-US" sz="2000" b="1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522"/>
            <a:ext cx="8915400" cy="670878"/>
          </a:xfrm>
        </p:spPr>
        <p:txBody>
          <a:bodyPr>
            <a:normAutofit/>
          </a:bodyPr>
          <a:lstStyle/>
          <a:p>
            <a:r>
              <a:rPr lang="en-US" sz="2400" b="1" spc="0" dirty="0" smtClean="0">
                <a:ea typeface="Tahoma" pitchFamily="34" charset="0"/>
                <a:cs typeface="Tahoma" pitchFamily="34" charset="0"/>
              </a:rPr>
              <a:t>Scope </a:t>
            </a:r>
            <a:r>
              <a:rPr lang="en-US" sz="2400" b="1" spc="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spc="0" dirty="0" smtClean="0">
                <a:ea typeface="Tahoma" pitchFamily="34" charset="0"/>
                <a:cs typeface="Tahoma" pitchFamily="34" charset="0"/>
              </a:rPr>
              <a:t>and Content</a:t>
            </a:r>
            <a:endParaRPr lang="en-US" sz="2400" b="1" spc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610600" cy="5638800"/>
          </a:xfrm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 smtClean="0"/>
              <a:t>Scope</a:t>
            </a:r>
          </a:p>
          <a:p>
            <a:pPr marL="393192" lvl="1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 smtClean="0"/>
              <a:t>Single-gene </a:t>
            </a:r>
            <a:r>
              <a:rPr lang="en-US" sz="2000" dirty="0"/>
              <a:t>tests for heritable </a:t>
            </a:r>
            <a:r>
              <a:rPr lang="en-US" sz="2000" dirty="0" smtClean="0"/>
              <a:t>mutations</a:t>
            </a:r>
          </a:p>
          <a:p>
            <a:pPr marL="393192" lvl="1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 smtClean="0"/>
              <a:t>Molecular, cytogenetic and biochemical tests; </a:t>
            </a:r>
          </a:p>
          <a:p>
            <a:pPr marL="393192" lvl="1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/>
              <a:t>M</a:t>
            </a:r>
            <a:r>
              <a:rPr lang="en-US" sz="2000" dirty="0" smtClean="0"/>
              <a:t>ultiplex </a:t>
            </a:r>
            <a:r>
              <a:rPr lang="en-US" sz="2000" dirty="0"/>
              <a:t>panels and </a:t>
            </a:r>
            <a:r>
              <a:rPr lang="en-US" sz="2000" dirty="0" smtClean="0"/>
              <a:t>arrays</a:t>
            </a:r>
            <a:r>
              <a:rPr lang="en-US" sz="2000" dirty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HLA tests are in scope for GTR </a:t>
            </a:r>
            <a:endParaRPr lang="en-US" sz="2000" dirty="0" smtClean="0"/>
          </a:p>
          <a:p>
            <a:pPr marL="393192" lvl="1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 err="1"/>
              <a:t>P</a:t>
            </a:r>
            <a:r>
              <a:rPr lang="en-US" sz="2000" dirty="0" err="1" smtClean="0"/>
              <a:t>harmacogenetic</a:t>
            </a:r>
            <a:r>
              <a:rPr lang="en-US" sz="2000" dirty="0" smtClean="0"/>
              <a:t> tests</a:t>
            </a:r>
          </a:p>
          <a:p>
            <a:pPr marL="109728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 smtClean="0"/>
              <a:t>Content	</a:t>
            </a:r>
          </a:p>
          <a:p>
            <a:pPr marL="109728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82 </a:t>
            </a:r>
            <a:r>
              <a:rPr lang="en-US" sz="2000" dirty="0"/>
              <a:t>labs registered in 24 </a:t>
            </a:r>
            <a:r>
              <a:rPr lang="en-US" sz="2000" dirty="0" smtClean="0"/>
              <a:t>countries with 608 registered tests </a:t>
            </a:r>
            <a:r>
              <a:rPr lang="en-US" sz="2000" dirty="0"/>
              <a:t>	</a:t>
            </a:r>
            <a:r>
              <a:rPr lang="en-US" sz="2000" dirty="0" smtClean="0"/>
              <a:t>487 </a:t>
            </a:r>
            <a:r>
              <a:rPr lang="en-US" sz="2000" dirty="0"/>
              <a:t>total conditions assessed by registered </a:t>
            </a:r>
            <a:r>
              <a:rPr lang="en-US" sz="2000" dirty="0" smtClean="0"/>
              <a:t>tests</a:t>
            </a:r>
          </a:p>
          <a:p>
            <a:pPr marL="393192" lvl="1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 smtClean="0"/>
              <a:t>	588 genes measured by registered tests</a:t>
            </a:r>
          </a:p>
          <a:p>
            <a:pPr marL="393192" lvl="1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GeneTests</a:t>
            </a:r>
            <a:r>
              <a:rPr lang="en-US" sz="2000" dirty="0" smtClean="0"/>
              <a:t> Laboratory Directory is reflected in GTR</a:t>
            </a:r>
          </a:p>
          <a:p>
            <a:pPr marL="393192" lvl="1" indent="0">
              <a:spcBef>
                <a:spcPts val="0"/>
              </a:spcBef>
              <a:buClr>
                <a:schemeClr val="tx2"/>
              </a:buClr>
              <a:buNone/>
            </a:pPr>
            <a:endParaRPr lang="en-US" sz="2000" dirty="0"/>
          </a:p>
          <a:p>
            <a:pPr marL="109728" lvl="1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en-US" sz="2000" i="1" dirty="0"/>
              <a:t>Test results are not part of the </a:t>
            </a:r>
            <a:r>
              <a:rPr lang="en-US" sz="2000" i="1" dirty="0" smtClean="0"/>
              <a:t>GTR!</a:t>
            </a:r>
            <a:endParaRPr lang="en-US" sz="2000" i="1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</a:pPr>
            <a:endParaRPr lang="en-US" sz="2000" dirty="0"/>
          </a:p>
          <a:p>
            <a:pPr marL="57150" inden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US" sz="2000" dirty="0"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5784"/>
            <a:ext cx="5181600" cy="63978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 for GTR in HLA Testing?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667000" y="5276464"/>
            <a:ext cx="1066800" cy="1447800"/>
            <a:chOff x="2514600" y="4648200"/>
            <a:chExt cx="1066800" cy="1447800"/>
          </a:xfrm>
        </p:grpSpPr>
        <p:sp>
          <p:nvSpPr>
            <p:cNvPr id="5" name="Rectangle 4"/>
            <p:cNvSpPr/>
            <p:nvPr/>
          </p:nvSpPr>
          <p:spPr>
            <a:xfrm>
              <a:off x="2514600" y="4648200"/>
              <a:ext cx="10668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Lab Report</a:t>
              </a:r>
            </a:p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  <a:p>
              <a:r>
                <a:rPr lang="en-US" sz="900" dirty="0" smtClean="0">
                  <a:solidFill>
                    <a:srgbClr val="FF0000"/>
                  </a:solidFill>
                </a:rPr>
                <a:t>A …</a:t>
              </a:r>
            </a:p>
            <a:p>
              <a:r>
                <a:rPr lang="en-US" sz="900" dirty="0" smtClean="0">
                  <a:solidFill>
                    <a:srgbClr val="FF0000"/>
                  </a:solidFill>
                </a:rPr>
                <a:t>B …</a:t>
              </a:r>
            </a:p>
            <a:p>
              <a:r>
                <a:rPr lang="en-US" sz="900" dirty="0" smtClean="0">
                  <a:solidFill>
                    <a:srgbClr val="FF0000"/>
                  </a:solidFill>
                </a:rPr>
                <a:t>C …</a:t>
              </a:r>
            </a:p>
            <a:p>
              <a:r>
                <a:rPr lang="en-US" sz="900" dirty="0" smtClean="0">
                  <a:solidFill>
                    <a:srgbClr val="FF0000"/>
                  </a:solidFill>
                </a:rPr>
                <a:t>DRB1 …</a:t>
              </a:r>
            </a:p>
            <a:p>
              <a:r>
                <a:rPr lang="en-US" sz="900" dirty="0" smtClean="0">
                  <a:solidFill>
                    <a:srgbClr val="FF0000"/>
                  </a:solidFill>
                </a:rPr>
                <a:t>DQB1 …</a:t>
              </a:r>
              <a:endParaRPr lang="en-US" sz="900" dirty="0">
                <a:solidFill>
                  <a:srgbClr val="FF0000"/>
                </a:solidFill>
              </a:endParaRPr>
            </a:p>
          </p:txBody>
        </p:sp>
        <p:pic>
          <p:nvPicPr>
            <p:cNvPr id="6" name="Content Placeholder 5" descr="qrcode_allel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" b="-196"/>
            <a:stretch/>
          </p:blipFill>
          <p:spPr bwMode="auto">
            <a:xfrm>
              <a:off x="3124200" y="5410200"/>
              <a:ext cx="313654" cy="31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28600" y="3981064"/>
            <a:ext cx="1447800" cy="990600"/>
          </a:xfrm>
          <a:prstGeom prst="rect">
            <a:avLst/>
          </a:prstGeom>
          <a:solidFill>
            <a:srgbClr val="00529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HLA Lab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0" y="5657464"/>
            <a:ext cx="1447800" cy="663015"/>
          </a:xfrm>
          <a:prstGeom prst="rect">
            <a:avLst/>
          </a:prstGeom>
          <a:solidFill>
            <a:srgbClr val="00529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BMT Clinic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7517922" y="2309512"/>
            <a:ext cx="1219200" cy="2141157"/>
          </a:xfrm>
          <a:prstGeom prst="can">
            <a:avLst>
              <a:gd name="adj" fmla="val 23796"/>
            </a:avLst>
          </a:prstGeom>
          <a:solidFill>
            <a:srgbClr val="00529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6800" y="5047864"/>
            <a:ext cx="1371600" cy="91440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2400" y="5962264"/>
            <a:ext cx="1219200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858000" y="4819264"/>
            <a:ext cx="1066800" cy="106680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3200401" y="3523864"/>
            <a:ext cx="2667000" cy="14478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5293"/>
                </a:solidFill>
              </a:rPr>
              <a:t>GL Service</a:t>
            </a:r>
            <a:endParaRPr lang="en-US" dirty="0">
              <a:solidFill>
                <a:srgbClr val="005293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52600" y="4247764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1891398"/>
            <a:ext cx="1437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Register </a:t>
            </a:r>
            <a:br>
              <a:rPr lang="en-US" sz="1200" dirty="0" smtClean="0"/>
            </a:br>
            <a:r>
              <a:rPr lang="en-US" sz="1200" dirty="0" smtClean="0"/>
              <a:t>kit methodology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752601" y="4400164"/>
            <a:ext cx="1371599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82932" y="4529853"/>
            <a:ext cx="1176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URI: QR Code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5200" y="5352664"/>
            <a:ext cx="872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URIs/IDs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943600" y="4247764"/>
            <a:ext cx="145164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0800" y="3920253"/>
            <a:ext cx="44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URI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172200" y="4514464"/>
            <a:ext cx="936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GL </a:t>
            </a:r>
            <a:r>
              <a:rPr lang="en-US" sz="1400" dirty="0"/>
              <a:t>S</a:t>
            </a:r>
            <a:r>
              <a:rPr lang="en-US" sz="1400" dirty="0" smtClean="0"/>
              <a:t>tring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943600" y="4400164"/>
            <a:ext cx="1447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91000" y="5657464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Scan 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219200" y="550506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Print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228600" y="1999864"/>
            <a:ext cx="1447800" cy="768552"/>
          </a:xfrm>
          <a:prstGeom prst="rect">
            <a:avLst/>
          </a:prstGeom>
          <a:solidFill>
            <a:schemeClr val="tx2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Kit Manufacturer</a:t>
            </a:r>
            <a:endParaRPr lang="en-US" sz="1400" dirty="0"/>
          </a:p>
        </p:txBody>
      </p:sp>
      <p:sp>
        <p:nvSpPr>
          <p:cNvPr id="31" name="Cloud 30"/>
          <p:cNvSpPr/>
          <p:nvPr/>
        </p:nvSpPr>
        <p:spPr>
          <a:xfrm>
            <a:off x="3215943" y="1847464"/>
            <a:ext cx="2635917" cy="14478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752600" y="2380864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03076" y="3904864"/>
            <a:ext cx="936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GL </a:t>
            </a:r>
            <a:r>
              <a:rPr lang="en-US" sz="1400" dirty="0"/>
              <a:t>S</a:t>
            </a:r>
            <a:r>
              <a:rPr lang="en-US" sz="1400" dirty="0" smtClean="0"/>
              <a:t>tring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155468" y="2571364"/>
            <a:ext cx="631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Kit ID</a:t>
            </a:r>
            <a:endParaRPr lang="en-US" sz="12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752600" y="2523536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14400" y="2914264"/>
            <a:ext cx="0" cy="990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1000" y="3295264"/>
            <a:ext cx="631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Kit ID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6383443" y="2076064"/>
            <a:ext cx="56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Kit ID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6019800" y="2571364"/>
            <a:ext cx="1288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Kit Methodology</a:t>
            </a:r>
            <a:endParaRPr lang="en-US" sz="12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927430" y="2533264"/>
            <a:ext cx="1447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927431" y="2380864"/>
            <a:ext cx="144779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68" y="2365480"/>
            <a:ext cx="2191056" cy="257211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V="1">
            <a:off x="1676400" y="3062377"/>
            <a:ext cx="1835285" cy="9186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9993223">
            <a:off x="1902841" y="3085273"/>
            <a:ext cx="93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Registers </a:t>
            </a:r>
            <a:br>
              <a:rPr lang="en-US" sz="1200" dirty="0" smtClean="0"/>
            </a:br>
            <a:r>
              <a:rPr lang="en-US" sz="1200" dirty="0" smtClean="0"/>
              <a:t>Use of Kit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6" grpId="0" animBg="1"/>
      <p:bldP spid="20" grpId="0"/>
      <p:bldP spid="27" grpId="0"/>
      <p:bldP spid="28" grpId="0"/>
      <p:bldP spid="30" grpId="0"/>
      <p:bldP spid="32" grpId="0"/>
      <p:bldP spid="38" grpId="0"/>
      <p:bldP spid="39" grpId="0"/>
      <p:bldP spid="25" grpId="0" animBg="1"/>
      <p:bldP spid="31" grpId="0" animBg="1"/>
      <p:bldP spid="40" grpId="0"/>
      <p:bldP spid="41" grpId="0"/>
      <p:bldP spid="53" grpId="0"/>
      <p:bldP spid="78" grpId="0"/>
      <p:bldP spid="79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227</Words>
  <Application>Microsoft Office PowerPoint</Application>
  <PresentationFormat>On-screen Show (4:3)</PresentationFormat>
  <Paragraphs>90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Information</vt:lpstr>
      <vt:lpstr>Scope  and Content</vt:lpstr>
      <vt:lpstr>Role for GTR in HLA Testing?</vt:lpstr>
      <vt:lpstr>PowerPoint Presentation</vt:lpstr>
      <vt:lpstr>PowerPoint Presentation</vt:lpstr>
      <vt:lpstr>PowerPoint Presentation</vt:lpstr>
      <vt:lpstr>Discussion</vt:lpstr>
    </vt:vector>
  </TitlesOfParts>
  <Company>NCBI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feolo</dc:creator>
  <cp:lastModifiedBy>feolo</cp:lastModifiedBy>
  <cp:revision>3</cp:revision>
  <dcterms:created xsi:type="dcterms:W3CDTF">2012-10-08T12:51:17Z</dcterms:created>
  <dcterms:modified xsi:type="dcterms:W3CDTF">2012-10-08T13:30:11Z</dcterms:modified>
</cp:coreProperties>
</file>