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diagrams/quickStyle1.xml" ContentType="application/vnd.openxmlformats-officedocument.drawingml.diagramStyl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419" r:id="rId3"/>
    <p:sldId id="397" r:id="rId4"/>
    <p:sldId id="426" r:id="rId5"/>
    <p:sldId id="445" r:id="rId6"/>
    <p:sldId id="446" r:id="rId7"/>
    <p:sldId id="459" r:id="rId8"/>
    <p:sldId id="457" r:id="rId9"/>
    <p:sldId id="455" r:id="rId10"/>
    <p:sldId id="456" r:id="rId11"/>
    <p:sldId id="463" r:id="rId12"/>
    <p:sldId id="464" r:id="rId13"/>
    <p:sldId id="465" r:id="rId14"/>
    <p:sldId id="466" r:id="rId15"/>
    <p:sldId id="467" r:id="rId16"/>
    <p:sldId id="471" r:id="rId17"/>
    <p:sldId id="406" r:id="rId18"/>
    <p:sldId id="410" r:id="rId19"/>
    <p:sldId id="393" r:id="rId20"/>
    <p:sldId id="407" r:id="rId21"/>
    <p:sldId id="408" r:id="rId22"/>
    <p:sldId id="415" r:id="rId23"/>
    <p:sldId id="417" r:id="rId24"/>
    <p:sldId id="472" r:id="rId25"/>
    <p:sldId id="469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01A1F-1EE3-064D-B5B9-CBDDD14A9EC0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6B25FD-5140-1B48-BCE9-00A410BE03EA}">
      <dgm:prSet phldrT="[Text]" custT="1"/>
      <dgm:spPr/>
      <dgm:t>
        <a:bodyPr/>
        <a:lstStyle/>
        <a:p>
          <a:r>
            <a:rPr lang="en-US" sz="700" dirty="0" smtClean="0">
              <a:solidFill>
                <a:schemeClr val="tx1"/>
              </a:solidFill>
              <a:latin typeface="Arial"/>
              <a:cs typeface="Arial"/>
            </a:rPr>
            <a:t>Extract DNA</a:t>
          </a:r>
          <a:endParaRPr lang="en-US" sz="700" dirty="0">
            <a:solidFill>
              <a:schemeClr val="tx1"/>
            </a:solidFill>
            <a:latin typeface="Arial"/>
            <a:cs typeface="Arial"/>
          </a:endParaRPr>
        </a:p>
      </dgm:t>
    </dgm:pt>
    <dgm:pt modelId="{3DD6EFE3-DEB4-2841-8BAA-B462EEDDF881}" type="parTrans" cxnId="{5C4D73D4-FF91-6147-83D9-EC7F4D50B790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24CD09D9-87F7-5C40-B470-3E113C844BAC}" type="sibTrans" cxnId="{5C4D73D4-FF91-6147-83D9-EC7F4D50B790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E2E5FE3B-58B2-C24B-A332-8A4510B7907A}">
      <dgm:prSet phldrT="[Text]" custT="1"/>
      <dgm:spPr/>
      <dgm:t>
        <a:bodyPr/>
        <a:lstStyle/>
        <a:p>
          <a:r>
            <a:rPr lang="en-US" sz="700" dirty="0" smtClean="0">
              <a:solidFill>
                <a:schemeClr val="tx1"/>
              </a:solidFill>
              <a:latin typeface="Arial"/>
              <a:cs typeface="Arial"/>
            </a:rPr>
            <a:t>Purify sequencing templates</a:t>
          </a:r>
          <a:endParaRPr lang="en-US" sz="700" dirty="0">
            <a:solidFill>
              <a:schemeClr val="tx1"/>
            </a:solidFill>
            <a:latin typeface="Arial"/>
            <a:cs typeface="Arial"/>
          </a:endParaRPr>
        </a:p>
      </dgm:t>
    </dgm:pt>
    <dgm:pt modelId="{4C9AC08D-35BB-214A-8D30-53AE7B02F6F1}" type="parTrans" cxnId="{62C57C60-9B90-014E-BF51-263795EDFDE9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331D145A-79A7-7543-9CCA-273A9AD2142C}" type="sibTrans" cxnId="{62C57C60-9B90-014E-BF51-263795EDFDE9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46B4FEB0-9373-E948-B525-EAB8725DD4EE}">
      <dgm:prSet phldrT="[Text]" custT="1"/>
      <dgm:spPr/>
      <dgm:t>
        <a:bodyPr/>
        <a:lstStyle/>
        <a:p>
          <a:r>
            <a:rPr lang="en-US" sz="700" dirty="0" smtClean="0">
              <a:solidFill>
                <a:schemeClr val="tx1"/>
              </a:solidFill>
              <a:latin typeface="Arial"/>
              <a:cs typeface="Arial"/>
            </a:rPr>
            <a:t>Sequence</a:t>
          </a:r>
          <a:endParaRPr lang="en-US" sz="700" dirty="0">
            <a:solidFill>
              <a:schemeClr val="tx1"/>
            </a:solidFill>
            <a:latin typeface="Arial"/>
            <a:cs typeface="Arial"/>
          </a:endParaRPr>
        </a:p>
      </dgm:t>
    </dgm:pt>
    <dgm:pt modelId="{AC3EFEC5-CB03-D849-860E-BB793D48CAC1}" type="parTrans" cxnId="{AA50361B-B1F8-4A4C-8C56-BD1B49EF3CF2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3F1FD6ED-4DE9-AA46-917F-FB403D24468D}" type="sibTrans" cxnId="{AA50361B-B1F8-4A4C-8C56-BD1B49EF3CF2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BEAFBB4E-87BB-F542-BD4C-B460EB805BD7}">
      <dgm:prSet custT="1"/>
      <dgm:spPr/>
      <dgm:t>
        <a:bodyPr/>
        <a:lstStyle/>
        <a:p>
          <a:r>
            <a:rPr lang="en-US" sz="700" dirty="0" smtClean="0">
              <a:solidFill>
                <a:schemeClr val="tx1"/>
              </a:solidFill>
              <a:latin typeface="Arial"/>
              <a:cs typeface="Arial"/>
            </a:rPr>
            <a:t>Emulsion PCR</a:t>
          </a:r>
          <a:endParaRPr lang="en-US" sz="700" dirty="0">
            <a:solidFill>
              <a:schemeClr val="tx1"/>
            </a:solidFill>
            <a:latin typeface="Arial"/>
            <a:cs typeface="Arial"/>
          </a:endParaRPr>
        </a:p>
      </dgm:t>
    </dgm:pt>
    <dgm:pt modelId="{989784AF-A077-1D4B-A2B5-7EDF60BFC3B0}" type="parTrans" cxnId="{C2BF69A4-436A-B448-9E21-FD57218DB6F5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816FFAD8-AD3B-0748-A2FB-3657ED886FB7}" type="sibTrans" cxnId="{C2BF69A4-436A-B448-9E21-FD57218DB6F5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15795F18-A69C-CC45-BABD-3D928AFC8916}">
      <dgm:prSet custT="1"/>
      <dgm:spPr/>
      <dgm:t>
        <a:bodyPr/>
        <a:lstStyle/>
        <a:p>
          <a:r>
            <a:rPr lang="en-US" sz="700" dirty="0" smtClean="0">
              <a:solidFill>
                <a:schemeClr val="tx1"/>
              </a:solidFill>
              <a:latin typeface="Arial"/>
              <a:cs typeface="Arial"/>
            </a:rPr>
            <a:t>Pool amplicons</a:t>
          </a:r>
          <a:endParaRPr lang="en-US" sz="700" dirty="0">
            <a:solidFill>
              <a:schemeClr val="tx1"/>
            </a:solidFill>
            <a:latin typeface="Arial"/>
            <a:cs typeface="Arial"/>
          </a:endParaRPr>
        </a:p>
      </dgm:t>
    </dgm:pt>
    <dgm:pt modelId="{F07F5D0C-ABDD-394D-9E66-B60379F451B8}" type="parTrans" cxnId="{FDCDEEFF-1C1A-574C-83A8-B65CFAE0D882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581E5853-223E-E04C-9A64-1FAA5B2FD3E6}" type="sibTrans" cxnId="{FDCDEEFF-1C1A-574C-83A8-B65CFAE0D882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826E3652-7D62-A446-831B-3A631D234906}">
      <dgm:prSet custT="1"/>
      <dgm:spPr/>
      <dgm:t>
        <a:bodyPr/>
        <a:lstStyle/>
        <a:p>
          <a:r>
            <a:rPr lang="en-US" sz="700" dirty="0" smtClean="0">
              <a:solidFill>
                <a:schemeClr val="tx1"/>
              </a:solidFill>
              <a:latin typeface="Arial"/>
              <a:cs typeface="Arial"/>
            </a:rPr>
            <a:t>Dilute amplicons</a:t>
          </a:r>
          <a:endParaRPr lang="en-US" sz="700" dirty="0">
            <a:solidFill>
              <a:schemeClr val="tx1"/>
            </a:solidFill>
            <a:latin typeface="Arial"/>
            <a:cs typeface="Arial"/>
          </a:endParaRPr>
        </a:p>
      </dgm:t>
    </dgm:pt>
    <dgm:pt modelId="{D170B492-5CFF-BD44-A2F4-FA0F90C98A58}" type="parTrans" cxnId="{53564487-DA63-3545-9886-AD7A21897BAD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D6A239B7-61D7-2F4D-9FB4-E1B667E14FFD}" type="sibTrans" cxnId="{53564487-DA63-3545-9886-AD7A21897BAD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093F65A5-48ED-044D-8DE3-C1C8BFC02C10}">
      <dgm:prSet custT="1"/>
      <dgm:spPr/>
      <dgm:t>
        <a:bodyPr/>
        <a:lstStyle/>
        <a:p>
          <a:r>
            <a:rPr lang="en-US" sz="700" dirty="0" smtClean="0">
              <a:solidFill>
                <a:schemeClr val="tx1"/>
              </a:solidFill>
              <a:latin typeface="Arial"/>
              <a:cs typeface="Arial"/>
            </a:rPr>
            <a:t>Quantify amplicons</a:t>
          </a:r>
          <a:endParaRPr lang="en-US" sz="700" dirty="0">
            <a:solidFill>
              <a:schemeClr val="tx1"/>
            </a:solidFill>
            <a:latin typeface="Arial"/>
            <a:cs typeface="Arial"/>
          </a:endParaRPr>
        </a:p>
      </dgm:t>
    </dgm:pt>
    <dgm:pt modelId="{D7A2ECA5-5D58-5C4D-A84A-E3171804FB46}" type="parTrans" cxnId="{D98F958C-FF5F-A34A-A7A9-BDCB24AE1600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9484F3EE-7177-0944-B0EB-632DA18F08E7}" type="sibTrans" cxnId="{D98F958C-FF5F-A34A-A7A9-BDCB24AE1600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5B7C6E49-72D8-674E-96C6-7065FC166427}">
      <dgm:prSet custT="1"/>
      <dgm:spPr/>
      <dgm:t>
        <a:bodyPr/>
        <a:lstStyle/>
        <a:p>
          <a:r>
            <a:rPr lang="en-US" sz="700" dirty="0" smtClean="0">
              <a:solidFill>
                <a:schemeClr val="tx1"/>
              </a:solidFill>
              <a:latin typeface="Arial"/>
              <a:cs typeface="Arial"/>
            </a:rPr>
            <a:t>Purify amplicons</a:t>
          </a:r>
          <a:endParaRPr lang="en-US" sz="700" dirty="0">
            <a:solidFill>
              <a:schemeClr val="tx1"/>
            </a:solidFill>
            <a:latin typeface="Arial"/>
            <a:cs typeface="Arial"/>
          </a:endParaRPr>
        </a:p>
      </dgm:t>
    </dgm:pt>
    <dgm:pt modelId="{20D367D7-3011-2049-8530-E80D63982DC3}" type="parTrans" cxnId="{9A646209-E77B-FD44-B985-B220F83B9BCC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E0147DD0-8173-684B-86A2-6DF9A1FBB94D}" type="sibTrans" cxnId="{9A646209-E77B-FD44-B985-B220F83B9BCC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361530A5-E585-C74A-BA8D-114F77C38289}">
      <dgm:prSet custT="1"/>
      <dgm:spPr/>
      <dgm:t>
        <a:bodyPr/>
        <a:lstStyle/>
        <a:p>
          <a:r>
            <a:rPr lang="en-US" sz="700" dirty="0" smtClean="0">
              <a:solidFill>
                <a:schemeClr val="tx1"/>
              </a:solidFill>
              <a:latin typeface="Arial"/>
              <a:cs typeface="Arial"/>
            </a:rPr>
            <a:t>Genomic PCR</a:t>
          </a:r>
          <a:endParaRPr lang="en-US" sz="700" dirty="0">
            <a:solidFill>
              <a:schemeClr val="tx1"/>
            </a:solidFill>
            <a:latin typeface="Arial"/>
            <a:cs typeface="Arial"/>
          </a:endParaRPr>
        </a:p>
      </dgm:t>
    </dgm:pt>
    <dgm:pt modelId="{C61A28BF-722C-7944-9874-A4F394E55535}" type="parTrans" cxnId="{A114016F-D906-B94E-AFFA-2919DAC66F4C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46DB8F36-2B12-F346-9742-955B734A9724}" type="sibTrans" cxnId="{A114016F-D906-B94E-AFFA-2919DAC66F4C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B2D96799-C74F-AC41-9471-AEC3B861C2A7}">
      <dgm:prSet custT="1"/>
      <dgm:spPr/>
      <dgm:t>
        <a:bodyPr/>
        <a:lstStyle/>
        <a:p>
          <a:r>
            <a:rPr lang="en-US" sz="700" dirty="0" smtClean="0">
              <a:solidFill>
                <a:schemeClr val="tx1"/>
              </a:solidFill>
              <a:latin typeface="Arial"/>
              <a:cs typeface="Arial"/>
            </a:rPr>
            <a:t>Analyze using </a:t>
          </a:r>
          <a:r>
            <a:rPr lang="en-US" sz="700" dirty="0" err="1" smtClean="0">
              <a:solidFill>
                <a:schemeClr val="tx1"/>
              </a:solidFill>
              <a:latin typeface="Arial"/>
              <a:cs typeface="Arial"/>
            </a:rPr>
            <a:t>Conexio</a:t>
          </a:r>
          <a:endParaRPr lang="en-US" sz="700" dirty="0">
            <a:solidFill>
              <a:schemeClr val="tx1"/>
            </a:solidFill>
            <a:latin typeface="Arial"/>
            <a:cs typeface="Arial"/>
          </a:endParaRPr>
        </a:p>
      </dgm:t>
    </dgm:pt>
    <dgm:pt modelId="{9015BBF6-E816-0347-8678-7BC2DE4F08C1}" type="parTrans" cxnId="{FBF4904B-5443-2743-BA61-9C6FF5116D4A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72222C07-A681-AE41-AC1E-863428153123}" type="sibTrans" cxnId="{FBF4904B-5443-2743-BA61-9C6FF5116D4A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DD471DAF-9CE5-9B44-A385-8D300A6F66E2}">
      <dgm:prSet custT="1"/>
      <dgm:spPr/>
      <dgm:t>
        <a:bodyPr/>
        <a:lstStyle/>
        <a:p>
          <a:r>
            <a:rPr lang="en-US" sz="700" dirty="0" smtClean="0">
              <a:solidFill>
                <a:schemeClr val="tx1"/>
              </a:solidFill>
              <a:latin typeface="Arial"/>
              <a:cs typeface="Arial"/>
            </a:rPr>
            <a:t>Generate final report</a:t>
          </a:r>
          <a:endParaRPr lang="en-US" sz="700" dirty="0">
            <a:solidFill>
              <a:schemeClr val="tx1"/>
            </a:solidFill>
            <a:latin typeface="Arial"/>
            <a:cs typeface="Arial"/>
          </a:endParaRPr>
        </a:p>
      </dgm:t>
    </dgm:pt>
    <dgm:pt modelId="{DA411870-D99A-DD49-9A0E-F78F4D01D991}" type="parTrans" cxnId="{A06B38FA-1555-F94D-90DF-3E4669551FDD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487B7DD2-42A6-3A4E-9F03-543857740EED}" type="sibTrans" cxnId="{A06B38FA-1555-F94D-90DF-3E4669551FDD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Arial"/>
            <a:cs typeface="Arial"/>
          </a:endParaRPr>
        </a:p>
      </dgm:t>
    </dgm:pt>
    <dgm:pt modelId="{B004CCE3-D8E9-F244-8BBC-96C04E86F4C6}" type="pres">
      <dgm:prSet presAssocID="{F9401A1F-1EE3-064D-B5B9-CBDDD14A9E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40655B-C8F5-CA4E-A464-9EA6C8C32776}" type="pres">
      <dgm:prSet presAssocID="{416B25FD-5140-1B48-BCE9-00A410BE03EA}" presName="parTxOnly" presStyleLbl="node1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1B9DF-AEFD-444B-8F28-60E8DEDC74EF}" type="pres">
      <dgm:prSet presAssocID="{24CD09D9-87F7-5C40-B470-3E113C844BAC}" presName="parTxOnlySpace" presStyleCnt="0"/>
      <dgm:spPr/>
    </dgm:pt>
    <dgm:pt modelId="{9483A4C8-6602-BE44-AE6D-D06E218D44B8}" type="pres">
      <dgm:prSet presAssocID="{361530A5-E585-C74A-BA8D-114F77C38289}" presName="parTxOnly" presStyleLbl="node1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721E4-4B17-DE4A-ADA2-1C558B432868}" type="pres">
      <dgm:prSet presAssocID="{46DB8F36-2B12-F346-9742-955B734A9724}" presName="parTxOnlySpace" presStyleCnt="0"/>
      <dgm:spPr/>
    </dgm:pt>
    <dgm:pt modelId="{E2A8DC8C-54B6-D840-894A-77551F14AA38}" type="pres">
      <dgm:prSet presAssocID="{5B7C6E49-72D8-674E-96C6-7065FC166427}" presName="parTxOnly" presStyleLbl="node1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0576F-5FD3-F444-A1B8-52A15E9CA367}" type="pres">
      <dgm:prSet presAssocID="{E0147DD0-8173-684B-86A2-6DF9A1FBB94D}" presName="parTxOnlySpace" presStyleCnt="0"/>
      <dgm:spPr/>
    </dgm:pt>
    <dgm:pt modelId="{510A3A7E-F27F-1C4E-B1D0-661781198888}" type="pres">
      <dgm:prSet presAssocID="{093F65A5-48ED-044D-8DE3-C1C8BFC02C10}" presName="parTxOnly" presStyleLbl="node1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3B31C-FDC2-6D46-8C06-9DFDED69577C}" type="pres">
      <dgm:prSet presAssocID="{9484F3EE-7177-0944-B0EB-632DA18F08E7}" presName="parTxOnlySpace" presStyleCnt="0"/>
      <dgm:spPr/>
    </dgm:pt>
    <dgm:pt modelId="{6241E780-4B4C-C54D-834D-7FF837DE2F03}" type="pres">
      <dgm:prSet presAssocID="{826E3652-7D62-A446-831B-3A631D234906}" presName="parTxOnly" presStyleLbl="node1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179F4-C9A9-4546-9776-4B833A387402}" type="pres">
      <dgm:prSet presAssocID="{D6A239B7-61D7-2F4D-9FB4-E1B667E14FFD}" presName="parTxOnlySpace" presStyleCnt="0"/>
      <dgm:spPr/>
    </dgm:pt>
    <dgm:pt modelId="{6B7DEDB6-1F22-1848-B4F1-B779785AF3B4}" type="pres">
      <dgm:prSet presAssocID="{15795F18-A69C-CC45-BABD-3D928AFC8916}" presName="parTxOnly" presStyleLbl="node1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B319B-0478-D245-9076-EA8855F9EBBA}" type="pres">
      <dgm:prSet presAssocID="{581E5853-223E-E04C-9A64-1FAA5B2FD3E6}" presName="parTxOnlySpace" presStyleCnt="0"/>
      <dgm:spPr/>
    </dgm:pt>
    <dgm:pt modelId="{A1AD8AFC-9C1C-3740-B117-CC65F2ACAEF2}" type="pres">
      <dgm:prSet presAssocID="{BEAFBB4E-87BB-F542-BD4C-B460EB805BD7}" presName="parTxOnly" presStyleLbl="node1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940AC-E1B7-2141-9710-EF4471F82CFC}" type="pres">
      <dgm:prSet presAssocID="{816FFAD8-AD3B-0748-A2FB-3657ED886FB7}" presName="parTxOnlySpace" presStyleCnt="0"/>
      <dgm:spPr/>
    </dgm:pt>
    <dgm:pt modelId="{E434C541-D30B-0E40-A668-4F3E09182438}" type="pres">
      <dgm:prSet presAssocID="{E2E5FE3B-58B2-C24B-A332-8A4510B7907A}" presName="parTxOnly" presStyleLbl="node1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F510C-C93A-4247-AB39-0B35B1520C2A}" type="pres">
      <dgm:prSet presAssocID="{331D145A-79A7-7543-9CCA-273A9AD2142C}" presName="parTxOnlySpace" presStyleCnt="0"/>
      <dgm:spPr/>
    </dgm:pt>
    <dgm:pt modelId="{C33AC87C-08B0-B547-BB08-4054BFB3CEED}" type="pres">
      <dgm:prSet presAssocID="{46B4FEB0-9373-E948-B525-EAB8725DD4EE}" presName="parTxOnly" presStyleLbl="node1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59AA8-9482-6C49-B73A-9C27AAF40415}" type="pres">
      <dgm:prSet presAssocID="{3F1FD6ED-4DE9-AA46-917F-FB403D24468D}" presName="parTxOnlySpace" presStyleCnt="0"/>
      <dgm:spPr/>
    </dgm:pt>
    <dgm:pt modelId="{9E0BCD49-C06B-6641-8E40-21A5B81170BC}" type="pres">
      <dgm:prSet presAssocID="{B2D96799-C74F-AC41-9471-AEC3B861C2A7}" presName="parTxOnly" presStyleLbl="node1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22D29-DC3C-DA46-8BC8-7B256A50EBC7}" type="pres">
      <dgm:prSet presAssocID="{72222C07-A681-AE41-AC1E-863428153123}" presName="parTxOnlySpace" presStyleCnt="0"/>
      <dgm:spPr/>
    </dgm:pt>
    <dgm:pt modelId="{A4FB50DD-DBBE-DB4C-8C1B-A1E5418C212A}" type="pres">
      <dgm:prSet presAssocID="{DD471DAF-9CE5-9B44-A385-8D300A6F66E2}" presName="parTxOnly" presStyleLbl="node1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0557EF-2991-EC4E-A0B5-B5BED81092DA}" type="presOf" srcId="{DD471DAF-9CE5-9B44-A385-8D300A6F66E2}" destId="{A4FB50DD-DBBE-DB4C-8C1B-A1E5418C212A}" srcOrd="0" destOrd="0" presId="urn:microsoft.com/office/officeart/2005/8/layout/chevron1"/>
    <dgm:cxn modelId="{D98F958C-FF5F-A34A-A7A9-BDCB24AE1600}" srcId="{F9401A1F-1EE3-064D-B5B9-CBDDD14A9EC0}" destId="{093F65A5-48ED-044D-8DE3-C1C8BFC02C10}" srcOrd="3" destOrd="0" parTransId="{D7A2ECA5-5D58-5C4D-A84A-E3171804FB46}" sibTransId="{9484F3EE-7177-0944-B0EB-632DA18F08E7}"/>
    <dgm:cxn modelId="{4ED4C86A-5CEB-6C41-94FA-455B1E85EFC7}" type="presOf" srcId="{15795F18-A69C-CC45-BABD-3D928AFC8916}" destId="{6B7DEDB6-1F22-1848-B4F1-B779785AF3B4}" srcOrd="0" destOrd="0" presId="urn:microsoft.com/office/officeart/2005/8/layout/chevron1"/>
    <dgm:cxn modelId="{5C4D73D4-FF91-6147-83D9-EC7F4D50B790}" srcId="{F9401A1F-1EE3-064D-B5B9-CBDDD14A9EC0}" destId="{416B25FD-5140-1B48-BCE9-00A410BE03EA}" srcOrd="0" destOrd="0" parTransId="{3DD6EFE3-DEB4-2841-8BAA-B462EEDDF881}" sibTransId="{24CD09D9-87F7-5C40-B470-3E113C844BAC}"/>
    <dgm:cxn modelId="{FBF4904B-5443-2743-BA61-9C6FF5116D4A}" srcId="{F9401A1F-1EE3-064D-B5B9-CBDDD14A9EC0}" destId="{B2D96799-C74F-AC41-9471-AEC3B861C2A7}" srcOrd="9" destOrd="0" parTransId="{9015BBF6-E816-0347-8678-7BC2DE4F08C1}" sibTransId="{72222C07-A681-AE41-AC1E-863428153123}"/>
    <dgm:cxn modelId="{A114016F-D906-B94E-AFFA-2919DAC66F4C}" srcId="{F9401A1F-1EE3-064D-B5B9-CBDDD14A9EC0}" destId="{361530A5-E585-C74A-BA8D-114F77C38289}" srcOrd="1" destOrd="0" parTransId="{C61A28BF-722C-7944-9874-A4F394E55535}" sibTransId="{46DB8F36-2B12-F346-9742-955B734A9724}"/>
    <dgm:cxn modelId="{C2BF69A4-436A-B448-9E21-FD57218DB6F5}" srcId="{F9401A1F-1EE3-064D-B5B9-CBDDD14A9EC0}" destId="{BEAFBB4E-87BB-F542-BD4C-B460EB805BD7}" srcOrd="6" destOrd="0" parTransId="{989784AF-A077-1D4B-A2B5-7EDF60BFC3B0}" sibTransId="{816FFAD8-AD3B-0748-A2FB-3657ED886FB7}"/>
    <dgm:cxn modelId="{62C57C60-9B90-014E-BF51-263795EDFDE9}" srcId="{F9401A1F-1EE3-064D-B5B9-CBDDD14A9EC0}" destId="{E2E5FE3B-58B2-C24B-A332-8A4510B7907A}" srcOrd="7" destOrd="0" parTransId="{4C9AC08D-35BB-214A-8D30-53AE7B02F6F1}" sibTransId="{331D145A-79A7-7543-9CCA-273A9AD2142C}"/>
    <dgm:cxn modelId="{8A0F8BA3-B439-424E-B311-4568C8EF61BD}" type="presOf" srcId="{416B25FD-5140-1B48-BCE9-00A410BE03EA}" destId="{DB40655B-C8F5-CA4E-A464-9EA6C8C32776}" srcOrd="0" destOrd="0" presId="urn:microsoft.com/office/officeart/2005/8/layout/chevron1"/>
    <dgm:cxn modelId="{7D7B5F0E-7377-094A-9F82-12F22042750D}" type="presOf" srcId="{46B4FEB0-9373-E948-B525-EAB8725DD4EE}" destId="{C33AC87C-08B0-B547-BB08-4054BFB3CEED}" srcOrd="0" destOrd="0" presId="urn:microsoft.com/office/officeart/2005/8/layout/chevron1"/>
    <dgm:cxn modelId="{F73BE0F1-4651-7F4B-81ED-DF20B216E4AB}" type="presOf" srcId="{826E3652-7D62-A446-831B-3A631D234906}" destId="{6241E780-4B4C-C54D-834D-7FF837DE2F03}" srcOrd="0" destOrd="0" presId="urn:microsoft.com/office/officeart/2005/8/layout/chevron1"/>
    <dgm:cxn modelId="{31E819F4-22B3-3C4F-ACED-D6663C6A410A}" type="presOf" srcId="{F9401A1F-1EE3-064D-B5B9-CBDDD14A9EC0}" destId="{B004CCE3-D8E9-F244-8BBC-96C04E86F4C6}" srcOrd="0" destOrd="0" presId="urn:microsoft.com/office/officeart/2005/8/layout/chevron1"/>
    <dgm:cxn modelId="{A06B38FA-1555-F94D-90DF-3E4669551FDD}" srcId="{F9401A1F-1EE3-064D-B5B9-CBDDD14A9EC0}" destId="{DD471DAF-9CE5-9B44-A385-8D300A6F66E2}" srcOrd="10" destOrd="0" parTransId="{DA411870-D99A-DD49-9A0E-F78F4D01D991}" sibTransId="{487B7DD2-42A6-3A4E-9F03-543857740EED}"/>
    <dgm:cxn modelId="{ECEC5E67-5863-0445-8C56-3FBCE921DE89}" type="presOf" srcId="{B2D96799-C74F-AC41-9471-AEC3B861C2A7}" destId="{9E0BCD49-C06B-6641-8E40-21A5B81170BC}" srcOrd="0" destOrd="0" presId="urn:microsoft.com/office/officeart/2005/8/layout/chevron1"/>
    <dgm:cxn modelId="{53564487-DA63-3545-9886-AD7A21897BAD}" srcId="{F9401A1F-1EE3-064D-B5B9-CBDDD14A9EC0}" destId="{826E3652-7D62-A446-831B-3A631D234906}" srcOrd="4" destOrd="0" parTransId="{D170B492-5CFF-BD44-A2F4-FA0F90C98A58}" sibTransId="{D6A239B7-61D7-2F4D-9FB4-E1B667E14FFD}"/>
    <dgm:cxn modelId="{9A646209-E77B-FD44-B985-B220F83B9BCC}" srcId="{F9401A1F-1EE3-064D-B5B9-CBDDD14A9EC0}" destId="{5B7C6E49-72D8-674E-96C6-7065FC166427}" srcOrd="2" destOrd="0" parTransId="{20D367D7-3011-2049-8530-E80D63982DC3}" sibTransId="{E0147DD0-8173-684B-86A2-6DF9A1FBB94D}"/>
    <dgm:cxn modelId="{E1A053C7-A01F-F342-AC21-CE1EF7D7E024}" type="presOf" srcId="{5B7C6E49-72D8-674E-96C6-7065FC166427}" destId="{E2A8DC8C-54B6-D840-894A-77551F14AA38}" srcOrd="0" destOrd="0" presId="urn:microsoft.com/office/officeart/2005/8/layout/chevron1"/>
    <dgm:cxn modelId="{56AB80EF-8328-7044-A382-F18EB1DB3141}" type="presOf" srcId="{093F65A5-48ED-044D-8DE3-C1C8BFC02C10}" destId="{510A3A7E-F27F-1C4E-B1D0-661781198888}" srcOrd="0" destOrd="0" presId="urn:microsoft.com/office/officeart/2005/8/layout/chevron1"/>
    <dgm:cxn modelId="{90324EAE-45CF-6540-9B11-03B048CB0D81}" type="presOf" srcId="{361530A5-E585-C74A-BA8D-114F77C38289}" destId="{9483A4C8-6602-BE44-AE6D-D06E218D44B8}" srcOrd="0" destOrd="0" presId="urn:microsoft.com/office/officeart/2005/8/layout/chevron1"/>
    <dgm:cxn modelId="{288E2149-3078-5C4F-B390-2BC72C973640}" type="presOf" srcId="{E2E5FE3B-58B2-C24B-A332-8A4510B7907A}" destId="{E434C541-D30B-0E40-A668-4F3E09182438}" srcOrd="0" destOrd="0" presId="urn:microsoft.com/office/officeart/2005/8/layout/chevron1"/>
    <dgm:cxn modelId="{9295869F-DD6E-344F-9B4E-ED0F03428BD4}" type="presOf" srcId="{BEAFBB4E-87BB-F542-BD4C-B460EB805BD7}" destId="{A1AD8AFC-9C1C-3740-B117-CC65F2ACAEF2}" srcOrd="0" destOrd="0" presId="urn:microsoft.com/office/officeart/2005/8/layout/chevron1"/>
    <dgm:cxn modelId="{FDCDEEFF-1C1A-574C-83A8-B65CFAE0D882}" srcId="{F9401A1F-1EE3-064D-B5B9-CBDDD14A9EC0}" destId="{15795F18-A69C-CC45-BABD-3D928AFC8916}" srcOrd="5" destOrd="0" parTransId="{F07F5D0C-ABDD-394D-9E66-B60379F451B8}" sibTransId="{581E5853-223E-E04C-9A64-1FAA5B2FD3E6}"/>
    <dgm:cxn modelId="{AA50361B-B1F8-4A4C-8C56-BD1B49EF3CF2}" srcId="{F9401A1F-1EE3-064D-B5B9-CBDDD14A9EC0}" destId="{46B4FEB0-9373-E948-B525-EAB8725DD4EE}" srcOrd="8" destOrd="0" parTransId="{AC3EFEC5-CB03-D849-860E-BB793D48CAC1}" sibTransId="{3F1FD6ED-4DE9-AA46-917F-FB403D24468D}"/>
    <dgm:cxn modelId="{CED0E932-ED32-BE46-83B1-D65C80730D4C}" type="presParOf" srcId="{B004CCE3-D8E9-F244-8BBC-96C04E86F4C6}" destId="{DB40655B-C8F5-CA4E-A464-9EA6C8C32776}" srcOrd="0" destOrd="0" presId="urn:microsoft.com/office/officeart/2005/8/layout/chevron1"/>
    <dgm:cxn modelId="{204F632E-FC7E-994A-8071-45C7E99B8D81}" type="presParOf" srcId="{B004CCE3-D8E9-F244-8BBC-96C04E86F4C6}" destId="{0D41B9DF-AEFD-444B-8F28-60E8DEDC74EF}" srcOrd="1" destOrd="0" presId="urn:microsoft.com/office/officeart/2005/8/layout/chevron1"/>
    <dgm:cxn modelId="{CB51F580-F744-9848-9AE5-6B2259B046C4}" type="presParOf" srcId="{B004CCE3-D8E9-F244-8BBC-96C04E86F4C6}" destId="{9483A4C8-6602-BE44-AE6D-D06E218D44B8}" srcOrd="2" destOrd="0" presId="urn:microsoft.com/office/officeart/2005/8/layout/chevron1"/>
    <dgm:cxn modelId="{311051DA-AB3F-8B48-A156-F9156F2988E5}" type="presParOf" srcId="{B004CCE3-D8E9-F244-8BBC-96C04E86F4C6}" destId="{2B5721E4-4B17-DE4A-ADA2-1C558B432868}" srcOrd="3" destOrd="0" presId="urn:microsoft.com/office/officeart/2005/8/layout/chevron1"/>
    <dgm:cxn modelId="{105F4679-23E9-6D44-8781-3A378D15571A}" type="presParOf" srcId="{B004CCE3-D8E9-F244-8BBC-96C04E86F4C6}" destId="{E2A8DC8C-54B6-D840-894A-77551F14AA38}" srcOrd="4" destOrd="0" presId="urn:microsoft.com/office/officeart/2005/8/layout/chevron1"/>
    <dgm:cxn modelId="{4D0D4405-52AF-5D4E-A13D-68BDA6B16FD2}" type="presParOf" srcId="{B004CCE3-D8E9-F244-8BBC-96C04E86F4C6}" destId="{1EF0576F-5FD3-F444-A1B8-52A15E9CA367}" srcOrd="5" destOrd="0" presId="urn:microsoft.com/office/officeart/2005/8/layout/chevron1"/>
    <dgm:cxn modelId="{BA0EE796-5169-5641-B31F-8163C8ABC4F7}" type="presParOf" srcId="{B004CCE3-D8E9-F244-8BBC-96C04E86F4C6}" destId="{510A3A7E-F27F-1C4E-B1D0-661781198888}" srcOrd="6" destOrd="0" presId="urn:microsoft.com/office/officeart/2005/8/layout/chevron1"/>
    <dgm:cxn modelId="{833BCCD5-1447-E54E-BF24-4C4E3DC2547F}" type="presParOf" srcId="{B004CCE3-D8E9-F244-8BBC-96C04E86F4C6}" destId="{6443B31C-FDC2-6D46-8C06-9DFDED69577C}" srcOrd="7" destOrd="0" presId="urn:microsoft.com/office/officeart/2005/8/layout/chevron1"/>
    <dgm:cxn modelId="{742A4170-171E-0146-B6CC-7F89B12EC8B9}" type="presParOf" srcId="{B004CCE3-D8E9-F244-8BBC-96C04E86F4C6}" destId="{6241E780-4B4C-C54D-834D-7FF837DE2F03}" srcOrd="8" destOrd="0" presId="urn:microsoft.com/office/officeart/2005/8/layout/chevron1"/>
    <dgm:cxn modelId="{1F8084E2-C17A-6C41-8CDB-11FBA6C27905}" type="presParOf" srcId="{B004CCE3-D8E9-F244-8BBC-96C04E86F4C6}" destId="{3D1179F4-C9A9-4546-9776-4B833A387402}" srcOrd="9" destOrd="0" presId="urn:microsoft.com/office/officeart/2005/8/layout/chevron1"/>
    <dgm:cxn modelId="{CD7AF07C-515C-EC40-A73E-058F13599F19}" type="presParOf" srcId="{B004CCE3-D8E9-F244-8BBC-96C04E86F4C6}" destId="{6B7DEDB6-1F22-1848-B4F1-B779785AF3B4}" srcOrd="10" destOrd="0" presId="urn:microsoft.com/office/officeart/2005/8/layout/chevron1"/>
    <dgm:cxn modelId="{2CE640EC-F40F-104D-A624-A0689B853D97}" type="presParOf" srcId="{B004CCE3-D8E9-F244-8BBC-96C04E86F4C6}" destId="{CAFB319B-0478-D245-9076-EA8855F9EBBA}" srcOrd="11" destOrd="0" presId="urn:microsoft.com/office/officeart/2005/8/layout/chevron1"/>
    <dgm:cxn modelId="{0BB247E6-01E5-3C41-A57C-DD90685D0CD0}" type="presParOf" srcId="{B004CCE3-D8E9-F244-8BBC-96C04E86F4C6}" destId="{A1AD8AFC-9C1C-3740-B117-CC65F2ACAEF2}" srcOrd="12" destOrd="0" presId="urn:microsoft.com/office/officeart/2005/8/layout/chevron1"/>
    <dgm:cxn modelId="{E7FF9159-9AC7-F147-9209-4F2FB0AA8E4D}" type="presParOf" srcId="{B004CCE3-D8E9-F244-8BBC-96C04E86F4C6}" destId="{1B6940AC-E1B7-2141-9710-EF4471F82CFC}" srcOrd="13" destOrd="0" presId="urn:microsoft.com/office/officeart/2005/8/layout/chevron1"/>
    <dgm:cxn modelId="{10A15CC4-85EF-354C-BEB2-BEBF26EFD61D}" type="presParOf" srcId="{B004CCE3-D8E9-F244-8BBC-96C04E86F4C6}" destId="{E434C541-D30B-0E40-A668-4F3E09182438}" srcOrd="14" destOrd="0" presId="urn:microsoft.com/office/officeart/2005/8/layout/chevron1"/>
    <dgm:cxn modelId="{50E30B17-EC45-FD43-BBBC-A23071A0B886}" type="presParOf" srcId="{B004CCE3-D8E9-F244-8BBC-96C04E86F4C6}" destId="{62AF510C-C93A-4247-AB39-0B35B1520C2A}" srcOrd="15" destOrd="0" presId="urn:microsoft.com/office/officeart/2005/8/layout/chevron1"/>
    <dgm:cxn modelId="{9317B6B1-F387-0646-9828-CA46CF7DF269}" type="presParOf" srcId="{B004CCE3-D8E9-F244-8BBC-96C04E86F4C6}" destId="{C33AC87C-08B0-B547-BB08-4054BFB3CEED}" srcOrd="16" destOrd="0" presId="urn:microsoft.com/office/officeart/2005/8/layout/chevron1"/>
    <dgm:cxn modelId="{49C2410C-E121-094B-A7C2-FA560206AA2B}" type="presParOf" srcId="{B004CCE3-D8E9-F244-8BBC-96C04E86F4C6}" destId="{0A259AA8-9482-6C49-B73A-9C27AAF40415}" srcOrd="17" destOrd="0" presId="urn:microsoft.com/office/officeart/2005/8/layout/chevron1"/>
    <dgm:cxn modelId="{B973BFB0-95D3-1047-891D-0D598CEA6A15}" type="presParOf" srcId="{B004CCE3-D8E9-F244-8BBC-96C04E86F4C6}" destId="{9E0BCD49-C06B-6641-8E40-21A5B81170BC}" srcOrd="18" destOrd="0" presId="urn:microsoft.com/office/officeart/2005/8/layout/chevron1"/>
    <dgm:cxn modelId="{E126FB13-0D7C-1B46-AB27-89821299023D}" type="presParOf" srcId="{B004CCE3-D8E9-F244-8BBC-96C04E86F4C6}" destId="{57822D29-DC3C-DA46-8BC8-7B256A50EBC7}" srcOrd="19" destOrd="0" presId="urn:microsoft.com/office/officeart/2005/8/layout/chevron1"/>
    <dgm:cxn modelId="{79BC4A6A-522A-6C4E-A326-D99AE297113B}" type="presParOf" srcId="{B004CCE3-D8E9-F244-8BBC-96C04E86F4C6}" destId="{A4FB50DD-DBBE-DB4C-8C1B-A1E5418C212A}" srcOrd="2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401A1F-1EE3-064D-B5B9-CBDDD14A9EC0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6B25FD-5140-1B48-BCE9-00A410BE03EA}">
      <dgm:prSet phldrT="[Text]" custT="1"/>
      <dgm:spPr/>
      <dgm:t>
        <a:bodyPr/>
        <a:lstStyle/>
        <a:p>
          <a:r>
            <a:rPr lang="en-US" sz="700" dirty="0" smtClean="0">
              <a:solidFill>
                <a:srgbClr val="000000"/>
              </a:solidFill>
              <a:latin typeface="Arial"/>
              <a:cs typeface="Arial"/>
            </a:rPr>
            <a:t>Extract DNA</a:t>
          </a:r>
          <a:endParaRPr lang="en-US" sz="700" dirty="0">
            <a:solidFill>
              <a:srgbClr val="000000"/>
            </a:solidFill>
            <a:latin typeface="Arial"/>
            <a:cs typeface="Arial"/>
          </a:endParaRPr>
        </a:p>
      </dgm:t>
    </dgm:pt>
    <dgm:pt modelId="{3DD6EFE3-DEB4-2841-8BAA-B462EEDDF881}" type="parTrans" cxnId="{5C4D73D4-FF91-6147-83D9-EC7F4D50B790}">
      <dgm:prSet/>
      <dgm:spPr/>
      <dgm:t>
        <a:bodyPr/>
        <a:lstStyle/>
        <a:p>
          <a:endParaRPr lang="en-US" sz="700">
            <a:solidFill>
              <a:srgbClr val="000000"/>
            </a:solidFill>
            <a:latin typeface="Arial"/>
            <a:cs typeface="Arial"/>
          </a:endParaRPr>
        </a:p>
      </dgm:t>
    </dgm:pt>
    <dgm:pt modelId="{24CD09D9-87F7-5C40-B470-3E113C844BAC}" type="sibTrans" cxnId="{5C4D73D4-FF91-6147-83D9-EC7F4D50B790}">
      <dgm:prSet/>
      <dgm:spPr/>
      <dgm:t>
        <a:bodyPr/>
        <a:lstStyle/>
        <a:p>
          <a:endParaRPr lang="en-US" sz="700">
            <a:solidFill>
              <a:srgbClr val="000000"/>
            </a:solidFill>
            <a:latin typeface="Arial"/>
            <a:cs typeface="Arial"/>
          </a:endParaRPr>
        </a:p>
      </dgm:t>
    </dgm:pt>
    <dgm:pt modelId="{E2E5FE3B-58B2-C24B-A332-8A4510B7907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700" dirty="0" smtClean="0">
              <a:solidFill>
                <a:srgbClr val="000000"/>
              </a:solidFill>
              <a:latin typeface="Arial"/>
              <a:cs typeface="Arial"/>
            </a:rPr>
            <a:t>Purify sequencing templates</a:t>
          </a:r>
          <a:endParaRPr lang="en-US" sz="700" dirty="0">
            <a:solidFill>
              <a:srgbClr val="000000"/>
            </a:solidFill>
            <a:latin typeface="Arial"/>
            <a:cs typeface="Arial"/>
          </a:endParaRPr>
        </a:p>
      </dgm:t>
    </dgm:pt>
    <dgm:pt modelId="{4C9AC08D-35BB-214A-8D30-53AE7B02F6F1}" type="parTrans" cxnId="{62C57C60-9B90-014E-BF51-263795EDFDE9}">
      <dgm:prSet/>
      <dgm:spPr/>
      <dgm:t>
        <a:bodyPr/>
        <a:lstStyle/>
        <a:p>
          <a:endParaRPr lang="en-US" sz="700">
            <a:solidFill>
              <a:srgbClr val="000000"/>
            </a:solidFill>
            <a:latin typeface="Arial"/>
            <a:cs typeface="Arial"/>
          </a:endParaRPr>
        </a:p>
      </dgm:t>
    </dgm:pt>
    <dgm:pt modelId="{331D145A-79A7-7543-9CCA-273A9AD2142C}" type="sibTrans" cxnId="{62C57C60-9B90-014E-BF51-263795EDFDE9}">
      <dgm:prSet/>
      <dgm:spPr/>
      <dgm:t>
        <a:bodyPr/>
        <a:lstStyle/>
        <a:p>
          <a:endParaRPr lang="en-US" sz="700">
            <a:solidFill>
              <a:srgbClr val="000000"/>
            </a:solidFill>
            <a:latin typeface="Arial"/>
            <a:cs typeface="Arial"/>
          </a:endParaRPr>
        </a:p>
      </dgm:t>
    </dgm:pt>
    <dgm:pt modelId="{46B4FEB0-9373-E948-B525-EAB8725DD4EE}">
      <dgm:prSet phldrT="[Text]" custT="1"/>
      <dgm:spPr/>
      <dgm:t>
        <a:bodyPr/>
        <a:lstStyle/>
        <a:p>
          <a:r>
            <a:rPr lang="en-US" sz="700" dirty="0" smtClean="0">
              <a:solidFill>
                <a:srgbClr val="000000"/>
              </a:solidFill>
              <a:latin typeface="Arial"/>
              <a:cs typeface="Arial"/>
            </a:rPr>
            <a:t>Sequence</a:t>
          </a:r>
          <a:endParaRPr lang="en-US" sz="700" dirty="0">
            <a:solidFill>
              <a:srgbClr val="000000"/>
            </a:solidFill>
            <a:latin typeface="Arial"/>
            <a:cs typeface="Arial"/>
          </a:endParaRPr>
        </a:p>
      </dgm:t>
    </dgm:pt>
    <dgm:pt modelId="{AC3EFEC5-CB03-D849-860E-BB793D48CAC1}" type="parTrans" cxnId="{AA50361B-B1F8-4A4C-8C56-BD1B49EF3CF2}">
      <dgm:prSet/>
      <dgm:spPr/>
      <dgm:t>
        <a:bodyPr/>
        <a:lstStyle/>
        <a:p>
          <a:endParaRPr lang="en-US" sz="700">
            <a:solidFill>
              <a:srgbClr val="000000"/>
            </a:solidFill>
            <a:latin typeface="Arial"/>
            <a:cs typeface="Arial"/>
          </a:endParaRPr>
        </a:p>
      </dgm:t>
    </dgm:pt>
    <dgm:pt modelId="{3F1FD6ED-4DE9-AA46-917F-FB403D24468D}" type="sibTrans" cxnId="{AA50361B-B1F8-4A4C-8C56-BD1B49EF3CF2}">
      <dgm:prSet/>
      <dgm:spPr/>
      <dgm:t>
        <a:bodyPr/>
        <a:lstStyle/>
        <a:p>
          <a:endParaRPr lang="en-US" sz="700">
            <a:solidFill>
              <a:srgbClr val="000000"/>
            </a:solidFill>
            <a:latin typeface="Arial"/>
            <a:cs typeface="Arial"/>
          </a:endParaRPr>
        </a:p>
      </dgm:t>
    </dgm:pt>
    <dgm:pt modelId="{BEAFBB4E-87BB-F542-BD4C-B460EB805BD7}">
      <dgm:prSet custT="1"/>
      <dgm:spPr/>
      <dgm:t>
        <a:bodyPr/>
        <a:lstStyle/>
        <a:p>
          <a:r>
            <a:rPr lang="en-US" sz="700" dirty="0" smtClean="0">
              <a:solidFill>
                <a:srgbClr val="000000"/>
              </a:solidFill>
              <a:latin typeface="Arial"/>
              <a:cs typeface="Arial"/>
            </a:rPr>
            <a:t>Emulsion PCR</a:t>
          </a:r>
          <a:endParaRPr lang="en-US" sz="700" dirty="0">
            <a:solidFill>
              <a:srgbClr val="000000"/>
            </a:solidFill>
            <a:latin typeface="Arial"/>
            <a:cs typeface="Arial"/>
          </a:endParaRPr>
        </a:p>
      </dgm:t>
    </dgm:pt>
    <dgm:pt modelId="{989784AF-A077-1D4B-A2B5-7EDF60BFC3B0}" type="parTrans" cxnId="{C2BF69A4-436A-B448-9E21-FD57218DB6F5}">
      <dgm:prSet/>
      <dgm:spPr/>
      <dgm:t>
        <a:bodyPr/>
        <a:lstStyle/>
        <a:p>
          <a:endParaRPr lang="en-US" sz="700">
            <a:solidFill>
              <a:srgbClr val="000000"/>
            </a:solidFill>
            <a:latin typeface="Arial"/>
            <a:cs typeface="Arial"/>
          </a:endParaRPr>
        </a:p>
      </dgm:t>
    </dgm:pt>
    <dgm:pt modelId="{816FFAD8-AD3B-0748-A2FB-3657ED886FB7}" type="sibTrans" cxnId="{C2BF69A4-436A-B448-9E21-FD57218DB6F5}">
      <dgm:prSet/>
      <dgm:spPr/>
      <dgm:t>
        <a:bodyPr/>
        <a:lstStyle/>
        <a:p>
          <a:endParaRPr lang="en-US" sz="700">
            <a:solidFill>
              <a:srgbClr val="000000"/>
            </a:solidFill>
            <a:latin typeface="Arial"/>
            <a:cs typeface="Arial"/>
          </a:endParaRPr>
        </a:p>
      </dgm:t>
    </dgm:pt>
    <dgm:pt modelId="{361530A5-E585-C74A-BA8D-114F77C3828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700" dirty="0" smtClean="0">
              <a:solidFill>
                <a:srgbClr val="000000"/>
              </a:solidFill>
              <a:latin typeface="Arial"/>
              <a:cs typeface="Arial"/>
            </a:rPr>
            <a:t>PCR using Access Array</a:t>
          </a:r>
          <a:endParaRPr lang="en-US" sz="700" dirty="0">
            <a:solidFill>
              <a:srgbClr val="000000"/>
            </a:solidFill>
            <a:latin typeface="Arial"/>
            <a:cs typeface="Arial"/>
          </a:endParaRPr>
        </a:p>
      </dgm:t>
    </dgm:pt>
    <dgm:pt modelId="{C61A28BF-722C-7944-9874-A4F394E55535}" type="parTrans" cxnId="{A114016F-D906-B94E-AFFA-2919DAC66F4C}">
      <dgm:prSet/>
      <dgm:spPr/>
      <dgm:t>
        <a:bodyPr/>
        <a:lstStyle/>
        <a:p>
          <a:endParaRPr lang="en-US" sz="700">
            <a:solidFill>
              <a:srgbClr val="000000"/>
            </a:solidFill>
            <a:latin typeface="Arial"/>
            <a:cs typeface="Arial"/>
          </a:endParaRPr>
        </a:p>
      </dgm:t>
    </dgm:pt>
    <dgm:pt modelId="{46DB8F36-2B12-F346-9742-955B734A9724}" type="sibTrans" cxnId="{A114016F-D906-B94E-AFFA-2919DAC66F4C}">
      <dgm:prSet/>
      <dgm:spPr/>
      <dgm:t>
        <a:bodyPr/>
        <a:lstStyle/>
        <a:p>
          <a:endParaRPr lang="en-US" sz="700">
            <a:solidFill>
              <a:srgbClr val="000000"/>
            </a:solidFill>
            <a:latin typeface="Arial"/>
            <a:cs typeface="Arial"/>
          </a:endParaRPr>
        </a:p>
      </dgm:t>
    </dgm:pt>
    <dgm:pt modelId="{B2D96799-C74F-AC41-9471-AEC3B861C2A7}">
      <dgm:prSet custT="1"/>
      <dgm:spPr/>
      <dgm:t>
        <a:bodyPr/>
        <a:lstStyle/>
        <a:p>
          <a:r>
            <a:rPr lang="en-US" sz="700" dirty="0" smtClean="0">
              <a:solidFill>
                <a:srgbClr val="000000"/>
              </a:solidFill>
              <a:latin typeface="Arial"/>
              <a:cs typeface="Arial"/>
            </a:rPr>
            <a:t>Analyze using </a:t>
          </a:r>
          <a:r>
            <a:rPr lang="en-US" sz="700" dirty="0" err="1" smtClean="0">
              <a:solidFill>
                <a:srgbClr val="000000"/>
              </a:solidFill>
              <a:latin typeface="Arial"/>
              <a:cs typeface="Arial"/>
            </a:rPr>
            <a:t>Conexio</a:t>
          </a:r>
          <a:endParaRPr lang="en-US" sz="700" dirty="0">
            <a:solidFill>
              <a:srgbClr val="000000"/>
            </a:solidFill>
            <a:latin typeface="Arial"/>
            <a:cs typeface="Arial"/>
          </a:endParaRPr>
        </a:p>
      </dgm:t>
    </dgm:pt>
    <dgm:pt modelId="{9015BBF6-E816-0347-8678-7BC2DE4F08C1}" type="parTrans" cxnId="{FBF4904B-5443-2743-BA61-9C6FF5116D4A}">
      <dgm:prSet/>
      <dgm:spPr/>
      <dgm:t>
        <a:bodyPr/>
        <a:lstStyle/>
        <a:p>
          <a:endParaRPr lang="en-US" sz="700">
            <a:solidFill>
              <a:srgbClr val="000000"/>
            </a:solidFill>
            <a:latin typeface="Arial"/>
            <a:cs typeface="Arial"/>
          </a:endParaRPr>
        </a:p>
      </dgm:t>
    </dgm:pt>
    <dgm:pt modelId="{72222C07-A681-AE41-AC1E-863428153123}" type="sibTrans" cxnId="{FBF4904B-5443-2743-BA61-9C6FF5116D4A}">
      <dgm:prSet/>
      <dgm:spPr/>
      <dgm:t>
        <a:bodyPr/>
        <a:lstStyle/>
        <a:p>
          <a:endParaRPr lang="en-US" sz="700">
            <a:solidFill>
              <a:srgbClr val="000000"/>
            </a:solidFill>
            <a:latin typeface="Arial"/>
            <a:cs typeface="Arial"/>
          </a:endParaRPr>
        </a:p>
      </dgm:t>
    </dgm:pt>
    <dgm:pt modelId="{DD471DAF-9CE5-9B44-A385-8D300A6F66E2}">
      <dgm:prSet custT="1"/>
      <dgm:spPr/>
      <dgm:t>
        <a:bodyPr/>
        <a:lstStyle/>
        <a:p>
          <a:r>
            <a:rPr lang="en-US" sz="700" dirty="0" smtClean="0">
              <a:solidFill>
                <a:srgbClr val="000000"/>
              </a:solidFill>
              <a:latin typeface="Arial"/>
              <a:cs typeface="Arial"/>
            </a:rPr>
            <a:t>Generate final report </a:t>
          </a:r>
          <a:endParaRPr lang="en-US" sz="700" dirty="0">
            <a:solidFill>
              <a:srgbClr val="000000"/>
            </a:solidFill>
            <a:latin typeface="Arial"/>
            <a:cs typeface="Arial"/>
          </a:endParaRPr>
        </a:p>
      </dgm:t>
    </dgm:pt>
    <dgm:pt modelId="{DA411870-D99A-DD49-9A0E-F78F4D01D991}" type="parTrans" cxnId="{A06B38FA-1555-F94D-90DF-3E4669551FDD}">
      <dgm:prSet/>
      <dgm:spPr/>
      <dgm:t>
        <a:bodyPr/>
        <a:lstStyle/>
        <a:p>
          <a:endParaRPr lang="en-US" sz="700">
            <a:solidFill>
              <a:srgbClr val="000000"/>
            </a:solidFill>
            <a:latin typeface="Arial"/>
            <a:cs typeface="Arial"/>
          </a:endParaRPr>
        </a:p>
      </dgm:t>
    </dgm:pt>
    <dgm:pt modelId="{487B7DD2-42A6-3A4E-9F03-543857740EED}" type="sibTrans" cxnId="{A06B38FA-1555-F94D-90DF-3E4669551FDD}">
      <dgm:prSet/>
      <dgm:spPr/>
      <dgm:t>
        <a:bodyPr/>
        <a:lstStyle/>
        <a:p>
          <a:endParaRPr lang="en-US" sz="700">
            <a:solidFill>
              <a:srgbClr val="000000"/>
            </a:solidFill>
            <a:latin typeface="Arial"/>
            <a:cs typeface="Arial"/>
          </a:endParaRPr>
        </a:p>
      </dgm:t>
    </dgm:pt>
    <dgm:pt modelId="{B004CCE3-D8E9-F244-8BBC-96C04E86F4C6}" type="pres">
      <dgm:prSet presAssocID="{F9401A1F-1EE3-064D-B5B9-CBDDD14A9E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40655B-C8F5-CA4E-A464-9EA6C8C32776}" type="pres">
      <dgm:prSet presAssocID="{416B25FD-5140-1B48-BCE9-00A410BE03EA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1B9DF-AEFD-444B-8F28-60E8DEDC74EF}" type="pres">
      <dgm:prSet presAssocID="{24CD09D9-87F7-5C40-B470-3E113C844BAC}" presName="parTxOnlySpace" presStyleCnt="0"/>
      <dgm:spPr/>
    </dgm:pt>
    <dgm:pt modelId="{9483A4C8-6602-BE44-AE6D-D06E218D44B8}" type="pres">
      <dgm:prSet presAssocID="{361530A5-E585-C74A-BA8D-114F77C38289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721E4-4B17-DE4A-ADA2-1C558B432868}" type="pres">
      <dgm:prSet presAssocID="{46DB8F36-2B12-F346-9742-955B734A9724}" presName="parTxOnlySpace" presStyleCnt="0"/>
      <dgm:spPr/>
    </dgm:pt>
    <dgm:pt modelId="{A1AD8AFC-9C1C-3740-B117-CC65F2ACAEF2}" type="pres">
      <dgm:prSet presAssocID="{BEAFBB4E-87BB-F542-BD4C-B460EB805BD7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940AC-E1B7-2141-9710-EF4471F82CFC}" type="pres">
      <dgm:prSet presAssocID="{816FFAD8-AD3B-0748-A2FB-3657ED886FB7}" presName="parTxOnlySpace" presStyleCnt="0"/>
      <dgm:spPr/>
    </dgm:pt>
    <dgm:pt modelId="{E434C541-D30B-0E40-A668-4F3E09182438}" type="pres">
      <dgm:prSet presAssocID="{E2E5FE3B-58B2-C24B-A332-8A4510B7907A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F510C-C93A-4247-AB39-0B35B1520C2A}" type="pres">
      <dgm:prSet presAssocID="{331D145A-79A7-7543-9CCA-273A9AD2142C}" presName="parTxOnlySpace" presStyleCnt="0"/>
      <dgm:spPr/>
    </dgm:pt>
    <dgm:pt modelId="{C33AC87C-08B0-B547-BB08-4054BFB3CEED}" type="pres">
      <dgm:prSet presAssocID="{46B4FEB0-9373-E948-B525-EAB8725DD4EE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59AA8-9482-6C49-B73A-9C27AAF40415}" type="pres">
      <dgm:prSet presAssocID="{3F1FD6ED-4DE9-AA46-917F-FB403D24468D}" presName="parTxOnlySpace" presStyleCnt="0"/>
      <dgm:spPr/>
    </dgm:pt>
    <dgm:pt modelId="{9E0BCD49-C06B-6641-8E40-21A5B81170BC}" type="pres">
      <dgm:prSet presAssocID="{B2D96799-C74F-AC41-9471-AEC3B861C2A7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22D29-DC3C-DA46-8BC8-7B256A50EBC7}" type="pres">
      <dgm:prSet presAssocID="{72222C07-A681-AE41-AC1E-863428153123}" presName="parTxOnlySpace" presStyleCnt="0"/>
      <dgm:spPr/>
    </dgm:pt>
    <dgm:pt modelId="{A4FB50DD-DBBE-DB4C-8C1B-A1E5418C212A}" type="pres">
      <dgm:prSet presAssocID="{DD471DAF-9CE5-9B44-A385-8D300A6F66E2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4904B-5443-2743-BA61-9C6FF5116D4A}" srcId="{F9401A1F-1EE3-064D-B5B9-CBDDD14A9EC0}" destId="{B2D96799-C74F-AC41-9471-AEC3B861C2A7}" srcOrd="5" destOrd="0" parTransId="{9015BBF6-E816-0347-8678-7BC2DE4F08C1}" sibTransId="{72222C07-A681-AE41-AC1E-863428153123}"/>
    <dgm:cxn modelId="{FA227D57-6AD1-4A4E-B291-E07043AD8CD6}" type="presOf" srcId="{B2D96799-C74F-AC41-9471-AEC3B861C2A7}" destId="{9E0BCD49-C06B-6641-8E40-21A5B81170BC}" srcOrd="0" destOrd="0" presId="urn:microsoft.com/office/officeart/2005/8/layout/chevron1"/>
    <dgm:cxn modelId="{DC0280AB-B0C0-0C49-86ED-3C76BFFCD27E}" type="presOf" srcId="{BEAFBB4E-87BB-F542-BD4C-B460EB805BD7}" destId="{A1AD8AFC-9C1C-3740-B117-CC65F2ACAEF2}" srcOrd="0" destOrd="0" presId="urn:microsoft.com/office/officeart/2005/8/layout/chevron1"/>
    <dgm:cxn modelId="{C2BF69A4-436A-B448-9E21-FD57218DB6F5}" srcId="{F9401A1F-1EE3-064D-B5B9-CBDDD14A9EC0}" destId="{BEAFBB4E-87BB-F542-BD4C-B460EB805BD7}" srcOrd="2" destOrd="0" parTransId="{989784AF-A077-1D4B-A2B5-7EDF60BFC3B0}" sibTransId="{816FFAD8-AD3B-0748-A2FB-3657ED886FB7}"/>
    <dgm:cxn modelId="{A06B38FA-1555-F94D-90DF-3E4669551FDD}" srcId="{F9401A1F-1EE3-064D-B5B9-CBDDD14A9EC0}" destId="{DD471DAF-9CE5-9B44-A385-8D300A6F66E2}" srcOrd="6" destOrd="0" parTransId="{DA411870-D99A-DD49-9A0E-F78F4D01D991}" sibTransId="{487B7DD2-42A6-3A4E-9F03-543857740EED}"/>
    <dgm:cxn modelId="{E373DC8F-0562-984B-B9FC-6B410BC81E37}" type="presOf" srcId="{416B25FD-5140-1B48-BCE9-00A410BE03EA}" destId="{DB40655B-C8F5-CA4E-A464-9EA6C8C32776}" srcOrd="0" destOrd="0" presId="urn:microsoft.com/office/officeart/2005/8/layout/chevron1"/>
    <dgm:cxn modelId="{021FCABD-DC84-BB43-AA0E-BC5E7F4C5881}" type="presOf" srcId="{E2E5FE3B-58B2-C24B-A332-8A4510B7907A}" destId="{E434C541-D30B-0E40-A668-4F3E09182438}" srcOrd="0" destOrd="0" presId="urn:microsoft.com/office/officeart/2005/8/layout/chevron1"/>
    <dgm:cxn modelId="{AA50361B-B1F8-4A4C-8C56-BD1B49EF3CF2}" srcId="{F9401A1F-1EE3-064D-B5B9-CBDDD14A9EC0}" destId="{46B4FEB0-9373-E948-B525-EAB8725DD4EE}" srcOrd="4" destOrd="0" parTransId="{AC3EFEC5-CB03-D849-860E-BB793D48CAC1}" sibTransId="{3F1FD6ED-4DE9-AA46-917F-FB403D24468D}"/>
    <dgm:cxn modelId="{62C57C60-9B90-014E-BF51-263795EDFDE9}" srcId="{F9401A1F-1EE3-064D-B5B9-CBDDD14A9EC0}" destId="{E2E5FE3B-58B2-C24B-A332-8A4510B7907A}" srcOrd="3" destOrd="0" parTransId="{4C9AC08D-35BB-214A-8D30-53AE7B02F6F1}" sibTransId="{331D145A-79A7-7543-9CCA-273A9AD2142C}"/>
    <dgm:cxn modelId="{56DECBF3-7DD1-8448-82B4-65FA69A66AD6}" type="presOf" srcId="{46B4FEB0-9373-E948-B525-EAB8725DD4EE}" destId="{C33AC87C-08B0-B547-BB08-4054BFB3CEED}" srcOrd="0" destOrd="0" presId="urn:microsoft.com/office/officeart/2005/8/layout/chevron1"/>
    <dgm:cxn modelId="{A114016F-D906-B94E-AFFA-2919DAC66F4C}" srcId="{F9401A1F-1EE3-064D-B5B9-CBDDD14A9EC0}" destId="{361530A5-E585-C74A-BA8D-114F77C38289}" srcOrd="1" destOrd="0" parTransId="{C61A28BF-722C-7944-9874-A4F394E55535}" sibTransId="{46DB8F36-2B12-F346-9742-955B734A9724}"/>
    <dgm:cxn modelId="{41D3CA90-52DD-4C4E-A45F-2142A822772E}" type="presOf" srcId="{DD471DAF-9CE5-9B44-A385-8D300A6F66E2}" destId="{A4FB50DD-DBBE-DB4C-8C1B-A1E5418C212A}" srcOrd="0" destOrd="0" presId="urn:microsoft.com/office/officeart/2005/8/layout/chevron1"/>
    <dgm:cxn modelId="{5F37F644-EF58-344B-901B-A1B03C1FE1BB}" type="presOf" srcId="{361530A5-E585-C74A-BA8D-114F77C38289}" destId="{9483A4C8-6602-BE44-AE6D-D06E218D44B8}" srcOrd="0" destOrd="0" presId="urn:microsoft.com/office/officeart/2005/8/layout/chevron1"/>
    <dgm:cxn modelId="{6986D394-80A6-8443-BD62-D11F6D31E4BA}" type="presOf" srcId="{F9401A1F-1EE3-064D-B5B9-CBDDD14A9EC0}" destId="{B004CCE3-D8E9-F244-8BBC-96C04E86F4C6}" srcOrd="0" destOrd="0" presId="urn:microsoft.com/office/officeart/2005/8/layout/chevron1"/>
    <dgm:cxn modelId="{5C4D73D4-FF91-6147-83D9-EC7F4D50B790}" srcId="{F9401A1F-1EE3-064D-B5B9-CBDDD14A9EC0}" destId="{416B25FD-5140-1B48-BCE9-00A410BE03EA}" srcOrd="0" destOrd="0" parTransId="{3DD6EFE3-DEB4-2841-8BAA-B462EEDDF881}" sibTransId="{24CD09D9-87F7-5C40-B470-3E113C844BAC}"/>
    <dgm:cxn modelId="{8590B407-6793-9147-86BD-5A74DDCB0447}" type="presParOf" srcId="{B004CCE3-D8E9-F244-8BBC-96C04E86F4C6}" destId="{DB40655B-C8F5-CA4E-A464-9EA6C8C32776}" srcOrd="0" destOrd="0" presId="urn:microsoft.com/office/officeart/2005/8/layout/chevron1"/>
    <dgm:cxn modelId="{D5FDE176-6C8D-5647-9FDA-A2A1F94E2A18}" type="presParOf" srcId="{B004CCE3-D8E9-F244-8BBC-96C04E86F4C6}" destId="{0D41B9DF-AEFD-444B-8F28-60E8DEDC74EF}" srcOrd="1" destOrd="0" presId="urn:microsoft.com/office/officeart/2005/8/layout/chevron1"/>
    <dgm:cxn modelId="{7E2FFE68-E7BD-7549-87E1-AAD8CE65ED60}" type="presParOf" srcId="{B004CCE3-D8E9-F244-8BBC-96C04E86F4C6}" destId="{9483A4C8-6602-BE44-AE6D-D06E218D44B8}" srcOrd="2" destOrd="0" presId="urn:microsoft.com/office/officeart/2005/8/layout/chevron1"/>
    <dgm:cxn modelId="{5EEA471E-6C05-2A4C-A27B-57A541B7B175}" type="presParOf" srcId="{B004CCE3-D8E9-F244-8BBC-96C04E86F4C6}" destId="{2B5721E4-4B17-DE4A-ADA2-1C558B432868}" srcOrd="3" destOrd="0" presId="urn:microsoft.com/office/officeart/2005/8/layout/chevron1"/>
    <dgm:cxn modelId="{D6C5A03E-677C-F643-A0FB-1ED3512D882E}" type="presParOf" srcId="{B004CCE3-D8E9-F244-8BBC-96C04E86F4C6}" destId="{A1AD8AFC-9C1C-3740-B117-CC65F2ACAEF2}" srcOrd="4" destOrd="0" presId="urn:microsoft.com/office/officeart/2005/8/layout/chevron1"/>
    <dgm:cxn modelId="{74265749-44A4-F441-AFD1-E1425EB696CC}" type="presParOf" srcId="{B004CCE3-D8E9-F244-8BBC-96C04E86F4C6}" destId="{1B6940AC-E1B7-2141-9710-EF4471F82CFC}" srcOrd="5" destOrd="0" presId="urn:microsoft.com/office/officeart/2005/8/layout/chevron1"/>
    <dgm:cxn modelId="{8C536AD0-AB11-FB4B-8497-10745E5A2AB8}" type="presParOf" srcId="{B004CCE3-D8E9-F244-8BBC-96C04E86F4C6}" destId="{E434C541-D30B-0E40-A668-4F3E09182438}" srcOrd="6" destOrd="0" presId="urn:microsoft.com/office/officeart/2005/8/layout/chevron1"/>
    <dgm:cxn modelId="{02F6AC7F-919E-4B48-A104-3AF21EB7E9E6}" type="presParOf" srcId="{B004CCE3-D8E9-F244-8BBC-96C04E86F4C6}" destId="{62AF510C-C93A-4247-AB39-0B35B1520C2A}" srcOrd="7" destOrd="0" presId="urn:microsoft.com/office/officeart/2005/8/layout/chevron1"/>
    <dgm:cxn modelId="{C50A7CED-F3E1-4144-87FC-CC70D941D513}" type="presParOf" srcId="{B004CCE3-D8E9-F244-8BBC-96C04E86F4C6}" destId="{C33AC87C-08B0-B547-BB08-4054BFB3CEED}" srcOrd="8" destOrd="0" presId="urn:microsoft.com/office/officeart/2005/8/layout/chevron1"/>
    <dgm:cxn modelId="{654427B8-9373-9E4D-8BA6-E0F285E8DEB7}" type="presParOf" srcId="{B004CCE3-D8E9-F244-8BBC-96C04E86F4C6}" destId="{0A259AA8-9482-6C49-B73A-9C27AAF40415}" srcOrd="9" destOrd="0" presId="urn:microsoft.com/office/officeart/2005/8/layout/chevron1"/>
    <dgm:cxn modelId="{63D5643C-FDC7-B747-BC46-861550100429}" type="presParOf" srcId="{B004CCE3-D8E9-F244-8BBC-96C04E86F4C6}" destId="{9E0BCD49-C06B-6641-8E40-21A5B81170BC}" srcOrd="10" destOrd="0" presId="urn:microsoft.com/office/officeart/2005/8/layout/chevron1"/>
    <dgm:cxn modelId="{5FAA8B19-A95E-FB4E-9C51-CEB7321A0696}" type="presParOf" srcId="{B004CCE3-D8E9-F244-8BBC-96C04E86F4C6}" destId="{57822D29-DC3C-DA46-8BC8-7B256A50EBC7}" srcOrd="11" destOrd="0" presId="urn:microsoft.com/office/officeart/2005/8/layout/chevron1"/>
    <dgm:cxn modelId="{07F50D52-7E25-3E4E-827E-54EA551EABEF}" type="presParOf" srcId="{B004CCE3-D8E9-F244-8BBC-96C04E86F4C6}" destId="{A4FB50DD-DBBE-DB4C-8C1B-A1E5418C212A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40655B-C8F5-CA4E-A464-9EA6C8C32776}">
      <dsp:nvSpPr>
        <dsp:cNvPr id="0" name=""/>
        <dsp:cNvSpPr/>
      </dsp:nvSpPr>
      <dsp:spPr>
        <a:xfrm>
          <a:off x="1004" y="512781"/>
          <a:ext cx="822759" cy="329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tx1"/>
              </a:solidFill>
              <a:latin typeface="Arial"/>
              <a:cs typeface="Arial"/>
            </a:rPr>
            <a:t>Extract DNA</a:t>
          </a:r>
          <a:endParaRPr lang="en-US" sz="7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1004" y="512781"/>
        <a:ext cx="822759" cy="329103"/>
      </dsp:txXfrm>
    </dsp:sp>
    <dsp:sp modelId="{9483A4C8-6602-BE44-AE6D-D06E218D44B8}">
      <dsp:nvSpPr>
        <dsp:cNvPr id="0" name=""/>
        <dsp:cNvSpPr/>
      </dsp:nvSpPr>
      <dsp:spPr>
        <a:xfrm>
          <a:off x="741487" y="512781"/>
          <a:ext cx="822759" cy="329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tx1"/>
              </a:solidFill>
              <a:latin typeface="Arial"/>
              <a:cs typeface="Arial"/>
            </a:rPr>
            <a:t>Genomic PCR</a:t>
          </a:r>
          <a:endParaRPr lang="en-US" sz="7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741487" y="512781"/>
        <a:ext cx="822759" cy="329103"/>
      </dsp:txXfrm>
    </dsp:sp>
    <dsp:sp modelId="{E2A8DC8C-54B6-D840-894A-77551F14AA38}">
      <dsp:nvSpPr>
        <dsp:cNvPr id="0" name=""/>
        <dsp:cNvSpPr/>
      </dsp:nvSpPr>
      <dsp:spPr>
        <a:xfrm>
          <a:off x="1481970" y="512781"/>
          <a:ext cx="822759" cy="329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tx1"/>
              </a:solidFill>
              <a:latin typeface="Arial"/>
              <a:cs typeface="Arial"/>
            </a:rPr>
            <a:t>Purify amplicons</a:t>
          </a:r>
          <a:endParaRPr lang="en-US" sz="7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1481970" y="512781"/>
        <a:ext cx="822759" cy="329103"/>
      </dsp:txXfrm>
    </dsp:sp>
    <dsp:sp modelId="{510A3A7E-F27F-1C4E-B1D0-661781198888}">
      <dsp:nvSpPr>
        <dsp:cNvPr id="0" name=""/>
        <dsp:cNvSpPr/>
      </dsp:nvSpPr>
      <dsp:spPr>
        <a:xfrm>
          <a:off x="2222454" y="512781"/>
          <a:ext cx="822759" cy="329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tx1"/>
              </a:solidFill>
              <a:latin typeface="Arial"/>
              <a:cs typeface="Arial"/>
            </a:rPr>
            <a:t>Quantify amplicons</a:t>
          </a:r>
          <a:endParaRPr lang="en-US" sz="7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2222454" y="512781"/>
        <a:ext cx="822759" cy="329103"/>
      </dsp:txXfrm>
    </dsp:sp>
    <dsp:sp modelId="{6241E780-4B4C-C54D-834D-7FF837DE2F03}">
      <dsp:nvSpPr>
        <dsp:cNvPr id="0" name=""/>
        <dsp:cNvSpPr/>
      </dsp:nvSpPr>
      <dsp:spPr>
        <a:xfrm>
          <a:off x="2962937" y="512781"/>
          <a:ext cx="822759" cy="329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tx1"/>
              </a:solidFill>
              <a:latin typeface="Arial"/>
              <a:cs typeface="Arial"/>
            </a:rPr>
            <a:t>Dilute amplicons</a:t>
          </a:r>
          <a:endParaRPr lang="en-US" sz="7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2962937" y="512781"/>
        <a:ext cx="822759" cy="329103"/>
      </dsp:txXfrm>
    </dsp:sp>
    <dsp:sp modelId="{6B7DEDB6-1F22-1848-B4F1-B779785AF3B4}">
      <dsp:nvSpPr>
        <dsp:cNvPr id="0" name=""/>
        <dsp:cNvSpPr/>
      </dsp:nvSpPr>
      <dsp:spPr>
        <a:xfrm>
          <a:off x="3703420" y="512781"/>
          <a:ext cx="822759" cy="329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tx1"/>
              </a:solidFill>
              <a:latin typeface="Arial"/>
              <a:cs typeface="Arial"/>
            </a:rPr>
            <a:t>Pool amplicons</a:t>
          </a:r>
          <a:endParaRPr lang="en-US" sz="7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3703420" y="512781"/>
        <a:ext cx="822759" cy="329103"/>
      </dsp:txXfrm>
    </dsp:sp>
    <dsp:sp modelId="{A1AD8AFC-9C1C-3740-B117-CC65F2ACAEF2}">
      <dsp:nvSpPr>
        <dsp:cNvPr id="0" name=""/>
        <dsp:cNvSpPr/>
      </dsp:nvSpPr>
      <dsp:spPr>
        <a:xfrm>
          <a:off x="4443903" y="512781"/>
          <a:ext cx="822759" cy="329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tx1"/>
              </a:solidFill>
              <a:latin typeface="Arial"/>
              <a:cs typeface="Arial"/>
            </a:rPr>
            <a:t>Emulsion PCR</a:t>
          </a:r>
          <a:endParaRPr lang="en-US" sz="7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4443903" y="512781"/>
        <a:ext cx="822759" cy="329103"/>
      </dsp:txXfrm>
    </dsp:sp>
    <dsp:sp modelId="{E434C541-D30B-0E40-A668-4F3E09182438}">
      <dsp:nvSpPr>
        <dsp:cNvPr id="0" name=""/>
        <dsp:cNvSpPr/>
      </dsp:nvSpPr>
      <dsp:spPr>
        <a:xfrm>
          <a:off x="5184386" y="512781"/>
          <a:ext cx="822759" cy="329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tx1"/>
              </a:solidFill>
              <a:latin typeface="Arial"/>
              <a:cs typeface="Arial"/>
            </a:rPr>
            <a:t>Purify sequencing templates</a:t>
          </a:r>
          <a:endParaRPr lang="en-US" sz="7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5184386" y="512781"/>
        <a:ext cx="822759" cy="329103"/>
      </dsp:txXfrm>
    </dsp:sp>
    <dsp:sp modelId="{C33AC87C-08B0-B547-BB08-4054BFB3CEED}">
      <dsp:nvSpPr>
        <dsp:cNvPr id="0" name=""/>
        <dsp:cNvSpPr/>
      </dsp:nvSpPr>
      <dsp:spPr>
        <a:xfrm>
          <a:off x="5924869" y="512781"/>
          <a:ext cx="822759" cy="329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tx1"/>
              </a:solidFill>
              <a:latin typeface="Arial"/>
              <a:cs typeface="Arial"/>
            </a:rPr>
            <a:t>Sequence</a:t>
          </a:r>
          <a:endParaRPr lang="en-US" sz="7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5924869" y="512781"/>
        <a:ext cx="822759" cy="329103"/>
      </dsp:txXfrm>
    </dsp:sp>
    <dsp:sp modelId="{9E0BCD49-C06B-6641-8E40-21A5B81170BC}">
      <dsp:nvSpPr>
        <dsp:cNvPr id="0" name=""/>
        <dsp:cNvSpPr/>
      </dsp:nvSpPr>
      <dsp:spPr>
        <a:xfrm>
          <a:off x="6665353" y="512781"/>
          <a:ext cx="822759" cy="329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tx1"/>
              </a:solidFill>
              <a:latin typeface="Arial"/>
              <a:cs typeface="Arial"/>
            </a:rPr>
            <a:t>Analyze using </a:t>
          </a:r>
          <a:r>
            <a:rPr lang="en-US" sz="700" kern="1200" dirty="0" err="1" smtClean="0">
              <a:solidFill>
                <a:schemeClr val="tx1"/>
              </a:solidFill>
              <a:latin typeface="Arial"/>
              <a:cs typeface="Arial"/>
            </a:rPr>
            <a:t>Conexio</a:t>
          </a:r>
          <a:endParaRPr lang="en-US" sz="7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6665353" y="512781"/>
        <a:ext cx="822759" cy="329103"/>
      </dsp:txXfrm>
    </dsp:sp>
    <dsp:sp modelId="{A4FB50DD-DBBE-DB4C-8C1B-A1E5418C212A}">
      <dsp:nvSpPr>
        <dsp:cNvPr id="0" name=""/>
        <dsp:cNvSpPr/>
      </dsp:nvSpPr>
      <dsp:spPr>
        <a:xfrm>
          <a:off x="7405836" y="512781"/>
          <a:ext cx="822759" cy="329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tx1"/>
              </a:solidFill>
              <a:latin typeface="Arial"/>
              <a:cs typeface="Arial"/>
            </a:rPr>
            <a:t>Generate final report</a:t>
          </a:r>
          <a:endParaRPr lang="en-US" sz="7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7405836" y="512781"/>
        <a:ext cx="822759" cy="3291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40655B-C8F5-CA4E-A464-9EA6C8C32776}">
      <dsp:nvSpPr>
        <dsp:cNvPr id="0" name=""/>
        <dsp:cNvSpPr/>
      </dsp:nvSpPr>
      <dsp:spPr>
        <a:xfrm>
          <a:off x="0" y="61909"/>
          <a:ext cx="833437" cy="3333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rgbClr val="000000"/>
              </a:solidFill>
              <a:latin typeface="Arial"/>
              <a:cs typeface="Arial"/>
            </a:rPr>
            <a:t>Extract DNA</a:t>
          </a:r>
          <a:endParaRPr lang="en-US" sz="7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0" y="61909"/>
        <a:ext cx="833437" cy="333374"/>
      </dsp:txXfrm>
    </dsp:sp>
    <dsp:sp modelId="{9483A4C8-6602-BE44-AE6D-D06E218D44B8}">
      <dsp:nvSpPr>
        <dsp:cNvPr id="0" name=""/>
        <dsp:cNvSpPr/>
      </dsp:nvSpPr>
      <dsp:spPr>
        <a:xfrm>
          <a:off x="750093" y="61909"/>
          <a:ext cx="833437" cy="333374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rgbClr val="000000"/>
              </a:solidFill>
              <a:latin typeface="Arial"/>
              <a:cs typeface="Arial"/>
            </a:rPr>
            <a:t>PCR using Access Array</a:t>
          </a:r>
          <a:endParaRPr lang="en-US" sz="7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750093" y="61909"/>
        <a:ext cx="833437" cy="333374"/>
      </dsp:txXfrm>
    </dsp:sp>
    <dsp:sp modelId="{A1AD8AFC-9C1C-3740-B117-CC65F2ACAEF2}">
      <dsp:nvSpPr>
        <dsp:cNvPr id="0" name=""/>
        <dsp:cNvSpPr/>
      </dsp:nvSpPr>
      <dsp:spPr>
        <a:xfrm>
          <a:off x="1500187" y="61909"/>
          <a:ext cx="833437" cy="3333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rgbClr val="000000"/>
              </a:solidFill>
              <a:latin typeface="Arial"/>
              <a:cs typeface="Arial"/>
            </a:rPr>
            <a:t>Emulsion PCR</a:t>
          </a:r>
          <a:endParaRPr lang="en-US" sz="7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1500187" y="61909"/>
        <a:ext cx="833437" cy="333374"/>
      </dsp:txXfrm>
    </dsp:sp>
    <dsp:sp modelId="{E434C541-D30B-0E40-A668-4F3E09182438}">
      <dsp:nvSpPr>
        <dsp:cNvPr id="0" name=""/>
        <dsp:cNvSpPr/>
      </dsp:nvSpPr>
      <dsp:spPr>
        <a:xfrm>
          <a:off x="2250280" y="61909"/>
          <a:ext cx="833437" cy="333374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rgbClr val="000000"/>
              </a:solidFill>
              <a:latin typeface="Arial"/>
              <a:cs typeface="Arial"/>
            </a:rPr>
            <a:t>Purify sequencing templates</a:t>
          </a:r>
          <a:endParaRPr lang="en-US" sz="7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2250280" y="61909"/>
        <a:ext cx="833437" cy="333374"/>
      </dsp:txXfrm>
    </dsp:sp>
    <dsp:sp modelId="{C33AC87C-08B0-B547-BB08-4054BFB3CEED}">
      <dsp:nvSpPr>
        <dsp:cNvPr id="0" name=""/>
        <dsp:cNvSpPr/>
      </dsp:nvSpPr>
      <dsp:spPr>
        <a:xfrm>
          <a:off x="3000374" y="61909"/>
          <a:ext cx="833437" cy="3333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rgbClr val="000000"/>
              </a:solidFill>
              <a:latin typeface="Arial"/>
              <a:cs typeface="Arial"/>
            </a:rPr>
            <a:t>Sequence</a:t>
          </a:r>
          <a:endParaRPr lang="en-US" sz="7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3000374" y="61909"/>
        <a:ext cx="833437" cy="333374"/>
      </dsp:txXfrm>
    </dsp:sp>
    <dsp:sp modelId="{9E0BCD49-C06B-6641-8E40-21A5B81170BC}">
      <dsp:nvSpPr>
        <dsp:cNvPr id="0" name=""/>
        <dsp:cNvSpPr/>
      </dsp:nvSpPr>
      <dsp:spPr>
        <a:xfrm>
          <a:off x="3750468" y="61909"/>
          <a:ext cx="833437" cy="3333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rgbClr val="000000"/>
              </a:solidFill>
              <a:latin typeface="Arial"/>
              <a:cs typeface="Arial"/>
            </a:rPr>
            <a:t>Analyze using </a:t>
          </a:r>
          <a:r>
            <a:rPr lang="en-US" sz="700" kern="1200" dirty="0" err="1" smtClean="0">
              <a:solidFill>
                <a:srgbClr val="000000"/>
              </a:solidFill>
              <a:latin typeface="Arial"/>
              <a:cs typeface="Arial"/>
            </a:rPr>
            <a:t>Conexio</a:t>
          </a:r>
          <a:endParaRPr lang="en-US" sz="7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3750468" y="61909"/>
        <a:ext cx="833437" cy="333374"/>
      </dsp:txXfrm>
    </dsp:sp>
    <dsp:sp modelId="{A4FB50DD-DBBE-DB4C-8C1B-A1E5418C212A}">
      <dsp:nvSpPr>
        <dsp:cNvPr id="0" name=""/>
        <dsp:cNvSpPr/>
      </dsp:nvSpPr>
      <dsp:spPr>
        <a:xfrm>
          <a:off x="4500561" y="61909"/>
          <a:ext cx="833437" cy="3333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rgbClr val="000000"/>
              </a:solidFill>
              <a:latin typeface="Arial"/>
              <a:cs typeface="Arial"/>
            </a:rPr>
            <a:t>Generate final report </a:t>
          </a:r>
          <a:endParaRPr lang="en-US" sz="7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500561" y="61909"/>
        <a:ext cx="833437" cy="333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9F758-610C-3646-9BFE-0FBC4767BF6E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5C680-915D-8040-8388-0FD8877E4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61895-9277-FE42-9221-6915E34597B0}" type="slidenum">
              <a:rPr lang="en-US"/>
              <a:pPr/>
              <a:t>3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615FA-7F1D-3445-B6EE-D6295B154A70}" type="slidenum">
              <a:rPr lang="en-US"/>
              <a:pPr/>
              <a:t>26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0299A-03A7-5644-88B4-20FD3BC9292C}" type="slidenum">
              <a:rPr lang="en-US"/>
              <a:pPr/>
              <a:t>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8DCFF-D1D5-C140-A56C-3E9091ADA44A}" type="slidenum">
              <a:rPr lang="en-US"/>
              <a:pPr/>
              <a:t>5</a:t>
            </a:fld>
            <a:endParaRPr lang="en-US"/>
          </a:p>
        </p:txBody>
      </p:sp>
      <p:sp>
        <p:nvSpPr>
          <p:cNvPr id="1638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90C5B-F828-C14E-9E8B-D116F23E9A3A}" type="slidenum">
              <a:rPr lang="en-US"/>
              <a:pPr/>
              <a:t>7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08BF1-A0A7-5047-964E-8A09CD6725F0}" type="slidenum">
              <a:rPr lang="en-US"/>
              <a:pPr/>
              <a:t>9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615FA-7F1D-3445-B6EE-D6295B154A70}" type="slidenum">
              <a:rPr lang="en-US"/>
              <a:pPr/>
              <a:t>11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615FA-7F1D-3445-B6EE-D6295B154A70}" type="slidenum">
              <a:rPr lang="en-US"/>
              <a:pPr/>
              <a:t>13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615FA-7F1D-3445-B6EE-D6295B154A70}" type="slidenum">
              <a:rPr lang="en-US"/>
              <a:pPr/>
              <a:t>16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615FA-7F1D-3445-B6EE-D6295B154A70}" type="slidenum">
              <a:rPr lang="en-US"/>
              <a:pPr/>
              <a:t>25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BF1C-6725-EE40-B249-1C8917966A52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8AF0-19F0-5B42-ABE9-292A2D1EC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BF1C-6725-EE40-B249-1C8917966A52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8AF0-19F0-5B42-ABE9-292A2D1EC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BF1C-6725-EE40-B249-1C8917966A52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8AF0-19F0-5B42-ABE9-292A2D1EC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BF1C-6725-EE40-B249-1C8917966A52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8AF0-19F0-5B42-ABE9-292A2D1EC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BF1C-6725-EE40-B249-1C8917966A52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8AF0-19F0-5B42-ABE9-292A2D1EC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BF1C-6725-EE40-B249-1C8917966A52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8AF0-19F0-5B42-ABE9-292A2D1EC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BF1C-6725-EE40-B249-1C8917966A52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8AF0-19F0-5B42-ABE9-292A2D1EC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BF1C-6725-EE40-B249-1C8917966A52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8AF0-19F0-5B42-ABE9-292A2D1EC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BF1C-6725-EE40-B249-1C8917966A52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8AF0-19F0-5B42-ABE9-292A2D1EC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BF1C-6725-EE40-B249-1C8917966A52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8AF0-19F0-5B42-ABE9-292A2D1EC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BF1C-6725-EE40-B249-1C8917966A52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8AF0-19F0-5B42-ABE9-292A2D1EC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5BF1C-6725-EE40-B249-1C8917966A52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A8AF0-19F0-5B42-ABE9-292A2D1EC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.pdf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357" y="1673817"/>
            <a:ext cx="7691949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 towards high-throughput sequencing for clinical HLA genotyping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4621"/>
            <a:ext cx="6400800" cy="1752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Matthew W. Anderson MD, PhD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Assistant Professor, Department of Pathology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Assistant Director, Stanford Histocompatibility, Immunogenetics, and Disease Profiling Laboratory (HIDPL)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Stanford University School of Medicine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35" descr="sumc_red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91455" y="5844700"/>
            <a:ext cx="833247" cy="973836"/>
          </a:xfrm>
          <a:prstGeom prst="rect">
            <a:avLst/>
          </a:prstGeom>
          <a:noFill/>
        </p:spPr>
      </p:pic>
      <p:pic>
        <p:nvPicPr>
          <p:cNvPr id="6" name="Picture 34" descr="SU_Seal_red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8014811" y="5757051"/>
            <a:ext cx="1036320" cy="1036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1075263"/>
            <a:ext cx="8958262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-781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latin typeface="+mj-lt"/>
                <a:ea typeface="+mj-ea"/>
                <a:cs typeface="+mj-cs"/>
              </a:rPr>
              <a:t>Novel allele (DQB1 exon 3 variant)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Amplicon genotyping workflow</a:t>
            </a:r>
            <a:endParaRPr 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064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Designed and validated primers for HLA Class I exons 1-7 and 2-3 for Class II exons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Adapted Access Array for multiplexed HLA amplicon library generation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Optimized library purification steps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Developed performance metrics to monitor all steps of sequencing process for Q/C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Sequence generated using a 454 GS </a:t>
            </a:r>
            <a:r>
              <a:rPr lang="en-US" sz="2800" dirty="0" err="1" smtClean="0"/>
              <a:t>Jr</a:t>
            </a:r>
            <a:r>
              <a:rPr lang="en-US" sz="2800" dirty="0" smtClean="0"/>
              <a:t> instrument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Collaborating with Conexio Genomics to develop custom bioinformatic pipeline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"/>
          <p:cNvGrpSpPr/>
          <p:nvPr/>
        </p:nvGrpSpPr>
        <p:grpSpPr>
          <a:xfrm>
            <a:off x="1651000" y="2816863"/>
            <a:ext cx="6134100" cy="3831406"/>
            <a:chOff x="1651000" y="2816863"/>
            <a:chExt cx="6134100" cy="3831406"/>
          </a:xfrm>
        </p:grpSpPr>
        <p:pic>
          <p:nvPicPr>
            <p:cNvPr id="2" name="Picture 1" descr="IMG_0099.JPG"/>
            <p:cNvPicPr>
              <a:picLocks noChangeAspect="1"/>
            </p:cNvPicPr>
            <p:nvPr/>
          </p:nvPicPr>
          <p:blipFill>
            <a:blip r:embed="rId2"/>
            <a:srcRect l="13783" t="15370" r="13535" b="2407"/>
            <a:stretch>
              <a:fillRect/>
            </a:stretch>
          </p:blipFill>
          <p:spPr>
            <a:xfrm rot="5400000">
              <a:off x="3824685" y="2475791"/>
              <a:ext cx="1512847" cy="297731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 rot="5400000">
              <a:off x="5574973" y="2386271"/>
              <a:ext cx="459614" cy="1320800"/>
              <a:chOff x="812799" y="1638300"/>
              <a:chExt cx="596901" cy="1320800"/>
            </a:xfrm>
          </p:grpSpPr>
          <p:sp>
            <p:nvSpPr>
              <p:cNvPr id="3" name="Curved Right Arrow 2"/>
              <p:cNvSpPr/>
              <p:nvPr/>
            </p:nvSpPr>
            <p:spPr>
              <a:xfrm>
                <a:off x="812799" y="1638300"/>
                <a:ext cx="467311" cy="1210045"/>
              </a:xfrm>
              <a:prstGeom prst="curvedRight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Left Brace 3"/>
              <p:cNvSpPr/>
              <p:nvPr/>
            </p:nvSpPr>
            <p:spPr>
              <a:xfrm>
                <a:off x="1292811" y="2527300"/>
                <a:ext cx="116889" cy="431800"/>
              </a:xfrm>
              <a:prstGeom prst="leftBrac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4"/>
            <p:cNvGrpSpPr/>
            <p:nvPr/>
          </p:nvGrpSpPr>
          <p:grpSpPr>
            <a:xfrm rot="5400000" flipV="1">
              <a:off x="3161971" y="2386270"/>
              <a:ext cx="459614" cy="1320800"/>
              <a:chOff x="812799" y="3365500"/>
              <a:chExt cx="596901" cy="1320800"/>
            </a:xfrm>
          </p:grpSpPr>
          <p:sp>
            <p:nvSpPr>
              <p:cNvPr id="6" name="Curved Right Arrow 5"/>
              <p:cNvSpPr/>
              <p:nvPr/>
            </p:nvSpPr>
            <p:spPr>
              <a:xfrm>
                <a:off x="812799" y="3365500"/>
                <a:ext cx="467311" cy="1210045"/>
              </a:xfrm>
              <a:prstGeom prst="curvedRight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Left Brace 6"/>
              <p:cNvSpPr/>
              <p:nvPr/>
            </p:nvSpPr>
            <p:spPr>
              <a:xfrm>
                <a:off x="1292811" y="4254500"/>
                <a:ext cx="116889" cy="431800"/>
              </a:xfrm>
              <a:prstGeom prst="leftBrac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980866" y="3198923"/>
              <a:ext cx="1804234" cy="73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Tagged sequence-specific primers (up to 48 individual targets)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51000" y="3217804"/>
              <a:ext cx="1492250" cy="73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Barcode primers and up to 48 individual samples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18719" y="5316335"/>
              <a:ext cx="1243583" cy="1376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Exon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67009" y="5316335"/>
              <a:ext cx="1243583" cy="1376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Arial"/>
                  <a:cs typeface="Arial"/>
                </a:rPr>
                <a:t>Intron</a:t>
              </a:r>
              <a:endParaRPr lang="en-US" sz="14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70429" y="5316335"/>
              <a:ext cx="1243583" cy="1376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Intron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17" name="Group 13"/>
            <p:cNvGrpSpPr/>
            <p:nvPr/>
          </p:nvGrpSpPr>
          <p:grpSpPr>
            <a:xfrm>
              <a:off x="3049025" y="5156579"/>
              <a:ext cx="780286" cy="191049"/>
              <a:chOff x="2222500" y="1885619"/>
              <a:chExt cx="1219199" cy="387681"/>
            </a:xfrm>
          </p:grpSpPr>
          <p:sp>
            <p:nvSpPr>
              <p:cNvPr id="15" name="Rectangle 14"/>
              <p:cNvSpPr/>
              <p:nvPr/>
            </p:nvSpPr>
            <p:spPr>
              <a:xfrm rot="2021222" flipH="1">
                <a:off x="2222500" y="1885619"/>
                <a:ext cx="749300" cy="1270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2882899" y="2019300"/>
                <a:ext cx="558800" cy="254000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6"/>
            <p:cNvGrpSpPr/>
            <p:nvPr/>
          </p:nvGrpSpPr>
          <p:grpSpPr>
            <a:xfrm>
              <a:off x="5259837" y="5428989"/>
              <a:ext cx="770701" cy="191049"/>
              <a:chOff x="5384800" y="2476500"/>
              <a:chExt cx="1204222" cy="387680"/>
            </a:xfrm>
          </p:grpSpPr>
          <p:sp>
            <p:nvSpPr>
              <p:cNvPr id="18" name="Right Arrow 17"/>
              <p:cNvSpPr/>
              <p:nvPr/>
            </p:nvSpPr>
            <p:spPr>
              <a:xfrm flipH="1">
                <a:off x="5384800" y="2476500"/>
                <a:ext cx="558800" cy="254000"/>
              </a:xfrm>
              <a:prstGeom prst="rightArrow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2021222" flipH="1">
                <a:off x="5839722" y="2737135"/>
                <a:ext cx="749300" cy="127045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rot="2021222" flipH="1">
              <a:off x="5756792" y="5576207"/>
              <a:ext cx="479551" cy="626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021222" flipH="1">
              <a:off x="2835092" y="5144062"/>
              <a:ext cx="479551" cy="626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2667009" y="5031516"/>
              <a:ext cx="265619" cy="596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6174236" y="5687312"/>
              <a:ext cx="239776" cy="626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85115" y="6197991"/>
              <a:ext cx="3925963" cy="450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Up to 48 </a:t>
              </a:r>
              <a:r>
                <a:rPr lang="en-US" sz="1600" dirty="0" err="1" smtClean="0">
                  <a:latin typeface="Arial"/>
                  <a:cs typeface="Arial"/>
                </a:rPr>
                <a:t>barcoded</a:t>
              </a:r>
              <a:r>
                <a:rPr lang="en-US" sz="1600" dirty="0" smtClean="0">
                  <a:latin typeface="Arial"/>
                  <a:cs typeface="Arial"/>
                </a:rPr>
                <a:t> amplicons from each sample (up to 2,304 amplicons)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32" name="Donut 31"/>
            <p:cNvSpPr>
              <a:spLocks noChangeAspect="1"/>
            </p:cNvSpPr>
            <p:nvPr/>
          </p:nvSpPr>
          <p:spPr>
            <a:xfrm>
              <a:off x="4408397" y="3928396"/>
              <a:ext cx="320039" cy="241380"/>
            </a:xfrm>
            <a:prstGeom prst="donut">
              <a:avLst>
                <a:gd name="adj" fmla="val 7401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ame 32"/>
            <p:cNvSpPr/>
            <p:nvPr/>
          </p:nvSpPr>
          <p:spPr>
            <a:xfrm>
              <a:off x="2324100" y="4913688"/>
              <a:ext cx="4572000" cy="948563"/>
            </a:xfrm>
            <a:prstGeom prst="frame">
              <a:avLst>
                <a:gd name="adj1" fmla="val 608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48097" y="4167255"/>
              <a:ext cx="45719" cy="7464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4379433" y="6029327"/>
              <a:ext cx="335740" cy="1588"/>
            </a:xfrm>
            <a:prstGeom prst="line">
              <a:avLst/>
            </a:prstGeom>
            <a:ln w="635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9" name="Content Placeholder 3"/>
          <p:cNvGraphicFramePr>
            <a:graphicFrameLocks/>
          </p:cNvGraphicFramePr>
          <p:nvPr/>
        </p:nvGraphicFramePr>
        <p:xfrm>
          <a:off x="457200" y="73748"/>
          <a:ext cx="8229600" cy="13546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0" name="Content Placeholder 3"/>
          <p:cNvGraphicFramePr>
            <a:graphicFrameLocks/>
          </p:cNvGraphicFramePr>
          <p:nvPr/>
        </p:nvGraphicFramePr>
        <p:xfrm>
          <a:off x="1879601" y="1381855"/>
          <a:ext cx="5333999" cy="45719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Left Brace 40"/>
          <p:cNvSpPr/>
          <p:nvPr/>
        </p:nvSpPr>
        <p:spPr>
          <a:xfrm rot="16200000">
            <a:off x="2772919" y="-629070"/>
            <a:ext cx="463550" cy="362178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Bent Arrow 41"/>
          <p:cNvSpPr>
            <a:spLocks noChangeAspect="1"/>
          </p:cNvSpPr>
          <p:nvPr/>
        </p:nvSpPr>
        <p:spPr>
          <a:xfrm flipV="1">
            <a:off x="4445000" y="1864453"/>
            <a:ext cx="251460" cy="262890"/>
          </a:xfrm>
          <a:prstGeom prst="bentArrow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5661" y="1924143"/>
            <a:ext cx="166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Automate using robotics and emulsion purification device</a:t>
            </a:r>
            <a:endParaRPr lang="en-US" sz="9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Library prep with Access Array</a:t>
            </a:r>
            <a:endParaRPr 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Amplify 24 patients with 22 primer sets simultaneously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Allows for one-step </a:t>
            </a:r>
            <a:r>
              <a:rPr lang="en-US" sz="2800" dirty="0" err="1" smtClean="0"/>
              <a:t>barcoding</a:t>
            </a:r>
            <a:r>
              <a:rPr lang="en-US" sz="2800" dirty="0" smtClean="0"/>
              <a:t> of amplified products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Can “double-up” on reactions to increase total amount of product generated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Allows for easy recovery of amplified barcoded products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Can pool barcoded amplicons from different patients together without need for manual quantification and dilution of each individual amplicon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6340" y="366891"/>
            <a:ext cx="8538627" cy="584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590" t="10082" r="32951" b="4733"/>
          <a:stretch>
            <a:fillRect/>
          </a:stretch>
        </p:blipFill>
        <p:spPr>
          <a:xfrm>
            <a:off x="310451" y="366891"/>
            <a:ext cx="4727222" cy="5842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51202" y="1030110"/>
            <a:ext cx="5372100" cy="4573411"/>
            <a:chOff x="3561644" y="874889"/>
            <a:chExt cx="5372100" cy="457341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644" y="874889"/>
              <a:ext cx="53721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644" y="3124200"/>
              <a:ext cx="5372100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809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HLA_A_2.tif"/>
          <p:cNvPicPr>
            <a:picLocks noChangeAspect="1"/>
          </p:cNvPicPr>
          <p:nvPr/>
        </p:nvPicPr>
        <p:blipFill>
          <a:blip r:embed="rId2"/>
          <a:srcRect r="38272" b="40220"/>
          <a:stretch>
            <a:fillRect/>
          </a:stretch>
        </p:blipFill>
        <p:spPr>
          <a:xfrm>
            <a:off x="70547" y="389682"/>
            <a:ext cx="8987597" cy="5356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Shotgun sequencing workflow</a:t>
            </a:r>
            <a:endParaRPr 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064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Designed and validated long-range PCR primers to amplify DQA1 gene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Sequencing library prep using chemical cleavage and size selection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Data analyzed in collaboration with </a:t>
            </a:r>
            <a:r>
              <a:rPr lang="en-US" sz="2800" dirty="0" err="1" smtClean="0"/>
              <a:t>Chunlin</a:t>
            </a:r>
            <a:r>
              <a:rPr lang="en-US" sz="2800" dirty="0" smtClean="0"/>
              <a:t> Wang (Stanford Genome Center)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Collaborating on analysis with Conexio Genomics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limage.jpg"/>
          <p:cNvPicPr>
            <a:picLocks noChangeAspect="1"/>
          </p:cNvPicPr>
          <p:nvPr/>
        </p:nvPicPr>
        <p:blipFill>
          <a:blip r:embed="rId2"/>
          <a:srcRect t="12593" r="7318" b="31111"/>
          <a:stretch>
            <a:fillRect/>
          </a:stretch>
        </p:blipFill>
        <p:spPr>
          <a:xfrm>
            <a:off x="551370" y="2003755"/>
            <a:ext cx="8022851" cy="3431805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5400000">
            <a:off x="1588275" y="2251472"/>
            <a:ext cx="337343" cy="914400"/>
          </a:xfrm>
          <a:prstGeom prst="leftBrace">
            <a:avLst/>
          </a:prstGeom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2742556" y="2251472"/>
            <a:ext cx="337343" cy="914400"/>
          </a:xfrm>
          <a:prstGeom prst="leftBrace">
            <a:avLst/>
          </a:prstGeom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3854504" y="2251472"/>
            <a:ext cx="337343" cy="914400"/>
          </a:xfrm>
          <a:prstGeom prst="leftBrace">
            <a:avLst/>
          </a:prstGeom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>
            <a:off x="4980563" y="2251472"/>
            <a:ext cx="337343" cy="914400"/>
          </a:xfrm>
          <a:prstGeom prst="leftBrace">
            <a:avLst/>
          </a:prstGeom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6163066" y="2251472"/>
            <a:ext cx="337343" cy="914400"/>
          </a:xfrm>
          <a:prstGeom prst="leftBrace">
            <a:avLst/>
          </a:prstGeom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>
            <a:off x="7303236" y="2251472"/>
            <a:ext cx="337343" cy="914400"/>
          </a:xfrm>
          <a:prstGeom prst="leftBrace">
            <a:avLst/>
          </a:prstGeom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12335" y="2034829"/>
            <a:ext cx="72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*01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6616" y="2034829"/>
            <a:ext cx="72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*02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8564" y="2034829"/>
            <a:ext cx="72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*03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0512" y="2034829"/>
            <a:ext cx="72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*04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87126" y="2034829"/>
            <a:ext cx="72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*05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3185" y="2034829"/>
            <a:ext cx="72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*06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13468" y="2034829"/>
            <a:ext cx="60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33400" y="90319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+mj-lt"/>
                <a:ea typeface="+mj-ea"/>
                <a:cs typeface="+mj-cs"/>
              </a:rPr>
              <a:t>DQA1 LR-PCR results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0223" y="1626480"/>
            <a:ext cx="7634110" cy="25106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9240"/>
            <a:ext cx="8229600" cy="1143000"/>
          </a:xfrm>
        </p:spPr>
        <p:txBody>
          <a:bodyPr/>
          <a:lstStyle/>
          <a:p>
            <a:r>
              <a:rPr lang="en-US" dirty="0" smtClean="0"/>
              <a:t>Sequencing workflow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69437" y="1555921"/>
            <a:ext cx="973667" cy="395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 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1273" y="1555921"/>
            <a:ext cx="784616" cy="395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 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02625" y="1555921"/>
            <a:ext cx="714042" cy="395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09126" y="1555921"/>
            <a:ext cx="973667" cy="395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 2</a:t>
            </a:r>
            <a:endParaRPr lang="en-US" dirty="0"/>
          </a:p>
        </p:txBody>
      </p:sp>
      <p:cxnSp>
        <p:nvCxnSpPr>
          <p:cNvPr id="13" name="Straight Arrow Connector 12"/>
          <p:cNvCxnSpPr>
            <a:cxnSpLocks noChangeAspect="1"/>
          </p:cNvCxnSpPr>
          <p:nvPr/>
        </p:nvCxnSpPr>
        <p:spPr>
          <a:xfrm>
            <a:off x="804334" y="1457144"/>
            <a:ext cx="598291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 noChangeAspect="1"/>
          </p:cNvCxnSpPr>
          <p:nvPr/>
        </p:nvCxnSpPr>
        <p:spPr>
          <a:xfrm flipH="1">
            <a:off x="7826042" y="2106255"/>
            <a:ext cx="598291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4289778" y="2262709"/>
            <a:ext cx="564444" cy="889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59949" y="2330668"/>
            <a:ext cx="2325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Fragmentation</a:t>
            </a:r>
            <a:endParaRPr lang="en-US" sz="2800" dirty="0"/>
          </a:p>
        </p:txBody>
      </p:sp>
      <p:sp>
        <p:nvSpPr>
          <p:cNvPr id="71" name="Down Arrow 70"/>
          <p:cNvSpPr/>
          <p:nvPr/>
        </p:nvSpPr>
        <p:spPr>
          <a:xfrm>
            <a:off x="4288673" y="4492337"/>
            <a:ext cx="564444" cy="889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958844" y="4603586"/>
            <a:ext cx="386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Ligate barcoded adaptors</a:t>
            </a:r>
            <a:endParaRPr lang="en-US" sz="2800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821685" y="3332439"/>
            <a:ext cx="7801701" cy="865302"/>
            <a:chOff x="821685" y="3332439"/>
            <a:chExt cx="7801701" cy="865302"/>
          </a:xfrm>
        </p:grpSpPr>
        <p:sp>
          <p:nvSpPr>
            <p:cNvPr id="122" name="Rectangle 121"/>
            <p:cNvSpPr/>
            <p:nvPr/>
          </p:nvSpPr>
          <p:spPr>
            <a:xfrm>
              <a:off x="3264217" y="3659924"/>
              <a:ext cx="184100" cy="25106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488165" y="3885326"/>
              <a:ext cx="184100" cy="25106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21685" y="3523009"/>
              <a:ext cx="184100" cy="2510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602060" y="3535839"/>
              <a:ext cx="184100" cy="25106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02060" y="3737488"/>
              <a:ext cx="184100" cy="2510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58442" y="3737488"/>
              <a:ext cx="184100" cy="25106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024617" y="3332439"/>
              <a:ext cx="184100" cy="2510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804352" y="3332439"/>
              <a:ext cx="184100" cy="25106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516655" y="3342376"/>
              <a:ext cx="184100" cy="25106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005812" y="3342376"/>
              <a:ext cx="184100" cy="2510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509717" y="3661370"/>
              <a:ext cx="184100" cy="2510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602524" y="3674282"/>
              <a:ext cx="184100" cy="2510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454353" y="3369245"/>
              <a:ext cx="184100" cy="2510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718393" y="3870570"/>
              <a:ext cx="184100" cy="2510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469437" y="3508733"/>
              <a:ext cx="184100" cy="2510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954171" y="3946679"/>
              <a:ext cx="184100" cy="2510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637173" y="3501999"/>
              <a:ext cx="184100" cy="2510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149439" y="3913240"/>
              <a:ext cx="184100" cy="2510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670831" y="3611957"/>
              <a:ext cx="184100" cy="2510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454353" y="3673881"/>
              <a:ext cx="184100" cy="25106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151665" y="3374852"/>
              <a:ext cx="184100" cy="25106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283904" y="3500383"/>
              <a:ext cx="184100" cy="25106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706204" y="3946679"/>
              <a:ext cx="184100" cy="25106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396564" y="3523009"/>
              <a:ext cx="184100" cy="25106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917894" y="3932722"/>
              <a:ext cx="184100" cy="25106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439286" y="3633465"/>
              <a:ext cx="184100" cy="25106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77875" y="3332439"/>
            <a:ext cx="7475366" cy="865302"/>
            <a:chOff x="1103470" y="3667407"/>
            <a:chExt cx="7475366" cy="865302"/>
          </a:xfrm>
        </p:grpSpPr>
        <p:grpSp>
          <p:nvGrpSpPr>
            <p:cNvPr id="45" name="Group 44"/>
            <p:cNvGrpSpPr/>
            <p:nvPr/>
          </p:nvGrpSpPr>
          <p:grpSpPr>
            <a:xfrm>
              <a:off x="1103470" y="3792938"/>
              <a:ext cx="608040" cy="395112"/>
              <a:chOff x="1103470" y="3792938"/>
              <a:chExt cx="608040" cy="39511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03470" y="3857977"/>
                <a:ext cx="598310" cy="25106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09711" y="3792938"/>
                <a:ext cx="201799" cy="39511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768219" y="3739268"/>
              <a:ext cx="655235" cy="395112"/>
              <a:chOff x="5768219" y="3739268"/>
              <a:chExt cx="655235" cy="39511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5144" y="3829580"/>
                <a:ext cx="598310" cy="25106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768219" y="3739268"/>
                <a:ext cx="403597" cy="39511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884309" y="3928406"/>
              <a:ext cx="730488" cy="395112"/>
              <a:chOff x="3884309" y="3928406"/>
              <a:chExt cx="730488" cy="395112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884309" y="4010939"/>
                <a:ext cx="598310" cy="25106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016487" y="3928406"/>
                <a:ext cx="598310" cy="39511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3223457" y="3677344"/>
              <a:ext cx="418793" cy="251062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99908" y="3711436"/>
              <a:ext cx="598310" cy="251062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028619" y="4118265"/>
              <a:ext cx="605095" cy="395112"/>
              <a:chOff x="5028619" y="4118265"/>
              <a:chExt cx="605095" cy="39511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028619" y="4206337"/>
                <a:ext cx="598310" cy="25106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369310" y="4118265"/>
                <a:ext cx="264404" cy="39511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2819412" y="3997146"/>
              <a:ext cx="598310" cy="251062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331637" y="3667407"/>
              <a:ext cx="598310" cy="251062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85727" y="4072456"/>
              <a:ext cx="598310" cy="251062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49894" y="4281647"/>
              <a:ext cx="598310" cy="251062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59134" y="4262083"/>
              <a:ext cx="598310" cy="251062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23849" y="3768227"/>
              <a:ext cx="598310" cy="395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980526" y="3969232"/>
              <a:ext cx="598310" cy="251062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275025" y="5827889"/>
            <a:ext cx="6551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Size select and purify 300-340 </a:t>
            </a:r>
            <a:r>
              <a:rPr lang="en-US" sz="2800" dirty="0" err="1" smtClean="0"/>
              <a:t>bp</a:t>
            </a:r>
            <a:r>
              <a:rPr lang="en-US" sz="2800" dirty="0" smtClean="0"/>
              <a:t> fragments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71" grpId="0" animBg="1"/>
      <p:bldP spid="72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mple5_9-17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" y="2761448"/>
            <a:ext cx="9144000" cy="362108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287873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+mj-lt"/>
                <a:ea typeface="+mj-ea"/>
                <a:cs typeface="+mj-cs"/>
              </a:rPr>
              <a:t> Sequencing library Q/C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3062112" y="2963333"/>
            <a:ext cx="719668" cy="3005668"/>
          </a:xfrm>
          <a:prstGeom prst="donut">
            <a:avLst>
              <a:gd name="adj" fmla="val 830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654763" y="1795821"/>
            <a:ext cx="5343857" cy="276578"/>
            <a:chOff x="790223" y="1555921"/>
            <a:chExt cx="7634110" cy="395112"/>
          </a:xfrm>
        </p:grpSpPr>
        <p:sp>
          <p:nvSpPr>
            <p:cNvPr id="6" name="Rectangle 5"/>
            <p:cNvSpPr/>
            <p:nvPr/>
          </p:nvSpPr>
          <p:spPr>
            <a:xfrm>
              <a:off x="790223" y="1626480"/>
              <a:ext cx="7634110" cy="251062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69437" y="1555921"/>
              <a:ext cx="973667" cy="395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Ex 3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41431" y="1555921"/>
              <a:ext cx="784616" cy="395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Ex 4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02625" y="1555921"/>
              <a:ext cx="714042" cy="395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Ex 1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09126" y="1555921"/>
              <a:ext cx="973667" cy="395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Ex 2</a:t>
              </a:r>
              <a:endParaRPr lang="en-US" sz="14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3694293" y="2257784"/>
            <a:ext cx="5463775" cy="2325501"/>
            <a:chOff x="3694293" y="2173118"/>
            <a:chExt cx="5463775" cy="2325501"/>
          </a:xfrm>
        </p:grpSpPr>
        <p:grpSp>
          <p:nvGrpSpPr>
            <p:cNvPr id="23" name="Group 22"/>
            <p:cNvGrpSpPr/>
            <p:nvPr/>
          </p:nvGrpSpPr>
          <p:grpSpPr>
            <a:xfrm>
              <a:off x="3694293" y="2181581"/>
              <a:ext cx="1179667" cy="132642"/>
              <a:chOff x="3694293" y="2336802"/>
              <a:chExt cx="1179667" cy="13264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846693" y="2348092"/>
              <a:ext cx="1179667" cy="132642"/>
              <a:chOff x="3694293" y="2336802"/>
              <a:chExt cx="1179667" cy="13264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999093" y="2528714"/>
              <a:ext cx="1179667" cy="132642"/>
              <a:chOff x="3694293" y="2336802"/>
              <a:chExt cx="1179667" cy="13264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151493" y="2723447"/>
              <a:ext cx="1179667" cy="132642"/>
              <a:chOff x="3694293" y="2336802"/>
              <a:chExt cx="1179667" cy="132642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318004" y="2918180"/>
              <a:ext cx="1179667" cy="132642"/>
              <a:chOff x="3694293" y="2336802"/>
              <a:chExt cx="1179667" cy="13264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498626" y="3112913"/>
              <a:ext cx="1179667" cy="132642"/>
              <a:chOff x="3694293" y="2336802"/>
              <a:chExt cx="1179667" cy="13264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651026" y="3321757"/>
              <a:ext cx="1179667" cy="132642"/>
              <a:chOff x="3694293" y="2336802"/>
              <a:chExt cx="1179667" cy="132642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803426" y="3530601"/>
              <a:ext cx="1179667" cy="132642"/>
              <a:chOff x="3694293" y="2336802"/>
              <a:chExt cx="1179667" cy="13264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955826" y="3725334"/>
              <a:ext cx="1179667" cy="132642"/>
              <a:chOff x="3694293" y="2336802"/>
              <a:chExt cx="1179667" cy="132642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108226" y="3934178"/>
              <a:ext cx="1179667" cy="132642"/>
              <a:chOff x="3694293" y="2336802"/>
              <a:chExt cx="1179667" cy="132642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260626" y="4143022"/>
              <a:ext cx="1179667" cy="132642"/>
              <a:chOff x="3694293" y="2336802"/>
              <a:chExt cx="1179667" cy="13264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5413026" y="4365977"/>
              <a:ext cx="1179667" cy="132642"/>
              <a:chOff x="3694293" y="2336802"/>
              <a:chExt cx="1179667" cy="132642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4919129" y="2178760"/>
              <a:ext cx="1179667" cy="132642"/>
              <a:chOff x="3694293" y="2336802"/>
              <a:chExt cx="1179667" cy="13264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5071529" y="2345271"/>
              <a:ext cx="1179667" cy="132642"/>
              <a:chOff x="3694293" y="2336802"/>
              <a:chExt cx="1179667" cy="132642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223929" y="2525893"/>
              <a:ext cx="1179667" cy="132642"/>
              <a:chOff x="3694293" y="2336802"/>
              <a:chExt cx="1179667" cy="13264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5376329" y="2720626"/>
              <a:ext cx="1179667" cy="132642"/>
              <a:chOff x="3694293" y="2336802"/>
              <a:chExt cx="1179667" cy="132642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528729" y="2915359"/>
              <a:ext cx="1179667" cy="132642"/>
              <a:chOff x="3694293" y="2336802"/>
              <a:chExt cx="1179667" cy="13264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5709351" y="3110092"/>
              <a:ext cx="1179667" cy="132642"/>
              <a:chOff x="3694293" y="2336802"/>
              <a:chExt cx="1179667" cy="132642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5861751" y="3304825"/>
              <a:ext cx="1179667" cy="132642"/>
              <a:chOff x="3694293" y="2336802"/>
              <a:chExt cx="1179667" cy="132642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014151" y="3527780"/>
              <a:ext cx="1179667" cy="132642"/>
              <a:chOff x="3694293" y="2336802"/>
              <a:chExt cx="1179667" cy="13264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6166551" y="3722513"/>
              <a:ext cx="1179667" cy="132642"/>
              <a:chOff x="3694293" y="2336802"/>
              <a:chExt cx="1179667" cy="13264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6318951" y="3931357"/>
              <a:ext cx="1179667" cy="132642"/>
              <a:chOff x="3694293" y="2336802"/>
              <a:chExt cx="1179667" cy="132642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471351" y="4126090"/>
              <a:ext cx="1179667" cy="132642"/>
              <a:chOff x="3694293" y="2336802"/>
              <a:chExt cx="1179667" cy="132642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623751" y="4349045"/>
              <a:ext cx="1179667" cy="132642"/>
              <a:chOff x="3694293" y="2336802"/>
              <a:chExt cx="1179667" cy="132642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6143965" y="2175939"/>
              <a:ext cx="1179667" cy="132642"/>
              <a:chOff x="3694293" y="2336802"/>
              <a:chExt cx="1179667" cy="132642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6296365" y="2356561"/>
              <a:ext cx="1179667" cy="132642"/>
              <a:chOff x="3694293" y="2336802"/>
              <a:chExt cx="1179667" cy="132642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6448765" y="2537183"/>
              <a:ext cx="1179667" cy="132642"/>
              <a:chOff x="3694293" y="2336802"/>
              <a:chExt cx="1179667" cy="132642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6601165" y="2717805"/>
              <a:ext cx="1179667" cy="132642"/>
              <a:chOff x="3694293" y="2336802"/>
              <a:chExt cx="1179667" cy="132642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6753565" y="2912538"/>
              <a:ext cx="1179667" cy="132642"/>
              <a:chOff x="3694293" y="2336802"/>
              <a:chExt cx="1179667" cy="132642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934187" y="3107271"/>
              <a:ext cx="1179667" cy="132642"/>
              <a:chOff x="3694293" y="2336802"/>
              <a:chExt cx="1179667" cy="132642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7086587" y="3302004"/>
              <a:ext cx="1179667" cy="132642"/>
              <a:chOff x="3694293" y="2336802"/>
              <a:chExt cx="1179667" cy="132642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7238987" y="3524959"/>
              <a:ext cx="1179667" cy="132642"/>
              <a:chOff x="3694293" y="2336802"/>
              <a:chExt cx="1179667" cy="132642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7391387" y="3719692"/>
              <a:ext cx="1179667" cy="132642"/>
              <a:chOff x="3694293" y="2336802"/>
              <a:chExt cx="1179667" cy="132642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7543787" y="3928536"/>
              <a:ext cx="1179667" cy="132642"/>
              <a:chOff x="3694293" y="2336802"/>
              <a:chExt cx="1179667" cy="13264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7696187" y="4123269"/>
              <a:ext cx="1179667" cy="132642"/>
              <a:chOff x="3694293" y="2336802"/>
              <a:chExt cx="1179667" cy="132642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7848587" y="4332113"/>
              <a:ext cx="1179667" cy="132642"/>
              <a:chOff x="3694293" y="2336802"/>
              <a:chExt cx="1179667" cy="132642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7368801" y="2173118"/>
              <a:ext cx="1179667" cy="132642"/>
              <a:chOff x="3694293" y="2336802"/>
              <a:chExt cx="1179667" cy="132642"/>
            </a:xfrm>
          </p:grpSpPr>
          <p:sp>
            <p:nvSpPr>
              <p:cNvPr id="165" name="Rectangle 164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7521201" y="2353740"/>
              <a:ext cx="1179667" cy="132642"/>
              <a:chOff x="3694293" y="2336802"/>
              <a:chExt cx="1179667" cy="132642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7673601" y="2534362"/>
              <a:ext cx="1179667" cy="132642"/>
              <a:chOff x="3694293" y="2336802"/>
              <a:chExt cx="1179667" cy="132642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7826001" y="2714984"/>
              <a:ext cx="1179667" cy="132642"/>
              <a:chOff x="3694293" y="2336802"/>
              <a:chExt cx="1179667" cy="132642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7978401" y="2909717"/>
              <a:ext cx="1179667" cy="132642"/>
              <a:chOff x="3694293" y="2336802"/>
              <a:chExt cx="1179667" cy="132642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3694293" y="2339623"/>
                <a:ext cx="801491" cy="127000"/>
              </a:xfrm>
              <a:prstGeom prst="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072469" y="2336802"/>
                <a:ext cx="801491" cy="127000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894668" y="2342444"/>
                <a:ext cx="801491" cy="1270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809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357" y="1673817"/>
            <a:ext cx="7691949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Conflict-of-interest disclosure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4621"/>
            <a:ext cx="6400800" cy="17526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Sponsored research: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Roche (454 study)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Life Technologies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ploadin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649"/>
            <a:ext cx="9144000" cy="4542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buti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30"/>
            <a:ext cx="9144000" cy="4917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65" y="127001"/>
            <a:ext cx="7152640" cy="6482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91826"/>
            <a:ext cx="3612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Wang, C. </a:t>
            </a:r>
            <a:r>
              <a:rPr lang="en-US" sz="1200" i="1" dirty="0" smtClean="0"/>
              <a:t>et al., PNAS</a:t>
            </a:r>
            <a:r>
              <a:rPr lang="en-US" sz="1200" dirty="0" smtClean="0"/>
              <a:t> 2012, 109 (22):8676.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9324" y="84677"/>
          <a:ext cx="8767215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443"/>
                <a:gridCol w="1753443"/>
                <a:gridCol w="1753443"/>
                <a:gridCol w="1753443"/>
                <a:gridCol w="17534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Case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PGM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01:02:01:01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01:02:01:01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78384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01:01:01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01:01:02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81452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84921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79677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03:MN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03:03:01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80593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03:MN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83796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03:MN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03:03:01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84775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77591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04:MS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84424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04:01:01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80862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05:AXPF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05:05:01:01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82057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05:05:01:01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83537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05:BFK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05:05:01:01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84514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51387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0289" y="530353"/>
          <a:ext cx="7996205" cy="4996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241"/>
                <a:gridCol w="1599241"/>
                <a:gridCol w="1599241"/>
                <a:gridCol w="1599241"/>
                <a:gridCol w="1599241"/>
              </a:tblGrid>
              <a:tr h="555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Case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PGM 2</a:t>
                      </a:r>
                      <a:endParaRPr lang="en-US" dirty="0"/>
                    </a:p>
                  </a:txBody>
                  <a:tcPr/>
                </a:tc>
              </a:tr>
              <a:tr h="555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05:05:01:01</a:t>
                      </a:r>
                      <a:endParaRPr lang="en-US" dirty="0"/>
                    </a:p>
                  </a:txBody>
                  <a:tcPr/>
                </a:tc>
              </a:tr>
              <a:tr h="555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03:MN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04:MS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04:01:01</a:t>
                      </a:r>
                      <a:endParaRPr lang="en-US" dirty="0"/>
                    </a:p>
                  </a:txBody>
                  <a:tcPr/>
                </a:tc>
              </a:tr>
              <a:tr h="555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06:01:01</a:t>
                      </a:r>
                      <a:endParaRPr lang="en-US" dirty="0"/>
                    </a:p>
                  </a:txBody>
                  <a:tcPr/>
                </a:tc>
              </a:tr>
              <a:tr h="555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77524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05:05:01:01</a:t>
                      </a:r>
                      <a:endParaRPr lang="en-US" dirty="0"/>
                    </a:p>
                  </a:txBody>
                  <a:tcPr/>
                </a:tc>
              </a:tr>
              <a:tr h="555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01:03:01:01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04:01:01</a:t>
                      </a:r>
                      <a:endParaRPr lang="en-US" dirty="0"/>
                    </a:p>
                  </a:txBody>
                  <a:tcPr/>
                </a:tc>
              </a:tr>
              <a:tr h="555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78084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01:01:02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02:01</a:t>
                      </a:r>
                      <a:endParaRPr lang="en-US" dirty="0"/>
                    </a:p>
                  </a:txBody>
                  <a:tcPr/>
                </a:tc>
              </a:tr>
              <a:tr h="555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03:BC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03:03:01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05:05:01:01</a:t>
                      </a:r>
                      <a:endParaRPr lang="en-US" dirty="0"/>
                    </a:p>
                  </a:txBody>
                  <a:tcPr/>
                </a:tc>
              </a:tr>
              <a:tr h="555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81871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01:04:01:01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05:01:01:01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6334" y="5750177"/>
            <a:ext cx="3420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03:MN=01/02/03	04:MS=01/02/04 01:MV=01/04/05	05:EF=05/09</a:t>
            </a:r>
          </a:p>
          <a:p>
            <a:r>
              <a:rPr lang="en-US" sz="1600" dirty="0" smtClean="0"/>
              <a:t>01:GN=01/04/05/07	03:BC=02/03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Ongoing development efforts</a:t>
            </a:r>
            <a:endParaRPr 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Amplicon workflow: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Further optimizing Access Array and emulsion PCR conditions to ensure even coverage of all amplicons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Improving primer design to reduce </a:t>
            </a:r>
            <a:r>
              <a:rPr lang="en-US" sz="2400" dirty="0" err="1" smtClean="0"/>
              <a:t>pseudogene</a:t>
            </a:r>
            <a:r>
              <a:rPr lang="en-US" sz="2400" dirty="0" smtClean="0"/>
              <a:t> amplification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Collaborating with RMS on improved primer sets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Shotgun workflow: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Experimenting with additional primer sets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Expand sample size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Working with multiple informatics platforms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Planning to extend approach to other loci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602" y="1543763"/>
            <a:ext cx="46256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Stanford Histocompatibility, Immunogenetics, and Disease Profiling Laboratory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Heidi Farina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Fiona Yamamoto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Dolly Tyan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Marcelo Fernandez-</a:t>
            </a:r>
            <a:r>
              <a:rPr lang="en-US" sz="2400" dirty="0" err="1" smtClean="0"/>
              <a:t>Vina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5602" y="4275417"/>
            <a:ext cx="31854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Life Technologies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David </a:t>
            </a:r>
            <a:r>
              <a:rPr lang="en-US" sz="2400" dirty="0" err="1" smtClean="0"/>
              <a:t>Dinauer</a:t>
            </a:r>
            <a:endParaRPr lang="en-US" sz="2400" dirty="0" smtClean="0"/>
          </a:p>
          <a:p>
            <a:pPr lvl="1">
              <a:buFont typeface="Arial"/>
              <a:buChar char="•"/>
            </a:pPr>
            <a:r>
              <a:rPr lang="en-US" sz="2400" dirty="0" smtClean="0"/>
              <a:t> Carolyn </a:t>
            </a:r>
            <a:r>
              <a:rPr lang="en-US" sz="2400" dirty="0" err="1" smtClean="0"/>
              <a:t>Bialozynski</a:t>
            </a:r>
            <a:endParaRPr lang="en-US" sz="2400" dirty="0" smtClean="0"/>
          </a:p>
          <a:p>
            <a:pPr lvl="1">
              <a:buFont typeface="Arial"/>
              <a:buChar char="•"/>
            </a:pPr>
            <a:r>
              <a:rPr lang="en-US" sz="2400" dirty="0" smtClean="0"/>
              <a:t> Steve </a:t>
            </a:r>
            <a:r>
              <a:rPr lang="en-US" sz="2400" dirty="0" err="1" smtClean="0"/>
              <a:t>Berosik</a:t>
            </a:r>
            <a:endParaRPr lang="en-US" sz="2400" dirty="0" smtClean="0"/>
          </a:p>
          <a:p>
            <a:pPr lvl="1">
              <a:buFont typeface="Arial"/>
              <a:buChar char="•"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863285"/>
            <a:ext cx="5135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Conexio Genomics – Damian </a:t>
            </a:r>
            <a:r>
              <a:rPr lang="en-US" sz="2400" dirty="0" err="1" smtClean="0"/>
              <a:t>Goodridge</a:t>
            </a:r>
            <a:endParaRPr lang="en-US" sz="2400" dirty="0" smtClean="0"/>
          </a:p>
          <a:p>
            <a:pPr lvl="1">
              <a:buFont typeface="Arial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14303" y="1540942"/>
            <a:ext cx="4625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Stanford Genome Center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Chunlin</a:t>
            </a:r>
            <a:r>
              <a:rPr lang="en-US" sz="2400" dirty="0" smtClean="0"/>
              <a:t> Wang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Sujatha</a:t>
            </a:r>
            <a:r>
              <a:rPr lang="en-US" sz="2400" dirty="0" smtClean="0"/>
              <a:t> </a:t>
            </a:r>
            <a:r>
              <a:rPr lang="en-US" sz="2400" dirty="0" err="1" smtClean="0"/>
              <a:t>Krishnakumar</a:t>
            </a:r>
            <a:endParaRPr lang="en-US" sz="2400" dirty="0" smtClean="0"/>
          </a:p>
          <a:p>
            <a:pPr lvl="1">
              <a:buFont typeface="Arial"/>
              <a:buChar char="•"/>
            </a:pPr>
            <a:r>
              <a:rPr lang="en-US" sz="2400" dirty="0" smtClean="0"/>
              <a:t> Michael </a:t>
            </a:r>
            <a:r>
              <a:rPr lang="en-US" sz="2400" dirty="0" err="1" smtClean="0"/>
              <a:t>Mindrinos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14303" y="4293625"/>
            <a:ext cx="33685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Roche Molecular Systems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Henry </a:t>
            </a:r>
            <a:r>
              <a:rPr lang="en-US" sz="2400" dirty="0" err="1" smtClean="0"/>
              <a:t>Erlich</a:t>
            </a:r>
            <a:endParaRPr lang="en-US" sz="2400" dirty="0" smtClean="0"/>
          </a:p>
          <a:p>
            <a:pPr lvl="1">
              <a:buFont typeface="Arial"/>
              <a:buChar char="•"/>
            </a:pPr>
            <a:r>
              <a:rPr lang="en-US" sz="2400" dirty="0" smtClean="0"/>
              <a:t> Cherie Holcomb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Bryan </a:t>
            </a:r>
            <a:r>
              <a:rPr lang="en-US" sz="2400" dirty="0" err="1" smtClean="0"/>
              <a:t>Hoglund</a:t>
            </a:r>
            <a:endParaRPr lang="en-US" sz="2400" dirty="0" smtClean="0"/>
          </a:p>
          <a:p>
            <a:pPr lvl="1">
              <a:buFont typeface="Arial"/>
              <a:buChar char="•"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5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benefits of next-generation sequencing for clinical HLA genotyping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9916"/>
            <a:ext cx="8229600" cy="38636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Clonal template amplification </a:t>
            </a:r>
            <a:r>
              <a:rPr lang="en-US" i="1" dirty="0" smtClean="0"/>
              <a:t>in vitro</a:t>
            </a:r>
            <a:r>
              <a:rPr lang="en-US" dirty="0" smtClean="0"/>
              <a:t> to eliminate problem of sequencing heterozygous DNA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Potential for one-step high resolution typing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Increased sequence coverage of HLA genes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Capability to multiplex specimens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Reduce turn-around-time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Roche multi-site trial</a:t>
            </a:r>
          </a:p>
          <a:p>
            <a:r>
              <a:rPr lang="en-US" dirty="0" smtClean="0"/>
              <a:t>Ongoing development efforts</a:t>
            </a:r>
          </a:p>
          <a:p>
            <a:pPr lvl="1"/>
            <a:r>
              <a:rPr lang="en-US" dirty="0" smtClean="0"/>
              <a:t>Sequencing workflow improvements</a:t>
            </a:r>
          </a:p>
          <a:p>
            <a:pPr lvl="1"/>
            <a:r>
              <a:rPr lang="en-US" dirty="0" smtClean="0"/>
              <a:t>Amplicon genotyping</a:t>
            </a:r>
          </a:p>
          <a:p>
            <a:pPr lvl="1"/>
            <a:r>
              <a:rPr lang="en-US" dirty="0" smtClean="0"/>
              <a:t>Shotgun sequencing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7873"/>
            <a:ext cx="80010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Roche 454 HLA study</a:t>
            </a:r>
            <a:endParaRPr lang="en-US" sz="48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Designed to evaluate </a:t>
            </a:r>
            <a:r>
              <a:rPr lang="en-US" dirty="0"/>
              <a:t>feasibility/</a:t>
            </a:r>
            <a:r>
              <a:rPr lang="en-US" dirty="0" smtClean="0"/>
              <a:t>reproducibility</a:t>
            </a:r>
          </a:p>
          <a:p>
            <a:pPr>
              <a:buNone/>
            </a:pPr>
            <a:r>
              <a:rPr lang="en-US" dirty="0" smtClean="0"/>
              <a:t>of </a:t>
            </a:r>
            <a:r>
              <a:rPr lang="en-US" dirty="0"/>
              <a:t>using the Roche </a:t>
            </a:r>
            <a:r>
              <a:rPr lang="en-US" dirty="0" smtClean="0"/>
              <a:t>454 sequencing platform to</a:t>
            </a:r>
          </a:p>
          <a:p>
            <a:pPr>
              <a:buNone/>
            </a:pPr>
            <a:r>
              <a:rPr lang="en-US" dirty="0" smtClean="0"/>
              <a:t>perform </a:t>
            </a:r>
            <a:r>
              <a:rPr lang="en-US" dirty="0"/>
              <a:t>HLA typing in the clinical </a:t>
            </a:r>
            <a:r>
              <a:rPr lang="en-US" dirty="0" smtClean="0"/>
              <a:t>laboratory</a:t>
            </a:r>
          </a:p>
          <a:p>
            <a:pPr lvl="1"/>
            <a:r>
              <a:rPr lang="en-US" dirty="0" smtClean="0"/>
              <a:t>Two independent pilot studies had previously demonstrated the power of this approach</a:t>
            </a:r>
          </a:p>
          <a:p>
            <a:pPr lvl="1"/>
            <a:r>
              <a:rPr lang="en-US" dirty="0" smtClean="0"/>
              <a:t>Eight </a:t>
            </a:r>
            <a:r>
              <a:rPr lang="en-US" dirty="0"/>
              <a:t>participating</a:t>
            </a:r>
            <a:r>
              <a:rPr lang="en-US" dirty="0" smtClean="0"/>
              <a:t> laboratories</a:t>
            </a:r>
          </a:p>
          <a:p>
            <a:pPr lvl="1"/>
            <a:r>
              <a:rPr lang="en-US" dirty="0" smtClean="0"/>
              <a:t>20 double-blinded </a:t>
            </a:r>
            <a:r>
              <a:rPr lang="en-US" dirty="0"/>
              <a:t>samples with</a:t>
            </a:r>
            <a:r>
              <a:rPr lang="en-US" dirty="0" smtClean="0"/>
              <a:t> difficult </a:t>
            </a:r>
            <a:r>
              <a:rPr lang="en-US" dirty="0"/>
              <a:t>SBT </a:t>
            </a:r>
            <a:r>
              <a:rPr lang="en-US" dirty="0" smtClean="0"/>
              <a:t>results (rare alleles, </a:t>
            </a:r>
            <a:r>
              <a:rPr lang="en-US" i="1" dirty="0" smtClean="0"/>
              <a:t>etc</a:t>
            </a:r>
            <a:r>
              <a:rPr lang="en-US" dirty="0" smtClean="0"/>
              <a:t>) </a:t>
            </a:r>
            <a:r>
              <a:rPr lang="en-US" dirty="0"/>
              <a:t>submitted for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Laboratories trained to perform experiment independently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597" y="6499579"/>
            <a:ext cx="3522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Holcomb CL, </a:t>
            </a:r>
            <a:r>
              <a:rPr lang="en-US" sz="1200" i="1" dirty="0" smtClean="0"/>
              <a:t>et al.</a:t>
            </a:r>
            <a:r>
              <a:rPr lang="en-US" sz="1200" dirty="0" smtClean="0"/>
              <a:t>, </a:t>
            </a:r>
            <a:r>
              <a:rPr lang="en-US" sz="1200" i="1" dirty="0" smtClean="0"/>
              <a:t>Tissue Antigens</a:t>
            </a:r>
            <a:r>
              <a:rPr lang="en-US" sz="1200" dirty="0" smtClean="0"/>
              <a:t> 2011, 77: 206-217.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2029864"/>
            <a:ext cx="76866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 l="19759" t="28778" r="23534" b="30554"/>
          <a:stretch>
            <a:fillRect/>
          </a:stretch>
        </p:blipFill>
        <p:spPr bwMode="auto">
          <a:xfrm>
            <a:off x="2173112" y="59952"/>
            <a:ext cx="5080000" cy="199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study group</a:t>
            </a:r>
            <a:endParaRPr lang="en-US" dirty="0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Raw data: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Average sequence read 250 </a:t>
            </a:r>
            <a:r>
              <a:rPr lang="en-US" dirty="0" err="1" smtClean="0"/>
              <a:t>bp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672 sequence reads per amplicon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Allele assignments were made in 95% of cases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Missed calls due to novel alleles or technical errors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Manual editing performed for only 3.7% of loci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57% of cases had residual ambiguity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Concordance between sites was high (95.3% - 99.4%)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Concordance with known alleles was 98.3%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1780826"/>
            <a:ext cx="8547100" cy="41275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Result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644348"/>
            <a:ext cx="8967787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4354</TotalTime>
  <Words>1178</Words>
  <Application>Microsoft Macintosh PowerPoint</Application>
  <PresentationFormat>On-screen Show (4:3)</PresentationFormat>
  <Paragraphs>284</Paragraphs>
  <Slides>26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Progress towards high-throughput sequencing for clinical HLA genotyping </vt:lpstr>
      <vt:lpstr>Conflict-of-interest disclosure </vt:lpstr>
      <vt:lpstr>Potential benefits of next-generation sequencing for clinical HLA genotyping</vt:lpstr>
      <vt:lpstr>Outline</vt:lpstr>
      <vt:lpstr>Roche 454 HLA study</vt:lpstr>
      <vt:lpstr>Slide 6</vt:lpstr>
      <vt:lpstr>Results: study group</vt:lpstr>
      <vt:lpstr>Slide 8</vt:lpstr>
      <vt:lpstr>Slide 9</vt:lpstr>
      <vt:lpstr>Slide 10</vt:lpstr>
      <vt:lpstr>Amplicon genotyping workflow</vt:lpstr>
      <vt:lpstr>Slide 12</vt:lpstr>
      <vt:lpstr>Library prep with Access Array</vt:lpstr>
      <vt:lpstr>Slide 14</vt:lpstr>
      <vt:lpstr>Slide 15</vt:lpstr>
      <vt:lpstr>Shotgun sequencing workflow</vt:lpstr>
      <vt:lpstr>Slide 17</vt:lpstr>
      <vt:lpstr>Sequencing workflow</vt:lpstr>
      <vt:lpstr>Slide 19</vt:lpstr>
      <vt:lpstr>Slide 20</vt:lpstr>
      <vt:lpstr>Slide 21</vt:lpstr>
      <vt:lpstr>Slide 22</vt:lpstr>
      <vt:lpstr>Slide 23</vt:lpstr>
      <vt:lpstr>Slide 24</vt:lpstr>
      <vt:lpstr>Ongoing development efforts</vt:lpstr>
      <vt:lpstr>Acknowledgements</vt:lpstr>
    </vt:vector>
  </TitlesOfParts>
  <Company>Stanford University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Next-generation diagnostics in the clinical laboratory </dc:title>
  <dc:creator>Matthew Anderson</dc:creator>
  <cp:lastModifiedBy>Steven Mack</cp:lastModifiedBy>
  <cp:revision>287</cp:revision>
  <dcterms:created xsi:type="dcterms:W3CDTF">2012-11-30T05:08:48Z</dcterms:created>
  <dcterms:modified xsi:type="dcterms:W3CDTF">2012-11-30T05:13:33Z</dcterms:modified>
</cp:coreProperties>
</file>