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4"/>
  </p:notesMasterIdLst>
  <p:sldIdLst>
    <p:sldId id="410" r:id="rId2"/>
    <p:sldId id="393" r:id="rId3"/>
    <p:sldId id="400" r:id="rId4"/>
    <p:sldId id="380" r:id="rId5"/>
    <p:sldId id="263" r:id="rId6"/>
    <p:sldId id="394" r:id="rId7"/>
    <p:sldId id="259" r:id="rId8"/>
    <p:sldId id="463" r:id="rId9"/>
    <p:sldId id="461" r:id="rId10"/>
    <p:sldId id="462" r:id="rId11"/>
    <p:sldId id="398" r:id="rId12"/>
    <p:sldId id="411" r:id="rId13"/>
    <p:sldId id="454" r:id="rId14"/>
    <p:sldId id="423" r:id="rId15"/>
    <p:sldId id="417" r:id="rId16"/>
    <p:sldId id="415" r:id="rId17"/>
    <p:sldId id="418" r:id="rId18"/>
    <p:sldId id="414" r:id="rId19"/>
    <p:sldId id="420" r:id="rId20"/>
    <p:sldId id="424" r:id="rId21"/>
    <p:sldId id="460" r:id="rId22"/>
    <p:sldId id="450" r:id="rId23"/>
    <p:sldId id="401" r:id="rId24"/>
    <p:sldId id="268" r:id="rId25"/>
    <p:sldId id="271" r:id="rId26"/>
    <p:sldId id="397" r:id="rId27"/>
    <p:sldId id="281" r:id="rId28"/>
    <p:sldId id="274" r:id="rId29"/>
    <p:sldId id="275" r:id="rId30"/>
    <p:sldId id="276" r:id="rId31"/>
    <p:sldId id="278" r:id="rId32"/>
    <p:sldId id="280" r:id="rId33"/>
    <p:sldId id="375" r:id="rId34"/>
    <p:sldId id="382" r:id="rId35"/>
    <p:sldId id="383" r:id="rId36"/>
    <p:sldId id="405" r:id="rId37"/>
    <p:sldId id="284" r:id="rId38"/>
    <p:sldId id="286" r:id="rId39"/>
    <p:sldId id="264" r:id="rId40"/>
    <p:sldId id="283" r:id="rId41"/>
    <p:sldId id="326" r:id="rId42"/>
    <p:sldId id="406" r:id="rId43"/>
    <p:sldId id="348" r:id="rId44"/>
    <p:sldId id="440" r:id="rId45"/>
    <p:sldId id="386" r:id="rId46"/>
    <p:sldId id="350" r:id="rId47"/>
    <p:sldId id="353" r:id="rId48"/>
    <p:sldId id="441" r:id="rId49"/>
    <p:sldId id="442" r:id="rId50"/>
    <p:sldId id="434" r:id="rId51"/>
    <p:sldId id="435" r:id="rId52"/>
    <p:sldId id="436" r:id="rId53"/>
    <p:sldId id="437" r:id="rId54"/>
    <p:sldId id="438" r:id="rId55"/>
    <p:sldId id="439" r:id="rId56"/>
    <p:sldId id="443" r:id="rId57"/>
    <p:sldId id="444" r:id="rId58"/>
    <p:sldId id="287" r:id="rId59"/>
    <p:sldId id="427" r:id="rId60"/>
    <p:sldId id="305" r:id="rId61"/>
    <p:sldId id="291" r:id="rId62"/>
    <p:sldId id="292" r:id="rId63"/>
    <p:sldId id="428" r:id="rId64"/>
    <p:sldId id="319" r:id="rId65"/>
    <p:sldId id="296" r:id="rId66"/>
    <p:sldId id="298" r:id="rId67"/>
    <p:sldId id="299" r:id="rId68"/>
    <p:sldId id="301" r:id="rId69"/>
    <p:sldId id="300" r:id="rId70"/>
    <p:sldId id="457" r:id="rId71"/>
    <p:sldId id="413" r:id="rId72"/>
    <p:sldId id="321" r:id="rId73"/>
    <p:sldId id="429" r:id="rId74"/>
    <p:sldId id="320" r:id="rId75"/>
    <p:sldId id="324" r:id="rId76"/>
    <p:sldId id="323" r:id="rId77"/>
    <p:sldId id="325" r:id="rId78"/>
    <p:sldId id="430" r:id="rId79"/>
    <p:sldId id="330" r:id="rId80"/>
    <p:sldId id="332" r:id="rId81"/>
    <p:sldId id="352" r:id="rId82"/>
    <p:sldId id="333" r:id="rId83"/>
    <p:sldId id="431" r:id="rId84"/>
    <p:sldId id="335" r:id="rId85"/>
    <p:sldId id="334" r:id="rId86"/>
    <p:sldId id="329" r:id="rId87"/>
    <p:sldId id="339" r:id="rId88"/>
    <p:sldId id="458" r:id="rId89"/>
    <p:sldId id="459" r:id="rId90"/>
    <p:sldId id="343" r:id="rId91"/>
    <p:sldId id="432" r:id="rId92"/>
    <p:sldId id="345" r:id="rId93"/>
    <p:sldId id="346" r:id="rId94"/>
    <p:sldId id="389" r:id="rId95"/>
    <p:sldId id="369" r:id="rId96"/>
    <p:sldId id="371" r:id="rId97"/>
    <p:sldId id="455" r:id="rId98"/>
    <p:sldId id="448" r:id="rId99"/>
    <p:sldId id="446" r:id="rId100"/>
    <p:sldId id="449" r:id="rId101"/>
    <p:sldId id="447" r:id="rId102"/>
    <p:sldId id="451" r:id="rId10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32"/>
    <p:restoredTop sz="74024"/>
  </p:normalViewPr>
  <p:slideViewPr>
    <p:cSldViewPr snapToGrid="0" snapToObjects="1" showGuides="1">
      <p:cViewPr varScale="1">
        <p:scale>
          <a:sx n="68" d="100"/>
          <a:sy n="68" d="100"/>
        </p:scale>
        <p:origin x="336" y="208"/>
      </p:cViewPr>
      <p:guideLst>
        <p:guide orient="horz" pos="2345"/>
        <p:guide pos="3214"/>
      </p:guideLst>
    </p:cSldViewPr>
  </p:slideViewPr>
  <p:notesTextViewPr>
    <p:cViewPr>
      <p:scale>
        <a:sx n="100" d="100"/>
        <a:sy n="100" d="100"/>
      </p:scale>
      <p:origin x="0" y="0"/>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notesMaster" Target="notesMasters/notesMaster1.xml"/><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Cavalry_regiments_of_the_British_Army" TargetMode="External"/><Relationship Id="rId4" Type="http://schemas.openxmlformats.org/officeDocument/2006/relationships/hyperlink" Target="https://en.wikipedia.org/wiki/British_Army"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1939964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10</a:t>
            </a:fld>
            <a:endParaRPr lang="en-US"/>
          </a:p>
        </p:txBody>
      </p:sp>
    </p:spTree>
    <p:extLst>
      <p:ext uri="{BB962C8B-B14F-4D97-AF65-F5344CB8AC3E}">
        <p14:creationId xmlns:p14="http://schemas.microsoft.com/office/powerpoint/2010/main" val="173476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baseline="0" dirty="0" smtClean="0"/>
              <a:t>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11</a:t>
            </a:fld>
            <a:endParaRPr lang="en-US"/>
          </a:p>
        </p:txBody>
      </p:sp>
    </p:spTree>
    <p:extLst>
      <p:ext uri="{BB962C8B-B14F-4D97-AF65-F5344CB8AC3E}">
        <p14:creationId xmlns:p14="http://schemas.microsoft.com/office/powerpoint/2010/main" val="776532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see the novels? How did Austen see her characters? How did her readers see them?</a:t>
            </a:r>
          </a:p>
          <a:p>
            <a:r>
              <a:rPr lang="en-US" dirty="0" smtClean="0"/>
              <a:t>one area</a:t>
            </a:r>
            <a:r>
              <a:rPr lang="en-US" baseline="0" dirty="0" smtClean="0"/>
              <a:t> where Austin’s economy of language is so visible is in talking of fashion.</a:t>
            </a:r>
            <a:endParaRPr lang="en-US" dirty="0" smtClean="0"/>
          </a:p>
          <a:p>
            <a:r>
              <a:rPr lang="en-US" dirty="0" smtClean="0"/>
              <a:t>What kinds of characters talk about fashion?</a:t>
            </a:r>
          </a:p>
          <a:p>
            <a:r>
              <a:rPr lang="en-US" dirty="0" smtClean="0"/>
              <a:t>Who is described in terms of their clothing?</a:t>
            </a:r>
          </a:p>
          <a:p>
            <a:r>
              <a:rPr lang="en-US" dirty="0" smtClean="0"/>
              <a:t>And</a:t>
            </a:r>
            <a:r>
              <a:rPr lang="en-US" baseline="0" dirty="0" smtClean="0"/>
              <a:t> when is this not so?</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12</a:t>
            </a:fld>
            <a:endParaRPr lang="en-US"/>
          </a:p>
        </p:txBody>
      </p:sp>
    </p:spTree>
    <p:extLst>
      <p:ext uri="{BB962C8B-B14F-4D97-AF65-F5344CB8AC3E}">
        <p14:creationId xmlns:p14="http://schemas.microsoft.com/office/powerpoint/2010/main" val="10604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13</a:t>
            </a:fld>
            <a:endParaRPr lang="en-US"/>
          </a:p>
        </p:txBody>
      </p:sp>
    </p:spTree>
    <p:extLst>
      <p:ext uri="{BB962C8B-B14F-4D97-AF65-F5344CB8AC3E}">
        <p14:creationId xmlns:p14="http://schemas.microsoft.com/office/powerpoint/2010/main" val="434248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The rider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14</a:t>
            </a:fld>
            <a:endParaRPr lang="en-US"/>
          </a:p>
        </p:txBody>
      </p:sp>
    </p:spTree>
    <p:extLst>
      <p:ext uri="{BB962C8B-B14F-4D97-AF65-F5344CB8AC3E}">
        <p14:creationId xmlns:p14="http://schemas.microsoft.com/office/powerpoint/2010/main" val="353511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1694887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1800 Robert Fellows, philanthropist, by </a:t>
            </a:r>
            <a:r>
              <a:rPr lang="en-US" dirty="0" err="1" smtClean="0"/>
              <a:t>Edridge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16</a:t>
            </a:fld>
            <a:endParaRPr lang="en-US"/>
          </a:p>
        </p:txBody>
      </p:sp>
    </p:spTree>
    <p:extLst>
      <p:ext uri="{BB962C8B-B14F-4D97-AF65-F5344CB8AC3E}">
        <p14:creationId xmlns:p14="http://schemas.microsoft.com/office/powerpoint/2010/main" val="176614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18</a:t>
            </a:fld>
            <a:endParaRPr lang="en-US"/>
          </a:p>
        </p:txBody>
      </p:sp>
    </p:spTree>
    <p:extLst>
      <p:ext uri="{BB962C8B-B14F-4D97-AF65-F5344CB8AC3E}">
        <p14:creationId xmlns:p14="http://schemas.microsoft.com/office/powerpoint/2010/main" val="1065533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831768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130378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2</a:t>
            </a:fld>
            <a:endParaRPr lang="en-US"/>
          </a:p>
        </p:txBody>
      </p:sp>
    </p:spTree>
    <p:extLst>
      <p:ext uri="{BB962C8B-B14F-4D97-AF65-F5344CB8AC3E}">
        <p14:creationId xmlns:p14="http://schemas.microsoft.com/office/powerpoint/2010/main" val="1622597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21</a:t>
            </a:fld>
            <a:endParaRPr lang="en-US"/>
          </a:p>
        </p:txBody>
      </p:sp>
    </p:spTree>
    <p:extLst>
      <p:ext uri="{BB962C8B-B14F-4D97-AF65-F5344CB8AC3E}">
        <p14:creationId xmlns:p14="http://schemas.microsoft.com/office/powerpoint/2010/main" val="280200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girl not out, has always the same sort of </a:t>
            </a:r>
            <a:r>
              <a:rPr lang="en-US" sz="1200" b="1" kern="1200" dirty="0" smtClean="0">
                <a:solidFill>
                  <a:schemeClr val="tx1"/>
                </a:solidFill>
                <a:effectLst/>
                <a:latin typeface="+mn-lt"/>
                <a:ea typeface="+mn-ea"/>
                <a:cs typeface="+mn-cs"/>
              </a:rPr>
              <a:t>dress</a:t>
            </a:r>
            <a:r>
              <a:rPr lang="en-US" sz="1200" kern="1200" dirty="0" smtClean="0">
                <a:solidFill>
                  <a:schemeClr val="tx1"/>
                </a:solidFill>
                <a:effectLst/>
                <a:latin typeface="+mn-lt"/>
                <a:ea typeface="+mn-ea"/>
                <a:cs typeface="+mn-cs"/>
              </a:rPr>
              <a:t> : a close bonnet, for instance ; looks very demure, and never says a word. You may smile, but it is so,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22</a:t>
            </a:fld>
            <a:endParaRPr lang="en-US"/>
          </a:p>
        </p:txBody>
      </p:sp>
    </p:spTree>
    <p:extLst>
      <p:ext uri="{BB962C8B-B14F-4D97-AF65-F5344CB8AC3E}">
        <p14:creationId xmlns:p14="http://schemas.microsoft.com/office/powerpoint/2010/main" val="311859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did Austen and her readers envision her characters?</a:t>
            </a:r>
          </a:p>
          <a:p>
            <a:endParaRPr lang="en-US" dirty="0" smtClean="0"/>
          </a:p>
          <a:p>
            <a:r>
              <a:rPr lang="en-US" dirty="0" smtClean="0"/>
              <a:t>We</a:t>
            </a:r>
            <a:r>
              <a:rPr lang="en-US" baseline="0" dirty="0" smtClean="0"/>
              <a:t> tend to think of this entire period as that of “high waists” and films often mix and match from a variety of years,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23</a:t>
            </a:fld>
            <a:endParaRPr lang="en-US"/>
          </a:p>
        </p:txBody>
      </p:sp>
    </p:spTree>
    <p:extLst>
      <p:ext uri="{BB962C8B-B14F-4D97-AF65-F5344CB8AC3E}">
        <p14:creationId xmlns:p14="http://schemas.microsoft.com/office/powerpoint/2010/main" val="1112720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Anglomania</a:t>
            </a:r>
            <a:r>
              <a:rPr lang="en-US" dirty="0" smtClean="0"/>
              <a:t>:</a:t>
            </a:r>
            <a:r>
              <a:rPr lang="en-US" baseline="0" dirty="0" smtClean="0"/>
              <a:t> the simple, restrained, tailored cut. </a:t>
            </a:r>
            <a:r>
              <a:rPr lang="en-US" dirty="0" smtClean="0"/>
              <a:t>Those changed in shape and volume throughout the period. </a:t>
            </a:r>
            <a:r>
              <a:rPr lang="en-US" baseline="0" dirty="0" smtClean="0"/>
              <a:t>a waistcoat that would act as a body-shaping or posture garment he was considering the earlier example. When he talks about a new freedom of movement and ease at the end of the century it is more like the latter.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24</a:t>
            </a:fld>
            <a:endParaRPr lang="en-US"/>
          </a:p>
        </p:txBody>
      </p:sp>
    </p:spTree>
    <p:extLst>
      <p:ext uri="{BB962C8B-B14F-4D97-AF65-F5344CB8AC3E}">
        <p14:creationId xmlns:p14="http://schemas.microsoft.com/office/powerpoint/2010/main" val="205746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25</a:t>
            </a:fld>
            <a:endParaRPr lang="en-US"/>
          </a:p>
        </p:txBody>
      </p:sp>
    </p:spTree>
    <p:extLst>
      <p:ext uri="{BB962C8B-B14F-4D97-AF65-F5344CB8AC3E}">
        <p14:creationId xmlns:p14="http://schemas.microsoft.com/office/powerpoint/2010/main" val="4227503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26</a:t>
            </a:fld>
            <a:endParaRPr lang="en-US"/>
          </a:p>
        </p:txBody>
      </p:sp>
    </p:spTree>
    <p:extLst>
      <p:ext uri="{BB962C8B-B14F-4D97-AF65-F5344CB8AC3E}">
        <p14:creationId xmlns:p14="http://schemas.microsoft.com/office/powerpoint/2010/main" val="2115227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p>
        </p:txBody>
      </p:sp>
      <p:sp>
        <p:nvSpPr>
          <p:cNvPr id="4" name="Slide Number Placeholder 3"/>
          <p:cNvSpPr>
            <a:spLocks noGrp="1"/>
          </p:cNvSpPr>
          <p:nvPr>
            <p:ph type="sldNum" sz="quarter" idx="10"/>
          </p:nvPr>
        </p:nvSpPr>
        <p:spPr/>
        <p:txBody>
          <a:bodyPr/>
          <a:lstStyle/>
          <a:p>
            <a:fld id="{9CCE9401-6419-7A47-A111-9825583A977A}" type="slidenum">
              <a:rPr lang="en-US" smtClean="0"/>
              <a:t>27</a:t>
            </a:fld>
            <a:endParaRPr lang="en-US"/>
          </a:p>
        </p:txBody>
      </p:sp>
    </p:spTree>
    <p:extLst>
      <p:ext uri="{BB962C8B-B14F-4D97-AF65-F5344CB8AC3E}">
        <p14:creationId xmlns:p14="http://schemas.microsoft.com/office/powerpoint/2010/main" val="3429245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England was at war for almost all of Austen’s </a:t>
            </a:r>
            <a:r>
              <a:rPr lang="en-US" dirty="0" err="1" smtClean="0"/>
              <a:t>lfe</a:t>
            </a:r>
            <a:r>
              <a:rPr lang="en-US" dirty="0" smtClean="0"/>
              <a:t>. </a:t>
            </a:r>
          </a:p>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p>
          <a:p>
            <a:r>
              <a:rPr lang="en-US" baseline="0" dirty="0" smtClean="0"/>
              <a:t>Brummel – Prince Regent’s regiment – consulted on uniform: </a:t>
            </a:r>
            <a:r>
              <a:rPr lang="en-US" dirty="0" smtClean="0"/>
              <a:t>The </a:t>
            </a:r>
            <a:r>
              <a:rPr lang="en-US" b="1" dirty="0" smtClean="0"/>
              <a:t>10th Royal Hussars (Prince of Wales's Own)</a:t>
            </a:r>
            <a:r>
              <a:rPr lang="en-US" dirty="0" smtClean="0"/>
              <a:t> was a </a:t>
            </a:r>
            <a:r>
              <a:rPr lang="en-US" dirty="0" smtClean="0">
                <a:hlinkClick r:id="rId3" tooltip="Cavalry regiments of the British Army"/>
              </a:rPr>
              <a:t>cavalry regiment</a:t>
            </a:r>
            <a:r>
              <a:rPr lang="en-US" dirty="0" smtClean="0"/>
              <a:t> of the </a:t>
            </a:r>
            <a:r>
              <a:rPr lang="en-US" dirty="0" smtClean="0">
                <a:hlinkClick r:id="rId4" tooltip="British Army"/>
              </a:rPr>
              <a:t>British Army</a:t>
            </a:r>
            <a:r>
              <a:rPr lang="en-US" dirty="0" smtClean="0"/>
              <a:t> from 1715 to 1969.</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28</a:t>
            </a:fld>
            <a:endParaRPr lang="en-US"/>
          </a:p>
        </p:txBody>
      </p:sp>
    </p:spTree>
    <p:extLst>
      <p:ext uri="{BB962C8B-B14F-4D97-AF65-F5344CB8AC3E}">
        <p14:creationId xmlns:p14="http://schemas.microsoft.com/office/powerpoint/2010/main" val="12216943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she had brothers in the Navy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shows</a:t>
            </a:r>
            <a:r>
              <a:rPr lang="en-US" baseline="0" dirty="0" smtClean="0"/>
              <a:t> nautical influence - </a:t>
            </a:r>
            <a:r>
              <a:rPr lang="en-US" dirty="0" smtClean="0"/>
              <a:t>adopts 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29</a:t>
            </a:fld>
            <a:endParaRPr lang="en-US"/>
          </a:p>
        </p:txBody>
      </p:sp>
    </p:spTree>
    <p:extLst>
      <p:ext uri="{BB962C8B-B14F-4D97-AF65-F5344CB8AC3E}">
        <p14:creationId xmlns:p14="http://schemas.microsoft.com/office/powerpoint/2010/main" val="850214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Cloak Room at the Assembly</a:t>
            </a:r>
            <a:r>
              <a:rPr lang="en-US" baseline="0" dirty="0" smtClean="0"/>
              <a:t> Rooms at Clifton”</a:t>
            </a:r>
            <a:r>
              <a:rPr lang="en-US" dirty="0" smtClean="0"/>
              <a:t>1818: </a:t>
            </a:r>
            <a:r>
              <a:rPr lang="en-US" dirty="0" err="1" smtClean="0"/>
              <a:t>Sharples</a:t>
            </a:r>
            <a:r>
              <a:rPr lang="en-US" baseline="0" dirty="0" smtClean="0"/>
              <a:t> s</a:t>
            </a:r>
            <a:r>
              <a:rPr lang="en-US" dirty="0" smtClean="0"/>
              <a:t>hows examples of all </a:t>
            </a:r>
            <a:r>
              <a:rPr lang="en-US" dirty="0" err="1" smtClean="0"/>
              <a:t>mens</a:t>
            </a:r>
            <a:r>
              <a:rPr lang="en-US" dirty="0" smtClean="0"/>
              <a:t> options. The older gentleman on the left wears</a:t>
            </a:r>
            <a:r>
              <a:rPr lang="en-US" baseline="0" dirty="0" smtClean="0"/>
              <a:t> grey/light silk breeches, the army men are in their uniforms with pantaloons,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3802477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questions we can consider when looking at </a:t>
            </a:r>
            <a:r>
              <a:rPr lang="en-US" dirty="0" smtClean="0"/>
              <a:t>fashion in </a:t>
            </a:r>
            <a:r>
              <a:rPr lang="en-US" dirty="0" smtClean="0"/>
              <a:t>Jane Austen’s time.</a:t>
            </a:r>
          </a:p>
          <a:p>
            <a:endParaRPr lang="en-US" dirty="0" smtClean="0"/>
          </a:p>
          <a:p>
            <a:r>
              <a:rPr lang="en-US" dirty="0" smtClean="0"/>
              <a:t>Personally: in her letters</a:t>
            </a:r>
          </a:p>
          <a:p>
            <a:endParaRPr lang="en-US" dirty="0" smtClean="0"/>
          </a:p>
          <a:p>
            <a:r>
              <a:rPr lang="en-US" dirty="0" smtClean="0"/>
              <a:t>Of course – how did it change – her</a:t>
            </a:r>
            <a:r>
              <a:rPr lang="en-US" baseline="0" dirty="0" smtClean="0"/>
              <a:t> life aligns with one of the most revolutionary periods in fashion history.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a:t>
            </a:fld>
            <a:endParaRPr lang="en-US"/>
          </a:p>
        </p:txBody>
      </p:sp>
    </p:spTree>
    <p:extLst>
      <p:ext uri="{BB962C8B-B14F-4D97-AF65-F5344CB8AC3E}">
        <p14:creationId xmlns:p14="http://schemas.microsoft.com/office/powerpoint/2010/main" val="70788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p>
          <a:p>
            <a:r>
              <a:rPr lang="en-US" dirty="0" smtClean="0"/>
              <a:t>“Dammit I really believe I must take off my cravat or I shall never</a:t>
            </a:r>
            <a:r>
              <a:rPr lang="en-US" baseline="0" dirty="0" smtClean="0"/>
              <a:t> get my </a:t>
            </a:r>
            <a:r>
              <a:rPr lang="en-US" baseline="0" dirty="0" err="1" smtClean="0"/>
              <a:t>trwosers</a:t>
            </a:r>
            <a:r>
              <a:rPr lang="en-US" baseline="0" dirty="0" smtClean="0"/>
              <a:t> on</a:t>
            </a:r>
            <a:r>
              <a:rPr lang="is-IS" baseline="0" dirty="0" smtClean="0"/>
              <a:t>…”</a:t>
            </a:r>
          </a:p>
          <a:p>
            <a:r>
              <a:rPr lang="is-IS" baseline="0" dirty="0" smtClean="0"/>
              <a:t>“Pon honour Tom, you are a charming figure! You’ll captivate the girsl to a nicety!!”</a:t>
            </a:r>
          </a:p>
          <a:p>
            <a:r>
              <a:rPr lang="is-IS" baseline="0" dirty="0" smtClean="0"/>
              <a:t>“Do you think so Charles? I shall look more the thing when I get my other calf on.”</a:t>
            </a:r>
          </a:p>
          <a:p>
            <a:r>
              <a:rPr lang="is-IS" baseline="0" dirty="0" smtClean="0"/>
              <a:t>“Dear me, this is hardley stiff enough. I wish I had another sheet of foolscap.”</a:t>
            </a:r>
          </a:p>
          <a:p>
            <a:r>
              <a:rPr lang="is-IS" baseline="0" dirty="0" smtClean="0"/>
              <a:t>“You’ll find some to spare in my breeches.”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31</a:t>
            </a:fld>
            <a:endParaRPr lang="en-US"/>
          </a:p>
        </p:txBody>
      </p:sp>
    </p:spTree>
    <p:extLst>
      <p:ext uri="{BB962C8B-B14F-4D97-AF65-F5344CB8AC3E}">
        <p14:creationId xmlns:p14="http://schemas.microsoft.com/office/powerpoint/2010/main" val="2188883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32</a:t>
            </a:fld>
            <a:endParaRPr lang="en-US"/>
          </a:p>
        </p:txBody>
      </p:sp>
    </p:spTree>
    <p:extLst>
      <p:ext uri="{BB962C8B-B14F-4D97-AF65-F5344CB8AC3E}">
        <p14:creationId xmlns:p14="http://schemas.microsoft.com/office/powerpoint/2010/main" val="1684654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dirty="0" smtClean="0"/>
              <a:t>EXPLAIN morning dress (until dinner),walking/afternoon/promenade,</a:t>
            </a:r>
            <a:r>
              <a:rPr lang="en-US" baseline="0" dirty="0" smtClean="0"/>
              <a:t> evening/full/ball dress “look”</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34</a:t>
            </a:fld>
            <a:endParaRPr lang="en-US"/>
          </a:p>
        </p:txBody>
      </p:sp>
    </p:spTree>
    <p:extLst>
      <p:ext uri="{BB962C8B-B14F-4D97-AF65-F5344CB8AC3E}">
        <p14:creationId xmlns:p14="http://schemas.microsoft.com/office/powerpoint/2010/main" val="1962327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up</a:t>
            </a:r>
            <a:r>
              <a:rPr lang="en-US" baseline="0" dirty="0" smtClean="0"/>
              <a:t> on the latest fashion were American women</a:t>
            </a:r>
          </a:p>
          <a:p>
            <a:r>
              <a:rPr lang="en-US" baseline="0" dirty="0" smtClean="0"/>
              <a:t>Before extensive copyright laws scissors editing was the accepted practice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35</a:t>
            </a:fld>
            <a:endParaRPr lang="en-US"/>
          </a:p>
        </p:txBody>
      </p:sp>
    </p:spTree>
    <p:extLst>
      <p:ext uri="{BB962C8B-B14F-4D97-AF65-F5344CB8AC3E}">
        <p14:creationId xmlns:p14="http://schemas.microsoft.com/office/powerpoint/2010/main" val="688301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 shifts” i.e. enough fabric to make them, not ready made.</a:t>
            </a:r>
          </a:p>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36</a:t>
            </a:fld>
            <a:endParaRPr lang="en-US"/>
          </a:p>
        </p:txBody>
      </p:sp>
    </p:spTree>
    <p:extLst>
      <p:ext uri="{BB962C8B-B14F-4D97-AF65-F5344CB8AC3E}">
        <p14:creationId xmlns:p14="http://schemas.microsoft.com/office/powerpoint/2010/main" val="524133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Wpmens</a:t>
            </a:r>
            <a:r>
              <a:rPr lang="en-US" dirty="0" smtClean="0"/>
              <a:t>’ shifts were cut similar to men’s shirts but by the 19</a:t>
            </a:r>
            <a:r>
              <a:rPr lang="en-US" baseline="30000" dirty="0" smtClean="0"/>
              <a:t>th</a:t>
            </a:r>
            <a:r>
              <a:rPr lang="en-US" dirty="0" smtClean="0"/>
              <a:t> century were more </a:t>
            </a:r>
            <a:r>
              <a:rPr lang="en-US" dirty="0" err="1" smtClean="0"/>
              <a:t>a-line</a:t>
            </a:r>
            <a:r>
              <a:rPr lang="en-US" dirty="0" smtClean="0"/>
              <a: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37</a:t>
            </a:fld>
            <a:endParaRPr lang="en-US"/>
          </a:p>
        </p:txBody>
      </p:sp>
    </p:spTree>
    <p:extLst>
      <p:ext uri="{BB962C8B-B14F-4D97-AF65-F5344CB8AC3E}">
        <p14:creationId xmlns:p14="http://schemas.microsoft.com/office/powerpoint/2010/main" val="4151400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39</a:t>
            </a:fld>
            <a:endParaRPr lang="en-US"/>
          </a:p>
        </p:txBody>
      </p:sp>
    </p:spTree>
    <p:extLst>
      <p:ext uri="{BB962C8B-B14F-4D97-AF65-F5344CB8AC3E}">
        <p14:creationId xmlns:p14="http://schemas.microsoft.com/office/powerpoint/2010/main" val="3334741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you wear under</a:t>
            </a:r>
            <a:r>
              <a:rPr lang="en-US" baseline="0" dirty="0" smtClean="0"/>
              <a:t> those lightweight narrow gowns? What is the ideal and how do you achieve it: columns</a:t>
            </a:r>
            <a:endParaRPr lang="en-US" dirty="0" smtClean="0"/>
          </a:p>
          <a:p>
            <a:r>
              <a:rPr lang="en-US" dirty="0" smtClean="0"/>
              <a:t>This corset is missing it’s busk and boning but you can see that it has few bone</a:t>
            </a:r>
            <a:r>
              <a:rPr lang="en-US" baseline="0" dirty="0" smtClean="0"/>
              <a:t> channels and </a:t>
            </a:r>
            <a:r>
              <a:rPr lang="en-US" dirty="0" smtClean="0"/>
              <a:t>a gathered bodice</a:t>
            </a:r>
            <a:r>
              <a:rPr lang="en-US" baseline="0" dirty="0" smtClean="0"/>
              <a:t> like the gowns under which it would have been worn.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2916540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42</a:t>
            </a:fld>
            <a:endParaRPr lang="en-US"/>
          </a:p>
        </p:txBody>
      </p:sp>
    </p:spTree>
    <p:extLst>
      <p:ext uri="{BB962C8B-B14F-4D97-AF65-F5344CB8AC3E}">
        <p14:creationId xmlns:p14="http://schemas.microsoft.com/office/powerpoint/2010/main" val="1747844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Caps for sleeping, caps for morning wear, caps to wear</a:t>
            </a:r>
            <a:r>
              <a:rPr lang="en-US" baseline="0" dirty="0" smtClean="0"/>
              <a:t> under bonnets, even evening at homes. Morning wear caps could be quite ornate with embroidery, lace, ribbons, and flowers.</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43</a:t>
            </a:fld>
            <a:endParaRPr lang="en-US"/>
          </a:p>
        </p:txBody>
      </p:sp>
    </p:spTree>
    <p:extLst>
      <p:ext uri="{BB962C8B-B14F-4D97-AF65-F5344CB8AC3E}">
        <p14:creationId xmlns:p14="http://schemas.microsoft.com/office/powerpoint/2010/main" val="302887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fine cotton lawn (rarely</a:t>
            </a:r>
            <a:r>
              <a:rPr lang="en-US" baseline="0" dirty="0" smtClean="0"/>
              <a:t> ever linen) garment meant to fill in the neckline. Usually worn for day dress.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44</a:t>
            </a:fld>
            <a:endParaRPr lang="en-US"/>
          </a:p>
        </p:txBody>
      </p:sp>
    </p:spTree>
    <p:extLst>
      <p:ext uri="{BB962C8B-B14F-4D97-AF65-F5344CB8AC3E}">
        <p14:creationId xmlns:p14="http://schemas.microsoft.com/office/powerpoint/2010/main" val="1696779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gowns – we’ll get back</a:t>
            </a:r>
            <a:r>
              <a:rPr lang="en-US" baseline="0" dirty="0" smtClean="0"/>
              <a:t> to in a minute – first some accessories and outerwear</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45</a:t>
            </a:fld>
            <a:endParaRPr lang="en-US"/>
          </a:p>
        </p:txBody>
      </p:sp>
    </p:spTree>
    <p:extLst>
      <p:ext uri="{BB962C8B-B14F-4D97-AF65-F5344CB8AC3E}">
        <p14:creationId xmlns:p14="http://schemas.microsoft.com/office/powerpoint/2010/main" val="950390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Afternoon Dress – Walking Dress – Promenade - Carriage Dress: </a:t>
            </a:r>
            <a:r>
              <a:rPr lang="en-US" dirty="0" err="1" smtClean="0"/>
              <a:t>Spencers</a:t>
            </a:r>
            <a:r>
              <a:rPr lang="en-US" dirty="0" smtClean="0"/>
              <a:t>, named after Lord Spencer, were short jackets, often military-inspired. In recent movies there seems to be a trend to make them shorter in the back</a:t>
            </a:r>
            <a:r>
              <a:rPr lang="en-US" baseline="0" dirty="0" smtClean="0"/>
              <a:t> than the gown they are being worn with, i.e. hem is above the waistline of dress. I’ve never seen any pictured this way so it looks odd to 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46</a:t>
            </a:fld>
            <a:endParaRPr lang="en-US"/>
          </a:p>
        </p:txBody>
      </p:sp>
    </p:spTree>
    <p:extLst>
      <p:ext uri="{BB962C8B-B14F-4D97-AF65-F5344CB8AC3E}">
        <p14:creationId xmlns:p14="http://schemas.microsoft.com/office/powerpoint/2010/main" val="4091807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examples are post-1815, of 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2396561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Riding Habits, often</a:t>
            </a:r>
            <a:r>
              <a:rPr lang="en-US" baseline="0" dirty="0" smtClean="0"/>
              <a:t> (usually?) made by tailors instead of dressmakers.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48</a:t>
            </a:fld>
            <a:endParaRPr lang="en-US"/>
          </a:p>
        </p:txBody>
      </p:sp>
    </p:spTree>
    <p:extLst>
      <p:ext uri="{BB962C8B-B14F-4D97-AF65-F5344CB8AC3E}">
        <p14:creationId xmlns:p14="http://schemas.microsoft.com/office/powerpoint/2010/main" val="19209929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49</a:t>
            </a:fld>
            <a:endParaRPr lang="en-US"/>
          </a:p>
        </p:txBody>
      </p:sp>
    </p:spTree>
    <p:extLst>
      <p:ext uri="{BB962C8B-B14F-4D97-AF65-F5344CB8AC3E}">
        <p14:creationId xmlns:p14="http://schemas.microsoft.com/office/powerpoint/2010/main" val="940218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50</a:t>
            </a:fld>
            <a:endParaRPr lang="en-US"/>
          </a:p>
        </p:txBody>
      </p:sp>
    </p:spTree>
    <p:extLst>
      <p:ext uri="{BB962C8B-B14F-4D97-AF65-F5344CB8AC3E}">
        <p14:creationId xmlns:p14="http://schemas.microsoft.com/office/powerpoint/2010/main" val="976350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Earliest had small heels, these have flat heels and pointed toes. Later shoes would have rounded, then squared toes (Victorian)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51</a:t>
            </a:fld>
            <a:endParaRPr lang="en-US"/>
          </a:p>
        </p:txBody>
      </p:sp>
    </p:spTree>
    <p:extLst>
      <p:ext uri="{BB962C8B-B14F-4D97-AF65-F5344CB8AC3E}">
        <p14:creationId xmlns:p14="http://schemas.microsoft.com/office/powerpoint/2010/main" val="1967905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Bonnet: Metropolitan Museum of Art</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53</a:t>
            </a:fld>
            <a:endParaRPr lang="en-US"/>
          </a:p>
        </p:txBody>
      </p:sp>
    </p:spTree>
    <p:extLst>
      <p:ext uri="{BB962C8B-B14F-4D97-AF65-F5344CB8AC3E}">
        <p14:creationId xmlns:p14="http://schemas.microsoft.com/office/powerpoint/2010/main" val="7360775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Dec. 1814 bonnets and hats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167536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 </a:t>
            </a:r>
          </a:p>
          <a:p>
            <a:pPr algn="l"/>
            <a:endParaRPr lang="en-US" sz="1050" dirty="0" smtClean="0"/>
          </a:p>
          <a:p>
            <a:pPr algn="l"/>
            <a:r>
              <a:rPr lang="en-US" sz="1050" dirty="0" smtClean="0"/>
              <a:t>The Assembly Rooms, Northanger Abbey</a:t>
            </a:r>
          </a:p>
          <a:p>
            <a:pPr algn="l"/>
            <a:endParaRPr lang="en-US" sz="105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t>Pierce Egan, </a:t>
            </a:r>
            <a:r>
              <a:rPr lang="en-US" sz="1050" i="1" dirty="0" smtClean="0"/>
              <a:t>Walks Through Bath</a:t>
            </a:r>
            <a:r>
              <a:rPr lang="en-US" sz="1050" dirty="0" smtClean="0"/>
              <a:t>, 1819</a:t>
            </a:r>
          </a:p>
          <a:p>
            <a:endParaRPr lang="en-US" sz="1050" dirty="0" smtClean="0"/>
          </a:p>
          <a:p>
            <a:r>
              <a:rPr lang="en-US" sz="1050" dirty="0" smtClean="0"/>
              <a:t>Here, salutary rules exclude all those Whom no </a:t>
            </a:r>
            <a:r>
              <a:rPr lang="en-US" sz="1050" i="1" dirty="0" smtClean="0"/>
              <a:t>one hears of</a:t>
            </a:r>
            <a:r>
              <a:rPr lang="en-US" sz="1050" dirty="0" smtClean="0"/>
              <a:t>, </a:t>
            </a:r>
          </a:p>
          <a:p>
            <a:r>
              <a:rPr lang="en-US" sz="1050" dirty="0" smtClean="0"/>
              <a:t>and whom no </a:t>
            </a:r>
            <a:r>
              <a:rPr lang="en-US" sz="1050" i="1" dirty="0" smtClean="0"/>
              <a:t>one knows</a:t>
            </a:r>
            <a:r>
              <a:rPr lang="en-US" sz="1050" dirty="0" smtClean="0"/>
              <a:t>;</a:t>
            </a:r>
          </a:p>
          <a:p>
            <a:r>
              <a:rPr lang="en-US" sz="1050" dirty="0" smtClean="0"/>
              <a:t>That no plebian </a:t>
            </a:r>
            <a:r>
              <a:rPr lang="en-US" sz="1050" i="1" dirty="0" smtClean="0"/>
              <a:t>breathings</a:t>
            </a:r>
            <a:r>
              <a:rPr lang="en-US" sz="1050" dirty="0" smtClean="0"/>
              <a:t> may infect An atmosphere at all times so select;</a:t>
            </a:r>
          </a:p>
          <a:p>
            <a:r>
              <a:rPr lang="en-US" sz="1050" dirty="0" smtClean="0"/>
              <a:t>No bankers’ clerks these splendid realms invade;</a:t>
            </a:r>
          </a:p>
          <a:p>
            <a:r>
              <a:rPr lang="en-US" sz="1050" i="1" dirty="0" smtClean="0"/>
              <a:t>No</a:t>
            </a:r>
            <a:r>
              <a:rPr lang="en-US" sz="1050" dirty="0" smtClean="0"/>
              <a:t> FOLKS </a:t>
            </a:r>
            <a:r>
              <a:rPr lang="en-US" sz="1050" i="1" dirty="0" smtClean="0"/>
              <a:t>who carry on a retail trade</a:t>
            </a:r>
            <a:r>
              <a:rPr lang="en-US" sz="1050" dirty="0" smtClean="0"/>
              <a:t>;</a:t>
            </a:r>
          </a:p>
          <a:p>
            <a:r>
              <a:rPr lang="en-US" sz="1050" dirty="0" smtClean="0"/>
              <a:t>No actors by profession must appear To act their parts, or speak their speeches here;</a:t>
            </a:r>
          </a:p>
          <a:p>
            <a:r>
              <a:rPr lang="en-US" sz="1050" dirty="0" smtClean="0"/>
              <a:t>Yet even here, amid the crowds you view,</a:t>
            </a:r>
          </a:p>
          <a:p>
            <a:r>
              <a:rPr lang="en-US" sz="1050" dirty="0" err="1" smtClean="0"/>
              <a:t>’Tis</a:t>
            </a:r>
            <a:r>
              <a:rPr lang="en-US" sz="1050" dirty="0" smtClean="0"/>
              <a:t> sometimes difficult to tell WHO’S WHO.”</a:t>
            </a:r>
          </a:p>
          <a:p>
            <a:pPr algn="l"/>
            <a:endParaRPr lang="en-US" sz="1050"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5</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56</a:t>
            </a:fld>
            <a:endParaRPr lang="en-US"/>
          </a:p>
        </p:txBody>
      </p:sp>
    </p:spTree>
    <p:extLst>
      <p:ext uri="{BB962C8B-B14F-4D97-AF65-F5344CB8AC3E}">
        <p14:creationId xmlns:p14="http://schemas.microsoft.com/office/powerpoint/2010/main" val="789373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57</a:t>
            </a:fld>
            <a:endParaRPr lang="en-US"/>
          </a:p>
        </p:txBody>
      </p:sp>
    </p:spTree>
    <p:extLst>
      <p:ext uri="{BB962C8B-B14F-4D97-AF65-F5344CB8AC3E}">
        <p14:creationId xmlns:p14="http://schemas.microsoft.com/office/powerpoint/2010/main" val="761865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covered one of the most tumultuous in fashion history.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Talk about volume – where’s the bulge – fashion silhouettes morph from vertical to horizontal to vertical and back, with an occasional foray into bustles.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39943750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tend to think of this entire period as that of “high waists” but the details of fashions actually changed quite a bit. While writing her early works, Austen would have dressed differently than she would have while writing later works, and would have envisioned her characters differently 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59</a:t>
            </a:fld>
            <a:endParaRPr lang="en-US"/>
          </a:p>
        </p:txBody>
      </p:sp>
    </p:spTree>
    <p:extLst>
      <p:ext uri="{BB962C8B-B14F-4D97-AF65-F5344CB8AC3E}">
        <p14:creationId xmlns:p14="http://schemas.microsoft.com/office/powerpoint/2010/main" val="21443164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generational reaction of horror! In one generation we went from wide</a:t>
            </a:r>
            <a:r>
              <a:rPr lang="en-US" baseline="0" dirty="0" smtClean="0"/>
              <a:t> and heavy to narrow and light in an exceedingly short amount of time. But it </a:t>
            </a:r>
            <a:r>
              <a:rPr lang="en-US" baseline="0" dirty="0" err="1" smtClean="0"/>
              <a:t>didn</a:t>
            </a:r>
            <a:r>
              <a:rPr lang="fr-FR" baseline="0" dirty="0" smtClean="0"/>
              <a:t>’</a:t>
            </a:r>
            <a:r>
              <a:rPr lang="en-US" baseline="0" dirty="0" smtClean="0"/>
              <a:t>t stop there.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60</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a:t>
            </a:r>
          </a:p>
        </p:txBody>
      </p:sp>
      <p:sp>
        <p:nvSpPr>
          <p:cNvPr id="4" name="Slide Number Placeholder 3"/>
          <p:cNvSpPr>
            <a:spLocks noGrp="1"/>
          </p:cNvSpPr>
          <p:nvPr>
            <p:ph type="sldNum" sz="quarter" idx="10"/>
          </p:nvPr>
        </p:nvSpPr>
        <p:spPr/>
        <p:txBody>
          <a:bodyPr/>
          <a:lstStyle/>
          <a:p>
            <a:fld id="{3E5DDE10-01EB-004C-BFF1-772B727781FC}" type="slidenum">
              <a:rPr lang="en-US" smtClean="0"/>
              <a:t>61</a:t>
            </a:fld>
            <a:endParaRPr lang="en-US"/>
          </a:p>
        </p:txBody>
      </p:sp>
    </p:spTree>
    <p:extLst>
      <p:ext uri="{BB962C8B-B14F-4D97-AF65-F5344CB8AC3E}">
        <p14:creationId xmlns:p14="http://schemas.microsoft.com/office/powerpoint/2010/main" val="38590499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Marie Antoinette’s “chemise</a:t>
            </a:r>
            <a:r>
              <a:rPr lang="en-US" baseline="0" dirty="0" smtClean="0"/>
              <a:t> dress” </a:t>
            </a:r>
            <a:r>
              <a:rPr lang="en-US" dirty="0" smtClean="0"/>
              <a:t>Portrait by Elisabeth Louise </a:t>
            </a:r>
            <a:r>
              <a:rPr lang="en-US" dirty="0" err="1" smtClean="0"/>
              <a:t>Vigée-LeBrun</a:t>
            </a:r>
            <a:r>
              <a:rPr lang="en-US" dirty="0" smtClean="0"/>
              <a:t>,(</a:t>
            </a:r>
            <a:r>
              <a:rPr lang="en-US" dirty="0" err="1" smtClean="0"/>
              <a:t>Veejee</a:t>
            </a:r>
            <a:r>
              <a:rPr lang="en-US" dirty="0" smtClean="0"/>
              <a:t> </a:t>
            </a:r>
            <a:r>
              <a:rPr lang="en-US" dirty="0" err="1" smtClean="0"/>
              <a:t>lebron</a:t>
            </a:r>
            <a:r>
              <a:rPr lang="en-US" dirty="0" smtClean="0"/>
              <a:t>) 1783, dress by Rose </a:t>
            </a:r>
            <a:r>
              <a:rPr lang="en-US" dirty="0" err="1" smtClean="0"/>
              <a:t>Bertin</a:t>
            </a:r>
            <a:endParaRPr lang="en-US" dirty="0" smtClean="0"/>
          </a:p>
          <a:p>
            <a:pPr marL="228600" indent="-228600">
              <a:buAutoNum type="arabicParenR"/>
            </a:pPr>
            <a:r>
              <a:rPr lang="en-US" sz="1200" dirty="0" smtClean="0"/>
              <a:t>August 1784: Georgiana, Duchess of Devonshire, wears a </a:t>
            </a:r>
            <a:r>
              <a:rPr lang="en-US" sz="1200" i="1" dirty="0" smtClean="0"/>
              <a:t>chemise a la </a:t>
            </a:r>
            <a:r>
              <a:rPr lang="en-US" sz="1200" i="1" dirty="0" err="1" smtClean="0"/>
              <a:t>reine</a:t>
            </a:r>
            <a:r>
              <a:rPr lang="en-US" sz="1200" dirty="0" smtClean="0"/>
              <a:t> to a concert</a:t>
            </a:r>
          </a:p>
          <a:p>
            <a:pPr marL="0" indent="0">
              <a:buNone/>
            </a:pPr>
            <a:endParaRPr lang="en-US" dirty="0" smtClean="0"/>
          </a:p>
          <a:p>
            <a:pPr marL="228600" indent="-228600">
              <a:buAutoNum type="arabicParenR"/>
            </a:pPr>
            <a:r>
              <a:rPr lang="en-US" dirty="0" err="1" smtClean="0"/>
              <a:t>Comtesse</a:t>
            </a:r>
            <a:r>
              <a:rPr lang="en-US" baseline="0" dirty="0" smtClean="0"/>
              <a:t> </a:t>
            </a:r>
            <a:r>
              <a:rPr lang="en-US" baseline="0" dirty="0" err="1" smtClean="0"/>
              <a:t>DuBarry</a:t>
            </a:r>
            <a:endParaRPr lang="en-US" dirty="0" smtClean="0"/>
          </a:p>
          <a:p>
            <a:pPr marL="228600" indent="-228600">
              <a:buAutoNum type="arabicParenR"/>
            </a:pPr>
            <a:r>
              <a:rPr lang="en-US" dirty="0" smtClean="0"/>
              <a:t>Jacques</a:t>
            </a:r>
            <a:r>
              <a:rPr lang="en-US" baseline="0" dirty="0" smtClean="0"/>
              <a:t> Louis David (1748-1825) “</a:t>
            </a:r>
            <a:r>
              <a:rPr lang="en-US" b="1" dirty="0" smtClean="0"/>
              <a:t>Antoine-Laurent Lavoisier (1743–1794) and His Wife (Marie-Anne-</a:t>
            </a:r>
            <a:r>
              <a:rPr lang="en-US" b="1" dirty="0" err="1" smtClean="0"/>
              <a:t>Pierrette</a:t>
            </a:r>
            <a:r>
              <a:rPr lang="en-US" b="1" dirty="0" smtClean="0"/>
              <a:t> </a:t>
            </a:r>
            <a:r>
              <a:rPr lang="en-US" b="1" dirty="0" err="1" smtClean="0"/>
              <a:t>Paulze</a:t>
            </a:r>
            <a:r>
              <a:rPr lang="en-US" b="1" dirty="0" smtClean="0"/>
              <a:t>, 1758–1836)</a:t>
            </a:r>
          </a:p>
          <a:p>
            <a:r>
              <a:rPr lang="en-US" b="1" dirty="0" smtClean="0"/>
              <a:t>Date:</a:t>
            </a:r>
            <a:r>
              <a:rPr lang="en-US" dirty="0" smtClean="0"/>
              <a:t> 1788</a:t>
            </a:r>
          </a:p>
          <a:p>
            <a:pPr marL="228600" indent="-228600">
              <a:buAutoNum type="arabicParenR"/>
            </a:pP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62</a:t>
            </a:fld>
            <a:endParaRPr lang="en-US"/>
          </a:p>
        </p:txBody>
      </p:sp>
    </p:spTree>
    <p:extLst>
      <p:ext uri="{BB962C8B-B14F-4D97-AF65-F5344CB8AC3E}">
        <p14:creationId xmlns:p14="http://schemas.microsoft.com/office/powerpoint/2010/main" val="39359880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HAND OUT CARDS - explain</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63</a:t>
            </a:fld>
            <a:endParaRPr lang="en-US"/>
          </a:p>
        </p:txBody>
      </p:sp>
    </p:spTree>
    <p:extLst>
      <p:ext uri="{BB962C8B-B14F-4D97-AF65-F5344CB8AC3E}">
        <p14:creationId xmlns:p14="http://schemas.microsoft.com/office/powerpoint/2010/main" val="15213226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the greatest change to note was that to muslin – not</a:t>
            </a:r>
            <a:r>
              <a:rPr lang="en-US" baseline="0" dirty="0" smtClean="0"/>
              <a:t> American – this is mull</a:t>
            </a:r>
            <a:endParaRPr lang="en-US" dirty="0" smtClean="0"/>
          </a:p>
          <a:p>
            <a:r>
              <a:rPr lang="en-US" dirty="0" smtClean="0"/>
              <a:t>England</a:t>
            </a:r>
            <a:r>
              <a:rPr lang="en-US" baseline="0" dirty="0" smtClean="0"/>
              <a:t> – wool, Greek drapery, American egalitarianism, French freedom and </a:t>
            </a:r>
            <a:r>
              <a:rPr lang="en-US" baseline="0" dirty="0" err="1" smtClean="0"/>
              <a:t>egalite</a:t>
            </a:r>
            <a:r>
              <a:rPr lang="en-US" baseline="0" dirty="0" smtClean="0"/>
              <a:t>, West Indies – slave cotton and indigo, East Indies – true Indian muslins (Bangladesh suppression),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21958936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robe 1790, still fairly structured, higher waist, full petticoat, corset to suit, with ‘tail’ to hold skirt out at back.</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1880179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 1809</a:t>
            </a:r>
          </a:p>
          <a:p>
            <a:r>
              <a:rPr lang="en-US" baseline="0" dirty="0" smtClean="0"/>
              <a:t>to </a:t>
            </a:r>
            <a:r>
              <a:rPr lang="en-US" dirty="0" smtClean="0"/>
              <a:t>converse intelligently on a number of interesting topics.</a:t>
            </a:r>
            <a:r>
              <a:rPr lang="en-US" baseline="0" dirty="0" smtClean="0"/>
              <a:t> Ackermann’s included politics, music reviews, stock prices, lists of who had gone bankrupt, travel information, biographical information, poetry, images of furniture, obituaries of royalty and it even contained actual fabric samples pasted into every issue so you could see and touch before ordering.</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6</a:t>
            </a:fld>
            <a:endParaRPr lang="en-US"/>
          </a:p>
        </p:txBody>
      </p:sp>
    </p:spTree>
    <p:extLst>
      <p:ext uri="{BB962C8B-B14F-4D97-AF65-F5344CB8AC3E}">
        <p14:creationId xmlns:p14="http://schemas.microsoft.com/office/powerpoint/2010/main" val="3453678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sleeves – they are still elbow</a:t>
            </a:r>
            <a:r>
              <a:rPr lang="en-US" baseline="0" dirty="0" smtClean="0"/>
              <a:t> length. That will change, of course.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66</a:t>
            </a:fld>
            <a:endParaRPr lang="en-US"/>
          </a:p>
        </p:txBody>
      </p:sp>
    </p:spTree>
    <p:extLst>
      <p:ext uri="{BB962C8B-B14F-4D97-AF65-F5344CB8AC3E}">
        <p14:creationId xmlns:p14="http://schemas.microsoft.com/office/powerpoint/2010/main" val="38759702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1790s progress we move into a transition gown. It is high </a:t>
            </a:r>
            <a:r>
              <a:rPr lang="en-US" dirty="0" err="1" smtClean="0"/>
              <a:t>waisted</a:t>
            </a:r>
            <a:r>
              <a:rPr lang="en-US" dirty="0" smtClean="0"/>
              <a:t> but still very full. The fabric is lightweight cotton or muslin and hair</a:t>
            </a:r>
            <a:r>
              <a:rPr lang="en-US" baseline="0" dirty="0" smtClean="0"/>
              <a:t> is big!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20825959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note: when Henry Tilney imaginary journal article: “wore my sprigged muslin robe with blue trimmings—plain</a:t>
            </a:r>
            <a:r>
              <a:rPr lang="en-US" baseline="0" dirty="0" smtClean="0"/>
              <a:t> black shoes—appeared to much advantage”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68</a:t>
            </a:fld>
            <a:endParaRPr lang="en-US"/>
          </a:p>
        </p:txBody>
      </p:sp>
    </p:spTree>
    <p:extLst>
      <p:ext uri="{BB962C8B-B14F-4D97-AF65-F5344CB8AC3E}">
        <p14:creationId xmlns:p14="http://schemas.microsoft.com/office/powerpoint/2010/main" val="21760832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brown embroidered and sequined</a:t>
            </a:r>
            <a:r>
              <a:rPr lang="en-US" baseline="0" dirty="0" smtClean="0"/>
              <a:t> </a:t>
            </a:r>
            <a:r>
              <a:rPr lang="en-US" dirty="0" smtClean="0"/>
              <a:t>silk</a:t>
            </a:r>
            <a:r>
              <a:rPr lang="en-US" baseline="0" dirty="0" smtClean="0"/>
              <a:t> dress is a</a:t>
            </a:r>
            <a:r>
              <a:rPr lang="en-US" dirty="0" smtClean="0"/>
              <a:t> round gown – i.e. the dress is closed all the way around without a front opening.</a:t>
            </a:r>
          </a:p>
          <a:p>
            <a:r>
              <a:rPr lang="en-US" dirty="0" smtClean="0"/>
              <a:t>The Bingley sisters??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1912798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1804: Promenade in Kensington Gardens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15039678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72</a:t>
            </a:fld>
            <a:endParaRPr lang="en-US"/>
          </a:p>
        </p:txBody>
      </p:sp>
    </p:spTree>
    <p:extLst>
      <p:ext uri="{BB962C8B-B14F-4D97-AF65-F5344CB8AC3E}">
        <p14:creationId xmlns:p14="http://schemas.microsoft.com/office/powerpoint/2010/main" val="8209306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all about the column and the ionic column is mimicked by the way corsets are designed</a:t>
            </a:r>
            <a:r>
              <a:rPr lang="en-US" baseline="0" dirty="0" smtClean="0"/>
              <a:t> to ‘lift and separate.’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6048320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a:t>
            </a:r>
            <a:r>
              <a:rPr lang="en-US" sz="1200" smtClean="0"/>
              <a:t>52)</a:t>
            </a:r>
            <a:endParaRPr lang="en-US" sz="1200" i="1"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13401766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75</a:t>
            </a:fld>
            <a:endParaRPr lang="en-US"/>
          </a:p>
        </p:txBody>
      </p:sp>
    </p:spTree>
    <p:extLst>
      <p:ext uri="{BB962C8B-B14F-4D97-AF65-F5344CB8AC3E}">
        <p14:creationId xmlns:p14="http://schemas.microsoft.com/office/powerpoint/2010/main" val="12700471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p>
        </p:txBody>
      </p:sp>
      <p:sp>
        <p:nvSpPr>
          <p:cNvPr id="4" name="Slide Number Placeholder 3"/>
          <p:cNvSpPr>
            <a:spLocks noGrp="1"/>
          </p:cNvSpPr>
          <p:nvPr>
            <p:ph type="sldNum" sz="quarter" idx="10"/>
          </p:nvPr>
        </p:nvSpPr>
        <p:spPr/>
        <p:txBody>
          <a:bodyPr/>
          <a:lstStyle/>
          <a:p>
            <a:fld id="{9CCE9401-6419-7A47-A111-9825583A977A}" type="slidenum">
              <a:rPr lang="en-US" smtClean="0"/>
              <a:t>76</a:t>
            </a:fld>
            <a:endParaRPr lang="en-US"/>
          </a:p>
        </p:txBody>
      </p:sp>
    </p:spTree>
    <p:extLst>
      <p:ext uri="{BB962C8B-B14F-4D97-AF65-F5344CB8AC3E}">
        <p14:creationId xmlns:p14="http://schemas.microsoft.com/office/powerpoint/2010/main" val="281509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endParaRPr lang="en-US" dirty="0" smtClean="0"/>
          </a:p>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her 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38646131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78</a:t>
            </a:fld>
            <a:endParaRPr lang="en-US"/>
          </a:p>
        </p:txBody>
      </p:sp>
    </p:spTree>
    <p:extLst>
      <p:ext uri="{BB962C8B-B14F-4D97-AF65-F5344CB8AC3E}">
        <p14:creationId xmlns:p14="http://schemas.microsoft.com/office/powerpoint/2010/main" val="492117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79</a:t>
            </a:fld>
            <a:endParaRPr lang="en-US"/>
          </a:p>
        </p:txBody>
      </p:sp>
    </p:spTree>
    <p:extLst>
      <p:ext uri="{BB962C8B-B14F-4D97-AF65-F5344CB8AC3E}">
        <p14:creationId xmlns:p14="http://schemas.microsoft.com/office/powerpoint/2010/main" val="28762717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May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735426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a:t>
            </a:r>
            <a:r>
              <a:rPr lang="en-US" baseline="0" dirty="0" smtClean="0"/>
              <a:t> March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7479459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a:t>
            </a:r>
          </a:p>
          <a:p>
            <a:r>
              <a:rPr lang="en-US" dirty="0" smtClean="0"/>
              <a:t>La</a:t>
            </a:r>
            <a:r>
              <a:rPr lang="en-US" baseline="0" dirty="0" smtClean="0"/>
              <a:t> Belle Assemblée, </a:t>
            </a:r>
            <a:r>
              <a:rPr lang="en-US" dirty="0" smtClean="0"/>
              <a:t> Dec. 1810</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2742469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83</a:t>
            </a:fld>
            <a:endParaRPr lang="en-US"/>
          </a:p>
        </p:txBody>
      </p:sp>
    </p:spTree>
    <p:extLst>
      <p:ext uri="{BB962C8B-B14F-4D97-AF65-F5344CB8AC3E}">
        <p14:creationId xmlns:p14="http://schemas.microsoft.com/office/powerpoint/2010/main" val="3624473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p>
          <a:p>
            <a:endParaRPr lang="en-US" dirty="0" smtClean="0"/>
          </a:p>
          <a:p>
            <a:r>
              <a:rPr lang="en-US" dirty="0" smtClean="0"/>
              <a:t>Lady Russell: </a:t>
            </a:r>
            <a:r>
              <a:rPr lang="en-US" sz="1200" kern="1200" dirty="0" smtClean="0">
                <a:solidFill>
                  <a:schemeClr val="tx1"/>
                </a:solidFill>
                <a:effectLst/>
                <a:latin typeface="+mn-lt"/>
                <a:ea typeface="+mn-ea"/>
                <a:cs typeface="+mn-cs"/>
              </a:rPr>
              <a:t> “You may as well take back that tiresome book she would lend me, and pretend I have read it through. I really cannot be plaguing myself forever with all the new poems and states of the nation that come out. Lady </a:t>
            </a:r>
            <a:r>
              <a:rPr lang="en-US" sz="1200" kern="1200" dirty="0" err="1" smtClean="0">
                <a:solidFill>
                  <a:schemeClr val="tx1"/>
                </a:solidFill>
                <a:effectLst/>
                <a:latin typeface="+mn-lt"/>
                <a:ea typeface="+mn-ea"/>
                <a:cs typeface="+mn-cs"/>
              </a:rPr>
              <a:t>Russel</a:t>
            </a:r>
            <a:r>
              <a:rPr lang="en-US" sz="1200" kern="1200" dirty="0" smtClean="0">
                <a:solidFill>
                  <a:schemeClr val="tx1"/>
                </a:solidFill>
                <a:effectLst/>
                <a:latin typeface="+mn-lt"/>
                <a:ea typeface="+mn-ea"/>
                <a:cs typeface="+mn-cs"/>
              </a:rPr>
              <a:t> quite bores one with her new publications. You need not tell her so, but I thought her dress hideous the other night. I used to think she had some taste in dress, but I was ashamed of her at the concert. Something so formal and </a:t>
            </a:r>
            <a:r>
              <a:rPr lang="en-US" sz="1200" i="1" kern="1200" dirty="0" err="1" smtClean="0">
                <a:solidFill>
                  <a:schemeClr val="tx1"/>
                </a:solidFill>
                <a:effectLst/>
                <a:latin typeface="+mn-lt"/>
                <a:ea typeface="+mn-ea"/>
                <a:cs typeface="+mn-cs"/>
              </a:rPr>
              <a:t>arrangé</a:t>
            </a:r>
            <a:r>
              <a:rPr lang="en-US" sz="1200" kern="1200" dirty="0" smtClean="0">
                <a:solidFill>
                  <a:schemeClr val="tx1"/>
                </a:solidFill>
                <a:effectLst/>
                <a:latin typeface="+mn-lt"/>
                <a:ea typeface="+mn-ea"/>
                <a:cs typeface="+mn-cs"/>
              </a:rPr>
              <a:t> in her air! And she sits so upright! My best love of course.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84</a:t>
            </a:fld>
            <a:endParaRPr lang="en-US"/>
          </a:p>
        </p:txBody>
      </p:sp>
    </p:spTree>
    <p:extLst>
      <p:ext uri="{BB962C8B-B14F-4D97-AF65-F5344CB8AC3E}">
        <p14:creationId xmlns:p14="http://schemas.microsoft.com/office/powerpoint/2010/main" val="39007561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McCord Museum, 1819. Accession number M982.20.1</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6172820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Corsets continue to evolve, longer</a:t>
            </a:r>
            <a:r>
              <a:rPr lang="en-US" baseline="0" dirty="0" smtClean="0"/>
              <a:t> to create a smooth columnar line, busk still there to provide support and posture, and </a:t>
            </a:r>
            <a:r>
              <a:rPr lang="en-US" baseline="0" dirty="0" err="1" smtClean="0"/>
              <a:t>bustline</a:t>
            </a:r>
            <a:r>
              <a:rPr lang="en-US" baseline="0" dirty="0" smtClean="0"/>
              <a:t> very high</a:t>
            </a:r>
          </a:p>
          <a:p>
            <a:r>
              <a:rPr lang="en-US" baseline="0" dirty="0" smtClean="0"/>
              <a:t>1) Late 18-teens, early 1820s corset. Kyoto Costume Institute</a:t>
            </a:r>
          </a:p>
          <a:p>
            <a:r>
              <a:rPr lang="en-US" baseline="0" dirty="0" smtClean="0"/>
              <a:t>2) A very original corset – original, a recreation? Fleming Museum – do not duplicate or repost.</a:t>
            </a:r>
          </a:p>
          <a:p>
            <a:r>
              <a:rPr lang="en-US" baseline="0" dirty="0" smtClean="0"/>
              <a:t>3) c. 1820 Connecticut Historical Society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3939501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9046783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full dress- evening dress – opera dress – dinner </a:t>
            </a:r>
            <a:r>
              <a:rPr lang="en-US" dirty="0" smtClean="0"/>
              <a:t>dress – ball dress</a:t>
            </a:r>
            <a:endParaRPr lang="en-US" dirty="0" smtClean="0"/>
          </a:p>
          <a:p>
            <a:r>
              <a:rPr lang="en-US" dirty="0" smtClean="0"/>
              <a:t>1)</a:t>
            </a:r>
            <a:r>
              <a:rPr lang="en-US" baseline="0" dirty="0" smtClean="0"/>
              <a:t> Ackermann, March 1814</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5340656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2139376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2 September 1814</a:t>
            </a:r>
          </a:p>
          <a:p>
            <a:r>
              <a:rPr lang="en-US" sz="1200" dirty="0" smtClean="0"/>
              <a:t>I am amused by the present style of female dress;—the </a:t>
            </a:r>
            <a:r>
              <a:rPr lang="en-US" sz="1200" dirty="0" err="1" smtClean="0"/>
              <a:t>coloured</a:t>
            </a:r>
            <a:r>
              <a:rPr lang="en-US" sz="1200" dirty="0" smtClean="0"/>
              <a:t> petticoats with braces over the white </a:t>
            </a:r>
            <a:r>
              <a:rPr lang="en-US" sz="1200" dirty="0" err="1" smtClean="0"/>
              <a:t>Spencers</a:t>
            </a:r>
            <a:r>
              <a:rPr lang="en-US" sz="1200" dirty="0" smtClean="0"/>
              <a:t> &amp; enormous Bonnets upon the full stretch, are quite entertaining. It seems to me a more marked change than one has seen lately</a:t>
            </a:r>
            <a:r>
              <a:rPr lang="is-IS" sz="1200" dirty="0" smtClean="0"/>
              <a:t>…Petticoats short, &amp; generally, tho’ not always, flounced.</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10128156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90</a:t>
            </a:fld>
            <a:endParaRPr lang="en-US"/>
          </a:p>
        </p:txBody>
      </p:sp>
    </p:spTree>
    <p:extLst>
      <p:ext uri="{BB962C8B-B14F-4D97-AF65-F5344CB8AC3E}">
        <p14:creationId xmlns:p14="http://schemas.microsoft.com/office/powerpoint/2010/main" val="38977445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91</a:t>
            </a:fld>
            <a:endParaRPr lang="en-US"/>
          </a:p>
        </p:txBody>
      </p:sp>
    </p:spTree>
    <p:extLst>
      <p:ext uri="{BB962C8B-B14F-4D97-AF65-F5344CB8AC3E}">
        <p14:creationId xmlns:p14="http://schemas.microsoft.com/office/powerpoint/2010/main" val="9392881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bodice, sleeves fall</a:t>
            </a:r>
            <a:r>
              <a:rPr lang="en-US" baseline="0" dirty="0" smtClean="0"/>
              <a:t> at waistline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34025208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Skirt</a:t>
            </a:r>
            <a:r>
              <a:rPr lang="en-US" baseline="0" dirty="0" smtClean="0"/>
              <a:t> hem even wider, waist begins to drop. Corset shows how this narrowed waist is achieved.</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16944270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40324410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97</a:t>
            </a:fld>
            <a:endParaRPr lang="en-US"/>
          </a:p>
        </p:txBody>
      </p:sp>
    </p:spTree>
    <p:extLst>
      <p:ext uri="{BB962C8B-B14F-4D97-AF65-F5344CB8AC3E}">
        <p14:creationId xmlns:p14="http://schemas.microsoft.com/office/powerpoint/2010/main" val="13142185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98</a:t>
            </a:fld>
            <a:endParaRPr lang="en-US"/>
          </a:p>
        </p:txBody>
      </p:sp>
    </p:spTree>
    <p:extLst>
      <p:ext uri="{BB962C8B-B14F-4D97-AF65-F5344CB8AC3E}">
        <p14:creationId xmlns:p14="http://schemas.microsoft.com/office/powerpoint/2010/main" val="466715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9</a:t>
            </a:fld>
            <a:endParaRPr lang="en-US"/>
          </a:p>
        </p:txBody>
      </p:sp>
    </p:spTree>
    <p:extLst>
      <p:ext uri="{BB962C8B-B14F-4D97-AF65-F5344CB8AC3E}">
        <p14:creationId xmlns:p14="http://schemas.microsoft.com/office/powerpoint/2010/main" val="1997709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99</a:t>
            </a:fld>
            <a:endParaRPr lang="en-US"/>
          </a:p>
        </p:txBody>
      </p:sp>
    </p:spTree>
    <p:extLst>
      <p:ext uri="{BB962C8B-B14F-4D97-AF65-F5344CB8AC3E}">
        <p14:creationId xmlns:p14="http://schemas.microsoft.com/office/powerpoint/2010/main" val="5410820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100</a:t>
            </a:fld>
            <a:endParaRPr lang="en-US"/>
          </a:p>
        </p:txBody>
      </p:sp>
    </p:spTree>
    <p:extLst>
      <p:ext uri="{BB962C8B-B14F-4D97-AF65-F5344CB8AC3E}">
        <p14:creationId xmlns:p14="http://schemas.microsoft.com/office/powerpoint/2010/main" val="5217803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101</a:t>
            </a:fld>
            <a:endParaRPr lang="en-US"/>
          </a:p>
        </p:txBody>
      </p:sp>
    </p:spTree>
    <p:extLst>
      <p:ext uri="{BB962C8B-B14F-4D97-AF65-F5344CB8AC3E}">
        <p14:creationId xmlns:p14="http://schemas.microsoft.com/office/powerpoint/2010/main" val="14098228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13th November 1815</a:t>
            </a:r>
            <a:r>
              <a:rPr lang="en-US" dirty="0" smtClean="0">
                <a:effectLst/>
              </a:rPr>
              <a:t> </a:t>
            </a:r>
          </a:p>
          <a:p>
            <a:r>
              <a:rPr lang="en-US" dirty="0" smtClean="0">
                <a:effectLst/>
              </a:rPr>
              <a:t>James </a:t>
            </a:r>
            <a:r>
              <a:rPr lang="en-US" dirty="0" err="1" smtClean="0">
                <a:effectLst/>
              </a:rPr>
              <a:t>Stanier</a:t>
            </a:r>
            <a:r>
              <a:rPr lang="en-US" dirty="0" smtClean="0">
                <a:effectLst/>
              </a:rPr>
              <a:t> Clarke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102</a:t>
            </a:fld>
            <a:endParaRPr lang="en-US"/>
          </a:p>
        </p:txBody>
      </p:sp>
    </p:spTree>
    <p:extLst>
      <p:ext uri="{BB962C8B-B14F-4D97-AF65-F5344CB8AC3E}">
        <p14:creationId xmlns:p14="http://schemas.microsoft.com/office/powerpoint/2010/main" val="166947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3/20/17</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3/20/17</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3/20/17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3/20/17</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image" Target="../media/image149.jpg"/><Relationship Id="rId5" Type="http://schemas.openxmlformats.org/officeDocument/2006/relationships/image" Target="../media/image150.png"/><Relationship Id="rId1" Type="http://schemas.openxmlformats.org/officeDocument/2006/relationships/slideLayout" Target="../slideLayouts/slideLayout13.xml"/><Relationship Id="rId2" Type="http://schemas.openxmlformats.org/officeDocument/2006/relationships/notesSlide" Target="../notesSlides/notesSlide91.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g"/><Relationship Id="rId5" Type="http://schemas.openxmlformats.org/officeDocument/2006/relationships/image" Target="../media/image153.jpg"/><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Relationship Id="rId3" Type="http://schemas.openxmlformats.org/officeDocument/2006/relationships/image" Target="../media/image15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g"/></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eg"/><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e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jp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g"/><Relationship Id="rId5" Type="http://schemas.openxmlformats.org/officeDocument/2006/relationships/image" Target="../media/image70.jpg"/><Relationship Id="rId6"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jpg"/><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jpg"/></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4" Type="http://schemas.openxmlformats.org/officeDocument/2006/relationships/image" Target="../media/image77.jp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jpg"/></Relationships>
</file>

<file path=ppt/slides/_rels/slide55.xml.rels><?xml version="1.0" encoding="UTF-8" standalone="yes"?>
<Relationships xmlns="http://schemas.openxmlformats.org/package/2006/relationships"><Relationship Id="rId3" Type="http://schemas.openxmlformats.org/officeDocument/2006/relationships/image" Target="../media/image79.jpg"/><Relationship Id="rId4" Type="http://schemas.openxmlformats.org/officeDocument/2006/relationships/image" Target="../media/image80.jp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84.gif"/></Relationships>
</file>

<file path=ppt/slides/_rels/slide61.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e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jpeg"/><Relationship Id="rId5" Type="http://schemas.openxmlformats.org/officeDocument/2006/relationships/image" Target="../media/image89.jp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pn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g"/><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jpe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9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png"/><Relationship Id="rId3" Type="http://schemas.openxmlformats.org/officeDocument/2006/relationships/image" Target="../media/image9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100.jpg"/></Relationships>
</file>

<file path=ppt/slides/_rels/slide72.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02.jpg"/><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104.jpg"/><Relationship Id="rId4" Type="http://schemas.openxmlformats.org/officeDocument/2006/relationships/image" Target="../media/image105.jpg"/><Relationship Id="rId5" Type="http://schemas.openxmlformats.org/officeDocument/2006/relationships/image" Target="../media/image106.jpg"/><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 Id="rId3" Type="http://schemas.openxmlformats.org/officeDocument/2006/relationships/image" Target="../media/image10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108.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109.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110.gif"/></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jpg"/><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113.jpeg"/></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pn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4.xml.rels><?xml version="1.0" encoding="UTF-8" standalone="yes"?>
<Relationships xmlns="http://schemas.openxmlformats.org/package/2006/relationships"><Relationship Id="rId3" Type="http://schemas.openxmlformats.org/officeDocument/2006/relationships/image" Target="../media/image116.jpg"/><Relationship Id="rId4" Type="http://schemas.openxmlformats.org/officeDocument/2006/relationships/image" Target="../media/image117.jpg"/><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86.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5" Type="http://schemas.openxmlformats.org/officeDocument/2006/relationships/image" Target="../media/image122.jpg"/><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7.xml.rels><?xml version="1.0" encoding="UTF-8" standalone="yes"?>
<Relationships xmlns="http://schemas.openxmlformats.org/package/2006/relationships"><Relationship Id="rId3" Type="http://schemas.openxmlformats.org/officeDocument/2006/relationships/image" Target="../media/image123.jpg"/><Relationship Id="rId4" Type="http://schemas.openxmlformats.org/officeDocument/2006/relationships/image" Target="../media/image124.jp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89.xml.rels><?xml version="1.0" encoding="UTF-8" standalone="yes"?>
<Relationships xmlns="http://schemas.openxmlformats.org/package/2006/relationships"><Relationship Id="rId3" Type="http://schemas.openxmlformats.org/officeDocument/2006/relationships/image" Target="../media/image125.jpg"/><Relationship Id="rId4" Type="http://schemas.openxmlformats.org/officeDocument/2006/relationships/image" Target="../media/image126.jpg"/><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2.xml.rels><?xml version="1.0" encoding="UTF-8" standalone="yes"?>
<Relationships xmlns="http://schemas.openxmlformats.org/package/2006/relationships"><Relationship Id="rId3" Type="http://schemas.openxmlformats.org/officeDocument/2006/relationships/image" Target="../media/image129.jpg"/><Relationship Id="rId4" Type="http://schemas.openxmlformats.org/officeDocument/2006/relationships/image" Target="../media/image130.jpg"/><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93.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g"/><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3.png"/><Relationship Id="rId3" Type="http://schemas.openxmlformats.org/officeDocument/2006/relationships/image" Target="../media/image13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35.jpg"/></Relationships>
</file>

<file path=ppt/slides/_rels/slide96.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37.png"/><Relationship Id="rId5" Type="http://schemas.openxmlformats.org/officeDocument/2006/relationships/image" Target="../media/image138.jpg"/><Relationship Id="rId6" Type="http://schemas.openxmlformats.org/officeDocument/2006/relationships/image" Target="../media/image139.jpg"/><Relationship Id="rId7" Type="http://schemas.openxmlformats.org/officeDocument/2006/relationships/image" Target="../media/image140.jpg"/><Relationship Id="rId8" Type="http://schemas.openxmlformats.org/officeDocument/2006/relationships/image" Target="../media/image141.jpg"/><Relationship Id="rId1" Type="http://schemas.openxmlformats.org/officeDocument/2006/relationships/slideLayout" Target="../slideLayouts/slideLayout13.xml"/><Relationship Id="rId2" Type="http://schemas.openxmlformats.org/officeDocument/2006/relationships/image" Target="../media/image136.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98.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5" Type="http://schemas.openxmlformats.org/officeDocument/2006/relationships/image" Target="../media/image76.jpg"/><Relationship Id="rId6" Type="http://schemas.openxmlformats.org/officeDocument/2006/relationships/image" Target="../media/image144.jpg"/><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_rels/slide99.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jpg"/><Relationship Id="rId5" Type="http://schemas.openxmlformats.org/officeDocument/2006/relationships/image" Target="../media/image138.jpg"/><Relationship Id="rId6" Type="http://schemas.openxmlformats.org/officeDocument/2006/relationships/image" Target="../media/image147.jpg"/><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000" y="203200"/>
            <a:ext cx="8890000" cy="6248399"/>
          </a:xfrm>
        </p:spPr>
        <p:txBody>
          <a:bodyPr>
            <a:normAutofit/>
          </a:bodyPr>
          <a:lstStyle/>
          <a:p>
            <a:pPr marL="0" indent="0">
              <a:buNone/>
            </a:pPr>
            <a:r>
              <a:rPr lang="en-US" sz="3200" b="1" dirty="0"/>
              <a:t>Edward, Lord </a:t>
            </a:r>
            <a:r>
              <a:rPr lang="en-US" sz="3200" b="1" dirty="0" err="1"/>
              <a:t>Brabourne</a:t>
            </a:r>
            <a:r>
              <a:rPr lang="en-US" sz="3200" b="1" dirty="0"/>
              <a:t>, ed. </a:t>
            </a:r>
            <a:r>
              <a:rPr lang="en-US" sz="3200" b="1" i="1" dirty="0"/>
              <a:t>Letters of Jane Austen</a:t>
            </a:r>
            <a:r>
              <a:rPr lang="en-US" sz="3200" b="1" dirty="0"/>
              <a:t>. 1884</a:t>
            </a:r>
            <a:endParaRPr lang="en-US" sz="3200" dirty="0"/>
          </a:p>
          <a:p>
            <a:pPr marL="0" indent="0">
              <a:buNone/>
            </a:pPr>
            <a:r>
              <a:rPr lang="en-US" sz="3200" dirty="0"/>
              <a:t/>
            </a:r>
            <a:br>
              <a:rPr lang="en-US" sz="3200" dirty="0"/>
            </a:br>
            <a:r>
              <a:rPr lang="en-US" sz="3200" dirty="0" smtClean="0"/>
              <a:t>“</a:t>
            </a:r>
            <a:r>
              <a:rPr lang="is-IS" sz="3600" dirty="0" smtClean="0"/>
              <a:t>…</a:t>
            </a:r>
            <a:r>
              <a:rPr lang="en-US" sz="3600" dirty="0" smtClean="0"/>
              <a:t>it </a:t>
            </a:r>
            <a:r>
              <a:rPr lang="en-US" sz="3600" dirty="0"/>
              <a:t>is something in the nature of a comfort to ordinary persons to find that so superior a being as Jane Austen concerned herself about such trifles as the fit of a gown or the </a:t>
            </a:r>
            <a:r>
              <a:rPr lang="en-US" sz="3600" dirty="0" err="1"/>
              <a:t>colour</a:t>
            </a:r>
            <a:r>
              <a:rPr lang="en-US" sz="3600" dirty="0"/>
              <a:t> of a </a:t>
            </a:r>
            <a:r>
              <a:rPr lang="en-US" sz="3600" dirty="0" smtClean="0"/>
              <a:t>stocking</a:t>
            </a:r>
            <a:r>
              <a:rPr lang="is-IS" sz="3600" dirty="0" smtClean="0"/>
              <a:t>…</a:t>
            </a:r>
            <a:r>
              <a:rPr lang="en-US" sz="3600" dirty="0" smtClean="0"/>
              <a:t>”</a:t>
            </a:r>
            <a:endParaRPr lang="en-US" sz="3600" dirty="0"/>
          </a:p>
        </p:txBody>
      </p:sp>
    </p:spTree>
    <p:extLst>
      <p:ext uri="{BB962C8B-B14F-4D97-AF65-F5344CB8AC3E}">
        <p14:creationId xmlns:p14="http://schemas.microsoft.com/office/powerpoint/2010/main" val="1597322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7401" y="241300"/>
            <a:ext cx="7688426" cy="461665"/>
          </a:xfrm>
          <a:prstGeom prst="rect">
            <a:avLst/>
          </a:prstGeom>
          <a:noFill/>
        </p:spPr>
        <p:txBody>
          <a:bodyPr wrap="square" rtlCol="0">
            <a:spAutoFit/>
          </a:bodyPr>
          <a:lstStyle/>
          <a:p>
            <a:pPr algn="ctr"/>
            <a:r>
              <a:rPr lang="en-US" sz="2400" dirty="0"/>
              <a:t>“Scissor </a:t>
            </a:r>
            <a:r>
              <a:rPr lang="en-US" sz="2400" dirty="0" smtClean="0"/>
              <a:t>edited” from October 1808 </a:t>
            </a:r>
            <a:r>
              <a:rPr lang="en-US" sz="2400" i="1" dirty="0" smtClean="0"/>
              <a:t>La Belle Assemblée</a:t>
            </a:r>
            <a:r>
              <a:rPr lang="en-US" sz="2400" dirty="0" smtClean="0"/>
              <a:t> </a:t>
            </a:r>
            <a:endParaRPr lang="en-US" sz="2400" dirty="0"/>
          </a:p>
        </p:txBody>
      </p:sp>
      <p:sp>
        <p:nvSpPr>
          <p:cNvPr id="2" name="Rectangle 1"/>
          <p:cNvSpPr/>
          <p:nvPr/>
        </p:nvSpPr>
        <p:spPr>
          <a:xfrm>
            <a:off x="381001" y="1104901"/>
            <a:ext cx="8382000" cy="5663089"/>
          </a:xfrm>
          <a:prstGeom prst="rect">
            <a:avLst/>
          </a:prstGeom>
        </p:spPr>
        <p:txBody>
          <a:bodyPr wrap="square">
            <a:spAutoFit/>
          </a:bodyPr>
          <a:lstStyle/>
          <a:p>
            <a:pPr>
              <a:spcAft>
                <a:spcPts val="1200"/>
              </a:spcAft>
            </a:pPr>
            <a:r>
              <a:rPr lang="en-US" sz="2400" b="1" i="1" dirty="0">
                <a:latin typeface="Arial" charset="0"/>
              </a:rPr>
              <a:t>The Morning Chronicle</a:t>
            </a:r>
            <a:r>
              <a:rPr lang="en-US" sz="2400" dirty="0">
                <a:latin typeface="Arial" charset="0"/>
              </a:rPr>
              <a:t> (London, England), Tuesday, November 1, 1808</a:t>
            </a:r>
          </a:p>
          <a:p>
            <a:pPr>
              <a:spcAft>
                <a:spcPts val="1200"/>
              </a:spcAft>
            </a:pPr>
            <a:r>
              <a:rPr lang="en-US" sz="2400" b="1" i="1" dirty="0">
                <a:latin typeface="Arial" charset="0"/>
              </a:rPr>
              <a:t>The Leeds Mercury</a:t>
            </a:r>
            <a:r>
              <a:rPr lang="en-US" sz="2400" dirty="0">
                <a:latin typeface="Arial" charset="0"/>
              </a:rPr>
              <a:t> (Leeds, England), Saturday, November 5, 1808</a:t>
            </a:r>
          </a:p>
          <a:p>
            <a:pPr>
              <a:spcAft>
                <a:spcPts val="1200"/>
              </a:spcAft>
            </a:pPr>
            <a:r>
              <a:rPr lang="en-US" sz="2400" b="1" i="1" dirty="0">
                <a:latin typeface="Arial" charset="0"/>
              </a:rPr>
              <a:t>Jackson's Oxford Journal</a:t>
            </a:r>
            <a:r>
              <a:rPr lang="en-US" sz="2400" dirty="0">
                <a:latin typeface="Arial" charset="0"/>
              </a:rPr>
              <a:t> (Oxford, England), Saturday, November 5, 1808</a:t>
            </a:r>
          </a:p>
          <a:p>
            <a:pPr>
              <a:spcAft>
                <a:spcPts val="1200"/>
              </a:spcAft>
            </a:pPr>
            <a:r>
              <a:rPr lang="en-US" sz="2400" b="1" i="1" dirty="0">
                <a:latin typeface="Arial" charset="0"/>
              </a:rPr>
              <a:t>The Examiner</a:t>
            </a:r>
            <a:r>
              <a:rPr lang="en-US" sz="2400" dirty="0">
                <a:latin typeface="Arial" charset="0"/>
              </a:rPr>
              <a:t> (London, England), Sunday, November 6, 1808</a:t>
            </a:r>
          </a:p>
          <a:p>
            <a:pPr>
              <a:spcAft>
                <a:spcPts val="1200"/>
              </a:spcAft>
            </a:pPr>
            <a:r>
              <a:rPr lang="en-US" sz="2400" b="1" i="1" dirty="0" err="1">
                <a:latin typeface="Arial" charset="0"/>
                <a:ea typeface="Arial" charset="0"/>
                <a:cs typeface="Arial" charset="0"/>
              </a:rPr>
              <a:t>Trewman's</a:t>
            </a:r>
            <a:r>
              <a:rPr lang="en-US" sz="2400" b="1" i="1" dirty="0">
                <a:latin typeface="Arial" charset="0"/>
                <a:ea typeface="Arial" charset="0"/>
                <a:cs typeface="Arial" charset="0"/>
              </a:rPr>
              <a:t> Exeter Flying Post or Plymouth and Cornish Advertiser</a:t>
            </a:r>
            <a:r>
              <a:rPr lang="en-US" sz="2400" dirty="0">
                <a:latin typeface="Arial" charset="0"/>
                <a:ea typeface="Arial" charset="0"/>
                <a:cs typeface="Arial" charset="0"/>
              </a:rPr>
              <a:t> (Exeter, England), Thursday, November 10, 1808; Issue 2322</a:t>
            </a:r>
          </a:p>
          <a:p>
            <a:r>
              <a:rPr lang="en-US" sz="2400" b="1" i="1" dirty="0">
                <a:latin typeface="Arial" charset="0"/>
              </a:rPr>
              <a:t>The Derby Mercury</a:t>
            </a:r>
            <a:r>
              <a:rPr lang="en-US" sz="2400" dirty="0">
                <a:latin typeface="Arial" charset="0"/>
              </a:rPr>
              <a:t> (Derby, England), Thursday, November 10, 1808; Issue 3990</a:t>
            </a:r>
            <a:endParaRPr lang="en-US" sz="2400" dirty="0">
              <a:effectLst/>
              <a:latin typeface="Arial" charset="0"/>
            </a:endParaRPr>
          </a:p>
        </p:txBody>
      </p:sp>
    </p:spTree>
    <p:extLst>
      <p:ext uri="{BB962C8B-B14F-4D97-AF65-F5344CB8AC3E}">
        <p14:creationId xmlns:p14="http://schemas.microsoft.com/office/powerpoint/2010/main" val="8422910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991892"/>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991892"/>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23687" y="991892"/>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9" y="1699778"/>
            <a:ext cx="2877312" cy="40965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603" y="1699778"/>
            <a:ext cx="2073594" cy="47684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286" y="1699778"/>
            <a:ext cx="3098801" cy="3830621"/>
          </a:xfrm>
          <a:prstGeom prst="rect">
            <a:avLst/>
          </a:prstGeom>
        </p:spPr>
      </p:pic>
    </p:spTree>
    <p:extLst>
      <p:ext uri="{BB962C8B-B14F-4D97-AF65-F5344CB8AC3E}">
        <p14:creationId xmlns:p14="http://schemas.microsoft.com/office/powerpoint/2010/main" val="2899245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22" y="433953"/>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198469" y="43395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6856068" y="433953"/>
            <a:ext cx="1118255" cy="707886"/>
          </a:xfrm>
          <a:prstGeom prst="rect">
            <a:avLst/>
          </a:prstGeom>
          <a:noFill/>
        </p:spPr>
        <p:txBody>
          <a:bodyPr wrap="none" rtlCol="0">
            <a:spAutoFit/>
          </a:bodyPr>
          <a:lstStyle/>
          <a:p>
            <a:r>
              <a:rPr lang="en-US" sz="4000" dirty="0" smtClean="0"/>
              <a:t>1816</a:t>
            </a:r>
            <a:endParaRPr lang="en-US" sz="4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756" y="1319637"/>
            <a:ext cx="1635008" cy="510855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452" t="8922" r="13102" b="6956"/>
          <a:stretch/>
        </p:blipFill>
        <p:spPr>
          <a:xfrm>
            <a:off x="6214440" y="1331176"/>
            <a:ext cx="2734134" cy="5097012"/>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5667" t="20268" r="22747" b="13675"/>
          <a:stretch/>
        </p:blipFill>
        <p:spPr>
          <a:xfrm>
            <a:off x="209549" y="1141839"/>
            <a:ext cx="3066957" cy="5286349"/>
          </a:xfrm>
          <a:prstGeom prst="rect">
            <a:avLst/>
          </a:prstGeom>
        </p:spPr>
      </p:pic>
    </p:spTree>
    <p:extLst>
      <p:ext uri="{BB962C8B-B14F-4D97-AF65-F5344CB8AC3E}">
        <p14:creationId xmlns:p14="http://schemas.microsoft.com/office/powerpoint/2010/main" val="17373863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800" y="0"/>
            <a:ext cx="4197718" cy="6858000"/>
          </a:xfrm>
          <a:prstGeom prst="rect">
            <a:avLst/>
          </a:prstGeom>
        </p:spPr>
      </p:pic>
    </p:spTree>
    <p:extLst>
      <p:ext uri="{BB962C8B-B14F-4D97-AF65-F5344CB8AC3E}">
        <p14:creationId xmlns:p14="http://schemas.microsoft.com/office/powerpoint/2010/main" val="420687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7401" y="241300"/>
            <a:ext cx="7688426"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32"/>
          <a:stretch/>
        </p:blipFill>
        <p:spPr>
          <a:xfrm>
            <a:off x="177800" y="2222500"/>
            <a:ext cx="8966200" cy="1687068"/>
          </a:xfrm>
          <a:prstGeom prst="rect">
            <a:avLst/>
          </a:prstGeom>
        </p:spPr>
      </p:pic>
    </p:spTree>
    <p:extLst>
      <p:ext uri="{BB962C8B-B14F-4D97-AF65-F5344CB8AC3E}">
        <p14:creationId xmlns:p14="http://schemas.microsoft.com/office/powerpoint/2010/main" val="238962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2037159" y="1893896"/>
            <a:ext cx="5068094" cy="3922704"/>
          </a:xfrm>
        </p:spPr>
        <p:txBody>
          <a:bodyPr>
            <a:normAutofit/>
          </a:bodyPr>
          <a:lstStyle/>
          <a:p>
            <a:pPr marL="0" indent="0" algn="ctr">
              <a:buNone/>
            </a:pPr>
            <a:r>
              <a:rPr lang="en-US" sz="3200" dirty="0"/>
              <a:t>Characters who are described by their fashion.</a:t>
            </a:r>
          </a:p>
          <a:p>
            <a:pPr marL="0" indent="0" algn="ctr">
              <a:buNone/>
            </a:pPr>
            <a:r>
              <a:rPr lang="en-US" sz="3200" dirty="0" smtClean="0"/>
              <a:t>Characters </a:t>
            </a:r>
            <a:r>
              <a:rPr lang="en-US" sz="3200" dirty="0" smtClean="0"/>
              <a:t>who talk about fashion.</a:t>
            </a:r>
          </a:p>
          <a:p>
            <a:pPr marL="0" indent="0" algn="ctr">
              <a:buNone/>
            </a:pPr>
            <a:r>
              <a:rPr lang="en-US" sz="3200" dirty="0" smtClean="0"/>
              <a:t>Interesting outliers.</a:t>
            </a:r>
            <a:endParaRPr lang="en-US" sz="3200" dirty="0" smtClean="0"/>
          </a:p>
        </p:txBody>
      </p:sp>
    </p:spTree>
    <p:extLst>
      <p:ext uri="{BB962C8B-B14F-4D97-AF65-F5344CB8AC3E}">
        <p14:creationId xmlns:p14="http://schemas.microsoft.com/office/powerpoint/2010/main" val="833215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49800" y="431800"/>
            <a:ext cx="3978564" cy="4524315"/>
          </a:xfrm>
          <a:prstGeom prst="rect">
            <a:avLst/>
          </a:prstGeom>
          <a:noFill/>
        </p:spPr>
        <p:txBody>
          <a:bodyPr wrap="square" rtlCol="0">
            <a:spAutoFit/>
          </a:bodyPr>
          <a:lstStyle/>
          <a:p>
            <a:r>
              <a:rPr lang="en-US" sz="3600" dirty="0" smtClean="0"/>
              <a:t>“</a:t>
            </a:r>
            <a:r>
              <a:rPr lang="is-IS" sz="3600" dirty="0" smtClean="0"/>
              <a:t>…her air...had more real elegance.”</a:t>
            </a:r>
          </a:p>
          <a:p>
            <a:endParaRPr lang="is-IS" sz="3600" dirty="0" smtClean="0"/>
          </a:p>
          <a:p>
            <a:r>
              <a:rPr lang="is-IS" sz="3600" dirty="0" smtClean="0"/>
              <a:t>“Go, by all means, my dear; only put on a white gown. </a:t>
            </a:r>
          </a:p>
          <a:p>
            <a:r>
              <a:rPr lang="is-IS" sz="3600" dirty="0" smtClean="0"/>
              <a:t>Miss _____ always wears white.”</a:t>
            </a: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0"/>
            <a:ext cx="3479800" cy="7017597"/>
          </a:xfrm>
          <a:prstGeom prst="rect">
            <a:avLst/>
          </a:prstGeom>
        </p:spPr>
      </p:pic>
    </p:spTree>
    <p:extLst>
      <p:ext uri="{BB962C8B-B14F-4D97-AF65-F5344CB8AC3E}">
        <p14:creationId xmlns:p14="http://schemas.microsoft.com/office/powerpoint/2010/main" val="1590079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80" y="171987"/>
            <a:ext cx="4669558" cy="4452346"/>
          </a:xfrm>
          <a:prstGeom prst="rect">
            <a:avLst/>
          </a:prstGeom>
        </p:spPr>
      </p:pic>
      <p:sp>
        <p:nvSpPr>
          <p:cNvPr id="4" name="TextBox 3"/>
          <p:cNvSpPr txBox="1"/>
          <p:nvPr/>
        </p:nvSpPr>
        <p:spPr>
          <a:xfrm>
            <a:off x="224880" y="4624333"/>
            <a:ext cx="8839751" cy="2308324"/>
          </a:xfrm>
          <a:prstGeom prst="rect">
            <a:avLst/>
          </a:prstGeom>
          <a:noFill/>
        </p:spPr>
        <p:txBody>
          <a:bodyPr wrap="square" rtlCol="0">
            <a:spAutoFit/>
          </a:bodyPr>
          <a:lstStyle/>
          <a:p>
            <a:r>
              <a:rPr lang="en-US" sz="3600" i="1" dirty="0" smtClean="0"/>
              <a:t>“</a:t>
            </a:r>
            <a:r>
              <a:rPr lang="en-US" sz="3600" dirty="0" smtClean="0"/>
              <a:t>His name was good, his residence was in their </a:t>
            </a:r>
            <a:r>
              <a:rPr lang="en-US" sz="3600" dirty="0" err="1" smtClean="0"/>
              <a:t>favourite</a:t>
            </a:r>
            <a:r>
              <a:rPr lang="en-US" sz="3600" dirty="0" smtClean="0"/>
              <a:t> village, and she soon found out that of all manly dresses a shooting jacket was the most becoming. Her imagination was busy…”</a:t>
            </a:r>
            <a:endParaRPr lang="en-US" sz="3600" dirty="0"/>
          </a:p>
        </p:txBody>
      </p:sp>
    </p:spTree>
    <p:extLst>
      <p:ext uri="{BB962C8B-B14F-4D97-AF65-F5344CB8AC3E}">
        <p14:creationId xmlns:p14="http://schemas.microsoft.com/office/powerpoint/2010/main" val="1703835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sp>
        <p:nvSpPr>
          <p:cNvPr id="3" name="TextBox 2"/>
          <p:cNvSpPr txBox="1"/>
          <p:nvPr/>
        </p:nvSpPr>
        <p:spPr>
          <a:xfrm>
            <a:off x="5604164" y="431800"/>
            <a:ext cx="3124200" cy="5078313"/>
          </a:xfrm>
          <a:prstGeom prst="rect">
            <a:avLst/>
          </a:prstGeom>
          <a:noFill/>
        </p:spPr>
        <p:txBody>
          <a:bodyPr wrap="square" rtlCol="0">
            <a:spAutoFit/>
          </a:bodyPr>
          <a:lstStyle/>
          <a:p>
            <a:r>
              <a:rPr lang="en-US" sz="3600" dirty="0" smtClean="0"/>
              <a:t>“Their </a:t>
            </a:r>
            <a:r>
              <a:rPr lang="en-US" sz="3600" dirty="0"/>
              <a:t>appearance was by no means </a:t>
            </a:r>
            <a:r>
              <a:rPr lang="en-US" sz="3600" dirty="0" err="1"/>
              <a:t>ungenteel</a:t>
            </a:r>
            <a:r>
              <a:rPr lang="en-US" sz="3600" dirty="0"/>
              <a:t> or </a:t>
            </a:r>
            <a:r>
              <a:rPr lang="en-US" sz="3600" dirty="0" smtClean="0"/>
              <a:t>unfashionable; </a:t>
            </a:r>
            <a:r>
              <a:rPr lang="en-US" sz="3600" dirty="0"/>
              <a:t>their dress was very smart, their manners very civil</a:t>
            </a:r>
            <a:r>
              <a:rPr lang="en-US" sz="3600" dirty="0" smtClean="0"/>
              <a:t>.”</a:t>
            </a:r>
            <a:endParaRPr lang="en-US" sz="3600" dirty="0"/>
          </a:p>
        </p:txBody>
      </p:sp>
    </p:spTree>
    <p:extLst>
      <p:ext uri="{BB962C8B-B14F-4D97-AF65-F5344CB8AC3E}">
        <p14:creationId xmlns:p14="http://schemas.microsoft.com/office/powerpoint/2010/main" val="476152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279400"/>
            <a:ext cx="4699000" cy="6350000"/>
          </a:xfrm>
          <a:prstGeom prst="rect">
            <a:avLst/>
          </a:prstGeom>
        </p:spPr>
      </p:pic>
      <p:sp>
        <p:nvSpPr>
          <p:cNvPr id="3" name="TextBox 2"/>
          <p:cNvSpPr txBox="1"/>
          <p:nvPr/>
        </p:nvSpPr>
        <p:spPr>
          <a:xfrm>
            <a:off x="247973" y="883404"/>
            <a:ext cx="4152900" cy="3416320"/>
          </a:xfrm>
          <a:prstGeom prst="rect">
            <a:avLst/>
          </a:prstGeom>
          <a:noFill/>
        </p:spPr>
        <p:txBody>
          <a:bodyPr wrap="square" rtlCol="0">
            <a:spAutoFit/>
          </a:bodyPr>
          <a:lstStyle/>
          <a:p>
            <a:r>
              <a:rPr lang="en-US" sz="3600" dirty="0" smtClean="0"/>
              <a:t>“good-looking </a:t>
            </a:r>
            <a:r>
              <a:rPr lang="en-US" sz="3600" dirty="0"/>
              <a:t>and gentlemanlike; he had a pleasant countenance, and easy, unaffected manners</a:t>
            </a:r>
            <a:r>
              <a:rPr lang="en-US" sz="3600" dirty="0" smtClean="0"/>
              <a:t>.”</a:t>
            </a:r>
            <a:endParaRPr lang="en-US" sz="3600" dirty="0"/>
          </a:p>
        </p:txBody>
      </p:sp>
    </p:spTree>
    <p:extLst>
      <p:ext uri="{BB962C8B-B14F-4D97-AF65-F5344CB8AC3E}">
        <p14:creationId xmlns:p14="http://schemas.microsoft.com/office/powerpoint/2010/main" val="873199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09" y="0"/>
            <a:ext cx="5149552" cy="5537200"/>
          </a:xfrm>
          <a:prstGeom prst="rect">
            <a:avLst/>
          </a:prstGeom>
        </p:spPr>
      </p:pic>
      <p:sp>
        <p:nvSpPr>
          <p:cNvPr id="2" name="TextBox 1"/>
          <p:cNvSpPr txBox="1"/>
          <p:nvPr/>
        </p:nvSpPr>
        <p:spPr>
          <a:xfrm>
            <a:off x="310609" y="5657671"/>
            <a:ext cx="8686800" cy="1200329"/>
          </a:xfrm>
          <a:prstGeom prst="rect">
            <a:avLst/>
          </a:prstGeom>
          <a:noFill/>
        </p:spPr>
        <p:txBody>
          <a:bodyPr wrap="square" rtlCol="0">
            <a:spAutoFit/>
          </a:bodyPr>
          <a:lstStyle/>
          <a:p>
            <a:r>
              <a:rPr lang="en-US" sz="3600" dirty="0"/>
              <a:t>“wanted only regimentals to make him completely </a:t>
            </a:r>
            <a:r>
              <a:rPr lang="en-US" sz="3600" dirty="0" smtClean="0"/>
              <a:t>charming”</a:t>
            </a:r>
            <a:endParaRPr lang="en-US" sz="3600" dirty="0"/>
          </a:p>
        </p:txBody>
      </p:sp>
    </p:spTree>
    <p:extLst>
      <p:ext uri="{BB962C8B-B14F-4D97-AF65-F5344CB8AC3E}">
        <p14:creationId xmlns:p14="http://schemas.microsoft.com/office/powerpoint/2010/main" val="803590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285750" y="484303"/>
            <a:ext cx="4362450" cy="6074679"/>
          </a:xfrm>
          <a:prstGeom prst="rect">
            <a:avLst/>
          </a:prstGeom>
          <a:ln>
            <a:solidFill>
              <a:schemeClr val="tx1"/>
            </a:solidFill>
          </a:ln>
        </p:spPr>
      </p:pic>
      <p:sp>
        <p:nvSpPr>
          <p:cNvPr id="3" name="TextBox 2"/>
          <p:cNvSpPr txBox="1"/>
          <p:nvPr/>
        </p:nvSpPr>
        <p:spPr>
          <a:xfrm>
            <a:off x="4933950" y="1447800"/>
            <a:ext cx="3829050" cy="1938992"/>
          </a:xfrm>
          <a:prstGeom prst="rect">
            <a:avLst/>
          </a:prstGeom>
          <a:noFill/>
        </p:spPr>
        <p:txBody>
          <a:bodyPr wrap="square" rtlCol="0">
            <a:spAutoFit/>
          </a:bodyPr>
          <a:lstStyle/>
          <a:p>
            <a:r>
              <a:rPr lang="en-US" sz="4000" dirty="0" smtClean="0"/>
              <a:t>“</a:t>
            </a:r>
            <a:r>
              <a:rPr lang="en-US" sz="4000" dirty="0" smtClean="0"/>
              <a:t>as </a:t>
            </a:r>
            <a:r>
              <a:rPr lang="en-US" sz="4000" dirty="0" smtClean="0"/>
              <a:t>elegant as lace and pearls could make her”</a:t>
            </a:r>
            <a:endParaRPr lang="en-US" sz="4000" dirty="0"/>
          </a:p>
        </p:txBody>
      </p:sp>
    </p:spTree>
    <p:extLst>
      <p:ext uri="{BB962C8B-B14F-4D97-AF65-F5344CB8AC3E}">
        <p14:creationId xmlns:p14="http://schemas.microsoft.com/office/powerpoint/2010/main" val="11583814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BackEveningHalfD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9144"/>
            <a:ext cx="4041648" cy="6848856"/>
          </a:xfrm>
          <a:prstGeom prst="rect">
            <a:avLst/>
          </a:prstGeom>
        </p:spPr>
      </p:pic>
      <p:sp>
        <p:nvSpPr>
          <p:cNvPr id="3" name="TextBox 2"/>
          <p:cNvSpPr txBox="1"/>
          <p:nvPr/>
        </p:nvSpPr>
        <p:spPr>
          <a:xfrm>
            <a:off x="5006848" y="1676400"/>
            <a:ext cx="3959351" cy="2800767"/>
          </a:xfrm>
          <a:prstGeom prst="rect">
            <a:avLst/>
          </a:prstGeom>
          <a:noFill/>
        </p:spPr>
        <p:txBody>
          <a:bodyPr wrap="square" rtlCol="0">
            <a:spAutoFit/>
          </a:bodyPr>
          <a:lstStyle/>
          <a:p>
            <a:r>
              <a:rPr lang="en-US" sz="4400" dirty="0" smtClean="0"/>
              <a:t>“</a:t>
            </a:r>
            <a:r>
              <a:rPr lang="en-US" sz="4400" dirty="0"/>
              <a:t>I am very glad to hear what you tell us, of long </a:t>
            </a:r>
            <a:r>
              <a:rPr lang="en-US" sz="4400" dirty="0" smtClean="0"/>
              <a:t>sleeves.”</a:t>
            </a:r>
            <a:endParaRPr lang="en-US" sz="4400" dirty="0"/>
          </a:p>
        </p:txBody>
      </p:sp>
    </p:spTree>
    <p:extLst>
      <p:ext uri="{BB962C8B-B14F-4D97-AF65-F5344CB8AC3E}">
        <p14:creationId xmlns:p14="http://schemas.microsoft.com/office/powerpoint/2010/main" val="1735079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2447" y="2800726"/>
            <a:ext cx="6292101" cy="1802271"/>
          </a:xfrm>
        </p:spPr>
        <p:txBody>
          <a:bodyPr/>
          <a:lstStyle/>
          <a:p>
            <a:r>
              <a:rPr lang="en-US" dirty="0" smtClean="0"/>
              <a:t>Jane </a:t>
            </a:r>
            <a:r>
              <a:rPr lang="en-US" dirty="0" smtClean="0"/>
              <a:t>Austen and </a:t>
            </a:r>
            <a:r>
              <a:rPr lang="en-US" dirty="0" smtClean="0"/>
              <a:t>the </a:t>
            </a:r>
            <a:br>
              <a:rPr lang="en-US" dirty="0" smtClean="0"/>
            </a:br>
            <a:r>
              <a:rPr lang="en-US" dirty="0" smtClean="0"/>
              <a:t>Art of Fashion</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564325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1" y="2057400"/>
            <a:ext cx="8026400" cy="1938992"/>
          </a:xfrm>
          <a:prstGeom prst="rect">
            <a:avLst/>
          </a:prstGeom>
          <a:noFill/>
        </p:spPr>
        <p:txBody>
          <a:bodyPr wrap="square" rtlCol="0">
            <a:spAutoFit/>
          </a:bodyPr>
          <a:lstStyle/>
          <a:p>
            <a:r>
              <a:rPr lang="en-US" sz="4000" dirty="0" smtClean="0"/>
              <a:t>“I </a:t>
            </a:r>
            <a:r>
              <a:rPr lang="en-US" sz="4000" dirty="0"/>
              <a:t>wish you would tell Sally to mend a great slit in my worked muslin gown before they are packed </a:t>
            </a:r>
            <a:r>
              <a:rPr lang="en-US" sz="4000" b="1" dirty="0" smtClean="0"/>
              <a:t>...”</a:t>
            </a:r>
            <a:endParaRPr lang="en-US" sz="4000" dirty="0"/>
          </a:p>
        </p:txBody>
      </p:sp>
    </p:spTree>
    <p:extLst>
      <p:ext uri="{BB962C8B-B14F-4D97-AF65-F5344CB8AC3E}">
        <p14:creationId xmlns:p14="http://schemas.microsoft.com/office/powerpoint/2010/main" val="1423524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701" y="781050"/>
            <a:ext cx="7048499" cy="2831544"/>
          </a:xfrm>
          <a:prstGeom prst="rect">
            <a:avLst/>
          </a:prstGeom>
          <a:noFill/>
        </p:spPr>
        <p:txBody>
          <a:bodyPr wrap="square" rtlCol="0">
            <a:spAutoFit/>
          </a:bodyPr>
          <a:lstStyle/>
          <a:p>
            <a:pPr>
              <a:spcAft>
                <a:spcPts val="1200"/>
              </a:spcAft>
            </a:pPr>
            <a:r>
              <a:rPr lang="en-US" sz="2800" dirty="0" smtClean="0"/>
              <a:t>Young men and women driving about the country in open carriages!...Do not you thinks these kind of projects objectionable?”</a:t>
            </a:r>
          </a:p>
          <a:p>
            <a:r>
              <a:rPr lang="en-US" sz="2800" dirty="0" smtClean="0"/>
              <a:t>“Yes, very much so indeed</a:t>
            </a:r>
            <a:r>
              <a:rPr lang="is-IS" sz="2800" dirty="0" smtClean="0"/>
              <a:t>…A clean gown is not five minutes’ wear in them. They are splashed getting in and getting out...”</a:t>
            </a:r>
            <a:endParaRPr lang="en-US" sz="2800" dirty="0"/>
          </a:p>
        </p:txBody>
      </p:sp>
    </p:spTree>
    <p:extLst>
      <p:ext uri="{BB962C8B-B14F-4D97-AF65-F5344CB8AC3E}">
        <p14:creationId xmlns:p14="http://schemas.microsoft.com/office/powerpoint/2010/main" val="1728276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596900"/>
            <a:ext cx="4064000" cy="5511800"/>
          </a:xfrm>
          <a:prstGeom prst="rect">
            <a:avLst/>
          </a:prstGeom>
        </p:spPr>
      </p:pic>
      <p:sp>
        <p:nvSpPr>
          <p:cNvPr id="3" name="TextBox 2"/>
          <p:cNvSpPr txBox="1"/>
          <p:nvPr/>
        </p:nvSpPr>
        <p:spPr>
          <a:xfrm>
            <a:off x="5092700" y="1625600"/>
            <a:ext cx="3803650" cy="3170099"/>
          </a:xfrm>
          <a:prstGeom prst="rect">
            <a:avLst/>
          </a:prstGeom>
          <a:noFill/>
        </p:spPr>
        <p:txBody>
          <a:bodyPr wrap="square" rtlCol="0">
            <a:spAutoFit/>
          </a:bodyPr>
          <a:lstStyle/>
          <a:p>
            <a:r>
              <a:rPr lang="en-US" sz="4000"/>
              <a:t>A girl not out has always the same sort of dress: a close bonnet, for instance;</a:t>
            </a:r>
            <a:endParaRPr lang="en-US" sz="4000" dirty="0"/>
          </a:p>
        </p:txBody>
      </p:sp>
    </p:spTree>
    <p:extLst>
      <p:ext uri="{BB962C8B-B14F-4D97-AF65-F5344CB8AC3E}">
        <p14:creationId xmlns:p14="http://schemas.microsoft.com/office/powerpoint/2010/main" val="1502178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621726" y="1746334"/>
            <a:ext cx="7910469" cy="4670120"/>
          </a:xfrm>
        </p:spPr>
        <p:txBody>
          <a:bodyPr>
            <a:noAutofit/>
          </a:bodyPr>
          <a:lstStyle/>
          <a:p>
            <a:pPr marL="0" indent="0">
              <a:buNone/>
            </a:pPr>
            <a:r>
              <a:rPr lang="en-US" sz="2600" dirty="0" smtClean="0"/>
              <a:t>1795-1799 writing</a:t>
            </a:r>
          </a:p>
          <a:p>
            <a:pPr>
              <a:spcBef>
                <a:spcPts val="1000"/>
              </a:spcBef>
              <a:buFont typeface="Arial" charset="0"/>
              <a:buChar char="•"/>
            </a:pPr>
            <a:r>
              <a:rPr lang="en-US" sz="2600" dirty="0" smtClean="0"/>
              <a:t>“</a:t>
            </a:r>
            <a:r>
              <a:rPr lang="en-US" sz="2600" dirty="0" err="1" smtClean="0"/>
              <a:t>Elinor</a:t>
            </a:r>
            <a:r>
              <a:rPr lang="en-US" sz="2600" dirty="0" smtClean="0"/>
              <a:t> </a:t>
            </a:r>
            <a:r>
              <a:rPr lang="en-US" sz="2600" dirty="0"/>
              <a:t>and Marianne</a:t>
            </a:r>
            <a:r>
              <a:rPr lang="en-US" sz="2600" dirty="0" smtClean="0"/>
              <a:t>”(</a:t>
            </a:r>
            <a:r>
              <a:rPr lang="en-US" sz="2600" i="1" dirty="0" smtClean="0"/>
              <a:t>Sense and Sensibility</a:t>
            </a:r>
            <a:r>
              <a:rPr lang="en-US" sz="2600" dirty="0" smtClean="0"/>
              <a:t>).</a:t>
            </a:r>
          </a:p>
          <a:p>
            <a:pPr>
              <a:spcBef>
                <a:spcPts val="1000"/>
              </a:spcBef>
              <a:buFont typeface="Arial" charset="0"/>
              <a:buChar char="•"/>
            </a:pPr>
            <a:r>
              <a:rPr lang="en-US" sz="2600" dirty="0" smtClean="0"/>
              <a:t>“</a:t>
            </a:r>
            <a:r>
              <a:rPr lang="en-US" sz="2600" dirty="0"/>
              <a:t>First Impressions</a:t>
            </a:r>
            <a:r>
              <a:rPr lang="en-US" sz="2600" dirty="0" smtClean="0"/>
              <a:t>” (</a:t>
            </a:r>
            <a:r>
              <a:rPr lang="en-US" sz="2600" i="1" dirty="0" smtClean="0"/>
              <a:t>Pride and Prejudice</a:t>
            </a:r>
            <a:r>
              <a:rPr lang="en-US" sz="2600" dirty="0"/>
              <a:t>)</a:t>
            </a:r>
            <a:r>
              <a:rPr lang="en-US" sz="2600" dirty="0" smtClean="0"/>
              <a:t>.</a:t>
            </a:r>
          </a:p>
          <a:p>
            <a:pPr>
              <a:spcBef>
                <a:spcPts val="1000"/>
              </a:spcBef>
              <a:buFont typeface="Arial" charset="0"/>
              <a:buChar char="•"/>
            </a:pPr>
            <a:r>
              <a:rPr lang="en-US" sz="2600" dirty="0" smtClean="0"/>
              <a:t>“Susan/Catherine” (</a:t>
            </a:r>
            <a:r>
              <a:rPr lang="en-US" sz="2600" i="1" dirty="0" smtClean="0"/>
              <a:t>Northanger </a:t>
            </a:r>
            <a:r>
              <a:rPr lang="en-US" sz="2600" i="1" dirty="0"/>
              <a:t>Abbey</a:t>
            </a:r>
            <a:r>
              <a:rPr lang="en-US" sz="2600" dirty="0" smtClean="0"/>
              <a:t>).</a:t>
            </a:r>
          </a:p>
          <a:p>
            <a:pPr marL="0" indent="0">
              <a:spcBef>
                <a:spcPts val="800"/>
              </a:spcBef>
              <a:buNone/>
            </a:pPr>
            <a:r>
              <a:rPr lang="en-US" sz="2600" dirty="0" smtClean="0"/>
              <a:t>1811-1816 writing, revising, publishing</a:t>
            </a:r>
          </a:p>
          <a:p>
            <a:pPr>
              <a:spcBef>
                <a:spcPts val="800"/>
              </a:spcBef>
              <a:buFont typeface="Arial" charset="0"/>
              <a:buChar char="•"/>
            </a:pPr>
            <a:r>
              <a:rPr lang="en-US" sz="2600" i="1" dirty="0" smtClean="0"/>
              <a:t>Pride </a:t>
            </a:r>
            <a:r>
              <a:rPr lang="en-US" sz="2600" i="1" dirty="0"/>
              <a:t>and </a:t>
            </a:r>
            <a:r>
              <a:rPr lang="en-US" sz="2600" i="1" dirty="0" smtClean="0"/>
              <a:t>Prejudice</a:t>
            </a:r>
            <a:r>
              <a:rPr lang="en-US" sz="2600" dirty="0" smtClean="0"/>
              <a:t>.</a:t>
            </a:r>
          </a:p>
          <a:p>
            <a:pPr>
              <a:spcBef>
                <a:spcPts val="800"/>
              </a:spcBef>
              <a:buFont typeface="Arial" charset="0"/>
              <a:buChar char="•"/>
            </a:pPr>
            <a:r>
              <a:rPr lang="en-US" sz="2600" i="1" dirty="0" smtClean="0"/>
              <a:t>Mansfield Park</a:t>
            </a:r>
            <a:endParaRPr lang="en-US" sz="2600" dirty="0"/>
          </a:p>
          <a:p>
            <a:pPr>
              <a:spcBef>
                <a:spcPts val="800"/>
              </a:spcBef>
              <a:buFont typeface="Arial" charset="0"/>
              <a:buChar char="•"/>
            </a:pPr>
            <a:r>
              <a:rPr lang="en-US" sz="2600" i="1" dirty="0" smtClean="0"/>
              <a:t>Emma</a:t>
            </a:r>
            <a:r>
              <a:rPr lang="en-US" sz="2600" dirty="0" smtClean="0"/>
              <a:t>.</a:t>
            </a:r>
          </a:p>
          <a:p>
            <a:pPr>
              <a:spcBef>
                <a:spcPts val="800"/>
              </a:spcBef>
              <a:buFont typeface="Arial" charset="0"/>
              <a:buChar char="•"/>
            </a:pPr>
            <a:r>
              <a:rPr lang="en-US" sz="2600" i="1" dirty="0" smtClean="0"/>
              <a:t>Persuasion, Northanger Abbey </a:t>
            </a:r>
            <a:r>
              <a:rPr lang="en-US" sz="2600" dirty="0" smtClean="0"/>
              <a:t>published 1817.</a:t>
            </a:r>
            <a:endParaRPr lang="en-US" dirty="0" smtClean="0"/>
          </a:p>
        </p:txBody>
      </p:sp>
    </p:spTree>
    <p:extLst>
      <p:ext uri="{BB962C8B-B14F-4D97-AF65-F5344CB8AC3E}">
        <p14:creationId xmlns:p14="http://schemas.microsoft.com/office/powerpoint/2010/main" val="15051935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001"/>
            <a:ext cx="5376333" cy="868362"/>
          </a:xfrm>
        </p:spPr>
        <p:txBody>
          <a:bodyPr/>
          <a:lstStyle/>
          <a:p>
            <a:pPr algn="l"/>
            <a:r>
              <a:rPr lang="en-US" dirty="0" smtClean="0"/>
              <a:t>What did men wear?</a:t>
            </a:r>
            <a:endParaRPr lang="en-US" dirty="0"/>
          </a:p>
        </p:txBody>
      </p:sp>
      <p:sp>
        <p:nvSpPr>
          <p:cNvPr id="3" name="Content Placeholder 2"/>
          <p:cNvSpPr>
            <a:spLocks noGrp="1"/>
          </p:cNvSpPr>
          <p:nvPr>
            <p:ph idx="1"/>
          </p:nvPr>
        </p:nvSpPr>
        <p:spPr>
          <a:xfrm>
            <a:off x="914400" y="1893896"/>
            <a:ext cx="7313613" cy="4056062"/>
          </a:xfrm>
        </p:spPr>
        <p:txBody>
          <a:bodyPr>
            <a:normAutofit/>
          </a:bodyPr>
          <a:lstStyle/>
          <a:p>
            <a:pPr marL="0" indent="0" algn="ctr">
              <a:buNone/>
            </a:pPr>
            <a:r>
              <a:rPr lang="en-US" sz="3200" dirty="0" smtClean="0"/>
              <a:t>.</a:t>
            </a:r>
            <a:endParaRPr lang="en-US" sz="3200" dirty="0"/>
          </a:p>
        </p:txBody>
      </p:sp>
      <p:pic>
        <p:nvPicPr>
          <p:cNvPr id="4" name="Picture 3" descr="1766-william-hall-by-william-williams-philadelphia-winterth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 y="1893896"/>
            <a:ext cx="3309403" cy="4964104"/>
          </a:xfrm>
          <a:prstGeom prst="rect">
            <a:avLst/>
          </a:prstGeom>
        </p:spPr>
      </p:pic>
      <p:pic>
        <p:nvPicPr>
          <p:cNvPr id="5" name="Picture 4" descr="1780-artstor-men-suitAMICO_BOSTON_103836322.jpg"/>
          <p:cNvPicPr>
            <a:picLocks noChangeAspect="1"/>
          </p:cNvPicPr>
          <p:nvPr/>
        </p:nvPicPr>
        <p:blipFill rotWithShape="1">
          <a:blip r:embed="rId4">
            <a:extLst>
              <a:ext uri="{28A0092B-C50C-407E-A947-70E740481C1C}">
                <a14:useLocalDpi xmlns:a14="http://schemas.microsoft.com/office/drawing/2010/main" val="0"/>
              </a:ext>
            </a:extLst>
          </a:blip>
          <a:srcRect l="14415" r="14883"/>
          <a:stretch/>
        </p:blipFill>
        <p:spPr>
          <a:xfrm>
            <a:off x="3577167" y="1545167"/>
            <a:ext cx="2476043" cy="5312832"/>
          </a:xfrm>
          <a:prstGeom prst="rect">
            <a:avLst/>
          </a:prstGeom>
        </p:spPr>
      </p:pic>
      <p:pic>
        <p:nvPicPr>
          <p:cNvPr id="7" name="Picture 6" descr="Screen Shot 2015-09-14 at 4.16.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486" y="916363"/>
            <a:ext cx="2978514" cy="5941636"/>
          </a:xfrm>
          <a:prstGeom prst="rect">
            <a:avLst/>
          </a:prstGeom>
        </p:spPr>
      </p:pic>
      <p:sp>
        <p:nvSpPr>
          <p:cNvPr id="8" name="TextBox 7"/>
          <p:cNvSpPr txBox="1"/>
          <p:nvPr/>
        </p:nvSpPr>
        <p:spPr>
          <a:xfrm>
            <a:off x="55033" y="1293731"/>
            <a:ext cx="859280" cy="461665"/>
          </a:xfrm>
          <a:prstGeom prst="rect">
            <a:avLst/>
          </a:prstGeom>
          <a:noFill/>
        </p:spPr>
        <p:txBody>
          <a:bodyPr wrap="none" rtlCol="0">
            <a:spAutoFit/>
          </a:bodyPr>
          <a:lstStyle/>
          <a:p>
            <a:r>
              <a:rPr lang="en-US" sz="2400" dirty="0" smtClean="0"/>
              <a:t>1760s</a:t>
            </a:r>
            <a:endParaRPr lang="en-US" sz="2400" dirty="0"/>
          </a:p>
        </p:txBody>
      </p:sp>
      <p:sp>
        <p:nvSpPr>
          <p:cNvPr id="10" name="TextBox 9"/>
          <p:cNvSpPr txBox="1"/>
          <p:nvPr/>
        </p:nvSpPr>
        <p:spPr>
          <a:xfrm>
            <a:off x="3577167" y="1062335"/>
            <a:ext cx="875210" cy="461665"/>
          </a:xfrm>
          <a:prstGeom prst="rect">
            <a:avLst/>
          </a:prstGeom>
          <a:noFill/>
        </p:spPr>
        <p:txBody>
          <a:bodyPr wrap="none" rtlCol="0">
            <a:spAutoFit/>
          </a:bodyPr>
          <a:lstStyle/>
          <a:p>
            <a:r>
              <a:rPr lang="en-US" sz="2400" dirty="0" smtClean="0"/>
              <a:t>1780s</a:t>
            </a:r>
            <a:endParaRPr lang="en-US" sz="2400" dirty="0"/>
          </a:p>
        </p:txBody>
      </p:sp>
      <p:sp>
        <p:nvSpPr>
          <p:cNvPr id="11" name="TextBox 10"/>
          <p:cNvSpPr txBox="1"/>
          <p:nvPr/>
        </p:nvSpPr>
        <p:spPr>
          <a:xfrm>
            <a:off x="6286500" y="454698"/>
            <a:ext cx="875210" cy="461665"/>
          </a:xfrm>
          <a:prstGeom prst="rect">
            <a:avLst/>
          </a:prstGeom>
          <a:noFill/>
        </p:spPr>
        <p:txBody>
          <a:bodyPr wrap="none" rtlCol="0">
            <a:spAutoFit/>
          </a:bodyPr>
          <a:lstStyle/>
          <a:p>
            <a:r>
              <a:rPr lang="en-US" sz="2400" dirty="0" smtClean="0"/>
              <a:t>1790s</a:t>
            </a:r>
            <a:endParaRPr lang="en-US" sz="2400" dirty="0"/>
          </a:p>
        </p:txBody>
      </p:sp>
    </p:spTree>
    <p:extLst>
      <p:ext uri="{BB962C8B-B14F-4D97-AF65-F5344CB8AC3E}">
        <p14:creationId xmlns:p14="http://schemas.microsoft.com/office/powerpoint/2010/main" val="18641769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1177" y="0"/>
            <a:ext cx="5253404" cy="6858000"/>
          </a:xfrm>
          <a:prstGeom prst="rect">
            <a:avLst/>
          </a:prstGeom>
        </p:spPr>
      </p:pic>
    </p:spTree>
    <p:extLst>
      <p:ext uri="{BB962C8B-B14F-4D97-AF65-F5344CB8AC3E}">
        <p14:creationId xmlns:p14="http://schemas.microsoft.com/office/powerpoint/2010/main" val="36280479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17700" y="0"/>
            <a:ext cx="5299163" cy="6858000"/>
          </a:xfrm>
          <a:prstGeom prst="rect">
            <a:avLst/>
          </a:prstGeom>
        </p:spPr>
      </p:pic>
    </p:spTree>
    <p:extLst>
      <p:ext uri="{BB962C8B-B14F-4D97-AF65-F5344CB8AC3E}">
        <p14:creationId xmlns:p14="http://schemas.microsoft.com/office/powerpoint/2010/main" val="1384079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02506" y="154671"/>
            <a:ext cx="6677493" cy="6703329"/>
          </a:xfrm>
          <a:prstGeom prst="rect">
            <a:avLst/>
          </a:prstGeom>
        </p:spPr>
      </p:pic>
    </p:spTree>
    <p:extLst>
      <p:ext uri="{BB962C8B-B14F-4D97-AF65-F5344CB8AC3E}">
        <p14:creationId xmlns:p14="http://schemas.microsoft.com/office/powerpoint/2010/main" val="1210891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922520" cy="68580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Tree>
    <p:extLst>
      <p:ext uri="{BB962C8B-B14F-4D97-AF65-F5344CB8AC3E}">
        <p14:creationId xmlns:p14="http://schemas.microsoft.com/office/powerpoint/2010/main" val="2333129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Tree>
    <p:extLst>
      <p:ext uri="{BB962C8B-B14F-4D97-AF65-F5344CB8AC3E}">
        <p14:creationId xmlns:p14="http://schemas.microsoft.com/office/powerpoint/2010/main" val="2921216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503238"/>
            <a:ext cx="7313613" cy="868362"/>
          </a:xfrm>
          <a:prstGeom prst="rect">
            <a:avLst/>
          </a:prstGeom>
        </p:spPr>
        <p:txBody>
          <a:bodyPr/>
          <a:lstStyle>
            <a:lvl1pPr algn="ctr" defTabSz="914400" rtl="0" eaLnBrk="1" latinLnBrk="0" hangingPunct="1">
              <a:spcBef>
                <a:spcPct val="0"/>
              </a:spcBef>
              <a:buNone/>
              <a:defRPr sz="4600" kern="1200">
                <a:solidFill>
                  <a:schemeClr val="tx1"/>
                </a:solidFill>
                <a:latin typeface="+mj-lt"/>
                <a:ea typeface="+mj-ea"/>
                <a:cs typeface="+mj-cs"/>
              </a:defRPr>
            </a:lvl1pPr>
          </a:lstStyle>
          <a:p>
            <a:r>
              <a:rPr lang="en-US" dirty="0" smtClean="0"/>
              <a:t>Jane Austen</a:t>
            </a:r>
            <a:endParaRPr lang="en-US" dirty="0"/>
          </a:p>
        </p:txBody>
      </p:sp>
      <p:sp>
        <p:nvSpPr>
          <p:cNvPr id="3" name="TextBox 2"/>
          <p:cNvSpPr txBox="1"/>
          <p:nvPr/>
        </p:nvSpPr>
        <p:spPr>
          <a:xfrm>
            <a:off x="1283204" y="1759563"/>
            <a:ext cx="6587582" cy="4231928"/>
          </a:xfrm>
          <a:prstGeom prst="rect">
            <a:avLst/>
          </a:prstGeom>
          <a:noFill/>
        </p:spPr>
        <p:txBody>
          <a:bodyPr wrap="square" rtlCol="0">
            <a:spAutoFit/>
          </a:bodyPr>
          <a:lstStyle/>
          <a:p>
            <a:pPr>
              <a:spcAft>
                <a:spcPts val="1800"/>
              </a:spcAft>
            </a:pPr>
            <a:r>
              <a:rPr lang="en-US" sz="3200" dirty="0"/>
              <a:t>How did she use fashion in her novels?</a:t>
            </a:r>
          </a:p>
          <a:p>
            <a:pPr>
              <a:spcAft>
                <a:spcPts val="1800"/>
              </a:spcAft>
            </a:pPr>
            <a:r>
              <a:rPr lang="en-US" sz="3200" dirty="0"/>
              <a:t>How fashion conscious was she, personally? </a:t>
            </a:r>
            <a:endParaRPr lang="en-US" sz="3200" dirty="0" smtClean="0"/>
          </a:p>
          <a:p>
            <a:pPr>
              <a:spcAft>
                <a:spcPts val="1800"/>
              </a:spcAft>
            </a:pPr>
            <a:r>
              <a:rPr lang="en-US" sz="3200" dirty="0" smtClean="0"/>
              <a:t>What did men and women (“of good society”) wear during Austen’s lifetime?</a:t>
            </a:r>
          </a:p>
          <a:p>
            <a:pPr>
              <a:spcAft>
                <a:spcPts val="1800"/>
              </a:spcAft>
            </a:pPr>
            <a:r>
              <a:rPr lang="en-US" sz="3200" dirty="0" smtClean="0"/>
              <a:t>How did fashion change over the course of her life</a:t>
            </a:r>
            <a:r>
              <a:rPr lang="en-US" sz="3200" dirty="0" smtClean="0"/>
              <a:t>? Her work?</a:t>
            </a:r>
            <a:endParaRPr lang="en-US" sz="3200" dirty="0" smtClean="0"/>
          </a:p>
        </p:txBody>
      </p:sp>
    </p:spTree>
    <p:extLst>
      <p:ext uri="{BB962C8B-B14F-4D97-AF65-F5344CB8AC3E}">
        <p14:creationId xmlns:p14="http://schemas.microsoft.com/office/powerpoint/2010/main" val="12434392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9866"/>
            <a:ext cx="9144000" cy="6652618"/>
          </a:xfrm>
          <a:prstGeom prst="rect">
            <a:avLst/>
          </a:prstGeom>
        </p:spPr>
      </p:pic>
    </p:spTree>
    <p:extLst>
      <p:ext uri="{BB962C8B-B14F-4D97-AF65-F5344CB8AC3E}">
        <p14:creationId xmlns:p14="http://schemas.microsoft.com/office/powerpoint/2010/main" val="3821710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6071713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Austen, 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40137910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54056"/>
            <a:ext cx="7313613" cy="868362"/>
          </a:xfrm>
        </p:spPr>
        <p:txBody>
          <a:bodyPr/>
          <a:lstStyle/>
          <a:p>
            <a:r>
              <a:rPr lang="en-US" dirty="0" smtClean="0"/>
              <a:t>Dressing a Lady</a:t>
            </a:r>
            <a:endParaRPr lang="en-US" dirty="0"/>
          </a:p>
        </p:txBody>
      </p:sp>
    </p:spTree>
    <p:extLst>
      <p:ext uri="{BB962C8B-B14F-4D97-AF65-F5344CB8AC3E}">
        <p14:creationId xmlns:p14="http://schemas.microsoft.com/office/powerpoint/2010/main" val="258578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8" y="1246243"/>
            <a:ext cx="3168884" cy="5582394"/>
          </a:xfrm>
          <a:prstGeom prst="rect">
            <a:avLst/>
          </a:prstGeom>
        </p:spPr>
      </p:pic>
      <p:pic>
        <p:nvPicPr>
          <p:cNvPr id="8" name="Picture 7" descr="Screen Shot 2015-09-14 at 2.29.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569" y="1246243"/>
            <a:ext cx="3213549" cy="5582394"/>
          </a:xfrm>
          <a:prstGeom prst="rect">
            <a:avLst/>
          </a:prstGeom>
        </p:spPr>
      </p:pic>
      <p:pic>
        <p:nvPicPr>
          <p:cNvPr id="9" name="Picture 8" descr="Screen Shot 2015-09-14 at 2.29.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769" y="974703"/>
            <a:ext cx="4764829" cy="5853933"/>
          </a:xfrm>
          <a:prstGeom prst="rect">
            <a:avLst/>
          </a:prstGeom>
        </p:spPr>
      </p:pic>
      <p:sp>
        <p:nvSpPr>
          <p:cNvPr id="10" name="TextBox 9"/>
          <p:cNvSpPr txBox="1"/>
          <p:nvPr/>
        </p:nvSpPr>
        <p:spPr>
          <a:xfrm>
            <a:off x="885975" y="208491"/>
            <a:ext cx="7589852"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January 1809</a:t>
            </a:r>
            <a:endParaRPr lang="en-US" sz="2400" dirty="0"/>
          </a:p>
        </p:txBody>
      </p:sp>
    </p:spTree>
    <p:extLst>
      <p:ext uri="{BB962C8B-B14F-4D97-AF65-F5344CB8AC3E}">
        <p14:creationId xmlns:p14="http://schemas.microsoft.com/office/powerpoint/2010/main" val="1925404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941" y="2010716"/>
            <a:ext cx="3074592" cy="2493596"/>
          </a:xfrm>
        </p:spPr>
        <p:txBody>
          <a:bodyPr/>
          <a:lstStyle/>
          <a:p>
            <a:r>
              <a:rPr lang="en-US" sz="2400" dirty="0"/>
              <a:t>Worcester Gazette. (Worcester, </a:t>
            </a:r>
            <a:r>
              <a:rPr lang="en-US" sz="2400" dirty="0" smtClean="0"/>
              <a:t>MA)  </a:t>
            </a:r>
            <a:br>
              <a:rPr lang="en-US" sz="2400" dirty="0" smtClean="0"/>
            </a:br>
            <a:r>
              <a:rPr lang="en-US" sz="2400" dirty="0" smtClean="0"/>
              <a:t>June 1809</a:t>
            </a:r>
            <a:endParaRPr lang="en-US" sz="2400" dirty="0"/>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38" y="0"/>
            <a:ext cx="4965700" cy="6642100"/>
          </a:xfrm>
          <a:prstGeom prst="rect">
            <a:avLst/>
          </a:prstGeom>
        </p:spPr>
      </p:pic>
    </p:spTree>
    <p:extLst>
      <p:ext uri="{BB962C8B-B14F-4D97-AF65-F5344CB8AC3E}">
        <p14:creationId xmlns:p14="http://schemas.microsoft.com/office/powerpoint/2010/main" val="42138211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042" y="873167"/>
            <a:ext cx="8161806" cy="3231654"/>
          </a:xfrm>
          <a:prstGeom prst="rect">
            <a:avLst/>
          </a:prstGeom>
          <a:noFill/>
        </p:spPr>
        <p:txBody>
          <a:bodyPr wrap="square" rtlCol="0">
            <a:spAutoFit/>
          </a:bodyPr>
          <a:lstStyle/>
          <a:p>
            <a:r>
              <a:rPr lang="en-US" i="1" dirty="0" smtClean="0"/>
              <a:t>Sunday, 25 November 1798</a:t>
            </a:r>
            <a:r>
              <a:rPr lang="en-US" dirty="0" smtClean="0"/>
              <a:t>:</a:t>
            </a:r>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 It cost me 3s. 6d. per yard. It is rather finer, however, than our last, and not so harsh a cloth.”</a:t>
            </a:r>
            <a:endParaRPr lang="en-US" sz="2800" dirty="0"/>
          </a:p>
        </p:txBody>
      </p:sp>
    </p:spTree>
    <p:extLst>
      <p:ext uri="{BB962C8B-B14F-4D97-AF65-F5344CB8AC3E}">
        <p14:creationId xmlns:p14="http://schemas.microsoft.com/office/powerpoint/2010/main" val="629593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7437" y="546182"/>
            <a:ext cx="4926563" cy="6158204"/>
          </a:xfrm>
          <a:prstGeom prst="rect">
            <a:avLst/>
          </a:prstGeom>
        </p:spPr>
      </p:pic>
      <p:pic>
        <p:nvPicPr>
          <p:cNvPr id="3" name="Picture 2" descr="1-1769-garsault-marquise-shift-drawing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92765"/>
            <a:ext cx="4267907" cy="4069057"/>
          </a:xfrm>
          <a:prstGeom prst="rect">
            <a:avLst/>
          </a:prstGeom>
        </p:spPr>
      </p:pic>
      <p:sp>
        <p:nvSpPr>
          <p:cNvPr id="2" name="TextBox 1"/>
          <p:cNvSpPr txBox="1"/>
          <p:nvPr/>
        </p:nvSpPr>
        <p:spPr>
          <a:xfrm>
            <a:off x="727551" y="5700714"/>
            <a:ext cx="2462132" cy="584776"/>
          </a:xfrm>
          <a:prstGeom prst="rect">
            <a:avLst/>
          </a:prstGeom>
          <a:noFill/>
        </p:spPr>
        <p:txBody>
          <a:bodyPr wrap="none" rtlCol="0">
            <a:spAutoFit/>
          </a:bodyPr>
          <a:lstStyle/>
          <a:p>
            <a:r>
              <a:rPr lang="en-US" sz="3200" dirty="0" smtClean="0"/>
              <a:t>Shift/chemise</a:t>
            </a:r>
            <a:endParaRPr lang="en-US" sz="3200" dirty="0"/>
          </a:p>
        </p:txBody>
      </p:sp>
    </p:spTree>
    <p:extLst>
      <p:ext uri="{BB962C8B-B14F-4D97-AF65-F5344CB8AC3E}">
        <p14:creationId xmlns:p14="http://schemas.microsoft.com/office/powerpoint/2010/main" val="2021739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Cleanliness</a:t>
            </a:r>
            <a:endParaRPr lang="en-US" dirty="0"/>
          </a:p>
        </p:txBody>
      </p:sp>
      <p:sp>
        <p:nvSpPr>
          <p:cNvPr id="3" name="Content Placeholder 2"/>
          <p:cNvSpPr>
            <a:spLocks noGrp="1"/>
          </p:cNvSpPr>
          <p:nvPr>
            <p:ph idx="1"/>
          </p:nvPr>
        </p:nvSpPr>
        <p:spPr>
          <a:xfrm>
            <a:off x="277793" y="1682219"/>
            <a:ext cx="8571880" cy="5051752"/>
          </a:xfrm>
        </p:spPr>
        <p:txBody>
          <a:bodyPr>
            <a:normAutofit fontScale="70000" lnSpcReduction="20000"/>
          </a:bodyPr>
          <a:lstStyle/>
          <a:p>
            <a:pPr marL="0" lvl="0" indent="0">
              <a:buNone/>
            </a:pPr>
            <a:r>
              <a:rPr lang="en-US" sz="3200" i="1" dirty="0"/>
              <a:t>La Belle Assemblée</a:t>
            </a:r>
            <a:r>
              <a:rPr lang="en-US" sz="3200" dirty="0"/>
              <a:t>, Feb 1806, p. 15:</a:t>
            </a:r>
            <a:br>
              <a:rPr lang="en-US" sz="3200" dirty="0"/>
            </a:br>
            <a:endParaRPr lang="en-US" sz="3200" dirty="0" smtClean="0"/>
          </a:p>
          <a:p>
            <a:pPr marL="0" lvl="0" indent="0">
              <a:spcBef>
                <a:spcPts val="0"/>
              </a:spcBef>
              <a:buNone/>
            </a:pPr>
            <a:r>
              <a:rPr lang="en-US" sz="3200" dirty="0" smtClean="0"/>
              <a:t>The </a:t>
            </a:r>
            <a:r>
              <a:rPr lang="en-US" sz="3200" dirty="0"/>
              <a:t>Ladies Toilette, or Encyclopedia of Beauty</a:t>
            </a:r>
            <a:br>
              <a:rPr lang="en-US" sz="3200" dirty="0"/>
            </a:br>
            <a:endParaRPr lang="en-US" sz="3200" dirty="0" smtClean="0"/>
          </a:p>
          <a:p>
            <a:pPr marL="0" lvl="0" indent="0">
              <a:lnSpc>
                <a:spcPts val="3300"/>
              </a:lnSpc>
              <a:spcBef>
                <a:spcPts val="0"/>
              </a:spcBef>
              <a:buNone/>
            </a:pPr>
            <a:r>
              <a:rPr lang="en-US" sz="4000" dirty="0" smtClean="0"/>
              <a:t>Of </a:t>
            </a:r>
            <a:r>
              <a:rPr lang="en-US" sz="4000" dirty="0"/>
              <a:t>cleanliness--…A careful attention to the person, frequent ablutions, linen always white, which never betrays the inevitable effect of perspiration and of dust; a skin always smooth and brilliant, garments not soiled by any stain, and which might be taken for the garments of a nymph; a shoe which seems never to have touched the ground; this it is what constitutes cleanliness. To this might likewise be added a scrupulous care to avoid every thing that can indicate functions which undeceive the imagination.</a:t>
            </a:r>
          </a:p>
          <a:p>
            <a:pPr marL="0" indent="0" algn="ctr">
              <a:buNone/>
            </a:pPr>
            <a:endParaRPr lang="en-US" sz="3200" dirty="0"/>
          </a:p>
        </p:txBody>
      </p:sp>
    </p:spTree>
    <p:extLst>
      <p:ext uri="{BB962C8B-B14F-4D97-AF65-F5344CB8AC3E}">
        <p14:creationId xmlns:p14="http://schemas.microsoft.com/office/powerpoint/2010/main" val="23809347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167" y="381001"/>
            <a:ext cx="8339666" cy="4955203"/>
          </a:xfrm>
          <a:prstGeom prst="rect">
            <a:avLst/>
          </a:prstGeom>
          <a:noFill/>
        </p:spPr>
        <p:txBody>
          <a:bodyPr wrap="square" rtlCol="0">
            <a:spAutoFit/>
          </a:bodyPr>
          <a:lstStyle/>
          <a:p>
            <a:r>
              <a:rPr lang="en-US" sz="3200" dirty="0" smtClean="0"/>
              <a:t>The frequent use of tepid baths is not more grateful to the senses than it is salutary to the health and to beauty…</a:t>
            </a:r>
          </a:p>
          <a:p>
            <a:endParaRPr lang="en-US" sz="3200" dirty="0" smtClean="0"/>
          </a:p>
          <a:p>
            <a:r>
              <a:rPr lang="en-US" sz="3200" dirty="0" smtClean="0"/>
              <a:t>This delightful and delicate oriental fashion is now, I am happy to say, embraced almost all over the continent…The generality of English ladies seem to be ignorant of the use of any bath larger than a wash-hand basin.</a:t>
            </a:r>
            <a:endParaRPr lang="en-US" sz="2800" dirty="0"/>
          </a:p>
          <a:p>
            <a:pPr algn="r"/>
            <a:r>
              <a:rPr lang="en-US" sz="2800" i="1" dirty="0" smtClean="0"/>
              <a:t>Mirror of Graces</a:t>
            </a:r>
            <a:r>
              <a:rPr lang="en-US" sz="2800" dirty="0" smtClean="0"/>
              <a:t>, 1811, p. 32</a:t>
            </a:r>
            <a:endParaRPr lang="en-US" sz="2800" i="1" dirty="0"/>
          </a:p>
        </p:txBody>
      </p:sp>
    </p:spTree>
    <p:extLst>
      <p:ext uri="{BB962C8B-B14F-4D97-AF65-F5344CB8AC3E}">
        <p14:creationId xmlns:p14="http://schemas.microsoft.com/office/powerpoint/2010/main" val="3560187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2000" dirty="0" smtClean="0"/>
              <a:t>Richard Bushman</a:t>
            </a:r>
            <a:endParaRPr lang="en-US" sz="2000" dirty="0"/>
          </a:p>
          <a:p>
            <a:pPr marL="0" indent="0">
              <a:buNone/>
            </a:pPr>
            <a:endParaRPr lang="en-US" dirty="0"/>
          </a:p>
        </p:txBody>
      </p:sp>
    </p:spTree>
    <p:extLst>
      <p:ext uri="{BB962C8B-B14F-4D97-AF65-F5344CB8AC3E}">
        <p14:creationId xmlns:p14="http://schemas.microsoft.com/office/powerpoint/2010/main" val="9551687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gstocking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290" y="0"/>
            <a:ext cx="3759200" cy="6807200"/>
          </a:xfrm>
          <a:prstGeom prst="rect">
            <a:avLst/>
          </a:prstGeom>
        </p:spPr>
      </p:pic>
      <p:sp>
        <p:nvSpPr>
          <p:cNvPr id="3" name="TextBox 2"/>
          <p:cNvSpPr txBox="1"/>
          <p:nvPr/>
        </p:nvSpPr>
        <p:spPr>
          <a:xfrm>
            <a:off x="1143000" y="1693333"/>
            <a:ext cx="2857500" cy="3970318"/>
          </a:xfrm>
          <a:prstGeom prst="rect">
            <a:avLst/>
          </a:prstGeom>
          <a:noFill/>
        </p:spPr>
        <p:txBody>
          <a:bodyPr wrap="square" rtlCol="0">
            <a:spAutoFit/>
          </a:bodyPr>
          <a:lstStyle/>
          <a:p>
            <a:r>
              <a:rPr lang="en-US" sz="3600" dirty="0" smtClean="0"/>
              <a:t>Silk or cotton stockings tied above or below the knee with a silk garter/ ribbon.</a:t>
            </a:r>
            <a:endParaRPr lang="en-US" sz="3600" dirty="0"/>
          </a:p>
        </p:txBody>
      </p:sp>
    </p:spTree>
    <p:extLst>
      <p:ext uri="{BB962C8B-B14F-4D97-AF65-F5344CB8AC3E}">
        <p14:creationId xmlns:p14="http://schemas.microsoft.com/office/powerpoint/2010/main" val="177388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1810corsetalanin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9238" y="0"/>
            <a:ext cx="2266545" cy="6727298"/>
          </a:xfrm>
          <a:prstGeom prst="rect">
            <a:avLst/>
          </a:prstGeom>
        </p:spPr>
      </p:pic>
      <p:pic>
        <p:nvPicPr>
          <p:cNvPr id="5" name="Picture 4" descr="1810-corset-mfab.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9818" y="368335"/>
            <a:ext cx="3831484" cy="5574809"/>
          </a:xfrm>
          <a:prstGeom prst="rect">
            <a:avLst/>
          </a:prstGeom>
        </p:spPr>
      </p:pic>
    </p:spTree>
    <p:extLst>
      <p:ext uri="{BB962C8B-B14F-4D97-AF65-F5344CB8AC3E}">
        <p14:creationId xmlns:p14="http://schemas.microsoft.com/office/powerpoint/2010/main" val="627104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1995" y="0"/>
            <a:ext cx="4612005" cy="6858000"/>
          </a:xfrm>
          <a:prstGeom prst="rect">
            <a:avLst/>
          </a:prstGeom>
        </p:spPr>
      </p:pic>
    </p:spTree>
    <p:extLst>
      <p:ext uri="{BB962C8B-B14F-4D97-AF65-F5344CB8AC3E}">
        <p14:creationId xmlns:p14="http://schemas.microsoft.com/office/powerpoint/2010/main" val="927376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x-usa-cap-mfa-46.102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969" y="602327"/>
            <a:ext cx="3797300" cy="5422900"/>
          </a:xfrm>
          <a:prstGeom prst="rect">
            <a:avLst/>
          </a:prstGeom>
        </p:spPr>
      </p:pic>
      <p:pic>
        <p:nvPicPr>
          <p:cNvPr id="2" name="Picture 1" descr="cap-1812-mma-back-CI37.45.16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0861" y="602327"/>
            <a:ext cx="4356048" cy="5392036"/>
          </a:xfrm>
          <a:prstGeom prst="rect">
            <a:avLst/>
          </a:prstGeom>
        </p:spPr>
      </p:pic>
      <p:sp>
        <p:nvSpPr>
          <p:cNvPr id="5" name="TextBox 4"/>
          <p:cNvSpPr txBox="1"/>
          <p:nvPr/>
        </p:nvSpPr>
        <p:spPr>
          <a:xfrm>
            <a:off x="0" y="6223123"/>
            <a:ext cx="8506205" cy="461665"/>
          </a:xfrm>
          <a:prstGeom prst="rect">
            <a:avLst/>
          </a:prstGeom>
          <a:noFill/>
        </p:spPr>
        <p:txBody>
          <a:bodyPr wrap="none" rtlCol="0">
            <a:spAutoFit/>
          </a:bodyPr>
          <a:lstStyle/>
          <a:p>
            <a:r>
              <a:rPr lang="en-US" sz="2400" dirty="0" smtClean="0"/>
              <a:t>Caps: to keep your hair clean, to wear under bonnets or for at home.</a:t>
            </a:r>
            <a:endParaRPr lang="en-US" sz="2400" dirty="0"/>
          </a:p>
        </p:txBody>
      </p:sp>
    </p:spTree>
    <p:extLst>
      <p:ext uri="{BB962C8B-B14F-4D97-AF65-F5344CB8AC3E}">
        <p14:creationId xmlns:p14="http://schemas.microsoft.com/office/powerpoint/2010/main" val="4289769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chemisette-lacee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32" y="115329"/>
            <a:ext cx="4379180" cy="4700320"/>
          </a:xfrm>
          <a:prstGeom prst="rect">
            <a:avLst/>
          </a:prstGeom>
        </p:spPr>
      </p:pic>
      <p:pic>
        <p:nvPicPr>
          <p:cNvPr id="3" name="Picture 2" descr="1815x-chemisette-mf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471" y="1558104"/>
            <a:ext cx="4140544" cy="5299896"/>
          </a:xfrm>
          <a:prstGeom prst="rect">
            <a:avLst/>
          </a:prstGeom>
        </p:spPr>
      </p:pic>
      <p:sp>
        <p:nvSpPr>
          <p:cNvPr id="4" name="TextBox 3"/>
          <p:cNvSpPr txBox="1"/>
          <p:nvPr/>
        </p:nvSpPr>
        <p:spPr>
          <a:xfrm>
            <a:off x="1150854" y="5437450"/>
            <a:ext cx="2255621" cy="646331"/>
          </a:xfrm>
          <a:prstGeom prst="rect">
            <a:avLst/>
          </a:prstGeom>
          <a:noFill/>
        </p:spPr>
        <p:txBody>
          <a:bodyPr wrap="none" rtlCol="0">
            <a:spAutoFit/>
          </a:bodyPr>
          <a:lstStyle/>
          <a:p>
            <a:r>
              <a:rPr lang="en-US" sz="3600" dirty="0" smtClean="0"/>
              <a:t>Chemisette</a:t>
            </a:r>
            <a:endParaRPr lang="en-US" sz="3600" dirty="0"/>
          </a:p>
        </p:txBody>
      </p:sp>
    </p:spTree>
    <p:extLst>
      <p:ext uri="{BB962C8B-B14F-4D97-AF65-F5344CB8AC3E}">
        <p14:creationId xmlns:p14="http://schemas.microsoft.com/office/powerpoint/2010/main" val="2348159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w-of-gow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91" y="2272060"/>
            <a:ext cx="8577967" cy="1944339"/>
          </a:xfrm>
          <a:prstGeom prst="rect">
            <a:avLst/>
          </a:prstGeom>
        </p:spPr>
      </p:pic>
    </p:spTree>
    <p:extLst>
      <p:ext uri="{BB962C8B-B14F-4D97-AF65-F5344CB8AC3E}">
        <p14:creationId xmlns:p14="http://schemas.microsoft.com/office/powerpoint/2010/main" val="3019520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5-03-000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524" y="0"/>
            <a:ext cx="5299364" cy="6858000"/>
          </a:xfrm>
          <a:prstGeom prst="rect">
            <a:avLst/>
          </a:prstGeom>
        </p:spPr>
      </p:pic>
      <p:pic>
        <p:nvPicPr>
          <p:cNvPr id="5" name="Picture 4" descr="Screen shot 2011-11-17 at 4.52.24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00155" y="0"/>
            <a:ext cx="4668779" cy="3492668"/>
          </a:xfrm>
          <a:prstGeom prst="rect">
            <a:avLst/>
          </a:prstGeom>
        </p:spPr>
      </p:pic>
      <p:sp>
        <p:nvSpPr>
          <p:cNvPr id="3" name="TextBox 2"/>
          <p:cNvSpPr txBox="1"/>
          <p:nvPr/>
        </p:nvSpPr>
        <p:spPr>
          <a:xfrm>
            <a:off x="1002477" y="489504"/>
            <a:ext cx="1960643" cy="769441"/>
          </a:xfrm>
          <a:prstGeom prst="rect">
            <a:avLst/>
          </a:prstGeom>
          <a:noFill/>
        </p:spPr>
        <p:txBody>
          <a:bodyPr wrap="none" rtlCol="0">
            <a:spAutoFit/>
          </a:bodyPr>
          <a:lstStyle/>
          <a:p>
            <a:r>
              <a:rPr lang="en-US" sz="4400" dirty="0" smtClean="0"/>
              <a:t>Spencer</a:t>
            </a:r>
            <a:endParaRPr lang="en-US" sz="4400" dirty="0"/>
          </a:p>
        </p:txBody>
      </p:sp>
      <p:pic>
        <p:nvPicPr>
          <p:cNvPr id="7" name="Picture 6" descr="1810-walkingspencer.jpg"/>
          <p:cNvPicPr>
            <a:picLocks noChangeAspect="1"/>
          </p:cNvPicPr>
          <p:nvPr/>
        </p:nvPicPr>
        <p:blipFill rotWithShape="1">
          <a:blip r:embed="rId5" cstate="screen">
            <a:extLst>
              <a:ext uri="{28A0092B-C50C-407E-A947-70E740481C1C}">
                <a14:useLocalDpi xmlns:a14="http://schemas.microsoft.com/office/drawing/2010/main"/>
              </a:ext>
            </a:extLst>
          </a:blip>
          <a:srcRect l="12829" t="11547" r="9935" b="15454"/>
          <a:stretch/>
        </p:blipFill>
        <p:spPr>
          <a:xfrm>
            <a:off x="6234545" y="2053555"/>
            <a:ext cx="2812772" cy="4804446"/>
          </a:xfrm>
          <a:prstGeom prst="rect">
            <a:avLst/>
          </a:prstGeom>
        </p:spPr>
      </p:pic>
    </p:spTree>
    <p:extLst>
      <p:ext uri="{BB962C8B-B14F-4D97-AF65-F5344CB8AC3E}">
        <p14:creationId xmlns:p14="http://schemas.microsoft.com/office/powerpoint/2010/main" val="14705437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0"/>
            <a:ext cx="3666871" cy="6858000"/>
          </a:xfrm>
          <a:prstGeom prst="rect">
            <a:avLst/>
          </a:prstGeom>
        </p:spPr>
      </p:pic>
      <p:pic>
        <p:nvPicPr>
          <p:cNvPr id="4" name="Picture 3" descr="1815-acandace-blue-pel.jpg"/>
          <p:cNvPicPr>
            <a:picLocks noChangeAspect="1"/>
          </p:cNvPicPr>
          <p:nvPr/>
        </p:nvPicPr>
        <p:blipFill rotWithShape="1">
          <a:blip r:embed="rId4">
            <a:extLst>
              <a:ext uri="{28A0092B-C50C-407E-A947-70E740481C1C}">
                <a14:useLocalDpi xmlns:a14="http://schemas.microsoft.com/office/drawing/2010/main"/>
              </a:ext>
            </a:extLst>
          </a:blip>
          <a:srcRect b="8306"/>
          <a:stretch/>
        </p:blipFill>
        <p:spPr>
          <a:xfrm>
            <a:off x="4532313" y="85261"/>
            <a:ext cx="4171849" cy="6671140"/>
          </a:xfrm>
          <a:prstGeom prst="rect">
            <a:avLst/>
          </a:prstGeom>
        </p:spPr>
      </p:pic>
      <p:sp>
        <p:nvSpPr>
          <p:cNvPr id="3" name="TextBox 2"/>
          <p:cNvSpPr txBox="1"/>
          <p:nvPr/>
        </p:nvSpPr>
        <p:spPr>
          <a:xfrm>
            <a:off x="3611961" y="6110070"/>
            <a:ext cx="1342996" cy="646331"/>
          </a:xfrm>
          <a:prstGeom prst="rect">
            <a:avLst/>
          </a:prstGeom>
          <a:noFill/>
        </p:spPr>
        <p:txBody>
          <a:bodyPr wrap="none" rtlCol="0">
            <a:spAutoFit/>
          </a:bodyPr>
          <a:lstStyle/>
          <a:p>
            <a:r>
              <a:rPr lang="en-US" sz="3600" dirty="0" smtClean="0"/>
              <a:t>Pelisse</a:t>
            </a:r>
            <a:endParaRPr lang="en-US" sz="3600" dirty="0"/>
          </a:p>
        </p:txBody>
      </p:sp>
    </p:spTree>
    <p:extLst>
      <p:ext uri="{BB962C8B-B14F-4D97-AF65-F5344CB8AC3E}">
        <p14:creationId xmlns:p14="http://schemas.microsoft.com/office/powerpoint/2010/main" val="19584395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bits_fig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37" y="251366"/>
            <a:ext cx="3958185" cy="6652412"/>
          </a:xfrm>
          <a:prstGeom prst="rect">
            <a:avLst/>
          </a:prstGeom>
        </p:spPr>
      </p:pic>
      <p:pic>
        <p:nvPicPr>
          <p:cNvPr id="3" name="Picture 2" descr="habits_fig0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1366" y="251365"/>
            <a:ext cx="3736097" cy="6350307"/>
          </a:xfrm>
          <a:prstGeom prst="rect">
            <a:avLst/>
          </a:prstGeom>
        </p:spPr>
      </p:pic>
      <p:sp>
        <p:nvSpPr>
          <p:cNvPr id="4" name="TextBox 3"/>
          <p:cNvSpPr txBox="1"/>
          <p:nvPr/>
        </p:nvSpPr>
        <p:spPr>
          <a:xfrm>
            <a:off x="4397832" y="5331612"/>
            <a:ext cx="1467068" cy="646331"/>
          </a:xfrm>
          <a:prstGeom prst="rect">
            <a:avLst/>
          </a:prstGeom>
          <a:noFill/>
        </p:spPr>
        <p:txBody>
          <a:bodyPr wrap="none" rtlCol="0">
            <a:spAutoFit/>
          </a:bodyPr>
          <a:lstStyle/>
          <a:p>
            <a:r>
              <a:rPr lang="en-US" sz="3600" b="1" dirty="0" smtClean="0"/>
              <a:t>Riding</a:t>
            </a:r>
            <a:endParaRPr lang="en-US" sz="3600" b="1" dirty="0"/>
          </a:p>
        </p:txBody>
      </p:sp>
    </p:spTree>
    <p:extLst>
      <p:ext uri="{BB962C8B-B14F-4D97-AF65-F5344CB8AC3E}">
        <p14:creationId xmlns:p14="http://schemas.microsoft.com/office/powerpoint/2010/main" val="13543211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Austen, Thursday, 20 November 1800:</a:t>
            </a:r>
          </a:p>
          <a:p>
            <a:r>
              <a:rPr lang="en-US" sz="2800" dirty="0" smtClean="0"/>
              <a:t>“Miss Debary, Susan, and Sally, all in black [mourning],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605624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3386674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vanda-reticule-emb-bir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754" y="4086466"/>
            <a:ext cx="2302833" cy="2831352"/>
          </a:xfrm>
          <a:prstGeom prst="rect">
            <a:avLst/>
          </a:prstGeom>
        </p:spPr>
      </p:pic>
      <p:pic>
        <p:nvPicPr>
          <p:cNvPr id="3" name="Picture 2" descr="1810-met-reticule-frenc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3755" y="0"/>
            <a:ext cx="3255264" cy="4328160"/>
          </a:xfrm>
          <a:prstGeom prst="rect">
            <a:avLst/>
          </a:prstGeom>
        </p:spPr>
      </p:pic>
      <p:pic>
        <p:nvPicPr>
          <p:cNvPr id="4" name="Picture 3" descr="reticules-purse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2826" y="104142"/>
            <a:ext cx="4311174" cy="3825110"/>
          </a:xfrm>
          <a:prstGeom prst="rect">
            <a:avLst/>
          </a:prstGeom>
        </p:spPr>
      </p:pic>
      <p:pic>
        <p:nvPicPr>
          <p:cNvPr id="5" name="Picture 4" descr="Screen Shot 2012-09-22 at 8.33.19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74771" y="2407824"/>
            <a:ext cx="2051212" cy="4450176"/>
          </a:xfrm>
          <a:prstGeom prst="rect">
            <a:avLst/>
          </a:prstGeom>
        </p:spPr>
      </p:pic>
      <p:sp>
        <p:nvSpPr>
          <p:cNvPr id="6" name="TextBox 5"/>
          <p:cNvSpPr txBox="1"/>
          <p:nvPr/>
        </p:nvSpPr>
        <p:spPr>
          <a:xfrm>
            <a:off x="6283399" y="5014096"/>
            <a:ext cx="1825966" cy="646331"/>
          </a:xfrm>
          <a:prstGeom prst="rect">
            <a:avLst/>
          </a:prstGeom>
          <a:noFill/>
        </p:spPr>
        <p:txBody>
          <a:bodyPr wrap="none" rtlCol="0">
            <a:spAutoFit/>
          </a:bodyPr>
          <a:lstStyle/>
          <a:p>
            <a:r>
              <a:rPr lang="en-US" sz="3600" dirty="0" smtClean="0"/>
              <a:t>Reticules</a:t>
            </a:r>
            <a:endParaRPr lang="en-US" sz="3600" dirty="0"/>
          </a:p>
        </p:txBody>
      </p:sp>
    </p:spTree>
    <p:extLst>
      <p:ext uri="{BB962C8B-B14F-4D97-AF65-F5344CB8AC3E}">
        <p14:creationId xmlns:p14="http://schemas.microsoft.com/office/powerpoint/2010/main" val="5223593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9-22 at 8.35.0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7140" y="4238284"/>
            <a:ext cx="5172968" cy="2557092"/>
          </a:xfrm>
          <a:prstGeom prst="rect">
            <a:avLst/>
          </a:prstGeom>
        </p:spPr>
      </p:pic>
      <p:pic>
        <p:nvPicPr>
          <p:cNvPr id="3" name="Picture 2" descr="Screen Shot 2012-09-22 at 8.35.32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5729054" cy="2897327"/>
          </a:xfrm>
          <a:prstGeom prst="rect">
            <a:avLst/>
          </a:prstGeom>
        </p:spPr>
      </p:pic>
      <p:pic>
        <p:nvPicPr>
          <p:cNvPr id="4" name="Picture 3" descr="13.49.37ab_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510" y="2784720"/>
            <a:ext cx="4253490" cy="2732110"/>
          </a:xfrm>
          <a:prstGeom prst="rect">
            <a:avLst/>
          </a:prstGeom>
        </p:spPr>
      </p:pic>
      <p:sp>
        <p:nvSpPr>
          <p:cNvPr id="6" name="TextBox 5"/>
          <p:cNvSpPr txBox="1"/>
          <p:nvPr/>
        </p:nvSpPr>
        <p:spPr>
          <a:xfrm>
            <a:off x="304250" y="3294221"/>
            <a:ext cx="3518704" cy="2523768"/>
          </a:xfrm>
          <a:prstGeom prst="rect">
            <a:avLst/>
          </a:prstGeom>
          <a:noFill/>
        </p:spPr>
        <p:txBody>
          <a:bodyPr wrap="square" rtlCol="0">
            <a:spAutoFit/>
          </a:bodyPr>
          <a:lstStyle/>
          <a:p>
            <a:r>
              <a:rPr lang="en-US" i="1" dirty="0" smtClean="0"/>
              <a:t>Sunday, 2 June 1799:</a:t>
            </a:r>
          </a:p>
          <a:p>
            <a:r>
              <a:rPr lang="en-US" sz="2800" dirty="0" smtClean="0"/>
              <a:t>“I am not fond of ordering shoes; </a:t>
            </a:r>
          </a:p>
          <a:p>
            <a:r>
              <a:rPr lang="en-US" sz="2800" dirty="0" smtClean="0"/>
              <a:t>and, at any rate, </a:t>
            </a:r>
          </a:p>
          <a:p>
            <a:r>
              <a:rPr lang="en-US" sz="2800" dirty="0" smtClean="0"/>
              <a:t>they shall all </a:t>
            </a:r>
          </a:p>
          <a:p>
            <a:r>
              <a:rPr lang="en-US" sz="2800" dirty="0" smtClean="0"/>
              <a:t>have flat heels.”</a:t>
            </a:r>
            <a:endParaRPr lang="en-US" sz="2800" dirty="0"/>
          </a:p>
        </p:txBody>
      </p:sp>
    </p:spTree>
    <p:extLst>
      <p:ext uri="{BB962C8B-B14F-4D97-AF65-F5344CB8AC3E}">
        <p14:creationId xmlns:p14="http://schemas.microsoft.com/office/powerpoint/2010/main" val="17499630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247" y="572006"/>
            <a:ext cx="4510821" cy="2954655"/>
          </a:xfrm>
          <a:prstGeom prst="rect">
            <a:avLst/>
          </a:prstGeom>
          <a:noFill/>
        </p:spPr>
        <p:txBody>
          <a:bodyPr wrap="square" rtlCol="0">
            <a:spAutoFit/>
          </a:bodyPr>
          <a:lstStyle/>
          <a:p>
            <a:r>
              <a:rPr lang="en-US" i="1" dirty="0" smtClean="0"/>
              <a:t>Sunday, 2 June 1799:</a:t>
            </a:r>
          </a:p>
          <a:p>
            <a:r>
              <a:rPr lang="en-US" sz="2400" dirty="0" smtClean="0"/>
              <a:t>“Flowers are very much worn, and fruit is still more the thing. Elizabeth has a bunch of strawberries, and I have seen grapes, cherries, plums, and apricots.”</a:t>
            </a:r>
          </a:p>
          <a:p>
            <a:endParaRPr lang="en-US" sz="2400" b="1" dirty="0"/>
          </a:p>
        </p:txBody>
      </p:sp>
      <p:sp>
        <p:nvSpPr>
          <p:cNvPr id="3" name="TextBox 2"/>
          <p:cNvSpPr txBox="1"/>
          <p:nvPr/>
        </p:nvSpPr>
        <p:spPr>
          <a:xfrm>
            <a:off x="304247" y="3465106"/>
            <a:ext cx="4510821" cy="2585323"/>
          </a:xfrm>
          <a:prstGeom prst="rect">
            <a:avLst/>
          </a:prstGeom>
          <a:noFill/>
        </p:spPr>
        <p:txBody>
          <a:bodyPr wrap="square" rtlCol="0">
            <a:spAutoFit/>
          </a:bodyPr>
          <a:lstStyle/>
          <a:p>
            <a:r>
              <a:rPr lang="en-US" i="1" dirty="0" smtClean="0"/>
              <a:t>Tuesday, 11 June 1799:</a:t>
            </a:r>
          </a:p>
          <a:p>
            <a:r>
              <a:rPr lang="en-US" sz="2400" dirty="0" smtClean="0"/>
              <a:t>“I cannot decide on the fruit till I hear from you again. Besides, I cannot help thinking that it is more natural to have flowers grow out of the head than fruit. What do you think on that subject?</a:t>
            </a:r>
            <a:endParaRPr lang="en-US" sz="2400" dirty="0"/>
          </a:p>
        </p:txBody>
      </p:sp>
      <p:pic>
        <p:nvPicPr>
          <p:cNvPr id="5" name="Picture 4" descr="1799-hats-hairdress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18286" y="572006"/>
            <a:ext cx="3825714" cy="5478423"/>
          </a:xfrm>
          <a:prstGeom prst="rect">
            <a:avLst/>
          </a:prstGeom>
        </p:spPr>
      </p:pic>
    </p:spTree>
    <p:extLst>
      <p:ext uri="{BB962C8B-B14F-4D97-AF65-F5344CB8AC3E}">
        <p14:creationId xmlns:p14="http://schemas.microsoft.com/office/powerpoint/2010/main" val="6085801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8-nypl-bon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30"/>
            <a:ext cx="3783268" cy="6945130"/>
          </a:xfrm>
          <a:prstGeom prst="rect">
            <a:avLst/>
          </a:prstGeom>
        </p:spPr>
      </p:pic>
      <p:pic>
        <p:nvPicPr>
          <p:cNvPr id="3" name="Picture 2" descr="1810-mma-bonnet-CI52.9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7746" y="1590164"/>
            <a:ext cx="3760831" cy="5175586"/>
          </a:xfrm>
          <a:prstGeom prst="rect">
            <a:avLst/>
          </a:prstGeom>
        </p:spPr>
      </p:pic>
      <p:sp>
        <p:nvSpPr>
          <p:cNvPr id="4" name="TextBox 3"/>
          <p:cNvSpPr txBox="1"/>
          <p:nvPr/>
        </p:nvSpPr>
        <p:spPr>
          <a:xfrm>
            <a:off x="4008149" y="343975"/>
            <a:ext cx="4801840" cy="954107"/>
          </a:xfrm>
          <a:prstGeom prst="rect">
            <a:avLst/>
          </a:prstGeom>
          <a:noFill/>
        </p:spPr>
        <p:txBody>
          <a:bodyPr wrap="square" rtlCol="0">
            <a:spAutoFit/>
          </a:bodyPr>
          <a:lstStyle/>
          <a:p>
            <a:r>
              <a:rPr lang="en-US" sz="2800" dirty="0" smtClean="0"/>
              <a:t>1808-1810: Accommodating Grecian hair</a:t>
            </a:r>
            <a:endParaRPr lang="en-US" sz="2800" dirty="0"/>
          </a:p>
        </p:txBody>
      </p:sp>
    </p:spTree>
    <p:extLst>
      <p:ext uri="{BB962C8B-B14F-4D97-AF65-F5344CB8AC3E}">
        <p14:creationId xmlns:p14="http://schemas.microsoft.com/office/powerpoint/2010/main" val="21467539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15552183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7-bonnets-costume-or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874080" cy="6858000"/>
          </a:xfrm>
          <a:prstGeom prst="rect">
            <a:avLst/>
          </a:prstGeom>
        </p:spPr>
      </p:pic>
      <p:pic>
        <p:nvPicPr>
          <p:cNvPr id="4" name="Picture 3" descr="1819-cp-1785-bonne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035" y="0"/>
            <a:ext cx="3944112" cy="6242304"/>
          </a:xfrm>
          <a:prstGeom prst="rect">
            <a:avLst/>
          </a:prstGeom>
        </p:spPr>
      </p:pic>
    </p:spTree>
    <p:extLst>
      <p:ext uri="{BB962C8B-B14F-4D97-AF65-F5344CB8AC3E}">
        <p14:creationId xmlns:p14="http://schemas.microsoft.com/office/powerpoint/2010/main" val="10060473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rotWithShape="1">
          <a:blip r:embed="rId3">
            <a:extLst>
              <a:ext uri="{28A0092B-C50C-407E-A947-70E740481C1C}">
                <a14:useLocalDpi xmlns:a14="http://schemas.microsoft.com/office/drawing/2010/main" val="0"/>
              </a:ext>
            </a:extLst>
          </a:blip>
          <a:srcRect t="-1" b="9314"/>
          <a:stretch/>
        </p:blipFill>
        <p:spPr>
          <a:xfrm>
            <a:off x="4509046" y="-67210"/>
            <a:ext cx="4550504" cy="6925210"/>
          </a:xfrm>
          <a:prstGeom prst="rect">
            <a:avLst/>
          </a:prstGeom>
        </p:spPr>
      </p:pic>
      <p:sp>
        <p:nvSpPr>
          <p:cNvPr id="3" name="TextBox 2"/>
          <p:cNvSpPr txBox="1"/>
          <p:nvPr/>
        </p:nvSpPr>
        <p:spPr>
          <a:xfrm>
            <a:off x="304249" y="555652"/>
            <a:ext cx="4204797" cy="584776"/>
          </a:xfrm>
          <a:prstGeom prst="rect">
            <a:avLst/>
          </a:prstGeom>
          <a:noFill/>
        </p:spPr>
        <p:txBody>
          <a:bodyPr wrap="none" rtlCol="0">
            <a:spAutoFit/>
          </a:bodyPr>
          <a:lstStyle/>
          <a:p>
            <a:r>
              <a:rPr lang="en-US" sz="3200" dirty="0" smtClean="0"/>
              <a:t>Court Dress (After 1821)</a:t>
            </a:r>
            <a:endParaRPr lang="en-US" sz="3200" dirty="0"/>
          </a:p>
        </p:txBody>
      </p:sp>
    </p:spTree>
    <p:extLst>
      <p:ext uri="{BB962C8B-B14F-4D97-AF65-F5344CB8AC3E}">
        <p14:creationId xmlns:p14="http://schemas.microsoft.com/office/powerpoint/2010/main" val="12339832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88201" cy="6858000"/>
          </a:xfrm>
          <a:prstGeom prst="rect">
            <a:avLst/>
          </a:prstGeom>
        </p:spPr>
      </p:pic>
      <p:pic>
        <p:nvPicPr>
          <p:cNvPr id="3" name="Picture 2" descr="1808-wu-lba-courtdre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990" y="0"/>
            <a:ext cx="4272010" cy="6858000"/>
          </a:xfrm>
          <a:prstGeom prst="rect">
            <a:avLst/>
          </a:prstGeom>
        </p:spPr>
      </p:pic>
      <p:sp>
        <p:nvSpPr>
          <p:cNvPr id="4" name="TextBox 3"/>
          <p:cNvSpPr txBox="1"/>
          <p:nvPr/>
        </p:nvSpPr>
        <p:spPr>
          <a:xfrm>
            <a:off x="3624529" y="714410"/>
            <a:ext cx="3584986" cy="523220"/>
          </a:xfrm>
          <a:prstGeom prst="rect">
            <a:avLst/>
          </a:prstGeom>
          <a:noFill/>
        </p:spPr>
        <p:txBody>
          <a:bodyPr wrap="none" rtlCol="0">
            <a:spAutoFit/>
          </a:bodyPr>
          <a:lstStyle/>
          <a:p>
            <a:r>
              <a:rPr lang="en-US" sz="2800" b="1" dirty="0" smtClean="0"/>
              <a:t>Court Dress: 1800-1821</a:t>
            </a:r>
            <a:endParaRPr lang="en-US" sz="2800" b="1" dirty="0"/>
          </a:p>
        </p:txBody>
      </p:sp>
    </p:spTree>
    <p:extLst>
      <p:ext uri="{BB962C8B-B14F-4D97-AF65-F5344CB8AC3E}">
        <p14:creationId xmlns:p14="http://schemas.microsoft.com/office/powerpoint/2010/main" val="18336394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1775-1830</a:t>
            </a:r>
            <a:endParaRPr lang="en-US" dirty="0"/>
          </a:p>
        </p:txBody>
      </p:sp>
      <p:sp>
        <p:nvSpPr>
          <p:cNvPr id="4" name="TextBox 3"/>
          <p:cNvSpPr txBox="1"/>
          <p:nvPr/>
        </p:nvSpPr>
        <p:spPr>
          <a:xfrm>
            <a:off x="1057005" y="2471217"/>
            <a:ext cx="8033970" cy="3570208"/>
          </a:xfrm>
          <a:prstGeom prst="rect">
            <a:avLst/>
          </a:prstGeom>
          <a:noFill/>
        </p:spPr>
        <p:txBody>
          <a:bodyPr wrap="none" rtlCol="0">
            <a:spAutoFit/>
          </a:bodyPr>
          <a:lstStyle/>
          <a:p>
            <a:pPr>
              <a:spcAft>
                <a:spcPts val="600"/>
              </a:spcAft>
            </a:pPr>
            <a:r>
              <a:rPr lang="en-US" sz="2800" dirty="0" smtClean="0"/>
              <a:t>	1775-</a:t>
            </a:r>
            <a:r>
              <a:rPr lang="en-US" sz="2800" dirty="0"/>
              <a:t>1790: Formal, wide, natural waist</a:t>
            </a:r>
          </a:p>
          <a:p>
            <a:pPr>
              <a:spcAft>
                <a:spcPts val="600"/>
              </a:spcAft>
            </a:pPr>
            <a:r>
              <a:rPr lang="en-US" sz="2800" dirty="0"/>
              <a:t>	1789-1799: High waists and muslins, full</a:t>
            </a:r>
          </a:p>
          <a:p>
            <a:pPr>
              <a:spcAft>
                <a:spcPts val="600"/>
              </a:spcAft>
            </a:pPr>
            <a:r>
              <a:rPr lang="en-US" sz="2800" dirty="0"/>
              <a:t>	1800-1810: Greek and Roman, </a:t>
            </a:r>
            <a:r>
              <a:rPr lang="en-US" sz="2800" dirty="0" smtClean="0"/>
              <a:t>narrowing, vertical</a:t>
            </a:r>
            <a:endParaRPr lang="en-US" sz="2800" dirty="0"/>
          </a:p>
          <a:p>
            <a:pPr>
              <a:spcAft>
                <a:spcPts val="600"/>
              </a:spcAft>
            </a:pPr>
            <a:r>
              <a:rPr lang="en-US" sz="2800" dirty="0"/>
              <a:t>	1811-1814: Gothic moves in, decorative trim</a:t>
            </a:r>
          </a:p>
          <a:p>
            <a:pPr>
              <a:spcAft>
                <a:spcPts val="600"/>
              </a:spcAft>
            </a:pPr>
            <a:r>
              <a:rPr lang="en-US" sz="2800" dirty="0"/>
              <a:t>	1815-1817: Shrinking bodice, more </a:t>
            </a:r>
            <a:r>
              <a:rPr lang="en-US" sz="2800" dirty="0" smtClean="0"/>
              <a:t>trim</a:t>
            </a:r>
            <a:endParaRPr lang="en-US" sz="2800" dirty="0"/>
          </a:p>
          <a:p>
            <a:pPr>
              <a:spcAft>
                <a:spcPts val="600"/>
              </a:spcAft>
            </a:pPr>
            <a:r>
              <a:rPr lang="en-US" sz="2800" dirty="0"/>
              <a:t>	</a:t>
            </a:r>
            <a:r>
              <a:rPr lang="en-US" sz="2800" dirty="0" smtClean="0"/>
              <a:t>1817-1820: More trim, wider hem with deeper trim</a:t>
            </a:r>
          </a:p>
          <a:p>
            <a:pPr>
              <a:spcAft>
                <a:spcPts val="600"/>
              </a:spcAft>
            </a:pPr>
            <a:r>
              <a:rPr lang="en-US" sz="2800" dirty="0"/>
              <a:t>	</a:t>
            </a:r>
            <a:r>
              <a:rPr lang="en-US" sz="2800" dirty="0" smtClean="0"/>
              <a:t>1820s: Waistlines drop, shoulders and skirts go wide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0438621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Austen 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t>1801-1806 Bath years – extremely narrow,  “Greek columns”</a:t>
            </a:r>
          </a:p>
          <a:p>
            <a:pPr marL="0" indent="0">
              <a:spcBef>
                <a:spcPts val="800"/>
              </a:spcBef>
              <a:buNone/>
            </a:pPr>
            <a:r>
              <a:rPr lang="en-US" sz="2600" dirty="0" smtClean="0"/>
              <a:t>1807-1811 </a:t>
            </a:r>
            <a:r>
              <a:rPr lang="en-US" sz="2600" dirty="0"/>
              <a:t>M</a:t>
            </a:r>
            <a:r>
              <a:rPr lang="en-US" sz="2600" dirty="0" smtClean="0"/>
              <a:t>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512056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53099" y="208491"/>
            <a:ext cx="2722727" cy="1200329"/>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3810890" cy="6858000"/>
          </a:xfrm>
          <a:prstGeom prst="rect">
            <a:avLst/>
          </a:prstGeom>
        </p:spPr>
      </p:pic>
    </p:spTree>
    <p:extLst>
      <p:ext uri="{BB962C8B-B14F-4D97-AF65-F5344CB8AC3E}">
        <p14:creationId xmlns:p14="http://schemas.microsoft.com/office/powerpoint/2010/main" val="297775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7510428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5" y="137688"/>
            <a:ext cx="3488600" cy="5650319"/>
          </a:xfrm>
          <a:prstGeom prst="rect">
            <a:avLst/>
          </a:prstGeom>
        </p:spPr>
      </p:pic>
      <p:sp>
        <p:nvSpPr>
          <p:cNvPr id="4" name="TextBox 3"/>
          <p:cNvSpPr txBox="1"/>
          <p:nvPr/>
        </p:nvSpPr>
        <p:spPr>
          <a:xfrm>
            <a:off x="1590664" y="6095999"/>
            <a:ext cx="990300" cy="523220"/>
          </a:xfrm>
          <a:prstGeom prst="rect">
            <a:avLst/>
          </a:prstGeom>
          <a:noFill/>
        </p:spPr>
        <p:txBody>
          <a:bodyPr wrap="none" rtlCol="0">
            <a:spAutoFit/>
          </a:bodyPr>
          <a:lstStyle/>
          <a:p>
            <a:r>
              <a:rPr lang="en-US" sz="2800" dirty="0" smtClean="0"/>
              <a:t>1790s</a:t>
            </a:r>
            <a:endParaRPr lang="en-US" sz="2800" dirty="0"/>
          </a:p>
        </p:txBody>
      </p:sp>
    </p:spTree>
    <p:extLst>
      <p:ext uri="{BB962C8B-B14F-4D97-AF65-F5344CB8AC3E}">
        <p14:creationId xmlns:p14="http://schemas.microsoft.com/office/powerpoint/2010/main" val="32468577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0s-chemise-dress0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355577" cy="6858000"/>
          </a:xfrm>
          <a:prstGeom prst="rect">
            <a:avLst/>
          </a:prstGeom>
        </p:spPr>
      </p:pic>
      <p:pic>
        <p:nvPicPr>
          <p:cNvPr id="5" name="Picture 4" descr="1780s-chemisedress0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3956" y="2361296"/>
            <a:ext cx="3350044" cy="4496703"/>
          </a:xfrm>
          <a:prstGeom prst="rect">
            <a:avLst/>
          </a:prstGeom>
        </p:spPr>
      </p:pic>
      <p:pic>
        <p:nvPicPr>
          <p:cNvPr id="3" name="Picture 2" descr="1780s-chemisedress-mdubarry.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5069" y="0"/>
            <a:ext cx="2332688" cy="3201613"/>
          </a:xfrm>
          <a:prstGeom prst="rect">
            <a:avLst/>
          </a:prstGeom>
        </p:spPr>
      </p:pic>
      <p:sp>
        <p:nvSpPr>
          <p:cNvPr id="4" name="TextBox 3"/>
          <p:cNvSpPr txBox="1"/>
          <p:nvPr/>
        </p:nvSpPr>
        <p:spPr>
          <a:xfrm>
            <a:off x="7373918" y="518872"/>
            <a:ext cx="1515750" cy="1384995"/>
          </a:xfrm>
          <a:prstGeom prst="rect">
            <a:avLst/>
          </a:prstGeom>
          <a:noFill/>
        </p:spPr>
        <p:txBody>
          <a:bodyPr wrap="square" rtlCol="0">
            <a:spAutoFit/>
          </a:bodyPr>
          <a:lstStyle/>
          <a:p>
            <a:r>
              <a:rPr lang="en-US" sz="2800" dirty="0" smtClean="0"/>
              <a:t>1780s </a:t>
            </a:r>
          </a:p>
          <a:p>
            <a:r>
              <a:rPr lang="en-US" sz="2800" dirty="0" smtClean="0"/>
              <a:t>Chemise </a:t>
            </a:r>
          </a:p>
          <a:p>
            <a:r>
              <a:rPr lang="en-US" sz="2800" dirty="0" smtClean="0"/>
              <a:t>Dress</a:t>
            </a:r>
            <a:endParaRPr lang="en-US" sz="2800" dirty="0"/>
          </a:p>
        </p:txBody>
      </p:sp>
    </p:spTree>
    <p:extLst>
      <p:ext uri="{BB962C8B-B14F-4D97-AF65-F5344CB8AC3E}">
        <p14:creationId xmlns:p14="http://schemas.microsoft.com/office/powerpoint/2010/main" val="2940752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chemeClr val="bg1">
                    <a:lumMod val="75000"/>
                  </a:schemeClr>
                </a:solidFill>
              </a:rPr>
              <a:t>1775-1790 Youth – “horizontal” silhouette, natural waist, wide skirts, highly structured  (but not for children) </a:t>
            </a:r>
          </a:p>
          <a:p>
            <a:pPr marL="0" indent="0">
              <a:spcBef>
                <a:spcPts val="800"/>
              </a:spcBef>
              <a:buNone/>
            </a:pPr>
            <a:r>
              <a:rPr lang="en-US" sz="2600" dirty="0" smtClean="0"/>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6587874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Why?</a:t>
            </a:r>
            <a:endParaRPr lang="en-US" sz="4400" b="1" dirty="0"/>
          </a:p>
        </p:txBody>
      </p:sp>
      <p:sp>
        <p:nvSpPr>
          <p:cNvPr id="3" name="TextBox 2"/>
          <p:cNvSpPr txBox="1"/>
          <p:nvPr/>
        </p:nvSpPr>
        <p:spPr>
          <a:xfrm>
            <a:off x="1671803" y="1971027"/>
            <a:ext cx="6345908" cy="3693319"/>
          </a:xfrm>
          <a:prstGeom prst="rect">
            <a:avLst/>
          </a:prstGeom>
          <a:noFill/>
        </p:spPr>
        <p:txBody>
          <a:bodyPr wrap="none" rtlCol="0">
            <a:spAutoFit/>
          </a:bodyPr>
          <a:lstStyle/>
          <a:p>
            <a:r>
              <a:rPr lang="en-US" sz="3600" dirty="0" smtClean="0"/>
              <a:t>Was it the Greek statues?</a:t>
            </a:r>
          </a:p>
          <a:p>
            <a:r>
              <a:rPr lang="en-US" sz="3600" dirty="0" smtClean="0"/>
              <a:t>Was it the French revolution?</a:t>
            </a:r>
          </a:p>
          <a:p>
            <a:r>
              <a:rPr lang="en-US" sz="3600" dirty="0" smtClean="0"/>
              <a:t>Was it the Indies (East and West)?</a:t>
            </a:r>
          </a:p>
          <a:p>
            <a:r>
              <a:rPr lang="en-US" sz="3600" dirty="0" smtClean="0"/>
              <a:t>Was it new technology?</a:t>
            </a:r>
          </a:p>
          <a:p>
            <a:r>
              <a:rPr lang="en-US" sz="3600" dirty="0"/>
              <a:t>Was it </a:t>
            </a:r>
            <a:r>
              <a:rPr lang="en-US" sz="3600" dirty="0" smtClean="0"/>
              <a:t>politics and globalization?</a:t>
            </a:r>
          </a:p>
          <a:p>
            <a:r>
              <a:rPr lang="en-US" sz="3600" dirty="0" smtClean="0"/>
              <a:t>Was it the price of muslin?</a:t>
            </a:r>
          </a:p>
          <a:p>
            <a:endParaRPr lang="en-US" dirty="0"/>
          </a:p>
        </p:txBody>
      </p:sp>
    </p:spTree>
    <p:extLst>
      <p:ext uri="{BB962C8B-B14F-4D97-AF65-F5344CB8AC3E}">
        <p14:creationId xmlns:p14="http://schemas.microsoft.com/office/powerpoint/2010/main" val="15276262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5x-stay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554" y="409637"/>
            <a:ext cx="3782547" cy="4626791"/>
          </a:xfrm>
          <a:prstGeom prst="rect">
            <a:avLst/>
          </a:prstGeom>
        </p:spPr>
      </p:pic>
      <p:pic>
        <p:nvPicPr>
          <p:cNvPr id="3" name="Picture 2" descr="1790-artstor-mma-pink-overgown.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9520" y="0"/>
            <a:ext cx="4822785" cy="6858000"/>
          </a:xfrm>
          <a:prstGeom prst="rect">
            <a:avLst/>
          </a:prstGeom>
        </p:spPr>
      </p:pic>
    </p:spTree>
    <p:extLst>
      <p:ext uri="{BB962C8B-B14F-4D97-AF65-F5344CB8AC3E}">
        <p14:creationId xmlns:p14="http://schemas.microsoft.com/office/powerpoint/2010/main" val="19795251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95-mma-opengow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0642" y="0"/>
            <a:ext cx="5193358" cy="6389996"/>
          </a:xfrm>
          <a:prstGeom prst="rect">
            <a:avLst/>
          </a:prstGeom>
        </p:spPr>
      </p:pic>
      <p:sp>
        <p:nvSpPr>
          <p:cNvPr id="4" name="TextBox 3"/>
          <p:cNvSpPr txBox="1"/>
          <p:nvPr/>
        </p:nvSpPr>
        <p:spPr>
          <a:xfrm>
            <a:off x="1706926" y="5777911"/>
            <a:ext cx="960119" cy="584776"/>
          </a:xfrm>
          <a:prstGeom prst="rect">
            <a:avLst/>
          </a:prstGeom>
          <a:noFill/>
        </p:spPr>
        <p:txBody>
          <a:bodyPr wrap="none" rtlCol="0">
            <a:spAutoFit/>
          </a:bodyPr>
          <a:lstStyle/>
          <a:p>
            <a:r>
              <a:rPr lang="en-US" sz="3200" dirty="0" smtClean="0"/>
              <a:t>1794</a:t>
            </a:r>
          </a:p>
        </p:txBody>
      </p:sp>
      <p:pic>
        <p:nvPicPr>
          <p:cNvPr id="5" name="Picture 4" descr="tumblr_ml7ws3Hd901rwahceo1_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100744" cy="5462191"/>
          </a:xfrm>
          <a:prstGeom prst="rect">
            <a:avLst/>
          </a:prstGeom>
        </p:spPr>
      </p:pic>
    </p:spTree>
    <p:extLst>
      <p:ext uri="{BB962C8B-B14F-4D97-AF65-F5344CB8AC3E}">
        <p14:creationId xmlns:p14="http://schemas.microsoft.com/office/powerpoint/2010/main" val="9132835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0-englishtrades-shortstay.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68" y="0"/>
            <a:ext cx="3596128" cy="6858000"/>
          </a:xfrm>
          <a:prstGeom prst="rect">
            <a:avLst/>
          </a:prstGeom>
        </p:spPr>
      </p:pic>
      <p:pic>
        <p:nvPicPr>
          <p:cNvPr id="3" name="Picture 2" descr="heideloff-1796-03-000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28474" y="-204115"/>
            <a:ext cx="4615526" cy="7062115"/>
          </a:xfrm>
          <a:prstGeom prst="rect">
            <a:avLst/>
          </a:prstGeom>
        </p:spPr>
      </p:pic>
    </p:spTree>
    <p:extLst>
      <p:ext uri="{BB962C8B-B14F-4D97-AF65-F5344CB8AC3E}">
        <p14:creationId xmlns:p14="http://schemas.microsoft.com/office/powerpoint/2010/main" val="13377751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303" y="100188"/>
            <a:ext cx="6967172" cy="646331"/>
          </a:xfrm>
          <a:prstGeom prst="rect">
            <a:avLst/>
          </a:prstGeom>
          <a:noFill/>
        </p:spPr>
        <p:txBody>
          <a:bodyPr wrap="none" rtlCol="0">
            <a:spAutoFit/>
          </a:bodyPr>
          <a:lstStyle/>
          <a:p>
            <a:r>
              <a:rPr lang="en-US" sz="3600" dirty="0" smtClean="0"/>
              <a:t>1790s: Big hats, big hair, big feathers</a:t>
            </a:r>
            <a:endParaRPr lang="en-US" sz="3600" dirty="0"/>
          </a:p>
        </p:txBody>
      </p:sp>
      <p:pic>
        <p:nvPicPr>
          <p:cNvPr id="5" name="Picture 4" descr="1795-threegowns-columbia.jpg"/>
          <p:cNvPicPr>
            <a:picLocks noChangeAspect="1"/>
          </p:cNvPicPr>
          <p:nvPr/>
        </p:nvPicPr>
        <p:blipFill rotWithShape="1">
          <a:blip r:embed="rId3">
            <a:extLst>
              <a:ext uri="{28A0092B-C50C-407E-A947-70E740481C1C}">
                <a14:useLocalDpi xmlns:a14="http://schemas.microsoft.com/office/drawing/2010/main" val="0"/>
              </a:ext>
            </a:extLst>
          </a:blip>
          <a:srcRect r="2508" b="6395"/>
          <a:stretch/>
        </p:blipFill>
        <p:spPr>
          <a:xfrm>
            <a:off x="1775853" y="789340"/>
            <a:ext cx="5786997" cy="6068660"/>
          </a:xfrm>
          <a:prstGeom prst="rect">
            <a:avLst/>
          </a:prstGeom>
        </p:spPr>
      </p:pic>
    </p:spTree>
    <p:extLst>
      <p:ext uri="{BB962C8B-B14F-4D97-AF65-F5344CB8AC3E}">
        <p14:creationId xmlns:p14="http://schemas.microsoft.com/office/powerpoint/2010/main" val="28635050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85900" y="0"/>
            <a:ext cx="6168571" cy="6858000"/>
          </a:xfrm>
          <a:prstGeom prst="rect">
            <a:avLst/>
          </a:prstGeom>
        </p:spPr>
      </p:pic>
    </p:spTree>
    <p:extLst>
      <p:ext uri="{BB962C8B-B14F-4D97-AF65-F5344CB8AC3E}">
        <p14:creationId xmlns:p14="http://schemas.microsoft.com/office/powerpoint/2010/main" val="9360275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30551946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1450" y="43458"/>
            <a:ext cx="5162550" cy="2523768"/>
          </a:xfrm>
          <a:prstGeom prst="rect">
            <a:avLst/>
          </a:prstGeom>
          <a:noFill/>
        </p:spPr>
        <p:txBody>
          <a:bodyPr wrap="square" rtlCol="0">
            <a:spAutoFit/>
          </a:bodyPr>
          <a:lstStyle/>
          <a:p>
            <a:r>
              <a:rPr lang="en-US" i="1" dirty="0" smtClean="0"/>
              <a:t>Austen, 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12507"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567226"/>
            <a:ext cx="3200400" cy="4068305"/>
          </a:xfrm>
          <a:prstGeom prst="rect">
            <a:avLst/>
          </a:prstGeom>
        </p:spPr>
      </p:pic>
    </p:spTree>
    <p:extLst>
      <p:ext uri="{BB962C8B-B14F-4D97-AF65-F5344CB8AC3E}">
        <p14:creationId xmlns:p14="http://schemas.microsoft.com/office/powerpoint/2010/main" val="17743573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4-fashionsoflondon-promenade-Kensingtongarde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107004"/>
          </a:xfrm>
          <a:prstGeom prst="rect">
            <a:avLst/>
          </a:prstGeom>
        </p:spPr>
      </p:pic>
      <p:sp>
        <p:nvSpPr>
          <p:cNvPr id="3" name="TextBox 2"/>
          <p:cNvSpPr txBox="1"/>
          <p:nvPr/>
        </p:nvSpPr>
        <p:spPr>
          <a:xfrm>
            <a:off x="0" y="6107004"/>
            <a:ext cx="8956747" cy="553998"/>
          </a:xfrm>
          <a:prstGeom prst="rect">
            <a:avLst/>
          </a:prstGeom>
          <a:noFill/>
        </p:spPr>
        <p:txBody>
          <a:bodyPr wrap="none" rtlCol="0">
            <a:spAutoFit/>
          </a:bodyPr>
          <a:lstStyle/>
          <a:p>
            <a:r>
              <a:rPr lang="en-US" sz="3000" dirty="0" smtClean="0"/>
              <a:t>“Both well-dressed with veils and parasols like other girls.”</a:t>
            </a:r>
            <a:endParaRPr lang="en-US" sz="3000" dirty="0"/>
          </a:p>
        </p:txBody>
      </p:sp>
    </p:spTree>
    <p:extLst>
      <p:ext uri="{BB962C8B-B14F-4D97-AF65-F5344CB8AC3E}">
        <p14:creationId xmlns:p14="http://schemas.microsoft.com/office/powerpoint/2010/main" val="13709738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35868896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t>1801-1806 Bath years – extremely narrow,  </a:t>
            </a:r>
            <a:br>
              <a:rPr lang="en-US" sz="2600" dirty="0" smtClean="0"/>
            </a:br>
            <a:r>
              <a:rPr lang="en-US" sz="2600" dirty="0" smtClean="0"/>
              <a:t>“Greek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4039" y="2501592"/>
            <a:ext cx="2288545" cy="4356408"/>
          </a:xfrm>
          <a:prstGeom prst="rect">
            <a:avLst/>
          </a:prstGeom>
        </p:spPr>
      </p:pic>
    </p:spTree>
    <p:extLst>
      <p:ext uri="{BB962C8B-B14F-4D97-AF65-F5344CB8AC3E}">
        <p14:creationId xmlns:p14="http://schemas.microsoft.com/office/powerpoint/2010/main" val="5516724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062651"/>
          </a:xfrm>
          <a:prstGeom prst="rect">
            <a:avLst/>
          </a:prstGeom>
          <a:noFill/>
        </p:spPr>
        <p:txBody>
          <a:bodyPr wrap="square" rtlCol="0">
            <a:spAutoFit/>
          </a:bodyPr>
          <a:lstStyle/>
          <a:p>
            <a:r>
              <a:rPr lang="en-US" i="1" dirty="0" smtClean="0"/>
              <a:t>Austen, Tuesday</a:t>
            </a:r>
            <a:r>
              <a:rPr lang="en-US" i="1" dirty="0"/>
              <a:t>, 8 January 1799: </a:t>
            </a:r>
            <a:endParaRPr lang="en-US" i="1" dirty="0" smtClean="0"/>
          </a:p>
          <a:p>
            <a:r>
              <a:rPr lang="en-US" sz="2400" dirty="0" smtClean="0"/>
              <a:t>“I </a:t>
            </a:r>
            <a:r>
              <a:rPr lang="en-US" sz="2400" dirty="0"/>
              <a:t>am not to wear my white satin cap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p:txBody>
      </p:sp>
    </p:spTree>
    <p:extLst>
      <p:ext uri="{BB962C8B-B14F-4D97-AF65-F5344CB8AC3E}">
        <p14:creationId xmlns:p14="http://schemas.microsoft.com/office/powerpoint/2010/main" val="15477353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56" y="-317516"/>
            <a:ext cx="9829474" cy="7175516"/>
          </a:xfrm>
          <a:prstGeom prst="rect">
            <a:avLst/>
          </a:prstGeom>
        </p:spPr>
      </p:pic>
    </p:spTree>
    <p:extLst>
      <p:ext uri="{BB962C8B-B14F-4D97-AF65-F5344CB8AC3E}">
        <p14:creationId xmlns:p14="http://schemas.microsoft.com/office/powerpoint/2010/main" val="5680265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3011" y="0"/>
            <a:ext cx="4479403" cy="6858000"/>
          </a:xfrm>
          <a:prstGeom prst="rect">
            <a:avLst/>
          </a:prstGeom>
        </p:spPr>
      </p:pic>
    </p:spTree>
    <p:extLst>
      <p:ext uri="{BB962C8B-B14F-4D97-AF65-F5344CB8AC3E}">
        <p14:creationId xmlns:p14="http://schemas.microsoft.com/office/powerpoint/2010/main" val="23430812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44" y="1107996"/>
            <a:ext cx="8130137" cy="5741909"/>
          </a:xfrm>
          <a:prstGeom prst="rect">
            <a:avLst/>
          </a:prstGeom>
        </p:spPr>
      </p:pic>
      <p:sp>
        <p:nvSpPr>
          <p:cNvPr id="3" name="TextBox 2"/>
          <p:cNvSpPr txBox="1"/>
          <p:nvPr/>
        </p:nvSpPr>
        <p:spPr>
          <a:xfrm>
            <a:off x="676833" y="0"/>
            <a:ext cx="7710960" cy="1107996"/>
          </a:xfrm>
          <a:prstGeom prst="rect">
            <a:avLst/>
          </a:prstGeom>
          <a:noFill/>
        </p:spPr>
        <p:txBody>
          <a:bodyPr wrap="square" rtlCol="0">
            <a:spAutoFit/>
          </a:bodyPr>
          <a:lstStyle/>
          <a:p>
            <a:pPr algn="ctr"/>
            <a:r>
              <a:rPr lang="en-US" sz="2400" dirty="0" smtClean="0"/>
              <a:t>The year 1740, a Lady’s full dress of </a:t>
            </a:r>
            <a:r>
              <a:rPr lang="en-US" sz="2400" dirty="0" err="1" smtClean="0"/>
              <a:t>Bombazeen</a:t>
            </a:r>
            <a:r>
              <a:rPr lang="en-US" sz="2400" dirty="0" smtClean="0"/>
              <a:t>. </a:t>
            </a:r>
          </a:p>
          <a:p>
            <a:pPr algn="ctr"/>
            <a:r>
              <a:rPr lang="en-US" sz="2400" dirty="0" smtClean="0"/>
              <a:t>The year 1807, a Lady’s undress of “Bum-Be-Seen.”</a:t>
            </a:r>
          </a:p>
          <a:p>
            <a:endParaRPr lang="en-US" dirty="0"/>
          </a:p>
        </p:txBody>
      </p:sp>
    </p:spTree>
    <p:extLst>
      <p:ext uri="{BB962C8B-B14F-4D97-AF65-F5344CB8AC3E}">
        <p14:creationId xmlns:p14="http://schemas.microsoft.com/office/powerpoint/2010/main" val="41400034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1207384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2109562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088" r="10400" b="7301"/>
          <a:stretch/>
        </p:blipFill>
        <p:spPr>
          <a:xfrm>
            <a:off x="677636" y="217323"/>
            <a:ext cx="2917371" cy="6357257"/>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5405" t="8254" r="15576"/>
          <a:stretch/>
        </p:blipFill>
        <p:spPr>
          <a:xfrm>
            <a:off x="5777489" y="883681"/>
            <a:ext cx="3366511" cy="5791201"/>
          </a:xfrm>
          <a:prstGeom prst="rect">
            <a:avLst/>
          </a:prstGeom>
        </p:spPr>
      </p:pic>
      <p:sp>
        <p:nvSpPr>
          <p:cNvPr id="5" name="TextBox 4"/>
          <p:cNvSpPr txBox="1"/>
          <p:nvPr/>
        </p:nvSpPr>
        <p:spPr>
          <a:xfrm>
            <a:off x="4248150" y="32657"/>
            <a:ext cx="3994555" cy="369332"/>
          </a:xfrm>
          <a:prstGeom prst="rect">
            <a:avLst/>
          </a:prstGeom>
          <a:noFill/>
        </p:spPr>
        <p:txBody>
          <a:bodyPr wrap="none" rtlCol="0">
            <a:spAutoFit/>
          </a:bodyPr>
          <a:lstStyle/>
          <a:p>
            <a:r>
              <a:rPr lang="en-US" dirty="0" smtClean="0"/>
              <a:t>Ackermann, January 1809 and April 1809</a:t>
            </a:r>
            <a:endParaRPr lang="en-US" dirty="0"/>
          </a:p>
        </p:txBody>
      </p:sp>
    </p:spTree>
    <p:extLst>
      <p:ext uri="{BB962C8B-B14F-4D97-AF65-F5344CB8AC3E}">
        <p14:creationId xmlns:p14="http://schemas.microsoft.com/office/powerpoint/2010/main" val="633015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wu-ack-balldres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78" y="0"/>
            <a:ext cx="4112522" cy="6858000"/>
          </a:xfrm>
          <a:prstGeom prst="rect">
            <a:avLst/>
          </a:prstGeom>
        </p:spPr>
      </p:pic>
      <p:sp>
        <p:nvSpPr>
          <p:cNvPr id="4" name="TextBox 3"/>
          <p:cNvSpPr txBox="1"/>
          <p:nvPr/>
        </p:nvSpPr>
        <p:spPr>
          <a:xfrm>
            <a:off x="277792" y="264596"/>
            <a:ext cx="782937" cy="461665"/>
          </a:xfrm>
          <a:prstGeom prst="rect">
            <a:avLst/>
          </a:prstGeom>
          <a:noFill/>
        </p:spPr>
        <p:txBody>
          <a:bodyPr wrap="none" rtlCol="0">
            <a:spAutoFit/>
          </a:bodyPr>
          <a:lstStyle/>
          <a:p>
            <a:r>
              <a:rPr lang="en-US" sz="2400" dirty="0" smtClean="0"/>
              <a:t>1809</a:t>
            </a:r>
            <a:endParaRPr lang="en-US" sz="2400" dirty="0"/>
          </a:p>
        </p:txBody>
      </p:sp>
      <p:pic>
        <p:nvPicPr>
          <p:cNvPr id="5" name="Picture 4" descr="1805-mfa-mull-redwool-22.665.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8600" y="28451"/>
            <a:ext cx="5241678" cy="6829549"/>
          </a:xfrm>
          <a:prstGeom prst="rect">
            <a:avLst/>
          </a:prstGeom>
        </p:spPr>
      </p:pic>
    </p:spTree>
    <p:extLst>
      <p:ext uri="{BB962C8B-B14F-4D97-AF65-F5344CB8AC3E}">
        <p14:creationId xmlns:p14="http://schemas.microsoft.com/office/powerpoint/2010/main" val="33586172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5-ack-mar-nypl-purple-pelisse.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6789" y="0"/>
            <a:ext cx="4232108" cy="6858000"/>
          </a:xfrm>
          <a:prstGeom prst="rect">
            <a:avLst/>
          </a:prstGeom>
        </p:spPr>
      </p:pic>
      <p:sp>
        <p:nvSpPr>
          <p:cNvPr id="3" name="TextBox 2"/>
          <p:cNvSpPr txBox="1"/>
          <p:nvPr/>
        </p:nvSpPr>
        <p:spPr>
          <a:xfrm>
            <a:off x="330706" y="1772793"/>
            <a:ext cx="4008148" cy="3231654"/>
          </a:xfrm>
          <a:prstGeom prst="rect">
            <a:avLst/>
          </a:prstGeom>
          <a:noFill/>
        </p:spPr>
        <p:txBody>
          <a:bodyPr wrap="square" rtlCol="0">
            <a:spAutoFit/>
          </a:bodyPr>
          <a:lstStyle/>
          <a:p>
            <a:r>
              <a:rPr lang="en-US" i="1" dirty="0"/>
              <a:t>Thursday, 18 April </a:t>
            </a:r>
            <a:r>
              <a:rPr lang="en-US" i="1" dirty="0" smtClean="0"/>
              <a:t>1811:</a:t>
            </a:r>
          </a:p>
          <a:p>
            <a:r>
              <a:rPr lang="en-US" sz="2400" dirty="0" smtClean="0"/>
              <a:t>“Our </a:t>
            </a:r>
            <a:r>
              <a:rPr lang="en-US" sz="2400" dirty="0"/>
              <a:t>pelisses are 17s. each; she charges only 8s. for the making, but the buttons seem expensive, — are expensive, I might have said, for the fact is plain enough</a:t>
            </a:r>
            <a:r>
              <a:rPr lang="en-US" sz="2400" dirty="0" smtClean="0"/>
              <a:t>.” </a:t>
            </a:r>
            <a:endParaRPr lang="en-US" sz="2400" dirty="0"/>
          </a:p>
          <a:p>
            <a:r>
              <a:rPr lang="en-US" dirty="0"/>
              <a:t/>
            </a:r>
            <a:br>
              <a:rPr lang="en-US" dirty="0"/>
            </a:br>
            <a:endParaRPr lang="en-US" sz="2400" dirty="0"/>
          </a:p>
        </p:txBody>
      </p:sp>
    </p:spTree>
    <p:extLst>
      <p:ext uri="{BB962C8B-B14F-4D97-AF65-F5344CB8AC3E}">
        <p14:creationId xmlns:p14="http://schemas.microsoft.com/office/powerpoint/2010/main" val="38608143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618" y="792334"/>
            <a:ext cx="3717127" cy="610817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20358" y="792334"/>
            <a:ext cx="3986148" cy="5834272"/>
          </a:xfrm>
          <a:prstGeom prst="rect">
            <a:avLst/>
          </a:prstGeom>
        </p:spPr>
      </p:pic>
      <p:sp>
        <p:nvSpPr>
          <p:cNvPr id="2" name="TextBox 1"/>
          <p:cNvSpPr txBox="1"/>
          <p:nvPr/>
        </p:nvSpPr>
        <p:spPr>
          <a:xfrm>
            <a:off x="0" y="-13230"/>
            <a:ext cx="7793920" cy="707886"/>
          </a:xfrm>
          <a:prstGeom prst="rect">
            <a:avLst/>
          </a:prstGeom>
          <a:noFill/>
        </p:spPr>
        <p:txBody>
          <a:bodyPr wrap="none" rtlCol="0">
            <a:spAutoFit/>
          </a:bodyPr>
          <a:lstStyle/>
          <a:p>
            <a:r>
              <a:rPr lang="en-US" sz="4000" dirty="0" smtClean="0"/>
              <a:t>1810: Trains hang on in evening dress</a:t>
            </a:r>
            <a:endParaRPr lang="en-US" sz="4000" dirty="0"/>
          </a:p>
        </p:txBody>
      </p:sp>
    </p:spTree>
    <p:extLst>
      <p:ext uri="{BB962C8B-B14F-4D97-AF65-F5344CB8AC3E}">
        <p14:creationId xmlns:p14="http://schemas.microsoft.com/office/powerpoint/2010/main" val="27531919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t>1811-1817 emphasis moves to bodice and hem, more decoration, skirts widen at hem</a:t>
            </a:r>
          </a:p>
          <a:p>
            <a:pPr marL="0" indent="0">
              <a:spcBef>
                <a:spcPts val="800"/>
              </a:spcBef>
              <a:buNone/>
            </a:pPr>
            <a:r>
              <a:rPr lang="en-US" sz="2600" dirty="0" smtClean="0">
                <a:solidFill>
                  <a:srgbClr val="BFBFBF"/>
                </a:solidFill>
              </a:rPr>
              <a:t>After 1817 even more width at hem, waist starts to drop</a:t>
            </a:r>
            <a:endParaRPr lang="en-US" dirty="0" smtClean="0">
              <a:solidFill>
                <a:srgbClr val="BFBFBF"/>
              </a:solidFill>
            </a:endParaRPr>
          </a:p>
        </p:txBody>
      </p:sp>
    </p:spTree>
    <p:extLst>
      <p:ext uri="{BB962C8B-B14F-4D97-AF65-F5344CB8AC3E}">
        <p14:creationId xmlns:p14="http://schemas.microsoft.com/office/powerpoint/2010/main" val="5920957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2" y="-30192"/>
            <a:ext cx="4089865" cy="6888192"/>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3" y="0"/>
            <a:ext cx="4309987" cy="6858000"/>
          </a:xfrm>
          <a:prstGeom prst="rect">
            <a:avLst/>
          </a:prstGeom>
        </p:spPr>
      </p:pic>
      <p:sp>
        <p:nvSpPr>
          <p:cNvPr id="2" name="TextBox 1"/>
          <p:cNvSpPr txBox="1"/>
          <p:nvPr/>
        </p:nvSpPr>
        <p:spPr>
          <a:xfrm>
            <a:off x="1408215" y="251366"/>
            <a:ext cx="6103153" cy="584776"/>
          </a:xfrm>
          <a:prstGeom prst="rect">
            <a:avLst/>
          </a:prstGeom>
          <a:noFill/>
        </p:spPr>
        <p:txBody>
          <a:bodyPr wrap="none" rtlCol="0">
            <a:spAutoFit/>
          </a:bodyPr>
          <a:lstStyle/>
          <a:p>
            <a:r>
              <a:rPr lang="en-US" sz="3200" dirty="0" smtClean="0"/>
              <a:t>1812-13: Emphasis shifting to bodice</a:t>
            </a:r>
            <a:endParaRPr lang="en-US" sz="3200" dirty="0"/>
          </a:p>
        </p:txBody>
      </p:sp>
    </p:spTree>
    <p:extLst>
      <p:ext uri="{BB962C8B-B14F-4D97-AF65-F5344CB8AC3E}">
        <p14:creationId xmlns:p14="http://schemas.microsoft.com/office/powerpoint/2010/main" val="27684860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2-mccord-gol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730" y="0"/>
            <a:ext cx="3899864" cy="6858000"/>
          </a:xfrm>
          <a:prstGeom prst="rect">
            <a:avLst/>
          </a:prstGeom>
        </p:spPr>
      </p:pic>
      <p:pic>
        <p:nvPicPr>
          <p:cNvPr id="4" name="Picture 3" descr="1812-mccord-gold-clos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8054" y="2730911"/>
            <a:ext cx="5842076" cy="2922075"/>
          </a:xfrm>
          <a:prstGeom prst="rect">
            <a:avLst/>
          </a:prstGeom>
        </p:spPr>
      </p:pic>
      <p:sp>
        <p:nvSpPr>
          <p:cNvPr id="2" name="TextBox 1"/>
          <p:cNvSpPr txBox="1"/>
          <p:nvPr/>
        </p:nvSpPr>
        <p:spPr>
          <a:xfrm>
            <a:off x="4872182" y="542636"/>
            <a:ext cx="4093964" cy="523220"/>
          </a:xfrm>
          <a:prstGeom prst="rect">
            <a:avLst/>
          </a:prstGeom>
          <a:noFill/>
        </p:spPr>
        <p:txBody>
          <a:bodyPr wrap="none" rtlCol="0">
            <a:spAutoFit/>
          </a:bodyPr>
          <a:lstStyle/>
          <a:p>
            <a:r>
              <a:rPr lang="en-US" sz="2800" dirty="0" smtClean="0"/>
              <a:t>Canada (McCord Museum)</a:t>
            </a:r>
            <a:endParaRPr lang="en-US" sz="2800" dirty="0"/>
          </a:p>
        </p:txBody>
      </p:sp>
    </p:spTree>
    <p:extLst>
      <p:ext uri="{BB962C8B-B14F-4D97-AF65-F5344CB8AC3E}">
        <p14:creationId xmlns:p14="http://schemas.microsoft.com/office/powerpoint/2010/main" val="547261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9-stay-kyoto.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28055" cy="6858000"/>
          </a:xfrm>
          <a:prstGeom prst="rect">
            <a:avLst/>
          </a:prstGeom>
        </p:spPr>
      </p:pic>
      <p:pic>
        <p:nvPicPr>
          <p:cNvPr id="4" name="Picture 3" descr="1820-fleming-cordcorset-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6740" y="0"/>
            <a:ext cx="4653395" cy="3481911"/>
          </a:xfrm>
          <a:prstGeom prst="rect">
            <a:avLst/>
          </a:prstGeom>
        </p:spPr>
      </p:pic>
      <p:pic>
        <p:nvPicPr>
          <p:cNvPr id="5" name="Picture 4" descr="1820-corset-connh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4215" y="3299670"/>
            <a:ext cx="5151291" cy="3404716"/>
          </a:xfrm>
          <a:prstGeom prst="rect">
            <a:avLst/>
          </a:prstGeom>
        </p:spPr>
      </p:pic>
    </p:spTree>
    <p:extLst>
      <p:ext uri="{BB962C8B-B14F-4D97-AF65-F5344CB8AC3E}">
        <p14:creationId xmlns:p14="http://schemas.microsoft.com/office/powerpoint/2010/main" val="19777549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ack-march-green-white-even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62" y="0"/>
            <a:ext cx="3918586" cy="7740416"/>
          </a:xfrm>
          <a:prstGeom prst="rect">
            <a:avLst/>
          </a:prstGeom>
        </p:spPr>
      </p:pic>
      <p:sp>
        <p:nvSpPr>
          <p:cNvPr id="4" name="TextBox 3"/>
          <p:cNvSpPr txBox="1"/>
          <p:nvPr/>
        </p:nvSpPr>
        <p:spPr>
          <a:xfrm>
            <a:off x="102344" y="6218008"/>
            <a:ext cx="834082" cy="523220"/>
          </a:xfrm>
          <a:prstGeom prst="rect">
            <a:avLst/>
          </a:prstGeom>
          <a:noFill/>
        </p:spPr>
        <p:txBody>
          <a:bodyPr wrap="none" rtlCol="0">
            <a:spAutoFit/>
          </a:bodyPr>
          <a:lstStyle/>
          <a:p>
            <a:r>
              <a:rPr lang="en-US" sz="2800" dirty="0" smtClean="0"/>
              <a:t>1814</a:t>
            </a:r>
            <a:endParaRPr lang="en-US" sz="2800" dirty="0"/>
          </a:p>
        </p:txBody>
      </p:sp>
      <p:pic>
        <p:nvPicPr>
          <p:cNvPr id="5" name="Picture 4" descr="e-1814-feb-bluewhite-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8691" y="32400"/>
            <a:ext cx="4415310" cy="6825600"/>
          </a:xfrm>
          <a:prstGeom prst="rect">
            <a:avLst/>
          </a:prstGeom>
        </p:spPr>
      </p:pic>
    </p:spTree>
    <p:extLst>
      <p:ext uri="{BB962C8B-B14F-4D97-AF65-F5344CB8AC3E}">
        <p14:creationId xmlns:p14="http://schemas.microsoft.com/office/powerpoint/2010/main" val="14293622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371600"/>
            <a:ext cx="7981950" cy="4801314"/>
          </a:xfrm>
          <a:prstGeom prst="rect">
            <a:avLst/>
          </a:prstGeom>
          <a:noFill/>
        </p:spPr>
        <p:txBody>
          <a:bodyPr wrap="square" rtlCol="0">
            <a:spAutoFit/>
          </a:bodyPr>
          <a:lstStyle/>
          <a:p>
            <a:r>
              <a:rPr lang="en-US" sz="3200" b="1" dirty="0" smtClean="0"/>
              <a:t>2 September 1814, </a:t>
            </a:r>
          </a:p>
          <a:p>
            <a:r>
              <a:rPr lang="en-US" sz="3200" dirty="0" smtClean="0"/>
              <a:t>I am amused by the present style of female dress;—the </a:t>
            </a:r>
            <a:r>
              <a:rPr lang="en-US" sz="3200" dirty="0" err="1" smtClean="0"/>
              <a:t>coloured</a:t>
            </a:r>
            <a:r>
              <a:rPr lang="en-US" sz="3200" dirty="0" smtClean="0"/>
              <a:t> petticoats with braces over the white </a:t>
            </a:r>
            <a:r>
              <a:rPr lang="en-US" sz="3200" dirty="0" err="1" smtClean="0"/>
              <a:t>Spencers</a:t>
            </a:r>
            <a:r>
              <a:rPr lang="en-US" sz="3200" dirty="0" smtClean="0"/>
              <a:t> &amp; enormous Bonnets upon the full stretch, are quite entertaining. It seems to me a more marked change than one has seen lately</a:t>
            </a:r>
            <a:r>
              <a:rPr lang="is-IS" sz="3200" dirty="0" smtClean="0"/>
              <a:t>…Petticoats short, &amp; generally, tho’ not always, flounced.</a:t>
            </a:r>
          </a:p>
          <a:p>
            <a:endParaRPr lang="is-IS" sz="3200" dirty="0"/>
          </a:p>
          <a:p>
            <a:pPr algn="r"/>
            <a:r>
              <a:rPr lang="is-IS" sz="2000" dirty="0" smtClean="0"/>
              <a:t>(sending news of the London fashions to Martha Lloyd in Bath)</a:t>
            </a:r>
            <a:endParaRPr lang="en-US" sz="2000" dirty="0"/>
          </a:p>
        </p:txBody>
      </p:sp>
    </p:spTree>
    <p:extLst>
      <p:ext uri="{BB962C8B-B14F-4D97-AF65-F5344CB8AC3E}">
        <p14:creationId xmlns:p14="http://schemas.microsoft.com/office/powerpoint/2010/main" val="14644210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287" t="4059" r="30033" b="24336"/>
          <a:stretch/>
        </p:blipFill>
        <p:spPr>
          <a:xfrm>
            <a:off x="962025" y="631371"/>
            <a:ext cx="3105150" cy="62266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035" t="6111" r="21942" b="18333"/>
          <a:stretch/>
        </p:blipFill>
        <p:spPr>
          <a:xfrm>
            <a:off x="5353050" y="0"/>
            <a:ext cx="2724150" cy="6226629"/>
          </a:xfrm>
          <a:prstGeom prst="rect">
            <a:avLst/>
          </a:prstGeom>
        </p:spPr>
      </p:pic>
      <p:sp>
        <p:nvSpPr>
          <p:cNvPr id="7" name="TextBox 6"/>
          <p:cNvSpPr txBox="1"/>
          <p:nvPr/>
        </p:nvSpPr>
        <p:spPr>
          <a:xfrm>
            <a:off x="1281378" y="262039"/>
            <a:ext cx="2466444" cy="369332"/>
          </a:xfrm>
          <a:prstGeom prst="rect">
            <a:avLst/>
          </a:prstGeom>
          <a:noFill/>
        </p:spPr>
        <p:txBody>
          <a:bodyPr wrap="none" rtlCol="0">
            <a:spAutoFit/>
          </a:bodyPr>
          <a:lstStyle/>
          <a:p>
            <a:r>
              <a:rPr lang="en-US" dirty="0" smtClean="0"/>
              <a:t>Ackermann</a:t>
            </a:r>
            <a:r>
              <a:rPr lang="en-US" smtClean="0"/>
              <a:t>, August 1814</a:t>
            </a:r>
            <a:endParaRPr lang="en-US"/>
          </a:p>
        </p:txBody>
      </p:sp>
      <p:sp>
        <p:nvSpPr>
          <p:cNvPr id="8" name="TextBox 7"/>
          <p:cNvSpPr txBox="1"/>
          <p:nvPr/>
        </p:nvSpPr>
        <p:spPr>
          <a:xfrm>
            <a:off x="5425220" y="6226629"/>
            <a:ext cx="2579809" cy="369332"/>
          </a:xfrm>
          <a:prstGeom prst="rect">
            <a:avLst/>
          </a:prstGeom>
          <a:noFill/>
        </p:spPr>
        <p:txBody>
          <a:bodyPr wrap="none" rtlCol="0">
            <a:spAutoFit/>
          </a:bodyPr>
          <a:lstStyle/>
          <a:p>
            <a:r>
              <a:rPr lang="en-US" dirty="0" smtClean="0"/>
              <a:t>Ackermann</a:t>
            </a:r>
            <a:r>
              <a:rPr lang="en-US" smtClean="0"/>
              <a:t>, October 1814</a:t>
            </a:r>
            <a:endParaRPr lang="en-US"/>
          </a:p>
        </p:txBody>
      </p:sp>
    </p:spTree>
    <p:extLst>
      <p:ext uri="{BB962C8B-B14F-4D97-AF65-F5344CB8AC3E}">
        <p14:creationId xmlns:p14="http://schemas.microsoft.com/office/powerpoint/2010/main" val="1559531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68173" y="5903095"/>
            <a:ext cx="7688426" cy="461665"/>
          </a:xfrm>
          <a:prstGeom prst="rect">
            <a:avLst/>
          </a:prstGeom>
          <a:noFill/>
        </p:spPr>
        <p:txBody>
          <a:bodyPr wrap="square" rtlCol="0">
            <a:spAutoFit/>
          </a:bodyPr>
          <a:lstStyle/>
          <a:p>
            <a:r>
              <a:rPr lang="en-US" sz="2400" i="1" dirty="0" smtClean="0"/>
              <a:t>La Belle Assemblée</a:t>
            </a:r>
            <a:r>
              <a:rPr lang="en-US" sz="2400" dirty="0" smtClean="0"/>
              <a:t>,  October, 1808</a:t>
            </a:r>
            <a:endParaRPr lang="en-US" sz="24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48" y="1665324"/>
            <a:ext cx="5423285" cy="4116685"/>
          </a:xfrm>
          <a:prstGeom prst="rect">
            <a:avLst/>
          </a:prstGeom>
        </p:spPr>
      </p:pic>
      <p:sp>
        <p:nvSpPr>
          <p:cNvPr id="6" name="Rectangular Callout 5"/>
          <p:cNvSpPr/>
          <p:nvPr/>
        </p:nvSpPr>
        <p:spPr>
          <a:xfrm>
            <a:off x="5275424" y="3723666"/>
            <a:ext cx="3543301" cy="1873389"/>
          </a:xfrm>
          <a:prstGeom prst="wedgeRectCallout">
            <a:avLst>
              <a:gd name="adj1" fmla="val -70741"/>
              <a:gd name="adj2" fmla="val -5201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18324" y="3844752"/>
            <a:ext cx="2857500" cy="1631216"/>
          </a:xfrm>
          <a:prstGeom prst="rect">
            <a:avLst/>
          </a:prstGeom>
          <a:noFill/>
        </p:spPr>
        <p:txBody>
          <a:bodyPr wrap="square" rtlCol="0">
            <a:spAutoFit/>
          </a:bodyPr>
          <a:lstStyle/>
          <a:p>
            <a:r>
              <a:rPr lang="en-US" sz="2000" dirty="0"/>
              <a:t>“Pelisses, which are alternately formed of velvet or </a:t>
            </a:r>
            <a:r>
              <a:rPr lang="en-US" sz="2000" dirty="0" err="1"/>
              <a:t>sarsnet</a:t>
            </a:r>
            <a:r>
              <a:rPr lang="en-US" sz="2000" dirty="0"/>
              <a:t>, admit also of much variety in the constructions.)</a:t>
            </a:r>
            <a:endParaRPr lang="en-US" sz="2000" dirty="0"/>
          </a:p>
        </p:txBody>
      </p:sp>
      <p:sp>
        <p:nvSpPr>
          <p:cNvPr id="9" name="TextBox 8"/>
          <p:cNvSpPr txBox="1"/>
          <p:nvPr/>
        </p:nvSpPr>
        <p:spPr>
          <a:xfrm>
            <a:off x="668173" y="516154"/>
            <a:ext cx="7807651" cy="954107"/>
          </a:xfrm>
          <a:prstGeom prst="rect">
            <a:avLst/>
          </a:prstGeom>
          <a:noFill/>
        </p:spPr>
        <p:txBody>
          <a:bodyPr wrap="square" rtlCol="0">
            <a:spAutoFit/>
          </a:bodyPr>
          <a:lstStyle/>
          <a:p>
            <a:r>
              <a:rPr lang="en-US" sz="2800" dirty="0" smtClean="0"/>
              <a:t>“We must turn our black pelisses into new, for Velvet is to be very much worn this winter.” 13 October 1808</a:t>
            </a:r>
            <a:endParaRPr lang="en-US" sz="2800" dirty="0"/>
          </a:p>
        </p:txBody>
      </p:sp>
    </p:spTree>
    <p:extLst>
      <p:ext uri="{BB962C8B-B14F-4D97-AF65-F5344CB8AC3E}">
        <p14:creationId xmlns:p14="http://schemas.microsoft.com/office/powerpoint/2010/main" val="20443825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4165582" y="755250"/>
            <a:ext cx="949499" cy="584776"/>
          </a:xfrm>
          <a:prstGeom prst="rect">
            <a:avLst/>
          </a:prstGeom>
          <a:noFill/>
        </p:spPr>
        <p:txBody>
          <a:bodyPr wrap="none" rtlCol="0">
            <a:spAutoFit/>
          </a:bodyPr>
          <a:lstStyle/>
          <a:p>
            <a:r>
              <a:rPr lang="en-US" sz="3200" dirty="0" smtClean="0"/>
              <a:t>1815</a:t>
            </a:r>
            <a:endParaRPr lang="en-US" sz="3200" dirty="0"/>
          </a:p>
        </p:txBody>
      </p:sp>
      <p:sp>
        <p:nvSpPr>
          <p:cNvPr id="4" name="TextBox 3"/>
          <p:cNvSpPr txBox="1"/>
          <p:nvPr/>
        </p:nvSpPr>
        <p:spPr>
          <a:xfrm>
            <a:off x="3641321" y="2286000"/>
            <a:ext cx="1998019" cy="2246769"/>
          </a:xfrm>
          <a:prstGeom prst="rect">
            <a:avLst/>
          </a:prstGeom>
          <a:noFill/>
        </p:spPr>
        <p:txBody>
          <a:bodyPr wrap="square" rtlCol="0">
            <a:spAutoFit/>
          </a:bodyPr>
          <a:lstStyle/>
          <a:p>
            <a:pPr algn="ctr"/>
            <a:r>
              <a:rPr lang="en-US" sz="2800" dirty="0" smtClean="0"/>
              <a:t>“A woman can never be too fine when she is all in white.”</a:t>
            </a:r>
            <a:endParaRPr lang="en-US" sz="2800" dirty="0"/>
          </a:p>
        </p:txBody>
      </p:sp>
    </p:spTree>
    <p:extLst>
      <p:ext uri="{BB962C8B-B14F-4D97-AF65-F5344CB8AC3E}">
        <p14:creationId xmlns:p14="http://schemas.microsoft.com/office/powerpoint/2010/main" val="13755739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Fashion Terms…</a:t>
            </a:r>
            <a:endParaRPr lang="en-US" dirty="0"/>
          </a:p>
        </p:txBody>
      </p:sp>
      <p:sp>
        <p:nvSpPr>
          <p:cNvPr id="3" name="Content Placeholder 2"/>
          <p:cNvSpPr>
            <a:spLocks noGrp="1"/>
          </p:cNvSpPr>
          <p:nvPr>
            <p:ph idx="1"/>
          </p:nvPr>
        </p:nvSpPr>
        <p:spPr>
          <a:xfrm>
            <a:off x="621726" y="1371600"/>
            <a:ext cx="7910469" cy="4670120"/>
          </a:xfrm>
        </p:spPr>
        <p:txBody>
          <a:bodyPr>
            <a:noAutofit/>
          </a:bodyPr>
          <a:lstStyle/>
          <a:p>
            <a:pPr marL="0" indent="0">
              <a:buNone/>
            </a:pPr>
            <a:r>
              <a:rPr lang="en-US" sz="2600" dirty="0" smtClean="0">
                <a:solidFill>
                  <a:srgbClr val="BFBFBF"/>
                </a:solidFill>
              </a:rPr>
              <a:t>1775-1790 Youth – “horizontal” silhouette, natural waist, wide skirts, highly structured  (but not for children) </a:t>
            </a:r>
          </a:p>
          <a:p>
            <a:pPr marL="0" indent="0">
              <a:spcBef>
                <a:spcPts val="800"/>
              </a:spcBef>
              <a:buNone/>
            </a:pPr>
            <a:r>
              <a:rPr lang="en-US" sz="2600" dirty="0" smtClean="0">
                <a:solidFill>
                  <a:srgbClr val="BFBFBF"/>
                </a:solidFill>
              </a:rPr>
              <a:t>1795-1800 First novels – waists move up, fabrics get more lightweight, moving to vertical but still very full</a:t>
            </a:r>
          </a:p>
          <a:p>
            <a:pPr marL="0" indent="0">
              <a:spcBef>
                <a:spcPts val="800"/>
              </a:spcBef>
              <a:buNone/>
            </a:pPr>
            <a:r>
              <a:rPr lang="en-US" sz="2600" dirty="0" smtClean="0">
                <a:solidFill>
                  <a:srgbClr val="BFBFBF"/>
                </a:solidFill>
              </a:rPr>
              <a:t>1801-1806 Bath years – extremely narrow,  “Greek columns”</a:t>
            </a:r>
          </a:p>
          <a:p>
            <a:pPr marL="0" indent="0">
              <a:spcBef>
                <a:spcPts val="800"/>
              </a:spcBef>
              <a:buNone/>
            </a:pPr>
            <a:r>
              <a:rPr lang="en-US" sz="2600" dirty="0" smtClean="0">
                <a:solidFill>
                  <a:srgbClr val="BFBFBF"/>
                </a:solidFill>
              </a:rPr>
              <a:t>1807-1811  more fitted, the vertical line craze</a:t>
            </a:r>
          </a:p>
          <a:p>
            <a:pPr marL="0" indent="0">
              <a:spcBef>
                <a:spcPts val="800"/>
              </a:spcBef>
              <a:buNone/>
            </a:pPr>
            <a:r>
              <a:rPr lang="en-US" sz="2600" dirty="0" smtClean="0">
                <a:solidFill>
                  <a:srgbClr val="BFBFBF"/>
                </a:solidFill>
              </a:rPr>
              <a:t>1811-1817 emphasis moves to bodice and hem, more decoration, skirts widen at hem</a:t>
            </a:r>
          </a:p>
          <a:p>
            <a:pPr marL="0" indent="0">
              <a:spcBef>
                <a:spcPts val="800"/>
              </a:spcBef>
              <a:buNone/>
            </a:pPr>
            <a:r>
              <a:rPr lang="en-US" sz="2600" dirty="0" smtClean="0"/>
              <a:t>After 1817 even more width at hem, waist starts to drop</a:t>
            </a:r>
            <a:endParaRPr lang="en-US" dirty="0" smtClean="0"/>
          </a:p>
        </p:txBody>
      </p:sp>
    </p:spTree>
    <p:extLst>
      <p:ext uri="{BB962C8B-B14F-4D97-AF65-F5344CB8AC3E}">
        <p14:creationId xmlns:p14="http://schemas.microsoft.com/office/powerpoint/2010/main" val="10067771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mar-05-jdm-duesseldorf-satin-band-gow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94202" cy="6858000"/>
          </a:xfrm>
          <a:prstGeom prst="rect">
            <a:avLst/>
          </a:prstGeom>
        </p:spPr>
      </p:pic>
      <p:pic>
        <p:nvPicPr>
          <p:cNvPr id="3" name="Picture 2" descr="1818-ack-bluehearts-lacm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11924" y="161382"/>
            <a:ext cx="3840092" cy="6696618"/>
          </a:xfrm>
          <a:prstGeom prst="rect">
            <a:avLst/>
          </a:prstGeom>
        </p:spPr>
      </p:pic>
    </p:spTree>
    <p:extLst>
      <p:ext uri="{BB962C8B-B14F-4D97-AF65-F5344CB8AC3E}">
        <p14:creationId xmlns:p14="http://schemas.microsoft.com/office/powerpoint/2010/main" val="38573611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25-corset-mfab.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829577" cy="6858000"/>
          </a:xfrm>
          <a:prstGeom prst="rect">
            <a:avLst/>
          </a:prstGeom>
        </p:spPr>
      </p:pic>
      <p:pic>
        <p:nvPicPr>
          <p:cNvPr id="3" name="Picture 2" descr="1825-white-multipuff-litchhm.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0905" y="-195451"/>
            <a:ext cx="4583095" cy="7057967"/>
          </a:xfrm>
          <a:prstGeom prst="rect">
            <a:avLst/>
          </a:prstGeom>
        </p:spPr>
      </p:pic>
    </p:spTree>
    <p:extLst>
      <p:ext uri="{BB962C8B-B14F-4D97-AF65-F5344CB8AC3E}">
        <p14:creationId xmlns:p14="http://schemas.microsoft.com/office/powerpoint/2010/main" val="38070175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9-15 at 5.4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2498" y="0"/>
            <a:ext cx="4121502" cy="6858000"/>
          </a:xfrm>
          <a:prstGeom prst="rect">
            <a:avLst/>
          </a:prstGeom>
        </p:spPr>
      </p:pic>
      <p:pic>
        <p:nvPicPr>
          <p:cNvPr id="3" name="Picture 2" descr="Screen Shot 2015-09-15 at 5.46.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2" y="0"/>
            <a:ext cx="4118553" cy="6858000"/>
          </a:xfrm>
          <a:prstGeom prst="rect">
            <a:avLst/>
          </a:prstGeom>
        </p:spPr>
      </p:pic>
    </p:spTree>
    <p:extLst>
      <p:ext uri="{BB962C8B-B14F-4D97-AF65-F5344CB8AC3E}">
        <p14:creationId xmlns:p14="http://schemas.microsoft.com/office/powerpoint/2010/main" val="17036734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t="37811" b="-1"/>
          <a:stretch/>
        </p:blipFill>
        <p:spPr>
          <a:xfrm>
            <a:off x="1094910" y="460562"/>
            <a:ext cx="7305003" cy="6036687"/>
          </a:xfrm>
          <a:prstGeom prst="rect">
            <a:avLst/>
          </a:prstGeom>
        </p:spPr>
      </p:pic>
    </p:spTree>
    <p:extLst>
      <p:ext uri="{BB962C8B-B14F-4D97-AF65-F5344CB8AC3E}">
        <p14:creationId xmlns:p14="http://schemas.microsoft.com/office/powerpoint/2010/main" val="11467442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ideloff-1796-04-0004.jpg"/>
          <p:cNvPicPr>
            <a:picLocks noChangeAspect="1"/>
          </p:cNvPicPr>
          <p:nvPr/>
        </p:nvPicPr>
        <p:blipFill rotWithShape="1">
          <a:blip r:embed="rId2" cstate="screen">
            <a:extLst>
              <a:ext uri="{28A0092B-C50C-407E-A947-70E740481C1C}">
                <a14:useLocalDpi xmlns:a14="http://schemas.microsoft.com/office/drawing/2010/main"/>
              </a:ext>
            </a:extLst>
          </a:blip>
          <a:srcRect l="28945" t="15492" r="16286" b="10666"/>
          <a:stretch/>
        </p:blipFill>
        <p:spPr>
          <a:xfrm>
            <a:off x="2218303" y="0"/>
            <a:ext cx="2292321" cy="3999719"/>
          </a:xfrm>
          <a:prstGeom prst="rect">
            <a:avLst/>
          </a:prstGeom>
        </p:spPr>
      </p:pic>
      <p:pic>
        <p:nvPicPr>
          <p:cNvPr id="4" name="Picture 3"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5056" y="0"/>
            <a:ext cx="2464221" cy="3924359"/>
          </a:xfrm>
          <a:prstGeom prst="rect">
            <a:avLst/>
          </a:prstGeom>
        </p:spPr>
      </p:pic>
      <p:pic>
        <p:nvPicPr>
          <p:cNvPr id="9" name="Picture 8" descr="1770-artstor-mma-beige-robe-francaise.png"/>
          <p:cNvPicPr>
            <a:picLocks noChangeAspect="1"/>
          </p:cNvPicPr>
          <p:nvPr/>
        </p:nvPicPr>
        <p:blipFill rotWithShape="1">
          <a:blip r:embed="rId4">
            <a:extLst>
              <a:ext uri="{28A0092B-C50C-407E-A947-70E740481C1C}">
                <a14:useLocalDpi xmlns:a14="http://schemas.microsoft.com/office/drawing/2010/main"/>
              </a:ext>
            </a:extLst>
          </a:blip>
          <a:srcRect l="11116" r="18387"/>
          <a:stretch/>
        </p:blipFill>
        <p:spPr>
          <a:xfrm>
            <a:off x="0" y="0"/>
            <a:ext cx="2262909" cy="3999719"/>
          </a:xfrm>
          <a:prstGeom prst="rect">
            <a:avLst/>
          </a:prstGeom>
        </p:spPr>
      </p:pic>
      <p:pic>
        <p:nvPicPr>
          <p:cNvPr id="10" name="Picture 9" descr="1815-ack-v14-08-blue-stripe-promenade.jpg"/>
          <p:cNvPicPr>
            <a:picLocks noChangeAspect="1"/>
          </p:cNvPicPr>
          <p:nvPr/>
        </p:nvPicPr>
        <p:blipFill rotWithShape="1">
          <a:blip r:embed="rId5">
            <a:extLst>
              <a:ext uri="{28A0092B-C50C-407E-A947-70E740481C1C}">
                <a14:useLocalDpi xmlns:a14="http://schemas.microsoft.com/office/drawing/2010/main" val="0"/>
              </a:ext>
            </a:extLst>
          </a:blip>
          <a:srcRect l="6327" t="6734" r="17744" b="10944"/>
          <a:stretch/>
        </p:blipFill>
        <p:spPr>
          <a:xfrm>
            <a:off x="7009277" y="0"/>
            <a:ext cx="2134723" cy="3924359"/>
          </a:xfrm>
          <a:prstGeom prst="rect">
            <a:avLst/>
          </a:prstGeom>
        </p:spPr>
      </p:pic>
      <p:pic>
        <p:nvPicPr>
          <p:cNvPr id="5" name="Picture 4" descr="1815-candace-pink-spen.jpg"/>
          <p:cNvPicPr>
            <a:picLocks noChangeAspect="1"/>
          </p:cNvPicPr>
          <p:nvPr/>
        </p:nvPicPr>
        <p:blipFill rotWithShape="1">
          <a:blip r:embed="rId6">
            <a:extLst>
              <a:ext uri="{28A0092B-C50C-407E-A947-70E740481C1C}">
                <a14:useLocalDpi xmlns:a14="http://schemas.microsoft.com/office/drawing/2010/main" val="0"/>
              </a:ext>
            </a:extLst>
          </a:blip>
          <a:srcRect b="7353"/>
          <a:stretch/>
        </p:blipFill>
        <p:spPr>
          <a:xfrm>
            <a:off x="1104818" y="3537394"/>
            <a:ext cx="1713849" cy="3320606"/>
          </a:xfrm>
          <a:prstGeom prst="rect">
            <a:avLst/>
          </a:prstGeom>
        </p:spPr>
      </p:pic>
      <p:pic>
        <p:nvPicPr>
          <p:cNvPr id="11" name="Picture 10" descr="1818-10-ac-lace-over-satn-slip-rose-satin-corsage.jpg"/>
          <p:cNvPicPr>
            <a:picLocks noChangeAspect="1"/>
          </p:cNvPicPr>
          <p:nvPr/>
        </p:nvPicPr>
        <p:blipFill rotWithShape="1">
          <a:blip r:embed="rId7">
            <a:extLst>
              <a:ext uri="{28A0092B-C50C-407E-A947-70E740481C1C}">
                <a14:useLocalDpi xmlns:a14="http://schemas.microsoft.com/office/drawing/2010/main" val="0"/>
              </a:ext>
            </a:extLst>
          </a:blip>
          <a:srcRect l="12450" t="5051" r="8504" b="15320"/>
          <a:stretch/>
        </p:blipFill>
        <p:spPr>
          <a:xfrm>
            <a:off x="3267363" y="3537394"/>
            <a:ext cx="1916545" cy="3320606"/>
          </a:xfrm>
          <a:prstGeom prst="rect">
            <a:avLst/>
          </a:prstGeom>
        </p:spPr>
      </p:pic>
      <p:pic>
        <p:nvPicPr>
          <p:cNvPr id="12" name="Picture 11" descr="1827-ack-yellowbow-lacm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8955" y="3537394"/>
            <a:ext cx="2033871" cy="3320606"/>
          </a:xfrm>
          <a:prstGeom prst="rect">
            <a:avLst/>
          </a:prstGeom>
        </p:spPr>
      </p:pic>
    </p:spTree>
    <p:extLst>
      <p:ext uri="{BB962C8B-B14F-4D97-AF65-F5344CB8AC3E}">
        <p14:creationId xmlns:p14="http://schemas.microsoft.com/office/powerpoint/2010/main" val="32595750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3964" y="307470"/>
            <a:ext cx="6215728" cy="707886"/>
          </a:xfrm>
          <a:prstGeom prst="rect">
            <a:avLst/>
          </a:prstGeom>
        </p:spPr>
        <p:txBody>
          <a:bodyPr wrap="square">
            <a:spAutoFit/>
          </a:bodyPr>
          <a:lstStyle/>
          <a:p>
            <a:r>
              <a:rPr lang="en-US" sz="4000" dirty="0" smtClean="0"/>
              <a:t>Dress </a:t>
            </a:r>
            <a:r>
              <a:rPr lang="en-US" sz="4000" smtClean="0"/>
              <a:t>Detectives: Slow </a:t>
            </a:r>
            <a:r>
              <a:rPr lang="en-US" sz="4000" dirty="0"/>
              <a:t>Seeing</a:t>
            </a:r>
          </a:p>
        </p:txBody>
      </p:sp>
      <p:sp>
        <p:nvSpPr>
          <p:cNvPr id="4" name="TextBox 3"/>
          <p:cNvSpPr txBox="1"/>
          <p:nvPr/>
        </p:nvSpPr>
        <p:spPr>
          <a:xfrm>
            <a:off x="870873" y="1447800"/>
            <a:ext cx="6741910" cy="4914166"/>
          </a:xfrm>
          <a:prstGeom prst="rect">
            <a:avLst/>
          </a:prstGeom>
          <a:noFill/>
        </p:spPr>
        <p:txBody>
          <a:bodyPr wrap="none" rtlCol="0">
            <a:spAutoFit/>
          </a:bodyPr>
          <a:lstStyle/>
          <a:p>
            <a:r>
              <a:rPr lang="en-US" sz="2800" b="1" dirty="0" smtClean="0"/>
              <a:t>Hats/Hair</a:t>
            </a:r>
            <a:endParaRPr lang="en-US" sz="2800" b="1" dirty="0"/>
          </a:p>
          <a:p>
            <a:pPr marL="285750" indent="-285750">
              <a:buFont typeface="Arial" charset="0"/>
              <a:buChar char="•"/>
            </a:pPr>
            <a:r>
              <a:rPr lang="en-US" sz="2800" dirty="0"/>
              <a:t>Shape, Proportion, </a:t>
            </a:r>
            <a:r>
              <a:rPr lang="en-US" sz="2800" dirty="0" smtClean="0"/>
              <a:t>Decoration</a:t>
            </a:r>
            <a:endParaRPr lang="en-US" sz="2800" dirty="0"/>
          </a:p>
          <a:p>
            <a:pPr>
              <a:spcBef>
                <a:spcPts val="1000"/>
              </a:spcBef>
            </a:pPr>
            <a:r>
              <a:rPr lang="en-US" sz="2800" b="1" dirty="0" smtClean="0"/>
              <a:t>Necklines</a:t>
            </a:r>
            <a:endParaRPr lang="en-US" sz="2800" b="1" dirty="0"/>
          </a:p>
          <a:p>
            <a:pPr marL="285750" indent="-285750">
              <a:buFont typeface="Arial" charset="0"/>
              <a:buChar char="•"/>
            </a:pPr>
            <a:r>
              <a:rPr lang="en-US" sz="2800" dirty="0"/>
              <a:t>“V” or Closed, Rounded, Square, Filled </a:t>
            </a:r>
            <a:r>
              <a:rPr lang="en-US" sz="2800" dirty="0" smtClean="0"/>
              <a:t>in</a:t>
            </a:r>
            <a:endParaRPr lang="en-US" sz="2800" dirty="0"/>
          </a:p>
          <a:p>
            <a:pPr>
              <a:spcBef>
                <a:spcPts val="1000"/>
              </a:spcBef>
            </a:pPr>
            <a:r>
              <a:rPr lang="en-US" sz="2800" b="1" dirty="0" smtClean="0"/>
              <a:t>Elbows/Arms/Sleeve</a:t>
            </a:r>
            <a:endParaRPr lang="en-US" sz="2800" b="1" dirty="0"/>
          </a:p>
          <a:p>
            <a:pPr marL="285750" indent="-285750">
              <a:buFont typeface="Arial" charset="0"/>
              <a:buChar char="•"/>
            </a:pPr>
            <a:r>
              <a:rPr lang="en-US" sz="2800" dirty="0"/>
              <a:t>Short/Elbow/Long, Straight/Puffed, </a:t>
            </a:r>
            <a:r>
              <a:rPr lang="en-US" sz="2800" dirty="0" smtClean="0"/>
              <a:t>Gloves</a:t>
            </a:r>
            <a:endParaRPr lang="en-US" sz="2800" dirty="0"/>
          </a:p>
          <a:p>
            <a:pPr>
              <a:spcBef>
                <a:spcPts val="1000"/>
              </a:spcBef>
            </a:pPr>
            <a:r>
              <a:rPr lang="en-US" sz="2800" b="1" dirty="0" smtClean="0"/>
              <a:t>Hemlines</a:t>
            </a:r>
            <a:endParaRPr lang="en-US" sz="2800" b="1" dirty="0"/>
          </a:p>
          <a:p>
            <a:pPr marL="285750" indent="-285750">
              <a:buFont typeface="Arial" charset="0"/>
              <a:buChar char="•"/>
            </a:pPr>
            <a:r>
              <a:rPr lang="en-US" sz="2800" dirty="0"/>
              <a:t>Train, Narrow, Wider, </a:t>
            </a:r>
            <a:r>
              <a:rPr lang="en-US" sz="2800" dirty="0" smtClean="0"/>
              <a:t>Plain/Trimmed</a:t>
            </a:r>
            <a:endParaRPr lang="en-US" sz="2800" dirty="0"/>
          </a:p>
          <a:p>
            <a:pPr>
              <a:spcBef>
                <a:spcPts val="1000"/>
              </a:spcBef>
            </a:pPr>
            <a:r>
              <a:rPr lang="en-US" sz="2800" b="1" dirty="0"/>
              <a:t>Accessories</a:t>
            </a:r>
          </a:p>
          <a:p>
            <a:pPr marL="285750" indent="-285750">
              <a:buFont typeface="Arial" charset="0"/>
              <a:buChar char="•"/>
            </a:pPr>
            <a:r>
              <a:rPr lang="en-US" sz="2800" dirty="0"/>
              <a:t>Shawl, Cloak, Muff</a:t>
            </a:r>
          </a:p>
        </p:txBody>
      </p:sp>
    </p:spTree>
    <p:extLst>
      <p:ext uri="{BB962C8B-B14F-4D97-AF65-F5344CB8AC3E}">
        <p14:creationId xmlns:p14="http://schemas.microsoft.com/office/powerpoint/2010/main" val="8857996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918" y="637949"/>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684444"/>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684444"/>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59" y="1682212"/>
            <a:ext cx="1844040" cy="14356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59" y="3454197"/>
            <a:ext cx="1993392" cy="19385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001" y="1345835"/>
            <a:ext cx="2817850" cy="51728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372" y="1392330"/>
            <a:ext cx="3032836" cy="5126369"/>
          </a:xfrm>
          <a:prstGeom prst="rect">
            <a:avLst/>
          </a:prstGeom>
        </p:spPr>
      </p:pic>
    </p:spTree>
    <p:extLst>
      <p:ext uri="{BB962C8B-B14F-4D97-AF65-F5344CB8AC3E}">
        <p14:creationId xmlns:p14="http://schemas.microsoft.com/office/powerpoint/2010/main" val="13751894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346000"/>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31500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08189" y="31500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47" y="1900385"/>
            <a:ext cx="2056969" cy="1719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17" y="4466526"/>
            <a:ext cx="1919853" cy="184817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8783" t="7006" r="24770" b="12995"/>
          <a:stretch/>
        </p:blipFill>
        <p:spPr>
          <a:xfrm>
            <a:off x="6509288" y="1234632"/>
            <a:ext cx="2634712" cy="536027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42" y="1455978"/>
            <a:ext cx="3170243" cy="5254787"/>
          </a:xfrm>
          <a:prstGeom prst="rect">
            <a:avLst/>
          </a:prstGeom>
        </p:spPr>
      </p:pic>
    </p:spTree>
    <p:extLst>
      <p:ext uri="{BB962C8B-B14F-4D97-AF65-F5344CB8AC3E}">
        <p14:creationId xmlns:p14="http://schemas.microsoft.com/office/powerpoint/2010/main" val="347838179"/>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5980</TotalTime>
  <Words>4886</Words>
  <Application>Microsoft Macintosh PowerPoint</Application>
  <PresentationFormat>On-screen Show (4:3)</PresentationFormat>
  <Paragraphs>461</Paragraphs>
  <Slides>102</Slides>
  <Notes>93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102</vt:i4>
      </vt:variant>
    </vt:vector>
  </HeadingPairs>
  <TitlesOfParts>
    <vt:vector size="108" baseType="lpstr">
      <vt:lpstr>Calibri</vt:lpstr>
      <vt:lpstr>Goudy Old Style</vt:lpstr>
      <vt:lpstr>Impact</vt:lpstr>
      <vt:lpstr>Rockwell</vt:lpstr>
      <vt:lpstr>Arial</vt:lpstr>
      <vt:lpstr>Inkwell</vt:lpstr>
      <vt:lpstr>PowerPoint Presentation</vt:lpstr>
      <vt:lpstr>Jane Austen and the  Art of Fashion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Novels</vt:lpstr>
      <vt:lpstr>What did men wear?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Dressing a Lady</vt:lpstr>
      <vt:lpstr>PowerPoint Presentation</vt:lpstr>
      <vt:lpstr>Worcester Gazette. (Worcester, MA)   June 1809</vt:lpstr>
      <vt:lpstr>PowerPoint Presentation</vt:lpstr>
      <vt:lpstr>PowerPoint Presentation</vt:lpstr>
      <vt:lpstr>Cleanliness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1775-1830</vt:lpstr>
      <vt:lpstr>Austen in Fashion Terms…</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Fashion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Microsoft Office User</cp:lastModifiedBy>
  <cp:revision>143</cp:revision>
  <dcterms:created xsi:type="dcterms:W3CDTF">2015-09-14T17:45:48Z</dcterms:created>
  <dcterms:modified xsi:type="dcterms:W3CDTF">2017-03-20T20:13:43Z</dcterms:modified>
</cp:coreProperties>
</file>