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2"/>
  </p:notesMasterIdLst>
  <p:sldIdLst>
    <p:sldId id="410" r:id="rId2"/>
    <p:sldId id="393" r:id="rId3"/>
    <p:sldId id="411" r:id="rId4"/>
    <p:sldId id="400" r:id="rId5"/>
    <p:sldId id="426" r:id="rId6"/>
    <p:sldId id="423" r:id="rId7"/>
    <p:sldId id="417" r:id="rId8"/>
    <p:sldId id="454" r:id="rId9"/>
    <p:sldId id="415" r:id="rId10"/>
    <p:sldId id="418" r:id="rId11"/>
    <p:sldId id="421" r:id="rId12"/>
    <p:sldId id="420" r:id="rId13"/>
    <p:sldId id="424" r:id="rId14"/>
    <p:sldId id="414" r:id="rId15"/>
    <p:sldId id="450" r:id="rId16"/>
    <p:sldId id="380" r:id="rId17"/>
    <p:sldId id="263" r:id="rId18"/>
    <p:sldId id="392" r:id="rId19"/>
    <p:sldId id="259" r:id="rId20"/>
    <p:sldId id="394" r:id="rId21"/>
    <p:sldId id="398" r:id="rId22"/>
    <p:sldId id="401" r:id="rId23"/>
    <p:sldId id="396" r:id="rId24"/>
    <p:sldId id="269" r:id="rId25"/>
    <p:sldId id="260" r:id="rId26"/>
    <p:sldId id="422" r:id="rId27"/>
    <p:sldId id="404" r:id="rId28"/>
    <p:sldId id="268" r:id="rId29"/>
    <p:sldId id="397" r:id="rId30"/>
    <p:sldId id="271" r:id="rId31"/>
    <p:sldId id="281" r:id="rId32"/>
    <p:sldId id="282" r:id="rId33"/>
    <p:sldId id="277" r:id="rId34"/>
    <p:sldId id="274" r:id="rId35"/>
    <p:sldId id="275" r:id="rId36"/>
    <p:sldId id="276" r:id="rId37"/>
    <p:sldId id="278" r:id="rId38"/>
    <p:sldId id="280" r:id="rId39"/>
    <p:sldId id="279" r:id="rId40"/>
    <p:sldId id="375" r:id="rId41"/>
    <p:sldId id="382" r:id="rId42"/>
    <p:sldId id="383" r:id="rId43"/>
    <p:sldId id="405" r:id="rId44"/>
    <p:sldId id="284" r:id="rId45"/>
    <p:sldId id="286" r:id="rId46"/>
    <p:sldId id="264" r:id="rId47"/>
    <p:sldId id="283" r:id="rId48"/>
    <p:sldId id="285" r:id="rId49"/>
    <p:sldId id="326" r:id="rId50"/>
    <p:sldId id="406" r:id="rId51"/>
    <p:sldId id="348" r:id="rId52"/>
    <p:sldId id="440" r:id="rId53"/>
    <p:sldId id="386" r:id="rId54"/>
    <p:sldId id="350" r:id="rId55"/>
    <p:sldId id="353" r:id="rId56"/>
    <p:sldId id="441" r:id="rId57"/>
    <p:sldId id="442" r:id="rId58"/>
    <p:sldId id="434" r:id="rId59"/>
    <p:sldId id="435" r:id="rId60"/>
    <p:sldId id="436" r:id="rId61"/>
    <p:sldId id="437" r:id="rId62"/>
    <p:sldId id="438" r:id="rId63"/>
    <p:sldId id="439" r:id="rId64"/>
    <p:sldId id="443" r:id="rId65"/>
    <p:sldId id="444" r:id="rId66"/>
    <p:sldId id="287" r:id="rId67"/>
    <p:sldId id="427" r:id="rId68"/>
    <p:sldId id="305" r:id="rId69"/>
    <p:sldId id="290" r:id="rId70"/>
    <p:sldId id="288" r:id="rId71"/>
    <p:sldId id="376" r:id="rId72"/>
    <p:sldId id="291" r:id="rId73"/>
    <p:sldId id="292" r:id="rId74"/>
    <p:sldId id="428" r:id="rId75"/>
    <p:sldId id="319" r:id="rId76"/>
    <p:sldId id="452" r:id="rId77"/>
    <p:sldId id="296" r:id="rId78"/>
    <p:sldId id="294" r:id="rId79"/>
    <p:sldId id="298" r:id="rId80"/>
    <p:sldId id="299" r:id="rId81"/>
    <p:sldId id="301" r:id="rId82"/>
    <p:sldId id="300" r:id="rId83"/>
    <p:sldId id="304" r:id="rId84"/>
    <p:sldId id="374" r:id="rId85"/>
    <p:sldId id="413" r:id="rId86"/>
    <p:sldId id="321" r:id="rId87"/>
    <p:sldId id="429" r:id="rId88"/>
    <p:sldId id="322" r:id="rId89"/>
    <p:sldId id="320" r:id="rId90"/>
    <p:sldId id="379" r:id="rId91"/>
    <p:sldId id="378" r:id="rId92"/>
    <p:sldId id="324" r:id="rId93"/>
    <p:sldId id="323" r:id="rId94"/>
    <p:sldId id="325" r:id="rId95"/>
    <p:sldId id="430" r:id="rId96"/>
    <p:sldId id="330" r:id="rId97"/>
    <p:sldId id="332" r:id="rId98"/>
    <p:sldId id="352" r:id="rId99"/>
    <p:sldId id="333" r:id="rId100"/>
    <p:sldId id="431" r:id="rId101"/>
    <p:sldId id="349" r:id="rId102"/>
    <p:sldId id="335" r:id="rId103"/>
    <p:sldId id="334" r:id="rId104"/>
    <p:sldId id="338" r:id="rId105"/>
    <p:sldId id="329" r:id="rId106"/>
    <p:sldId id="339" r:id="rId107"/>
    <p:sldId id="343" r:id="rId108"/>
    <p:sldId id="432" r:id="rId109"/>
    <p:sldId id="345" r:id="rId110"/>
    <p:sldId id="346" r:id="rId111"/>
    <p:sldId id="390" r:id="rId112"/>
    <p:sldId id="389" r:id="rId113"/>
    <p:sldId id="369" r:id="rId114"/>
    <p:sldId id="371" r:id="rId115"/>
    <p:sldId id="455" r:id="rId116"/>
    <p:sldId id="448" r:id="rId117"/>
    <p:sldId id="446" r:id="rId118"/>
    <p:sldId id="449" r:id="rId119"/>
    <p:sldId id="447" r:id="rId120"/>
    <p:sldId id="451"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66"/>
    <p:restoredTop sz="50000"/>
  </p:normalViewPr>
  <p:slideViewPr>
    <p:cSldViewPr snapToGrid="0" snapToObjects="1" showGuides="1">
      <p:cViewPr varScale="1">
        <p:scale>
          <a:sx n="50" d="100"/>
          <a:sy n="50" d="100"/>
        </p:scale>
        <p:origin x="2880" y="168"/>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10/5/16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Cavalry_regiments_of_the_British_Army" TargetMode="External"/><Relationship Id="rId4" Type="http://schemas.openxmlformats.org/officeDocument/2006/relationships/hyperlink" Target="https://en.wikipedia.org/wiki/British_Army"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93996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8317688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109</a:t>
            </a:fld>
            <a:endParaRPr lang="en-US"/>
          </a:p>
        </p:txBody>
      </p:sp>
    </p:spTree>
    <p:extLst>
      <p:ext uri="{BB962C8B-B14F-4D97-AF65-F5344CB8AC3E}">
        <p14:creationId xmlns:p14="http://schemas.microsoft.com/office/powerpoint/2010/main" val="34025208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110</a:t>
            </a:fld>
            <a:endParaRPr lang="en-US"/>
          </a:p>
        </p:txBody>
      </p:sp>
    </p:spTree>
    <p:extLst>
      <p:ext uri="{BB962C8B-B14F-4D97-AF65-F5344CB8AC3E}">
        <p14:creationId xmlns:p14="http://schemas.microsoft.com/office/powerpoint/2010/main" val="16944270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Sturbridge –</a:t>
            </a:r>
            <a:r>
              <a:rPr lang="en-US" baseline="0" dirty="0" smtClean="0"/>
              <a:t> early 1820s</a:t>
            </a:r>
          </a:p>
          <a:p>
            <a:r>
              <a:rPr lang="en-US" baseline="0" dirty="0" smtClean="0"/>
              <a:t>Col Will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111</a:t>
            </a:fld>
            <a:endParaRPr lang="en-US"/>
          </a:p>
        </p:txBody>
      </p:sp>
    </p:spTree>
    <p:extLst>
      <p:ext uri="{BB962C8B-B14F-4D97-AF65-F5344CB8AC3E}">
        <p14:creationId xmlns:p14="http://schemas.microsoft.com/office/powerpoint/2010/main" val="2027123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113</a:t>
            </a:fld>
            <a:endParaRPr lang="en-US"/>
          </a:p>
        </p:txBody>
      </p:sp>
    </p:spTree>
    <p:extLst>
      <p:ext uri="{BB962C8B-B14F-4D97-AF65-F5344CB8AC3E}">
        <p14:creationId xmlns:p14="http://schemas.microsoft.com/office/powerpoint/2010/main" val="40324410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115</a:t>
            </a:fld>
            <a:endParaRPr lang="en-US"/>
          </a:p>
        </p:txBody>
      </p:sp>
    </p:spTree>
    <p:extLst>
      <p:ext uri="{BB962C8B-B14F-4D97-AF65-F5344CB8AC3E}">
        <p14:creationId xmlns:p14="http://schemas.microsoft.com/office/powerpoint/2010/main" val="13142185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116</a:t>
            </a:fld>
            <a:endParaRPr lang="en-US"/>
          </a:p>
        </p:txBody>
      </p:sp>
    </p:spTree>
    <p:extLst>
      <p:ext uri="{BB962C8B-B14F-4D97-AF65-F5344CB8AC3E}">
        <p14:creationId xmlns:p14="http://schemas.microsoft.com/office/powerpoint/2010/main" val="4667156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117</a:t>
            </a:fld>
            <a:endParaRPr lang="en-US"/>
          </a:p>
        </p:txBody>
      </p:sp>
    </p:spTree>
    <p:extLst>
      <p:ext uri="{BB962C8B-B14F-4D97-AF65-F5344CB8AC3E}">
        <p14:creationId xmlns:p14="http://schemas.microsoft.com/office/powerpoint/2010/main" val="5410820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118</a:t>
            </a:fld>
            <a:endParaRPr lang="en-US"/>
          </a:p>
        </p:txBody>
      </p:sp>
    </p:spTree>
    <p:extLst>
      <p:ext uri="{BB962C8B-B14F-4D97-AF65-F5344CB8AC3E}">
        <p14:creationId xmlns:p14="http://schemas.microsoft.com/office/powerpoint/2010/main" val="5217803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119</a:t>
            </a:fld>
            <a:endParaRPr lang="en-US"/>
          </a:p>
        </p:txBody>
      </p:sp>
    </p:spTree>
    <p:extLst>
      <p:ext uri="{BB962C8B-B14F-4D97-AF65-F5344CB8AC3E}">
        <p14:creationId xmlns:p14="http://schemas.microsoft.com/office/powerpoint/2010/main" val="14098228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13th November 1815</a:t>
            </a:r>
            <a:r>
              <a:rPr lang="en-US" dirty="0" smtClean="0">
                <a:effectLst/>
              </a:rPr>
              <a:t> </a:t>
            </a:r>
          </a:p>
          <a:p>
            <a:r>
              <a:rPr lang="en-US" dirty="0" smtClean="0">
                <a:effectLst/>
              </a:rPr>
              <a:t>James </a:t>
            </a:r>
            <a:r>
              <a:rPr lang="en-US" dirty="0" err="1" smtClean="0">
                <a:effectLst/>
              </a:rPr>
              <a:t>Stanier</a:t>
            </a:r>
            <a:r>
              <a:rPr lang="en-US" dirty="0" smtClean="0">
                <a:effectLst/>
              </a:rPr>
              <a:t> Clarke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120</a:t>
            </a:fld>
            <a:endParaRPr lang="en-US"/>
          </a:p>
        </p:txBody>
      </p:sp>
    </p:spTree>
    <p:extLst>
      <p:ext uri="{BB962C8B-B14F-4D97-AF65-F5344CB8AC3E}">
        <p14:creationId xmlns:p14="http://schemas.microsoft.com/office/powerpoint/2010/main" val="166947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13037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14</a:t>
            </a:fld>
            <a:endParaRPr lang="en-US"/>
          </a:p>
        </p:txBody>
      </p:sp>
    </p:spTree>
    <p:extLst>
      <p:ext uri="{BB962C8B-B14F-4D97-AF65-F5344CB8AC3E}">
        <p14:creationId xmlns:p14="http://schemas.microsoft.com/office/powerpoint/2010/main" val="106553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girl not out, has always the same sort of </a:t>
            </a:r>
            <a:r>
              <a:rPr lang="en-US" sz="1200" b="1" kern="1200" dirty="0" smtClean="0">
                <a:solidFill>
                  <a:schemeClr val="tx1"/>
                </a:solidFill>
                <a:effectLst/>
                <a:latin typeface="+mn-lt"/>
                <a:ea typeface="+mn-ea"/>
                <a:cs typeface="+mn-cs"/>
              </a:rPr>
              <a:t>dress</a:t>
            </a:r>
            <a:r>
              <a:rPr lang="en-US" sz="1200" kern="1200" dirty="0" smtClean="0">
                <a:solidFill>
                  <a:schemeClr val="tx1"/>
                </a:solidFill>
                <a:effectLst/>
                <a:latin typeface="+mn-lt"/>
                <a:ea typeface="+mn-ea"/>
                <a:cs typeface="+mn-cs"/>
              </a:rPr>
              <a:t> : a close bonnet, for instance ; looks very demure, and never says a word. You may smile, but it is so,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31185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16</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pPr algn="l"/>
            <a:endParaRPr lang="en-US" sz="1050" dirty="0" smtClean="0"/>
          </a:p>
          <a:p>
            <a:pPr algn="l"/>
            <a:r>
              <a:rPr lang="en-US" sz="1050" dirty="0" smtClean="0"/>
              <a:t>The Assembly Rooms, Northanger </a:t>
            </a:r>
            <a:r>
              <a:rPr lang="en-US" sz="1050" dirty="0" smtClean="0"/>
              <a:t>Abbey</a:t>
            </a:r>
          </a:p>
          <a:p>
            <a:pPr algn="l"/>
            <a:endParaRPr lang="en-US" sz="105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t>Pierce Egan, </a:t>
            </a:r>
            <a:r>
              <a:rPr lang="en-US" sz="1050" i="1" dirty="0" smtClean="0"/>
              <a:t>Walks Through Bath</a:t>
            </a:r>
            <a:r>
              <a:rPr lang="en-US" sz="1050" dirty="0" smtClean="0"/>
              <a:t>, 1819</a:t>
            </a:r>
          </a:p>
          <a:p>
            <a:endParaRPr lang="en-US" sz="1050" dirty="0" smtClean="0"/>
          </a:p>
          <a:p>
            <a:r>
              <a:rPr lang="en-US" sz="1050" dirty="0" smtClean="0"/>
              <a:t>Here, salutary rules exclude all those Whom no </a:t>
            </a:r>
            <a:r>
              <a:rPr lang="en-US" sz="1050" i="1" dirty="0" smtClean="0"/>
              <a:t>one hears of</a:t>
            </a:r>
            <a:r>
              <a:rPr lang="en-US" sz="1050" dirty="0" smtClean="0"/>
              <a:t>, </a:t>
            </a:r>
          </a:p>
          <a:p>
            <a:r>
              <a:rPr lang="en-US" sz="1050" dirty="0" smtClean="0"/>
              <a:t>and whom no </a:t>
            </a:r>
            <a:r>
              <a:rPr lang="en-US" sz="1050" i="1" dirty="0" smtClean="0"/>
              <a:t>one knows</a:t>
            </a:r>
            <a:r>
              <a:rPr lang="en-US" sz="1050" dirty="0" smtClean="0"/>
              <a:t>;</a:t>
            </a:r>
          </a:p>
          <a:p>
            <a:r>
              <a:rPr lang="en-US" sz="1050" dirty="0" smtClean="0"/>
              <a:t>That no plebian </a:t>
            </a:r>
            <a:r>
              <a:rPr lang="en-US" sz="1050" i="1" dirty="0" smtClean="0"/>
              <a:t>breathings</a:t>
            </a:r>
            <a:r>
              <a:rPr lang="en-US" sz="1050" dirty="0" smtClean="0"/>
              <a:t> may infect An atmosphere at all times so select;</a:t>
            </a:r>
          </a:p>
          <a:p>
            <a:r>
              <a:rPr lang="en-US" sz="1050" dirty="0" smtClean="0"/>
              <a:t>No bankers’ clerks these splendid realms invade;</a:t>
            </a:r>
          </a:p>
          <a:p>
            <a:r>
              <a:rPr lang="en-US" sz="1050" i="1" dirty="0" smtClean="0"/>
              <a:t>No</a:t>
            </a:r>
            <a:r>
              <a:rPr lang="en-US" sz="1050" dirty="0" smtClean="0"/>
              <a:t> FOLKS </a:t>
            </a:r>
            <a:r>
              <a:rPr lang="en-US" sz="1050" i="1" dirty="0" smtClean="0"/>
              <a:t>who carry on a retail trade</a:t>
            </a:r>
            <a:r>
              <a:rPr lang="en-US" sz="1050" dirty="0" smtClean="0"/>
              <a:t>;</a:t>
            </a:r>
          </a:p>
          <a:p>
            <a:r>
              <a:rPr lang="en-US" sz="1050" dirty="0" smtClean="0"/>
              <a:t>No actors by profession must appear To act their parts, or speak their speeches here;</a:t>
            </a:r>
          </a:p>
          <a:p>
            <a:r>
              <a:rPr lang="en-US" sz="1050" dirty="0" smtClean="0"/>
              <a:t>Yet even here, amid the crowds you view,</a:t>
            </a:r>
          </a:p>
          <a:p>
            <a:r>
              <a:rPr lang="en-US" sz="1050" dirty="0" err="1" smtClean="0"/>
              <a:t>’Tis</a:t>
            </a:r>
            <a:r>
              <a:rPr lang="en-US" sz="1050" dirty="0" smtClean="0"/>
              <a:t> sometimes difficult to tell WHO’S WHO.”</a:t>
            </a:r>
          </a:p>
          <a:p>
            <a:pPr algn="l"/>
            <a:endParaRPr lang="en-US" sz="1050"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17</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Pierce Egan, </a:t>
            </a:r>
            <a:r>
              <a:rPr lang="en-US" sz="1200" i="1" dirty="0" smtClean="0"/>
              <a:t>Walks Through Bath</a:t>
            </a:r>
            <a:r>
              <a:rPr lang="en-US" sz="1200" dirty="0" smtClean="0"/>
              <a:t>, 1819</a:t>
            </a:r>
          </a:p>
          <a:p>
            <a:endParaRPr lang="en-US" sz="1200" dirty="0" smtClean="0"/>
          </a:p>
          <a:p>
            <a:r>
              <a:rPr lang="en-US" sz="1200" dirty="0" smtClean="0"/>
              <a:t>Here, salutary rules exclude all those Whom no </a:t>
            </a:r>
            <a:r>
              <a:rPr lang="en-US" sz="1200" i="1" dirty="0" smtClean="0"/>
              <a:t>one hears of</a:t>
            </a:r>
            <a:r>
              <a:rPr lang="en-US" sz="1200" dirty="0" smtClean="0"/>
              <a:t>, </a:t>
            </a:r>
          </a:p>
          <a:p>
            <a:r>
              <a:rPr lang="en-US" sz="1200" dirty="0" smtClean="0"/>
              <a:t>and whom no </a:t>
            </a:r>
            <a:r>
              <a:rPr lang="en-US" sz="1200" i="1" dirty="0" smtClean="0"/>
              <a:t>one knows</a:t>
            </a:r>
            <a:r>
              <a:rPr lang="en-US" sz="1200" dirty="0" smtClean="0"/>
              <a:t>;</a:t>
            </a:r>
          </a:p>
          <a:p>
            <a:r>
              <a:rPr lang="en-US" sz="1200" dirty="0" smtClean="0"/>
              <a:t>That no plebian </a:t>
            </a:r>
            <a:r>
              <a:rPr lang="en-US" sz="1200" i="1" dirty="0" smtClean="0"/>
              <a:t>breathings</a:t>
            </a:r>
            <a:r>
              <a:rPr lang="en-US" sz="1200" dirty="0" smtClean="0"/>
              <a:t> may infect An atmosphere at all times so select;</a:t>
            </a:r>
          </a:p>
          <a:p>
            <a:r>
              <a:rPr lang="en-US" sz="1200" dirty="0" smtClean="0"/>
              <a:t>No bankers’ clerks these splendid realms invade;</a:t>
            </a:r>
          </a:p>
          <a:p>
            <a:r>
              <a:rPr lang="en-US" sz="1200" i="1" dirty="0" smtClean="0"/>
              <a:t>No</a:t>
            </a:r>
            <a:r>
              <a:rPr lang="en-US" sz="1200" dirty="0" smtClean="0"/>
              <a:t> FOLKS </a:t>
            </a:r>
            <a:r>
              <a:rPr lang="en-US" sz="1200" i="1" dirty="0" smtClean="0"/>
              <a:t>who carry on a retail trade</a:t>
            </a:r>
            <a:r>
              <a:rPr lang="en-US" sz="1200" dirty="0" smtClean="0"/>
              <a:t>;</a:t>
            </a:r>
          </a:p>
          <a:p>
            <a:r>
              <a:rPr lang="en-US" sz="1200" dirty="0" smtClean="0"/>
              <a:t>No actors by profession must appear To act their parts, or speak their speeches here;</a:t>
            </a:r>
          </a:p>
          <a:p>
            <a:r>
              <a:rPr lang="en-US" sz="1200" dirty="0" smtClean="0"/>
              <a:t>Yet even here, amid the crowds you view,</a:t>
            </a:r>
          </a:p>
          <a:p>
            <a:r>
              <a:rPr lang="en-US" sz="1200" dirty="0" err="1" smtClean="0"/>
              <a:t>’Tis</a:t>
            </a:r>
            <a:r>
              <a:rPr lang="en-US" sz="1200" dirty="0" smtClean="0"/>
              <a:t> sometimes difficult to tell WHO’S WHO.”</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18</a:t>
            </a:fld>
            <a:endParaRPr lang="en-US"/>
          </a:p>
        </p:txBody>
      </p:sp>
    </p:spTree>
    <p:extLst>
      <p:ext uri="{BB962C8B-B14F-4D97-AF65-F5344CB8AC3E}">
        <p14:creationId xmlns:p14="http://schemas.microsoft.com/office/powerpoint/2010/main" val="188416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endParaRPr lang="en-US" dirty="0" smtClean="0"/>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20</a:t>
            </a:fld>
            <a:endParaRPr lang="en-US"/>
          </a:p>
        </p:txBody>
      </p:sp>
    </p:spTree>
    <p:extLst>
      <p:ext uri="{BB962C8B-B14F-4D97-AF65-F5344CB8AC3E}">
        <p14:creationId xmlns:p14="http://schemas.microsoft.com/office/powerpoint/2010/main" val="345367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21</a:t>
            </a:fld>
            <a:endParaRPr lang="en-US"/>
          </a:p>
        </p:txBody>
      </p:sp>
    </p:spTree>
    <p:extLst>
      <p:ext uri="{BB962C8B-B14F-4D97-AF65-F5344CB8AC3E}">
        <p14:creationId xmlns:p14="http://schemas.microsoft.com/office/powerpoint/2010/main" val="77653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did Austen and her readers envision her characters?</a:t>
            </a:r>
          </a:p>
          <a:p>
            <a:endParaRPr lang="en-US" dirty="0" smtClean="0"/>
          </a:p>
          <a:p>
            <a:r>
              <a:rPr lang="en-US" dirty="0" smtClean="0"/>
              <a:t>We</a:t>
            </a:r>
            <a:r>
              <a:rPr lang="en-US" baseline="0" dirty="0" smtClean="0"/>
              <a:t> </a:t>
            </a:r>
            <a:r>
              <a:rPr lang="en-US" baseline="0" dirty="0" smtClean="0"/>
              <a:t>tend to think of this entire period as that of “high waists” </a:t>
            </a:r>
            <a:r>
              <a:rPr lang="en-US" baseline="0" dirty="0" smtClean="0"/>
              <a:t>and films often mix and match from a variety of years, but </a:t>
            </a:r>
            <a:r>
              <a:rPr lang="en-US" baseline="0" dirty="0" smtClean="0"/>
              <a:t>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1112720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 statue</a:t>
            </a:r>
            <a:r>
              <a:rPr lang="en-US" baseline="0" dirty="0" smtClean="0"/>
              <a:t> of Titus, Lord Byron. Style names “The Brutus” “The Windswept” “The Stanhope Crop”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 travels fast</a:t>
            </a:r>
          </a:p>
          <a:p>
            <a:r>
              <a:rPr lang="en-US" dirty="0" smtClean="0"/>
              <a:t>The use of hair powder had been declining and the tax hastened its near death. In 1812 46,684 people still paid the tax, in 1855 only 997 did, and almost all of these were servants. By the time it was repealed in 1869 it yielded an annual revenue of £1000</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54477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can speak of fashion with impunity</a:t>
            </a:r>
          </a:p>
          <a:p>
            <a:r>
              <a:rPr lang="en-US" dirty="0" smtClean="0"/>
              <a:t>A greatcoat was made</a:t>
            </a:r>
            <a:r>
              <a:rPr lang="en-US" baseline="0" dirty="0" smtClean="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1120630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 Breeches continued in popularity throughout Austen’s lifetime. By the 180ss they were beginning to be nudged out by pantaloons and trousers but hung on in the country or for formal wear. And they were never allowed into </a:t>
            </a:r>
            <a:r>
              <a:rPr lang="en-US" baseline="0" dirty="0" err="1" smtClean="0"/>
              <a:t>Almack’s</a:t>
            </a:r>
            <a:r>
              <a:rPr lang="en-US" baseline="0" dirty="0" smtClean="0"/>
              <a:t> in anything but knee breeches. There is a story, unconfirmed, that even the Duke of Wellington was turned away when he arrived in trousers. Another version has him turned away because he arrived after the official time allowed, midnight.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1025125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changed in shape and volume throughout the period. </a:t>
            </a:r>
            <a:r>
              <a:rPr lang="en-US" baseline="0" dirty="0" smtClean="0"/>
              <a:t>a waistcoat that would act as a body-shaping or posture garment he was considering the earlier example. When he talks about a new freedom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28</a:t>
            </a:fld>
            <a:endParaRPr lang="en-US"/>
          </a:p>
        </p:txBody>
      </p:sp>
    </p:spTree>
    <p:extLst>
      <p:ext uri="{BB962C8B-B14F-4D97-AF65-F5344CB8AC3E}">
        <p14:creationId xmlns:p14="http://schemas.microsoft.com/office/powerpoint/2010/main" val="205746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211522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Friend of the Prince Regent, made simple yet exquisitely tailored clothing the mode to be followed, notorious for demanding</a:t>
            </a:r>
            <a:r>
              <a:rPr lang="en-US" baseline="0" dirty="0" smtClean="0"/>
              <a:t> a full tub bath every day, and a perfectionist when it came to his cravats.</a:t>
            </a:r>
            <a:r>
              <a:rPr lang="en-US" dirty="0" smtClean="0"/>
              <a:t> see next </a:t>
            </a:r>
            <a:r>
              <a:rPr lang="en-US" dirty="0" smtClean="0"/>
              <a:t>slide</a:t>
            </a:r>
          </a:p>
          <a:p>
            <a:r>
              <a:rPr lang="en-US" dirty="0" smtClean="0"/>
              <a:t>Air of understudied elegance, ease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John Bull turns round to look at you, you are not well-dressed, but either too stiff, too tight, or too fashionable.” Letter to </a:t>
            </a:r>
            <a:r>
              <a:rPr lang="en-US" baseline="0" dirty="0" err="1" smtClean="0"/>
              <a:t>Hariette</a:t>
            </a:r>
            <a:r>
              <a:rPr lang="en-US" baseline="0" dirty="0" smtClean="0"/>
              <a:t> Wilson, quoted in “The Beaux of the Regency” Melville Lewis 1908.</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see the novels? How did Austen see her characters? How did her readers see them?</a:t>
            </a:r>
          </a:p>
          <a:p>
            <a:r>
              <a:rPr lang="en-US" dirty="0" smtClean="0"/>
              <a:t>one area</a:t>
            </a:r>
            <a:r>
              <a:rPr lang="en-US" baseline="0" dirty="0" smtClean="0"/>
              <a:t> where Austin’s economy of language is so visible is in talking of fashion.</a:t>
            </a:r>
            <a:endParaRPr lang="en-US" dirty="0" smtClean="0"/>
          </a:p>
          <a:p>
            <a:r>
              <a:rPr lang="en-US" dirty="0" smtClean="0"/>
              <a:t>What kinds of characters talk about fashion?</a:t>
            </a:r>
          </a:p>
          <a:p>
            <a:r>
              <a:rPr lang="en-US" dirty="0" smtClean="0"/>
              <a:t>Who is described in terms of their clothing?</a:t>
            </a:r>
          </a:p>
          <a:p>
            <a:r>
              <a:rPr lang="en-US" dirty="0" smtClean="0"/>
              <a:t>And</a:t>
            </a:r>
            <a:r>
              <a:rPr lang="en-US" baseline="0" dirty="0" smtClean="0"/>
              <a:t> when is this not so?</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0604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err="1" smtClean="0"/>
              <a:t>neckcloth</a:t>
            </a:r>
            <a:r>
              <a:rPr lang="en-US" dirty="0" smtClean="0"/>
              <a:t> styles with fanciful names. The boxing</a:t>
            </a:r>
            <a:r>
              <a:rPr lang="en-US" baseline="0" dirty="0" smtClean="0"/>
              <a:t> star </a:t>
            </a:r>
            <a:r>
              <a:rPr lang="en-US" baseline="0" dirty="0" err="1" smtClean="0"/>
              <a:t>Jem</a:t>
            </a:r>
            <a:r>
              <a:rPr lang="en-US" baseline="0" dirty="0" smtClean="0"/>
              <a:t> Belcher with his trademark spotted </a:t>
            </a:r>
            <a:r>
              <a:rPr lang="en-US" baseline="0" dirty="0" err="1" smtClean="0"/>
              <a:t>neckcloth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175732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England was at war for almost all of Austen’s </a:t>
            </a:r>
            <a:r>
              <a:rPr lang="en-US" dirty="0" err="1" smtClean="0"/>
              <a:t>lfe</a:t>
            </a:r>
            <a:r>
              <a:rPr lang="en-US" dirty="0" smtClean="0"/>
              <a:t>. </a:t>
            </a:r>
          </a:p>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p>
          <a:p>
            <a:r>
              <a:rPr lang="en-US" baseline="0" dirty="0" smtClean="0"/>
              <a:t>Brummel – Prince Regent’s regiment – consulted on uniform: </a:t>
            </a:r>
            <a:r>
              <a:rPr lang="en-US" dirty="0" smtClean="0"/>
              <a:t>The </a:t>
            </a:r>
            <a:r>
              <a:rPr lang="en-US" b="1" dirty="0" smtClean="0"/>
              <a:t>10th Royal Hussars (Prince of Wales's Own)</a:t>
            </a:r>
            <a:r>
              <a:rPr lang="en-US" dirty="0" smtClean="0"/>
              <a:t> was a </a:t>
            </a:r>
            <a:r>
              <a:rPr lang="en-US" dirty="0" smtClean="0">
                <a:hlinkClick r:id="rId3" tooltip="Cavalry regiments of the British Army"/>
              </a:rPr>
              <a:t>cavalry regiment</a:t>
            </a:r>
            <a:r>
              <a:rPr lang="en-US" dirty="0" smtClean="0"/>
              <a:t> of the </a:t>
            </a:r>
            <a:r>
              <a:rPr lang="en-US" dirty="0" smtClean="0">
                <a:hlinkClick r:id="rId4" tooltip="British Army"/>
              </a:rPr>
              <a:t>British Army</a:t>
            </a:r>
            <a:r>
              <a:rPr lang="en-US" dirty="0" smtClean="0"/>
              <a:t> from 1715 to 1969.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she had brothers in the Navy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shows</a:t>
            </a:r>
            <a:r>
              <a:rPr lang="en-US" baseline="0" dirty="0" smtClean="0"/>
              <a:t> nautical influence - </a:t>
            </a:r>
            <a:r>
              <a:rPr lang="en-US" dirty="0" smtClean="0"/>
              <a:t>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a:t>
            </a:r>
            <a:r>
              <a:rPr lang="en-US" dirty="0" err="1" smtClean="0"/>
              <a:t>Sharples</a:t>
            </a:r>
            <a:r>
              <a:rPr lang="en-US" baseline="0" dirty="0" smtClean="0"/>
              <a:t> s</a:t>
            </a:r>
            <a:r>
              <a:rPr lang="en-US" dirty="0" smtClean="0"/>
              <a:t>hows examples of all </a:t>
            </a:r>
            <a:r>
              <a:rPr lang="en-US" dirty="0" err="1" smtClean="0"/>
              <a:t>mens</a:t>
            </a:r>
            <a:r>
              <a:rPr lang="en-US" dirty="0" smtClean="0"/>
              <a:t> options. The older gentleman on the left wears</a:t>
            </a:r>
            <a:r>
              <a:rPr lang="en-US" baseline="0" dirty="0" smtClean="0"/>
              <a:t> grey/light silk breeches, the army men are in their uniforms with pantaloons,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p>
          <a:p>
            <a:r>
              <a:rPr lang="en-US" dirty="0" smtClean="0"/>
              <a:t>“Dammit I really believe I must take off my cravat or I shall never</a:t>
            </a:r>
            <a:r>
              <a:rPr lang="en-US" baseline="0" dirty="0" smtClean="0"/>
              <a:t> get my </a:t>
            </a:r>
            <a:r>
              <a:rPr lang="en-US" baseline="0" dirty="0" err="1" smtClean="0"/>
              <a:t>trwosers</a:t>
            </a:r>
            <a:r>
              <a:rPr lang="en-US" baseline="0" dirty="0" smtClean="0"/>
              <a:t> on</a:t>
            </a:r>
            <a:r>
              <a:rPr lang="is-IS" baseline="0" dirty="0" smtClean="0"/>
              <a:t>…”</a:t>
            </a:r>
          </a:p>
          <a:p>
            <a:r>
              <a:rPr lang="is-IS" baseline="0" dirty="0" smtClean="0"/>
              <a:t>“Pon honour Tom, you are a charming figure! You’ll captivate the girsl to a nicety!!”</a:t>
            </a:r>
          </a:p>
          <a:p>
            <a:r>
              <a:rPr lang="is-IS" baseline="0" dirty="0" smtClean="0"/>
              <a:t>“Do you think so Charles? I shall look more the thing when I get my other calf on.”</a:t>
            </a:r>
          </a:p>
          <a:p>
            <a:r>
              <a:rPr lang="is-IS" baseline="0" dirty="0" smtClean="0"/>
              <a:t>“Dear me, this is hardley stiff enough. I wish I had another sheet of foolscap.”</a:t>
            </a:r>
          </a:p>
          <a:p>
            <a:r>
              <a:rPr lang="is-IS" baseline="0" dirty="0" smtClean="0"/>
              <a:t>“You’ll find some to spare in my breeches.”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38</a:t>
            </a:fld>
            <a:endParaRPr lang="en-US"/>
          </a:p>
        </p:txBody>
      </p:sp>
    </p:spTree>
    <p:extLst>
      <p:ext uri="{BB962C8B-B14F-4D97-AF65-F5344CB8AC3E}">
        <p14:creationId xmlns:p14="http://schemas.microsoft.com/office/powerpoint/2010/main" val="1684654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for a slightly more interesting view of a well made shirt</a:t>
            </a:r>
            <a:r>
              <a:rPr lang="is-I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39</a:t>
            </a:fld>
            <a:endParaRPr lang="en-US"/>
          </a:p>
        </p:txBody>
      </p:sp>
    </p:spTree>
    <p:extLst>
      <p:ext uri="{BB962C8B-B14F-4D97-AF65-F5344CB8AC3E}">
        <p14:creationId xmlns:p14="http://schemas.microsoft.com/office/powerpoint/2010/main" val="822262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dirty="0" smtClean="0"/>
              <a:t>EXPLAIN morning dress (until dinner),walking/afternoon/promenade,</a:t>
            </a:r>
            <a:r>
              <a:rPr lang="en-US" baseline="0" dirty="0" smtClean="0"/>
              <a:t> evening/full/ball dress “look”</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41</a:t>
            </a:fld>
            <a:endParaRPr lang="en-US"/>
          </a:p>
        </p:txBody>
      </p:sp>
    </p:spTree>
    <p:extLst>
      <p:ext uri="{BB962C8B-B14F-4D97-AF65-F5344CB8AC3E}">
        <p14:creationId xmlns:p14="http://schemas.microsoft.com/office/powerpoint/2010/main" val="1962327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up</a:t>
            </a:r>
            <a:r>
              <a:rPr lang="en-US" baseline="0" dirty="0" smtClean="0"/>
              <a:t> on the latest fashion were American women</a:t>
            </a:r>
          </a:p>
          <a:p>
            <a:r>
              <a:rPr lang="en-US" baseline="0" dirty="0" smtClean="0"/>
              <a:t>Before extensive copyright laws scissors editing was the accepted practice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42</a:t>
            </a:fld>
            <a:endParaRPr lang="en-US"/>
          </a:p>
        </p:txBody>
      </p:sp>
    </p:spTree>
    <p:extLst>
      <p:ext uri="{BB962C8B-B14F-4D97-AF65-F5344CB8AC3E}">
        <p14:creationId xmlns:p14="http://schemas.microsoft.com/office/powerpoint/2010/main" val="68830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 shifts” i.e. enough fabric to make them, not ready made.</a:t>
            </a:r>
          </a:p>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52413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p>
          <a:p>
            <a:endParaRPr lang="en-US" dirty="0" smtClean="0"/>
          </a:p>
          <a:p>
            <a:r>
              <a:rPr lang="en-US" dirty="0" smtClean="0"/>
              <a:t>Personally: in her letters</a:t>
            </a:r>
          </a:p>
          <a:p>
            <a:endParaRPr lang="en-US" dirty="0" smtClean="0"/>
          </a:p>
          <a:p>
            <a:r>
              <a:rPr lang="en-US" dirty="0" smtClean="0"/>
              <a:t>Of course – how did it change – her</a:t>
            </a:r>
            <a:r>
              <a:rPr lang="en-US" baseline="0" dirty="0" smtClean="0"/>
              <a:t> life aligns with one of the most revolutionary periods in fashion history.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a:t>
            </a:fld>
            <a:endParaRPr lang="en-US"/>
          </a:p>
        </p:txBody>
      </p:sp>
    </p:spTree>
    <p:extLst>
      <p:ext uri="{BB962C8B-B14F-4D97-AF65-F5344CB8AC3E}">
        <p14:creationId xmlns:p14="http://schemas.microsoft.com/office/powerpoint/2010/main" val="70788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Wpmens</a:t>
            </a:r>
            <a:r>
              <a:rPr lang="en-US" dirty="0" smtClean="0"/>
              <a:t>’ shifts were cut similar to men’s shirts but by the 19</a:t>
            </a:r>
            <a:r>
              <a:rPr lang="en-US" baseline="30000" dirty="0" smtClean="0"/>
              <a:t>th</a:t>
            </a:r>
            <a:r>
              <a:rPr lang="en-US" dirty="0" smtClean="0"/>
              <a:t> century were more </a:t>
            </a:r>
            <a:r>
              <a:rPr lang="en-US" dirty="0" err="1" smtClean="0"/>
              <a:t>a-line</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415140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46</a:t>
            </a:fld>
            <a:endParaRPr lang="en-US"/>
          </a:p>
        </p:txBody>
      </p:sp>
    </p:spTree>
    <p:extLst>
      <p:ext uri="{BB962C8B-B14F-4D97-AF65-F5344CB8AC3E}">
        <p14:creationId xmlns:p14="http://schemas.microsoft.com/office/powerpoint/2010/main" val="3334741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Rowlandson,</a:t>
            </a:r>
            <a:r>
              <a:rPr lang="en-US" baseline="0" dirty="0" smtClean="0"/>
              <a:t> 1800, </a:t>
            </a:r>
            <a:r>
              <a:rPr lang="en-US" dirty="0" smtClean="0"/>
              <a:t> “Exhibition Stair Case” at Somerset House leading to the gallery</a:t>
            </a:r>
            <a:r>
              <a:rPr lang="en-US" baseline="0" dirty="0" smtClean="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468604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you wear under</a:t>
            </a:r>
            <a:r>
              <a:rPr lang="en-US" baseline="0" dirty="0" smtClean="0"/>
              <a:t> those lightweight narrow gowns? What is the ideal and how do you achieve it: columns</a:t>
            </a:r>
            <a:endParaRPr lang="en-US" dirty="0" smtClean="0"/>
          </a:p>
          <a:p>
            <a:r>
              <a:rPr lang="en-US" dirty="0" smtClean="0"/>
              <a:t>This corset is missing it’s busk and boning but you can see that it has few bone</a:t>
            </a:r>
            <a:r>
              <a:rPr lang="en-US" baseline="0" dirty="0" smtClean="0"/>
              <a:t> channels and </a:t>
            </a:r>
            <a:r>
              <a:rPr lang="en-US" dirty="0" smtClean="0"/>
              <a:t>a gathered bodice</a:t>
            </a:r>
            <a:r>
              <a:rPr lang="en-US" baseline="0" dirty="0" smtClean="0"/>
              <a:t> like the gowns under which it would have been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49</a:t>
            </a:fld>
            <a:endParaRPr lang="en-US"/>
          </a:p>
        </p:txBody>
      </p:sp>
    </p:spTree>
    <p:extLst>
      <p:ext uri="{BB962C8B-B14F-4D97-AF65-F5344CB8AC3E}">
        <p14:creationId xmlns:p14="http://schemas.microsoft.com/office/powerpoint/2010/main" val="2916540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1747844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3028879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169677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gowns – we’ll get back</a:t>
            </a:r>
            <a:r>
              <a:rPr lang="en-US" baseline="0" dirty="0" smtClean="0"/>
              <a:t> to in a minute – first some accessories and outerwear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53</a:t>
            </a:fld>
            <a:endParaRPr lang="en-US"/>
          </a:p>
        </p:txBody>
      </p:sp>
    </p:spTree>
    <p:extLst>
      <p:ext uri="{BB962C8B-B14F-4D97-AF65-F5344CB8AC3E}">
        <p14:creationId xmlns:p14="http://schemas.microsoft.com/office/powerpoint/2010/main" val="950390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examples are post-1815, of 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2396561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Clothing and fashion are</a:t>
            </a:r>
            <a:r>
              <a:rPr lang="en-US" dirty="0" smtClean="0"/>
              <a:t> mentioned rarely but</a:t>
            </a:r>
            <a:r>
              <a:rPr lang="en-US" baseline="0" dirty="0" smtClean="0"/>
              <a:t> when they are it is “never irrelevantly” Thompson</a:t>
            </a:r>
          </a:p>
          <a:p>
            <a:r>
              <a:rPr lang="en-US" baseline="0" dirty="0" smtClean="0"/>
              <a:t>So let’s try a little test. </a:t>
            </a:r>
          </a:p>
          <a:p>
            <a:r>
              <a:rPr lang="en-US" baseline="0" dirty="0" smtClean="0"/>
              <a:t>Can you identify the character from either these descriptions or this speech.</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1725868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Riding Habits, often</a:t>
            </a:r>
            <a:r>
              <a:rPr lang="en-US" baseline="0" dirty="0" smtClean="0"/>
              <a:t> (usually?) made by tailors instead of dressmakers.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1920992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940218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976350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had small heels, these have flat heels and pointed toes. Later shoes would have rounded, then squared toes (Victorian)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1967905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Bonnet: 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736077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Dec. 1814 bonnets and hats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16753657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789373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761865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covered one of the most tumultuous in fashion history.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66</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214431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a:t>
            </a:fld>
            <a:endParaRPr lang="en-US"/>
          </a:p>
        </p:txBody>
      </p:sp>
    </p:spTree>
    <p:extLst>
      <p:ext uri="{BB962C8B-B14F-4D97-AF65-F5344CB8AC3E}">
        <p14:creationId xmlns:p14="http://schemas.microsoft.com/office/powerpoint/2010/main" val="353511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 In one generation we went from wide</a:t>
            </a:r>
            <a:r>
              <a:rPr lang="en-US" baseline="0" dirty="0" smtClean="0"/>
              <a:t> and heavy to narrow and light in an exceedingly short amount of time. But it </a:t>
            </a:r>
            <a:r>
              <a:rPr lang="en-US" baseline="0" dirty="0" err="1" smtClean="0"/>
              <a:t>didn</a:t>
            </a:r>
            <a:r>
              <a:rPr lang="fr-FR" baseline="0" dirty="0" smtClean="0"/>
              <a:t>’</a:t>
            </a:r>
            <a:r>
              <a:rPr lang="en-US" baseline="0" dirty="0" smtClean="0"/>
              <a:t>t stop there.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Stays,</a:t>
            </a:r>
            <a:r>
              <a:rPr lang="en-US" baseline="0" dirty="0" smtClean="0"/>
              <a:t> Hoops and shift – Kyoto Museum. Additional stays, Fleming Museum. Though the cut and boning layout evolved to be quite efficient by </a:t>
            </a:r>
            <a:r>
              <a:rPr lang="en-US" baseline="0" dirty="0" err="1" smtClean="0"/>
              <a:t>centurr’s</a:t>
            </a:r>
            <a:r>
              <a:rPr lang="en-US" baseline="0" dirty="0" smtClean="0"/>
              <a:t> end, the 18</a:t>
            </a:r>
            <a:r>
              <a:rPr lang="en-US" baseline="30000" dirty="0" smtClean="0"/>
              <a:t>th</a:t>
            </a:r>
            <a:r>
              <a:rPr lang="en-US" baseline="0" dirty="0" smtClean="0"/>
              <a:t> century corset in general had “wall-to-wall” boning and was designed to create a barrel shape with rounded neckline. It was not about nipping in the waist, although from the front your waist might look smaller (from the side it would look larger).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4136262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72</a:t>
            </a:fld>
            <a:endParaRPr lang="en-US"/>
          </a:p>
        </p:txBody>
      </p:sp>
    </p:spTree>
    <p:extLst>
      <p:ext uri="{BB962C8B-B14F-4D97-AF65-F5344CB8AC3E}">
        <p14:creationId xmlns:p14="http://schemas.microsoft.com/office/powerpoint/2010/main" val="38590499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Marie Antoinette’s “chemise</a:t>
            </a:r>
            <a:r>
              <a:rPr lang="en-US" baseline="0" dirty="0" smtClean="0"/>
              <a:t> dress” </a:t>
            </a:r>
            <a:r>
              <a:rPr lang="en-US" dirty="0" smtClean="0"/>
              <a:t>Portrait by Elisabeth Louise </a:t>
            </a:r>
            <a:r>
              <a:rPr lang="en-US" dirty="0" err="1" smtClean="0"/>
              <a:t>Vigée-LeBrun</a:t>
            </a:r>
            <a:r>
              <a:rPr lang="en-US" dirty="0" smtClean="0"/>
              <a:t>,(</a:t>
            </a:r>
            <a:r>
              <a:rPr lang="en-US" dirty="0" err="1" smtClean="0"/>
              <a:t>Veejee</a:t>
            </a:r>
            <a:r>
              <a:rPr lang="en-US" dirty="0" smtClean="0"/>
              <a:t> </a:t>
            </a:r>
            <a:r>
              <a:rPr lang="en-US" dirty="0" err="1" smtClean="0"/>
              <a:t>lebron</a:t>
            </a:r>
            <a:r>
              <a:rPr lang="en-US" dirty="0" smtClean="0"/>
              <a:t>) 1783, dress by Rose </a:t>
            </a:r>
            <a:r>
              <a:rPr lang="en-US" dirty="0" err="1" smtClean="0"/>
              <a:t>Bertin</a:t>
            </a:r>
            <a:endParaRPr lang="en-US" dirty="0" smtClean="0"/>
          </a:p>
          <a:p>
            <a:pPr marL="228600" indent="-228600">
              <a:buAutoNum type="arabicParenR"/>
            </a:pPr>
            <a:r>
              <a:rPr lang="en-US" sz="1200" dirty="0" smtClean="0"/>
              <a:t>August 1784: Georgiana, Duchess of Devonshire, wears a </a:t>
            </a:r>
            <a:r>
              <a:rPr lang="en-US" sz="1200" i="1" dirty="0" smtClean="0"/>
              <a:t>chemise a la </a:t>
            </a:r>
            <a:r>
              <a:rPr lang="en-US" sz="1200" i="1" dirty="0" err="1" smtClean="0"/>
              <a:t>reine</a:t>
            </a:r>
            <a:r>
              <a:rPr lang="en-US" sz="1200" dirty="0" smtClean="0"/>
              <a:t> to a concert</a:t>
            </a:r>
          </a:p>
          <a:p>
            <a:pPr marL="0" indent="0">
              <a:buNone/>
            </a:pPr>
            <a:endParaRPr lang="en-US" dirty="0" smtClean="0"/>
          </a:p>
          <a:p>
            <a:pPr marL="228600" indent="-228600">
              <a:buAutoNum type="arabicParenR"/>
            </a:pPr>
            <a:r>
              <a:rPr lang="en-US" dirty="0" err="1" smtClean="0"/>
              <a:t>Comtesse</a:t>
            </a:r>
            <a:r>
              <a:rPr lang="en-US" baseline="0" dirty="0" smtClean="0"/>
              <a:t> </a:t>
            </a:r>
            <a:r>
              <a:rPr lang="en-US" baseline="0" dirty="0" err="1" smtClean="0"/>
              <a:t>DuBarry</a:t>
            </a:r>
            <a:endParaRPr lang="en-US" dirty="0" smtClean="0"/>
          </a:p>
          <a:p>
            <a:pPr marL="228600" indent="-228600">
              <a:buAutoNum type="arabicParenR"/>
            </a:pPr>
            <a:r>
              <a:rPr lang="en-US" dirty="0" smtClean="0"/>
              <a:t>Jacques</a:t>
            </a:r>
            <a:r>
              <a:rPr lang="en-US" baseline="0" dirty="0" smtClean="0"/>
              <a:t> Louis David (1748-1825) “</a:t>
            </a:r>
            <a:r>
              <a:rPr lang="en-US" b="1" dirty="0" smtClean="0"/>
              <a:t>Antoine-Laurent Lavoisier (1743–1794) and His Wife (Marie-Anne-</a:t>
            </a:r>
            <a:r>
              <a:rPr lang="en-US" b="1" dirty="0" err="1" smtClean="0"/>
              <a:t>Pierrette</a:t>
            </a:r>
            <a:r>
              <a:rPr lang="en-US" b="1" dirty="0" smtClean="0"/>
              <a:t> </a:t>
            </a:r>
            <a:r>
              <a:rPr lang="en-US" b="1" dirty="0" err="1" smtClean="0"/>
              <a:t>Paulze</a:t>
            </a:r>
            <a:r>
              <a:rPr lang="en-US" b="1" dirty="0" smtClean="0"/>
              <a:t>, 1758–1836)</a:t>
            </a:r>
          </a:p>
          <a:p>
            <a:r>
              <a:rPr lang="en-US" b="1" dirty="0" smtClean="0"/>
              <a:t>Date:</a:t>
            </a:r>
            <a:r>
              <a:rPr lang="en-US" dirty="0" smtClean="0"/>
              <a:t> 1788</a:t>
            </a:r>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3935988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CARDS - explain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15213226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greatest change to note was that to muslin – not</a:t>
            </a:r>
            <a:r>
              <a:rPr lang="en-US" baseline="0" dirty="0" smtClean="0"/>
              <a:t> American – this is mull</a:t>
            </a:r>
            <a:endParaRPr lang="en-US" dirty="0" smtClean="0"/>
          </a:p>
          <a:p>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a:t>
            </a:r>
            <a:r>
              <a:rPr lang="en-US" baseline="0" dirty="0" smtClean="0"/>
              <a:t>cotton and indigo, </a:t>
            </a:r>
            <a:r>
              <a:rPr lang="en-US" baseline="0" dirty="0" smtClean="0"/>
              <a:t>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76</a:t>
            </a:fld>
            <a:endParaRPr lang="en-US"/>
          </a:p>
        </p:txBody>
      </p:sp>
    </p:spTree>
    <p:extLst>
      <p:ext uri="{BB962C8B-B14F-4D97-AF65-F5344CB8AC3E}">
        <p14:creationId xmlns:p14="http://schemas.microsoft.com/office/powerpoint/2010/main" val="2828282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robe 1790, still fairly structured, higher waist, full petticoat, corset to suit, with ‘tail’ to hold skirt out at back.</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188017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16948879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21760832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p>
          <a:p>
            <a:r>
              <a:rPr lang="en-US" dirty="0" smtClean="0"/>
              <a:t>The Bingley sisters??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1912798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transitions style – high waist, gathered front cut all of a piece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84</a:t>
            </a:fld>
            <a:endParaRPr lang="en-US"/>
          </a:p>
        </p:txBody>
      </p:sp>
    </p:spTree>
    <p:extLst>
      <p:ext uri="{BB962C8B-B14F-4D97-AF65-F5344CB8AC3E}">
        <p14:creationId xmlns:p14="http://schemas.microsoft.com/office/powerpoint/2010/main" val="4149947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1804: Promenade in Kensington Gardens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15039678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all about the column and the ionic column is mimicked by the way corsets are designed</a:t>
            </a:r>
            <a:r>
              <a:rPr lang="en-US" baseline="0" dirty="0" smtClean="0"/>
              <a:t> to ‘lift and separate.’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6048320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plates emphasize the vertical by making women into giantesses.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1757554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4342486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a:t>
            </a:r>
            <a:r>
              <a:rPr lang="en-US" sz="1200" smtClean="0"/>
              <a:t>52)</a:t>
            </a:r>
            <a:endParaRPr lang="en-US" sz="1200" i="1"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gowns</a:t>
            </a:r>
            <a:r>
              <a:rPr lang="en-US" baseline="0" dirty="0" smtClean="0"/>
              <a:t> are becoming narrow and lightweight, thin cotton</a:t>
            </a:r>
            <a:endParaRPr lang="en-US" dirty="0" smtClean="0"/>
          </a:p>
          <a:p>
            <a:r>
              <a:rPr lang="en-US" dirty="0" smtClean="0"/>
              <a:t>1803 married</a:t>
            </a:r>
          </a:p>
          <a:p>
            <a:r>
              <a:rPr lang="en-US" dirty="0" smtClean="0"/>
              <a:t>Dress from 1804</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90</a:t>
            </a:fld>
            <a:endParaRPr lang="en-US"/>
          </a:p>
        </p:txBody>
      </p:sp>
    </p:spTree>
    <p:extLst>
      <p:ext uri="{BB962C8B-B14F-4D97-AF65-F5344CB8AC3E}">
        <p14:creationId xmlns:p14="http://schemas.microsoft.com/office/powerpoint/2010/main" val="25421453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1797-boilly-incroyables-merveilleuses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91</a:t>
            </a:fld>
            <a:endParaRPr lang="en-US"/>
          </a:p>
        </p:txBody>
      </p:sp>
    </p:spTree>
    <p:extLst>
      <p:ext uri="{BB962C8B-B14F-4D97-AF65-F5344CB8AC3E}">
        <p14:creationId xmlns:p14="http://schemas.microsoft.com/office/powerpoint/2010/main" val="22226636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38646131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492117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735426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98</a:t>
            </a:fld>
            <a:endParaRPr lang="en-US"/>
          </a:p>
        </p:txBody>
      </p:sp>
    </p:spTree>
    <p:extLst>
      <p:ext uri="{BB962C8B-B14F-4D97-AF65-F5344CB8AC3E}">
        <p14:creationId xmlns:p14="http://schemas.microsoft.com/office/powerpoint/2010/main" val="74794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17661460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a:t>
            </a:r>
          </a:p>
          <a:p>
            <a:r>
              <a:rPr lang="en-US" dirty="0" smtClean="0"/>
              <a:t>La</a:t>
            </a:r>
            <a:r>
              <a:rPr lang="en-US" baseline="0" dirty="0" smtClean="0"/>
              <a:t> Belle Assemblée, </a:t>
            </a:r>
            <a:r>
              <a:rPr lang="en-US" dirty="0" smtClean="0"/>
              <a:t> Dec.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99</a:t>
            </a:fld>
            <a:endParaRPr lang="en-US"/>
          </a:p>
        </p:txBody>
      </p:sp>
    </p:spTree>
    <p:extLst>
      <p:ext uri="{BB962C8B-B14F-4D97-AF65-F5344CB8AC3E}">
        <p14:creationId xmlns:p14="http://schemas.microsoft.com/office/powerpoint/2010/main" val="2742469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100</a:t>
            </a:fld>
            <a:endParaRPr lang="en-US"/>
          </a:p>
        </p:txBody>
      </p:sp>
    </p:spTree>
    <p:extLst>
      <p:ext uri="{BB962C8B-B14F-4D97-AF65-F5344CB8AC3E}">
        <p14:creationId xmlns:p14="http://schemas.microsoft.com/office/powerpoint/2010/main" val="362447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 If you were at home to visitors you would wear these. Even if paying calls, although for those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101</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p>
          <a:p>
            <a:endParaRPr lang="en-US" dirty="0" smtClean="0"/>
          </a:p>
          <a:p>
            <a:r>
              <a:rPr lang="en-US" dirty="0" smtClean="0"/>
              <a:t>Lady Russell: </a:t>
            </a:r>
            <a:r>
              <a:rPr lang="en-US" sz="1200" kern="1200" dirty="0" smtClean="0">
                <a:solidFill>
                  <a:schemeClr val="tx1"/>
                </a:solidFill>
                <a:effectLst/>
                <a:latin typeface="+mn-lt"/>
                <a:ea typeface="+mn-ea"/>
                <a:cs typeface="+mn-cs"/>
              </a:rPr>
              <a:t> “You may as well take back that tiresome book she would lend me, and pretend I have read it through. I really cannot be plaguing myself forever with all the new poems and states of the nation that come out. Lady </a:t>
            </a:r>
            <a:r>
              <a:rPr lang="en-US" sz="1200" kern="1200" dirty="0" err="1" smtClean="0">
                <a:solidFill>
                  <a:schemeClr val="tx1"/>
                </a:solidFill>
                <a:effectLst/>
                <a:latin typeface="+mn-lt"/>
                <a:ea typeface="+mn-ea"/>
                <a:cs typeface="+mn-cs"/>
              </a:rPr>
              <a:t>Russel</a:t>
            </a:r>
            <a:r>
              <a:rPr lang="en-US" sz="1200" kern="1200" dirty="0" smtClean="0">
                <a:solidFill>
                  <a:schemeClr val="tx1"/>
                </a:solidFill>
                <a:effectLst/>
                <a:latin typeface="+mn-lt"/>
                <a:ea typeface="+mn-ea"/>
                <a:cs typeface="+mn-cs"/>
              </a:rPr>
              <a:t> quite bores one with her new publications. You need not tell her so, but I thought her dress hideous the other night. I used to think she had some taste in dress, but I was ashamed of her at the concert. Something so formal and </a:t>
            </a:r>
            <a:r>
              <a:rPr lang="en-US" sz="1200" i="1" kern="1200" dirty="0" err="1" smtClean="0">
                <a:solidFill>
                  <a:schemeClr val="tx1"/>
                </a:solidFill>
                <a:effectLst/>
                <a:latin typeface="+mn-lt"/>
                <a:ea typeface="+mn-ea"/>
                <a:cs typeface="+mn-cs"/>
              </a:rPr>
              <a:t>arrangé</a:t>
            </a:r>
            <a:r>
              <a:rPr lang="en-US" sz="1200" kern="1200" dirty="0" smtClean="0">
                <a:solidFill>
                  <a:schemeClr val="tx1"/>
                </a:solidFill>
                <a:effectLst/>
                <a:latin typeface="+mn-lt"/>
                <a:ea typeface="+mn-ea"/>
                <a:cs typeface="+mn-cs"/>
              </a:rPr>
              <a:t> in her air! And she sits so upright! My best love of course.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102</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1819. 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103</a:t>
            </a:fld>
            <a:endParaRPr lang="en-US"/>
          </a:p>
        </p:txBody>
      </p:sp>
    </p:spTree>
    <p:extLst>
      <p:ext uri="{BB962C8B-B14F-4D97-AF65-F5344CB8AC3E}">
        <p14:creationId xmlns:p14="http://schemas.microsoft.com/office/powerpoint/2010/main" val="6172820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Museum of London.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104</a:t>
            </a:fld>
            <a:endParaRPr lang="en-US"/>
          </a:p>
        </p:txBody>
      </p:sp>
    </p:spTree>
    <p:extLst>
      <p:ext uri="{BB962C8B-B14F-4D97-AF65-F5344CB8AC3E}">
        <p14:creationId xmlns:p14="http://schemas.microsoft.com/office/powerpoint/2010/main" val="4777386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105</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 evening dress – opera dress – dinner dress</a:t>
            </a:r>
          </a:p>
          <a:p>
            <a:r>
              <a:rPr lang="en-US" dirty="0" smtClean="0"/>
              <a:t>1)</a:t>
            </a:r>
            <a:r>
              <a:rPr lang="en-US" baseline="0" dirty="0" smtClean="0"/>
              <a:t> Ackermann, March 1814</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106</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107</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108</a:t>
            </a:fld>
            <a:endParaRPr lang="en-US"/>
          </a:p>
        </p:txBody>
      </p:sp>
    </p:spTree>
    <p:extLst>
      <p:ext uri="{BB962C8B-B14F-4D97-AF65-F5344CB8AC3E}">
        <p14:creationId xmlns:p14="http://schemas.microsoft.com/office/powerpoint/2010/main" val="939288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5" Type="http://schemas.openxmlformats.org/officeDocument/2006/relationships/image" Target="../media/image147.jpeg"/><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jpg"/><Relationship Id="rId1" Type="http://schemas.openxmlformats.org/officeDocument/2006/relationships/slideLayout" Target="../slideLayouts/slideLayout13.xml"/><Relationship Id="rId2" Type="http://schemas.openxmlformats.org/officeDocument/2006/relationships/notesSlide" Target="../notesSlides/notesSlide93.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104.xml.rels><?xml version="1.0" encoding="UTF-8" standalone="yes"?>
<Relationships xmlns="http://schemas.openxmlformats.org/package/2006/relationships"><Relationship Id="rId3" Type="http://schemas.openxmlformats.org/officeDocument/2006/relationships/image" Target="../media/image152.jpg"/><Relationship Id="rId4" Type="http://schemas.openxmlformats.org/officeDocument/2006/relationships/image" Target="../media/image153.jpeg"/><Relationship Id="rId1" Type="http://schemas.openxmlformats.org/officeDocument/2006/relationships/slideLayout" Target="../slideLayouts/slideLayout13.xml"/><Relationship Id="rId2" Type="http://schemas.openxmlformats.org/officeDocument/2006/relationships/notesSlide" Target="../notesSlides/notesSlide95.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5" Type="http://schemas.openxmlformats.org/officeDocument/2006/relationships/image" Target="../media/image156.jpg"/><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jpg"/><Relationship Id="rId4" Type="http://schemas.openxmlformats.org/officeDocument/2006/relationships/image" Target="../media/image158.jpg"/><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13.xml"/><Relationship Id="rId2" Type="http://schemas.openxmlformats.org/officeDocument/2006/relationships/notesSlide" Target="../notesSlides/notesSlide9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jpg"/><Relationship Id="rId4" Type="http://schemas.openxmlformats.org/officeDocument/2006/relationships/image" Target="../media/image162.jpg"/><Relationship Id="rId1" Type="http://schemas.openxmlformats.org/officeDocument/2006/relationships/slideLayout" Target="../slideLayouts/slideLayout13.xml"/><Relationship Id="rId2" Type="http://schemas.openxmlformats.org/officeDocument/2006/relationships/notesSlide" Target="../notesSlides/notesSlide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110.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g"/><Relationship Id="rId1" Type="http://schemas.openxmlformats.org/officeDocument/2006/relationships/slideLayout" Target="../slideLayouts/slideLayout13.xml"/><Relationship Id="rId2" Type="http://schemas.openxmlformats.org/officeDocument/2006/relationships/notesSlide" Target="../notesSlides/notesSlide101.xml"/></Relationships>
</file>

<file path=ppt/slides/_rels/slide111.xml.rels><?xml version="1.0" encoding="UTF-8" standalone="yes"?>
<Relationships xmlns="http://schemas.openxmlformats.org/package/2006/relationships"><Relationship Id="rId3" Type="http://schemas.openxmlformats.org/officeDocument/2006/relationships/image" Target="../media/image165.jpg"/><Relationship Id="rId4" Type="http://schemas.openxmlformats.org/officeDocument/2006/relationships/image" Target="../media/image166.jpg"/><Relationship Id="rId1" Type="http://schemas.openxmlformats.org/officeDocument/2006/relationships/slideLayout" Target="../slideLayouts/slideLayout13.xml"/><Relationship Id="rId2" Type="http://schemas.openxmlformats.org/officeDocument/2006/relationships/notesSlide" Target="../notesSlides/notesSlide10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7.png"/><Relationship Id="rId3" Type="http://schemas.openxmlformats.org/officeDocument/2006/relationships/image" Target="../media/image16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 Id="rId3" Type="http://schemas.openxmlformats.org/officeDocument/2006/relationships/image" Target="../media/image169.jpg"/></Relationships>
</file>

<file path=ppt/slides/_rels/slide114.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71.png"/><Relationship Id="rId5" Type="http://schemas.openxmlformats.org/officeDocument/2006/relationships/image" Target="../media/image172.jpg"/><Relationship Id="rId6" Type="http://schemas.openxmlformats.org/officeDocument/2006/relationships/image" Target="../media/image173.jpg"/><Relationship Id="rId7" Type="http://schemas.openxmlformats.org/officeDocument/2006/relationships/image" Target="../media/image174.jpg"/><Relationship Id="rId8" Type="http://schemas.openxmlformats.org/officeDocument/2006/relationships/image" Target="../media/image175.jpg"/><Relationship Id="rId1" Type="http://schemas.openxmlformats.org/officeDocument/2006/relationships/slideLayout" Target="../slideLayouts/slideLayout13.xml"/><Relationship Id="rId2" Type="http://schemas.openxmlformats.org/officeDocument/2006/relationships/image" Target="../media/image17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s>
</file>

<file path=ppt/slides/_rels/slide116.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jpeg"/><Relationship Id="rId5" Type="http://schemas.openxmlformats.org/officeDocument/2006/relationships/image" Target="../media/image90.jpg"/><Relationship Id="rId6" Type="http://schemas.openxmlformats.org/officeDocument/2006/relationships/image" Target="../media/image178.jpg"/><Relationship Id="rId1" Type="http://schemas.openxmlformats.org/officeDocument/2006/relationships/slideLayout" Target="../slideLayouts/slideLayout13.xml"/><Relationship Id="rId2" Type="http://schemas.openxmlformats.org/officeDocument/2006/relationships/notesSlide" Target="../notesSlides/notesSlide105.xml"/></Relationships>
</file>

<file path=ppt/slides/_rels/slide117.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g"/><Relationship Id="rId5" Type="http://schemas.openxmlformats.org/officeDocument/2006/relationships/image" Target="../media/image172.jpg"/><Relationship Id="rId6" Type="http://schemas.openxmlformats.org/officeDocument/2006/relationships/image" Target="../media/image181.jpg"/><Relationship Id="rId1" Type="http://schemas.openxmlformats.org/officeDocument/2006/relationships/slideLayout" Target="../slideLayouts/slideLayout13.xml"/><Relationship Id="rId2" Type="http://schemas.openxmlformats.org/officeDocument/2006/relationships/notesSlide" Target="../notesSlides/notesSlide106.xml"/></Relationships>
</file>

<file path=ppt/slides/_rels/slide118.xml.rels><?xml version="1.0" encoding="UTF-8" standalone="yes"?>
<Relationships xmlns="http://schemas.openxmlformats.org/package/2006/relationships"><Relationship Id="rId3" Type="http://schemas.openxmlformats.org/officeDocument/2006/relationships/image" Target="../media/image182.jpg"/><Relationship Id="rId4" Type="http://schemas.openxmlformats.org/officeDocument/2006/relationships/image" Target="../media/image183.jpg"/><Relationship Id="rId5" Type="http://schemas.openxmlformats.org/officeDocument/2006/relationships/image" Target="../media/image184.png"/><Relationship Id="rId1" Type="http://schemas.openxmlformats.org/officeDocument/2006/relationships/slideLayout" Target="../slideLayouts/slideLayout13.xml"/><Relationship Id="rId2" Type="http://schemas.openxmlformats.org/officeDocument/2006/relationships/notesSlide" Target="../notesSlides/notesSlide107.xml"/></Relationships>
</file>

<file path=ppt/slides/_rels/slide119.xml.rels><?xml version="1.0" encoding="UTF-8" standalone="yes"?>
<Relationships xmlns="http://schemas.openxmlformats.org/package/2006/relationships"><Relationship Id="rId3" Type="http://schemas.openxmlformats.org/officeDocument/2006/relationships/image" Target="../media/image185.jpg"/><Relationship Id="rId4" Type="http://schemas.openxmlformats.org/officeDocument/2006/relationships/image" Target="../media/image186.jpeg"/><Relationship Id="rId5" Type="http://schemas.openxmlformats.org/officeDocument/2006/relationships/image" Target="../media/image187.jpeg"/><Relationship Id="rId1" Type="http://schemas.openxmlformats.org/officeDocument/2006/relationships/slideLayout" Target="../slideLayouts/slideLayout13.xml"/><Relationship Id="rId2" Type="http://schemas.openxmlformats.org/officeDocument/2006/relationships/notesSlide" Target="../notesSlides/notesSlide10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18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jp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jp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70.jp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jpe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jp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g"/><Relationship Id="rId5" Type="http://schemas.openxmlformats.org/officeDocument/2006/relationships/image" Target="../media/image84.jpg"/><Relationship Id="rId6"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jp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g"/></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jp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g"/></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98.gif"/></Relationships>
</file>

<file path=ppt/slides/_rels/slide69.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jp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e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eg"/><Relationship Id="rId5" Type="http://schemas.openxmlformats.org/officeDocument/2006/relationships/image" Target="../media/image108.jpg"/><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4" Type="http://schemas.openxmlformats.org/officeDocument/2006/relationships/image" Target="../media/image110.png"/><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12.jpg"/><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g"/><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80.xml.rels><?xml version="1.0" encoding="UTF-8" standalone="yes"?>
<Relationships xmlns="http://schemas.openxmlformats.org/package/2006/relationships"><Relationship Id="rId3" Type="http://schemas.openxmlformats.org/officeDocument/2006/relationships/image" Target="../media/image115.gif"/><Relationship Id="rId4" Type="http://schemas.openxmlformats.org/officeDocument/2006/relationships/image" Target="../media/image116.jpe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g"/><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11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jpg"/></Relationships>
</file>

<file path=ppt/slides/_rels/slide84.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123.jpg"/></Relationships>
</file>

<file path=ppt/slides/_rels/slide86.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25.jpg"/><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9.xml.rels><?xml version="1.0" encoding="UTF-8" standalone="yes"?>
<Relationships xmlns="http://schemas.openxmlformats.org/package/2006/relationships"><Relationship Id="rId3" Type="http://schemas.openxmlformats.org/officeDocument/2006/relationships/image" Target="../media/image129.jpg"/><Relationship Id="rId4" Type="http://schemas.openxmlformats.org/officeDocument/2006/relationships/image" Target="../media/image130.jpg"/><Relationship Id="rId5" Type="http://schemas.openxmlformats.org/officeDocument/2006/relationships/image" Target="../media/image131.jp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jpg"/></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35.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3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137.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13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39.gif"/></Relationships>
</file>

<file path=ppt/slides/_rels/slide97.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jpg"/><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142.jpeg"/></Relationships>
</file>

<file path=ppt/slides/_rels/slide99.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png"/><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203200"/>
            <a:ext cx="8890000" cy="6248399"/>
          </a:xfrm>
        </p:spPr>
        <p:txBody>
          <a:bodyPr>
            <a:normAutofit/>
          </a:bodyPr>
          <a:lstStyle/>
          <a:p>
            <a:pPr marL="0" indent="0">
              <a:buNone/>
            </a:pPr>
            <a:r>
              <a:rPr lang="en-US" sz="3200" b="1" dirty="0"/>
              <a:t>Edward, Lord </a:t>
            </a:r>
            <a:r>
              <a:rPr lang="en-US" sz="3200" b="1" dirty="0" err="1"/>
              <a:t>Brabourne</a:t>
            </a:r>
            <a:r>
              <a:rPr lang="en-US" sz="3200" b="1" dirty="0"/>
              <a:t>, ed. </a:t>
            </a:r>
            <a:r>
              <a:rPr lang="en-US" sz="3200" b="1" i="1" dirty="0"/>
              <a:t>Letters of Jane Austen</a:t>
            </a:r>
            <a:r>
              <a:rPr lang="en-US" sz="3200" b="1" dirty="0"/>
              <a:t>. 1884</a:t>
            </a:r>
            <a:endParaRPr lang="en-US" sz="3200" dirty="0"/>
          </a:p>
          <a:p>
            <a:pPr marL="0" indent="0">
              <a:buNone/>
            </a:pPr>
            <a:r>
              <a:rPr lang="en-US" sz="3200" dirty="0"/>
              <a:t/>
            </a:r>
            <a:br>
              <a:rPr lang="en-US" sz="3200" dirty="0"/>
            </a:br>
            <a:r>
              <a:rPr lang="en-US" sz="3200" dirty="0" smtClean="0"/>
              <a:t>“</a:t>
            </a:r>
            <a:r>
              <a:rPr lang="is-IS" sz="3600" dirty="0" smtClean="0"/>
              <a:t>…</a:t>
            </a:r>
            <a:r>
              <a:rPr lang="en-US" sz="3600" dirty="0" smtClean="0"/>
              <a:t>it </a:t>
            </a:r>
            <a:r>
              <a:rPr lang="en-US" sz="3600" dirty="0"/>
              <a:t>is something in the nature of a comfort to ordinary persons to find that so superior a being as Jane Austen concerned herself about such trifles as the fit of a gown or the </a:t>
            </a:r>
            <a:r>
              <a:rPr lang="en-US" sz="3600" dirty="0" err="1"/>
              <a:t>colour</a:t>
            </a:r>
            <a:r>
              <a:rPr lang="en-US" sz="3600" dirty="0"/>
              <a:t> of a </a:t>
            </a:r>
            <a:r>
              <a:rPr lang="en-US" sz="3600" dirty="0" smtClean="0"/>
              <a:t>stocking</a:t>
            </a:r>
            <a:r>
              <a:rPr lang="is-IS" sz="3600" dirty="0" smtClean="0"/>
              <a:t>…</a:t>
            </a:r>
            <a:r>
              <a:rPr lang="en-US" sz="3600" dirty="0" smtClean="0"/>
              <a:t>”</a:t>
            </a:r>
            <a:endParaRPr lang="en-US" sz="3600" dirty="0"/>
          </a:p>
        </p:txBody>
      </p:sp>
    </p:spTree>
    <p:extLst>
      <p:ext uri="{BB962C8B-B14F-4D97-AF65-F5344CB8AC3E}">
        <p14:creationId xmlns:p14="http://schemas.microsoft.com/office/powerpoint/2010/main" val="1597322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9" y="0"/>
            <a:ext cx="5149552" cy="5537200"/>
          </a:xfrm>
          <a:prstGeom prst="rect">
            <a:avLst/>
          </a:prstGeom>
        </p:spPr>
      </p:pic>
      <p:sp>
        <p:nvSpPr>
          <p:cNvPr id="2" name="TextBox 1"/>
          <p:cNvSpPr txBox="1"/>
          <p:nvPr/>
        </p:nvSpPr>
        <p:spPr>
          <a:xfrm>
            <a:off x="310609" y="5657671"/>
            <a:ext cx="8686800" cy="1200329"/>
          </a:xfrm>
          <a:prstGeom prst="rect">
            <a:avLst/>
          </a:prstGeom>
          <a:noFill/>
        </p:spPr>
        <p:txBody>
          <a:bodyPr wrap="square" rtlCol="0">
            <a:spAutoFit/>
          </a:bodyPr>
          <a:lstStyle/>
          <a:p>
            <a:r>
              <a:rPr lang="en-US" sz="3600" dirty="0"/>
              <a:t>“wanted only regimentals to make him completely </a:t>
            </a:r>
            <a:r>
              <a:rPr lang="en-US" sz="3600" dirty="0" smtClean="0"/>
              <a:t>charming”</a:t>
            </a:r>
            <a:endParaRPr lang="en-US" sz="3600" dirty="0"/>
          </a:p>
        </p:txBody>
      </p:sp>
    </p:spTree>
    <p:extLst>
      <p:ext uri="{BB962C8B-B14F-4D97-AF65-F5344CB8AC3E}">
        <p14:creationId xmlns:p14="http://schemas.microsoft.com/office/powerpoint/2010/main" val="8035901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5920957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36070"/>
            <a:ext cx="4172418" cy="5521627"/>
          </a:xfrm>
          <a:prstGeom prst="rect">
            <a:avLst/>
          </a:prstGeom>
        </p:spPr>
      </p:pic>
      <p:sp>
        <p:nvSpPr>
          <p:cNvPr id="3" name="TextBox 2"/>
          <p:cNvSpPr txBox="1"/>
          <p:nvPr/>
        </p:nvSpPr>
        <p:spPr>
          <a:xfrm>
            <a:off x="502672" y="158758"/>
            <a:ext cx="2513360" cy="461665"/>
          </a:xfrm>
          <a:prstGeom prst="rect">
            <a:avLst/>
          </a:prstGeom>
          <a:noFill/>
        </p:spPr>
        <p:txBody>
          <a:bodyPr wrap="square" rtlCol="0">
            <a:spAutoFit/>
          </a:bodyPr>
          <a:lstStyle/>
          <a:p>
            <a:r>
              <a:rPr lang="en-US" sz="2400" dirty="0" smtClean="0"/>
              <a:t>Morning Dress</a:t>
            </a:r>
            <a:endParaRPr lang="en-US" sz="2400" dirty="0"/>
          </a:p>
        </p:txBody>
      </p:sp>
      <p:pic>
        <p:nvPicPr>
          <p:cNvPr id="5" name="Picture 4" descr="1816-mor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144" y="0"/>
            <a:ext cx="3821856" cy="6858000"/>
          </a:xfrm>
          <a:prstGeom prst="rect">
            <a:avLst/>
          </a:prstGeom>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2" y="2460744"/>
            <a:ext cx="3206722" cy="4290389"/>
          </a:xfrm>
          <a:prstGeom prst="rect">
            <a:avLst/>
          </a:prstGeom>
        </p:spPr>
      </p:pic>
    </p:spTree>
    <p:extLst>
      <p:ext uri="{BB962C8B-B14F-4D97-AF65-F5344CB8AC3E}">
        <p14:creationId xmlns:p14="http://schemas.microsoft.com/office/powerpoint/2010/main" val="29186427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6103153" cy="584776"/>
          </a:xfrm>
          <a:prstGeom prst="rect">
            <a:avLst/>
          </a:prstGeom>
          <a:noFill/>
        </p:spPr>
        <p:txBody>
          <a:bodyPr wrap="none" rtlCol="0">
            <a:spAutoFit/>
          </a:bodyPr>
          <a:lstStyle/>
          <a:p>
            <a:r>
              <a:rPr lang="en-US" sz="3200" dirty="0" smtClean="0"/>
              <a:t>1812-13: Emphasis shifting to bodice</a:t>
            </a:r>
            <a:endParaRPr lang="en-US" sz="3200" dirty="0"/>
          </a:p>
        </p:txBody>
      </p:sp>
    </p:spTree>
    <p:extLst>
      <p:ext uri="{BB962C8B-B14F-4D97-AF65-F5344CB8AC3E}">
        <p14:creationId xmlns:p14="http://schemas.microsoft.com/office/powerpoint/2010/main" val="27684860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
        <p:nvSpPr>
          <p:cNvPr id="2" name="TextBox 1"/>
          <p:cNvSpPr txBox="1"/>
          <p:nvPr/>
        </p:nvSpPr>
        <p:spPr>
          <a:xfrm>
            <a:off x="4872182" y="542636"/>
            <a:ext cx="4093964" cy="523220"/>
          </a:xfrm>
          <a:prstGeom prst="rect">
            <a:avLst/>
          </a:prstGeom>
          <a:noFill/>
        </p:spPr>
        <p:txBody>
          <a:bodyPr wrap="none" rtlCol="0">
            <a:spAutoFit/>
          </a:bodyPr>
          <a:lstStyle/>
          <a:p>
            <a:r>
              <a:rPr lang="en-US" sz="2800" dirty="0" smtClean="0"/>
              <a:t>Canada (McCord Museum)</a:t>
            </a:r>
            <a:endParaRPr lang="en-US" sz="2800" dirty="0"/>
          </a:p>
        </p:txBody>
      </p:sp>
    </p:spTree>
    <p:extLst>
      <p:ext uri="{BB962C8B-B14F-4D97-AF65-F5344CB8AC3E}">
        <p14:creationId xmlns:p14="http://schemas.microsoft.com/office/powerpoint/2010/main" val="547261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21704512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19777549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918586" cy="7740416"/>
          </a:xfrm>
          <a:prstGeom prst="rect">
            <a:avLst/>
          </a:prstGeom>
        </p:spPr>
      </p:pic>
      <p:sp>
        <p:nvSpPr>
          <p:cNvPr id="4" name="TextBox 3"/>
          <p:cNvSpPr txBox="1"/>
          <p:nvPr/>
        </p:nvSpPr>
        <p:spPr>
          <a:xfrm>
            <a:off x="102344" y="6218008"/>
            <a:ext cx="834082" cy="523220"/>
          </a:xfrm>
          <a:prstGeom prst="rect">
            <a:avLst/>
          </a:prstGeom>
          <a:noFill/>
        </p:spPr>
        <p:txBody>
          <a:bodyPr wrap="none" rtlCol="0">
            <a:spAutoFit/>
          </a:bodyPr>
          <a:lstStyle/>
          <a:p>
            <a:r>
              <a:rPr lang="en-US" sz="2800" dirty="0" smtClean="0"/>
              <a:t>1814</a:t>
            </a:r>
            <a:endParaRPr lang="en-US" sz="2800" dirty="0"/>
          </a:p>
        </p:txBody>
      </p:sp>
      <p:pic>
        <p:nvPicPr>
          <p:cNvPr id="5" name="Picture 4" descr="e-1814-feb-bluewhite-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8691" y="32400"/>
            <a:ext cx="4415310" cy="6825600"/>
          </a:xfrm>
          <a:prstGeom prst="rect">
            <a:avLst/>
          </a:prstGeom>
        </p:spPr>
      </p:pic>
    </p:spTree>
    <p:extLst>
      <p:ext uri="{BB962C8B-B14F-4D97-AF65-F5344CB8AC3E}">
        <p14:creationId xmlns:p14="http://schemas.microsoft.com/office/powerpoint/2010/main" val="14293622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4165582" y="755250"/>
            <a:ext cx="949499" cy="584776"/>
          </a:xfrm>
          <a:prstGeom prst="rect">
            <a:avLst/>
          </a:prstGeom>
          <a:noFill/>
        </p:spPr>
        <p:txBody>
          <a:bodyPr wrap="none" rtlCol="0">
            <a:spAutoFit/>
          </a:bodyPr>
          <a:lstStyle/>
          <a:p>
            <a:r>
              <a:rPr lang="en-US" sz="3200" dirty="0" smtClean="0"/>
              <a:t>1815</a:t>
            </a:r>
            <a:endParaRPr lang="en-US" sz="3200" dirty="0"/>
          </a:p>
        </p:txBody>
      </p:sp>
      <p:sp>
        <p:nvSpPr>
          <p:cNvPr id="4" name="TextBox 3"/>
          <p:cNvSpPr txBox="1"/>
          <p:nvPr/>
        </p:nvSpPr>
        <p:spPr>
          <a:xfrm>
            <a:off x="3886200" y="2286000"/>
            <a:ext cx="1498600" cy="2308324"/>
          </a:xfrm>
          <a:prstGeom prst="rect">
            <a:avLst/>
          </a:prstGeom>
          <a:noFill/>
        </p:spPr>
        <p:txBody>
          <a:bodyPr wrap="square" rtlCol="0">
            <a:spAutoFit/>
          </a:bodyPr>
          <a:lstStyle/>
          <a:p>
            <a:pPr algn="ctr"/>
            <a:r>
              <a:rPr lang="en-US" sz="2400" dirty="0" smtClean="0"/>
              <a:t>“A woman can never be too fine when she is all in white.”</a:t>
            </a:r>
            <a:endParaRPr lang="en-US" sz="2400" dirty="0"/>
          </a:p>
        </p:txBody>
      </p:sp>
    </p:spTree>
    <p:extLst>
      <p:ext uri="{BB962C8B-B14F-4D97-AF65-F5344CB8AC3E}">
        <p14:creationId xmlns:p14="http://schemas.microsoft.com/office/powerpoint/2010/main" val="13755739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10067771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857361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34" y="208982"/>
            <a:ext cx="4452947" cy="5813570"/>
          </a:xfrm>
          <a:prstGeom prst="rect">
            <a:avLst/>
          </a:prstGeom>
        </p:spPr>
      </p:pic>
      <p:sp>
        <p:nvSpPr>
          <p:cNvPr id="3" name="TextBox 2"/>
          <p:cNvSpPr txBox="1"/>
          <p:nvPr/>
        </p:nvSpPr>
        <p:spPr>
          <a:xfrm>
            <a:off x="4950381" y="853609"/>
            <a:ext cx="4193619" cy="4524315"/>
          </a:xfrm>
          <a:prstGeom prst="rect">
            <a:avLst/>
          </a:prstGeom>
          <a:noFill/>
        </p:spPr>
        <p:txBody>
          <a:bodyPr wrap="square" rtlCol="0">
            <a:spAutoFit/>
          </a:bodyPr>
          <a:lstStyle/>
          <a:p>
            <a:r>
              <a:rPr lang="en-US" sz="3600" dirty="0"/>
              <a:t>I hope you saw her petticoat, six inches deep in mud, I am absolutely certain; and the gown which had been let down to hide it not doing its office."</a:t>
            </a:r>
          </a:p>
        </p:txBody>
      </p:sp>
    </p:spTree>
    <p:extLst>
      <p:ext uri="{BB962C8B-B14F-4D97-AF65-F5344CB8AC3E}">
        <p14:creationId xmlns:p14="http://schemas.microsoft.com/office/powerpoint/2010/main" val="16047654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38070175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lwill-1991-469-cherry-ex-sleeves.jpg"/>
          <p:cNvPicPr>
            <a:picLocks noChangeAspect="1"/>
          </p:cNvPicPr>
          <p:nvPr/>
        </p:nvPicPr>
        <p:blipFill rotWithShape="1">
          <a:blip r:embed="rId3">
            <a:extLst>
              <a:ext uri="{28A0092B-C50C-407E-A947-70E740481C1C}">
                <a14:useLocalDpi xmlns:a14="http://schemas.microsoft.com/office/drawing/2010/main" val="0"/>
              </a:ext>
            </a:extLst>
          </a:blip>
          <a:srcRect l="20170" r="19517"/>
          <a:stretch/>
        </p:blipFill>
        <p:spPr>
          <a:xfrm>
            <a:off x="4952999" y="0"/>
            <a:ext cx="4191001" cy="6948708"/>
          </a:xfrm>
          <a:prstGeom prst="rect">
            <a:avLst/>
          </a:prstGeom>
        </p:spPr>
      </p:pic>
      <p:pic>
        <p:nvPicPr>
          <p:cNvPr id="3" name="Picture 2" descr="1820-brown-sturbridge-26.33.1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24917" cy="6858000"/>
          </a:xfrm>
          <a:prstGeom prst="rect">
            <a:avLst/>
          </a:prstGeom>
        </p:spPr>
      </p:pic>
    </p:spTree>
    <p:extLst>
      <p:ext uri="{BB962C8B-B14F-4D97-AF65-F5344CB8AC3E}">
        <p14:creationId xmlns:p14="http://schemas.microsoft.com/office/powerpoint/2010/main" val="3948440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5 at 5.4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498" y="0"/>
            <a:ext cx="4121502" cy="6858000"/>
          </a:xfrm>
          <a:prstGeom prst="rect">
            <a:avLst/>
          </a:prstGeom>
        </p:spPr>
      </p:pic>
      <p:pic>
        <p:nvPicPr>
          <p:cNvPr id="3" name="Picture 2" descr="Screen Shot 2015-09-15 at 5.46.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2" y="0"/>
            <a:ext cx="4118553" cy="6858000"/>
          </a:xfrm>
          <a:prstGeom prst="rect">
            <a:avLst/>
          </a:prstGeom>
        </p:spPr>
      </p:pic>
    </p:spTree>
    <p:extLst>
      <p:ext uri="{BB962C8B-B14F-4D97-AF65-F5344CB8AC3E}">
        <p14:creationId xmlns:p14="http://schemas.microsoft.com/office/powerpoint/2010/main" val="17036734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1467442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2" cstate="screen">
            <a:extLst>
              <a:ext uri="{28A0092B-C50C-407E-A947-70E740481C1C}">
                <a14:useLocalDpi xmlns:a14="http://schemas.microsoft.com/office/drawing/2010/main"/>
              </a:ext>
            </a:extLst>
          </a:blip>
          <a:srcRect l="28945" t="15492" r="16286" b="10666"/>
          <a:stretch/>
        </p:blipFill>
        <p:spPr>
          <a:xfrm>
            <a:off x="2218303" y="0"/>
            <a:ext cx="2292321" cy="3999719"/>
          </a:xfrm>
          <a:prstGeom prst="rect">
            <a:avLst/>
          </a:prstGeom>
        </p:spPr>
      </p:pic>
      <p:pic>
        <p:nvPicPr>
          <p:cNvPr id="4" name="Picture 3"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5056" y="0"/>
            <a:ext cx="2464221" cy="3924359"/>
          </a:xfrm>
          <a:prstGeom prst="rect">
            <a:avLst/>
          </a:prstGeom>
        </p:spPr>
      </p:pic>
      <p:pic>
        <p:nvPicPr>
          <p:cNvPr id="9" name="Picture 8" descr="1770-artstor-mma-beige-robe-francaise.png"/>
          <p:cNvPicPr>
            <a:picLocks noChangeAspect="1"/>
          </p:cNvPicPr>
          <p:nvPr/>
        </p:nvPicPr>
        <p:blipFill rotWithShape="1">
          <a:blip r:embed="rId4">
            <a:extLst>
              <a:ext uri="{28A0092B-C50C-407E-A947-70E740481C1C}">
                <a14:useLocalDpi xmlns:a14="http://schemas.microsoft.com/office/drawing/2010/main"/>
              </a:ext>
            </a:extLst>
          </a:blip>
          <a:srcRect l="11116" r="18387"/>
          <a:stretch/>
        </p:blipFill>
        <p:spPr>
          <a:xfrm>
            <a:off x="0" y="0"/>
            <a:ext cx="2262909" cy="3999719"/>
          </a:xfrm>
          <a:prstGeom prst="rect">
            <a:avLst/>
          </a:prstGeom>
        </p:spPr>
      </p:pic>
      <p:pic>
        <p:nvPicPr>
          <p:cNvPr id="10" name="Picture 9" descr="1815-ack-v14-08-blue-stripe-promenade.jpg"/>
          <p:cNvPicPr>
            <a:picLocks noChangeAspect="1"/>
          </p:cNvPicPr>
          <p:nvPr/>
        </p:nvPicPr>
        <p:blipFill rotWithShape="1">
          <a:blip r:embed="rId5">
            <a:extLst>
              <a:ext uri="{28A0092B-C50C-407E-A947-70E740481C1C}">
                <a14:useLocalDpi xmlns:a14="http://schemas.microsoft.com/office/drawing/2010/main" val="0"/>
              </a:ext>
            </a:extLst>
          </a:blip>
          <a:srcRect l="6327" t="6734" r="17744" b="10944"/>
          <a:stretch/>
        </p:blipFill>
        <p:spPr>
          <a:xfrm>
            <a:off x="7009277" y="0"/>
            <a:ext cx="2134723" cy="3924359"/>
          </a:xfrm>
          <a:prstGeom prst="rect">
            <a:avLst/>
          </a:prstGeom>
        </p:spPr>
      </p:pic>
      <p:pic>
        <p:nvPicPr>
          <p:cNvPr id="5" name="Picture 4" descr="1815-candace-pink-spen.jpg"/>
          <p:cNvPicPr>
            <a:picLocks noChangeAspect="1"/>
          </p:cNvPicPr>
          <p:nvPr/>
        </p:nvPicPr>
        <p:blipFill rotWithShape="1">
          <a:blip r:embed="rId6">
            <a:extLst>
              <a:ext uri="{28A0092B-C50C-407E-A947-70E740481C1C}">
                <a14:useLocalDpi xmlns:a14="http://schemas.microsoft.com/office/drawing/2010/main" val="0"/>
              </a:ext>
            </a:extLst>
          </a:blip>
          <a:srcRect b="7353"/>
          <a:stretch/>
        </p:blipFill>
        <p:spPr>
          <a:xfrm>
            <a:off x="1104818" y="3537394"/>
            <a:ext cx="1713849" cy="3320606"/>
          </a:xfrm>
          <a:prstGeom prst="rect">
            <a:avLst/>
          </a:prstGeom>
        </p:spPr>
      </p:pic>
      <p:pic>
        <p:nvPicPr>
          <p:cNvPr id="11" name="Picture 10" descr="1818-10-ac-lace-over-satn-slip-rose-satin-corsage.jpg"/>
          <p:cNvPicPr>
            <a:picLocks noChangeAspect="1"/>
          </p:cNvPicPr>
          <p:nvPr/>
        </p:nvPicPr>
        <p:blipFill rotWithShape="1">
          <a:blip r:embed="rId7">
            <a:extLst>
              <a:ext uri="{28A0092B-C50C-407E-A947-70E740481C1C}">
                <a14:useLocalDpi xmlns:a14="http://schemas.microsoft.com/office/drawing/2010/main" val="0"/>
              </a:ext>
            </a:extLst>
          </a:blip>
          <a:srcRect l="12450" t="5051" r="8504" b="15320"/>
          <a:stretch/>
        </p:blipFill>
        <p:spPr>
          <a:xfrm>
            <a:off x="3267363" y="3537394"/>
            <a:ext cx="1916545" cy="3320606"/>
          </a:xfrm>
          <a:prstGeom prst="rect">
            <a:avLst/>
          </a:prstGeom>
        </p:spPr>
      </p:pic>
      <p:pic>
        <p:nvPicPr>
          <p:cNvPr id="12" name="Picture 11" descr="1827-ack-yellowbow-lacm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955" y="3537394"/>
            <a:ext cx="2033871" cy="3320606"/>
          </a:xfrm>
          <a:prstGeom prst="rect">
            <a:avLst/>
          </a:prstGeom>
        </p:spPr>
      </p:pic>
    </p:spTree>
    <p:extLst>
      <p:ext uri="{BB962C8B-B14F-4D97-AF65-F5344CB8AC3E}">
        <p14:creationId xmlns:p14="http://schemas.microsoft.com/office/powerpoint/2010/main" val="32595750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964" y="307470"/>
            <a:ext cx="6215728" cy="707886"/>
          </a:xfrm>
          <a:prstGeom prst="rect">
            <a:avLst/>
          </a:prstGeom>
        </p:spPr>
        <p:txBody>
          <a:bodyPr wrap="square">
            <a:spAutoFit/>
          </a:bodyPr>
          <a:lstStyle/>
          <a:p>
            <a:r>
              <a:rPr lang="en-US" sz="4000" dirty="0" smtClean="0"/>
              <a:t>Dress </a:t>
            </a:r>
            <a:r>
              <a:rPr lang="en-US" sz="4000" smtClean="0"/>
              <a:t>Detectives: Slow </a:t>
            </a:r>
            <a:r>
              <a:rPr lang="en-US" sz="4000" dirty="0"/>
              <a:t>Seeing</a:t>
            </a:r>
          </a:p>
        </p:txBody>
      </p:sp>
      <p:sp>
        <p:nvSpPr>
          <p:cNvPr id="4" name="TextBox 3"/>
          <p:cNvSpPr txBox="1"/>
          <p:nvPr/>
        </p:nvSpPr>
        <p:spPr>
          <a:xfrm>
            <a:off x="870873" y="1447800"/>
            <a:ext cx="6741910" cy="4914166"/>
          </a:xfrm>
          <a:prstGeom prst="rect">
            <a:avLst/>
          </a:prstGeom>
          <a:noFill/>
        </p:spPr>
        <p:txBody>
          <a:bodyPr wrap="none" rtlCol="0">
            <a:spAutoFit/>
          </a:bodyPr>
          <a:lstStyle/>
          <a:p>
            <a:r>
              <a:rPr lang="en-US" sz="2800" b="1" dirty="0" smtClean="0"/>
              <a:t>Hats/Hair</a:t>
            </a:r>
            <a:endParaRPr lang="en-US" sz="2800" b="1" dirty="0"/>
          </a:p>
          <a:p>
            <a:pPr marL="285750" indent="-285750">
              <a:buFont typeface="Arial" charset="0"/>
              <a:buChar char="•"/>
            </a:pPr>
            <a:r>
              <a:rPr lang="en-US" sz="2800" dirty="0"/>
              <a:t>Shape, Proportion, </a:t>
            </a:r>
            <a:r>
              <a:rPr lang="en-US" sz="2800" dirty="0" smtClean="0"/>
              <a:t>Decoration</a:t>
            </a:r>
            <a:endParaRPr lang="en-US" sz="2800" dirty="0"/>
          </a:p>
          <a:p>
            <a:pPr>
              <a:spcBef>
                <a:spcPts val="1000"/>
              </a:spcBef>
            </a:pPr>
            <a:r>
              <a:rPr lang="en-US" sz="2800" b="1" dirty="0" smtClean="0"/>
              <a:t>Necklines</a:t>
            </a:r>
            <a:endParaRPr lang="en-US" sz="2800" b="1" dirty="0"/>
          </a:p>
          <a:p>
            <a:pPr marL="285750" indent="-285750">
              <a:buFont typeface="Arial" charset="0"/>
              <a:buChar char="•"/>
            </a:pPr>
            <a:r>
              <a:rPr lang="en-US" sz="2800" dirty="0"/>
              <a:t>“V” or Closed, Rounded, Square, Filled </a:t>
            </a:r>
            <a:r>
              <a:rPr lang="en-US" sz="2800" dirty="0" smtClean="0"/>
              <a:t>in</a:t>
            </a:r>
            <a:endParaRPr lang="en-US" sz="2800" dirty="0"/>
          </a:p>
          <a:p>
            <a:pPr>
              <a:spcBef>
                <a:spcPts val="1000"/>
              </a:spcBef>
            </a:pPr>
            <a:r>
              <a:rPr lang="en-US" sz="2800" b="1" dirty="0" smtClean="0"/>
              <a:t>Elbows/Arms/Sleeve</a:t>
            </a:r>
            <a:endParaRPr lang="en-US" sz="2800" b="1" dirty="0"/>
          </a:p>
          <a:p>
            <a:pPr marL="285750" indent="-285750">
              <a:buFont typeface="Arial" charset="0"/>
              <a:buChar char="•"/>
            </a:pPr>
            <a:r>
              <a:rPr lang="en-US" sz="2800" dirty="0"/>
              <a:t>Short/Elbow/Long, Straight/Puffed, </a:t>
            </a:r>
            <a:r>
              <a:rPr lang="en-US" sz="2800" dirty="0" smtClean="0"/>
              <a:t>Gloves</a:t>
            </a:r>
            <a:endParaRPr lang="en-US" sz="2800" dirty="0"/>
          </a:p>
          <a:p>
            <a:pPr>
              <a:spcBef>
                <a:spcPts val="1000"/>
              </a:spcBef>
            </a:pPr>
            <a:r>
              <a:rPr lang="en-US" sz="2800" b="1" dirty="0" smtClean="0"/>
              <a:t>Hemlines</a:t>
            </a:r>
            <a:endParaRPr lang="en-US" sz="2800" b="1" dirty="0"/>
          </a:p>
          <a:p>
            <a:pPr marL="285750" indent="-285750">
              <a:buFont typeface="Arial" charset="0"/>
              <a:buChar char="•"/>
            </a:pPr>
            <a:r>
              <a:rPr lang="en-US" sz="2800" dirty="0"/>
              <a:t>Train, Narrow, Wider, </a:t>
            </a:r>
            <a:r>
              <a:rPr lang="en-US" sz="2800" dirty="0" smtClean="0"/>
              <a:t>Plain/Trimmed</a:t>
            </a:r>
            <a:endParaRPr lang="en-US" sz="2800" dirty="0"/>
          </a:p>
          <a:p>
            <a:pPr>
              <a:spcBef>
                <a:spcPts val="1000"/>
              </a:spcBef>
            </a:pPr>
            <a:r>
              <a:rPr lang="en-US" sz="2800" b="1" dirty="0"/>
              <a:t>Accessories</a:t>
            </a:r>
          </a:p>
          <a:p>
            <a:pPr marL="285750" indent="-285750">
              <a:buFont typeface="Arial" charset="0"/>
              <a:buChar char="•"/>
            </a:pPr>
            <a:r>
              <a:rPr lang="en-US" sz="2800" dirty="0"/>
              <a:t>Shawl, Cloak, Muff</a:t>
            </a:r>
          </a:p>
        </p:txBody>
      </p:sp>
    </p:spTree>
    <p:extLst>
      <p:ext uri="{BB962C8B-B14F-4D97-AF65-F5344CB8AC3E}">
        <p14:creationId xmlns:p14="http://schemas.microsoft.com/office/powerpoint/2010/main" val="8857996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918" y="637949"/>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684444"/>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684444"/>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59" y="1682212"/>
            <a:ext cx="1844040" cy="14356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59" y="3454197"/>
            <a:ext cx="1993392" cy="19385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001" y="1345835"/>
            <a:ext cx="2817850" cy="51728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372" y="1392330"/>
            <a:ext cx="3032836" cy="5126369"/>
          </a:xfrm>
          <a:prstGeom prst="rect">
            <a:avLst/>
          </a:prstGeom>
        </p:spPr>
      </p:pic>
    </p:spTree>
    <p:extLst>
      <p:ext uri="{BB962C8B-B14F-4D97-AF65-F5344CB8AC3E}">
        <p14:creationId xmlns:p14="http://schemas.microsoft.com/office/powerpoint/2010/main" val="13751894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346000"/>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31500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08189" y="31500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47" y="1900385"/>
            <a:ext cx="2056969" cy="1719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17" y="4466526"/>
            <a:ext cx="1919853" cy="184817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8783" t="7006" r="24770" b="12995"/>
          <a:stretch/>
        </p:blipFill>
        <p:spPr>
          <a:xfrm>
            <a:off x="6509288" y="1234632"/>
            <a:ext cx="2634712" cy="53602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42" y="1455978"/>
            <a:ext cx="3170243" cy="5254787"/>
          </a:xfrm>
          <a:prstGeom prst="rect">
            <a:avLst/>
          </a:prstGeom>
        </p:spPr>
      </p:pic>
    </p:spTree>
    <p:extLst>
      <p:ext uri="{BB962C8B-B14F-4D97-AF65-F5344CB8AC3E}">
        <p14:creationId xmlns:p14="http://schemas.microsoft.com/office/powerpoint/2010/main" val="3478381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991892"/>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991892"/>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23687" y="991892"/>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9" y="1699778"/>
            <a:ext cx="2877312" cy="40965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603" y="1699778"/>
            <a:ext cx="2073594" cy="47684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286" y="1699778"/>
            <a:ext cx="3098801" cy="3830621"/>
          </a:xfrm>
          <a:prstGeom prst="rect">
            <a:avLst/>
          </a:prstGeom>
        </p:spPr>
      </p:pic>
    </p:spTree>
    <p:extLst>
      <p:ext uri="{BB962C8B-B14F-4D97-AF65-F5344CB8AC3E}">
        <p14:creationId xmlns:p14="http://schemas.microsoft.com/office/powerpoint/2010/main" val="2899245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22" y="433953"/>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198469" y="43395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43395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198" t="2322" r="18441" b="10369"/>
          <a:stretch/>
        </p:blipFill>
        <p:spPr>
          <a:xfrm>
            <a:off x="6261315" y="1285665"/>
            <a:ext cx="2526224" cy="5068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34" y="1349859"/>
            <a:ext cx="2682240" cy="48889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28" y="1130299"/>
            <a:ext cx="1635008" cy="5108551"/>
          </a:xfrm>
          <a:prstGeom prst="rect">
            <a:avLst/>
          </a:prstGeom>
        </p:spPr>
      </p:pic>
    </p:spTree>
    <p:extLst>
      <p:ext uri="{BB962C8B-B14F-4D97-AF65-F5344CB8AC3E}">
        <p14:creationId xmlns:p14="http://schemas.microsoft.com/office/powerpoint/2010/main" val="1737386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9144"/>
            <a:ext cx="4041648" cy="6848856"/>
          </a:xfrm>
          <a:prstGeom prst="rect">
            <a:avLst/>
          </a:prstGeom>
        </p:spPr>
      </p:pic>
      <p:sp>
        <p:nvSpPr>
          <p:cNvPr id="3" name="TextBox 2"/>
          <p:cNvSpPr txBox="1"/>
          <p:nvPr/>
        </p:nvSpPr>
        <p:spPr>
          <a:xfrm>
            <a:off x="5232400" y="1676400"/>
            <a:ext cx="3733799" cy="2123658"/>
          </a:xfrm>
          <a:prstGeom prst="rect">
            <a:avLst/>
          </a:prstGeom>
          <a:noFill/>
        </p:spPr>
        <p:txBody>
          <a:bodyPr wrap="square" rtlCol="0">
            <a:spAutoFit/>
          </a:bodyPr>
          <a:lstStyle/>
          <a:p>
            <a:r>
              <a:rPr lang="en-US" sz="4400" dirty="0" smtClean="0"/>
              <a:t>“long sleeves” (for evening wear)</a:t>
            </a:r>
            <a:endParaRPr lang="en-US" sz="4400" dirty="0"/>
          </a:p>
        </p:txBody>
      </p:sp>
    </p:spTree>
    <p:extLst>
      <p:ext uri="{BB962C8B-B14F-4D97-AF65-F5344CB8AC3E}">
        <p14:creationId xmlns:p14="http://schemas.microsoft.com/office/powerpoint/2010/main" val="17350792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800" y="0"/>
            <a:ext cx="4197718" cy="6858000"/>
          </a:xfrm>
          <a:prstGeom prst="rect">
            <a:avLst/>
          </a:prstGeom>
        </p:spPr>
      </p:pic>
    </p:spTree>
    <p:extLst>
      <p:ext uri="{BB962C8B-B14F-4D97-AF65-F5344CB8AC3E}">
        <p14:creationId xmlns:p14="http://schemas.microsoft.com/office/powerpoint/2010/main" val="420687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1" y="2057400"/>
            <a:ext cx="8026400" cy="1938992"/>
          </a:xfrm>
          <a:prstGeom prst="rect">
            <a:avLst/>
          </a:prstGeom>
          <a:noFill/>
        </p:spPr>
        <p:txBody>
          <a:bodyPr wrap="square" rtlCol="0">
            <a:spAutoFit/>
          </a:bodyPr>
          <a:lstStyle/>
          <a:p>
            <a:r>
              <a:rPr lang="en-US" sz="4000" dirty="0" smtClean="0"/>
              <a:t>“I </a:t>
            </a:r>
            <a:r>
              <a:rPr lang="en-US" sz="4000" dirty="0"/>
              <a:t>wish you would tell Sally to mend a great slit in my worked muslin gown before they are packed </a:t>
            </a:r>
            <a:r>
              <a:rPr lang="en-US" sz="4000" b="1" dirty="0" smtClean="0"/>
              <a:t>...”</a:t>
            </a:r>
            <a:endParaRPr lang="en-US" sz="4000" dirty="0"/>
          </a:p>
        </p:txBody>
      </p:sp>
    </p:spTree>
    <p:extLst>
      <p:ext uri="{BB962C8B-B14F-4D97-AF65-F5344CB8AC3E}">
        <p14:creationId xmlns:p14="http://schemas.microsoft.com/office/powerpoint/2010/main" val="1423524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516194" y="674803"/>
            <a:ext cx="3895157" cy="5423977"/>
          </a:xfrm>
          <a:prstGeom prst="rect">
            <a:avLst/>
          </a:prstGeom>
          <a:ln>
            <a:solidFill>
              <a:schemeClr val="tx1"/>
            </a:solidFill>
          </a:ln>
        </p:spPr>
      </p:pic>
      <p:sp>
        <p:nvSpPr>
          <p:cNvPr id="3" name="TextBox 2"/>
          <p:cNvSpPr txBox="1"/>
          <p:nvPr/>
        </p:nvSpPr>
        <p:spPr>
          <a:xfrm>
            <a:off x="4648200" y="1447800"/>
            <a:ext cx="4114800" cy="1938992"/>
          </a:xfrm>
          <a:prstGeom prst="rect">
            <a:avLst/>
          </a:prstGeom>
          <a:noFill/>
        </p:spPr>
        <p:txBody>
          <a:bodyPr wrap="square" rtlCol="0">
            <a:spAutoFit/>
          </a:bodyPr>
          <a:lstStyle/>
          <a:p>
            <a:r>
              <a:rPr lang="en-US" dirty="0" smtClean="0"/>
              <a:t>“</a:t>
            </a:r>
            <a:r>
              <a:rPr lang="en-US" sz="4000" dirty="0" smtClean="0"/>
              <a:t>as elegant as lace and pearls could make her”</a:t>
            </a:r>
            <a:endParaRPr lang="en-US" sz="4000" dirty="0"/>
          </a:p>
        </p:txBody>
      </p:sp>
    </p:spTree>
    <p:extLst>
      <p:ext uri="{BB962C8B-B14F-4D97-AF65-F5344CB8AC3E}">
        <p14:creationId xmlns:p14="http://schemas.microsoft.com/office/powerpoint/2010/main" val="1158381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596900"/>
            <a:ext cx="4064000" cy="5511800"/>
          </a:xfrm>
          <a:prstGeom prst="rect">
            <a:avLst/>
          </a:prstGeom>
        </p:spPr>
      </p:pic>
      <p:sp>
        <p:nvSpPr>
          <p:cNvPr id="3" name="TextBox 2"/>
          <p:cNvSpPr txBox="1"/>
          <p:nvPr/>
        </p:nvSpPr>
        <p:spPr>
          <a:xfrm>
            <a:off x="5969000" y="2387600"/>
            <a:ext cx="2281394" cy="707886"/>
          </a:xfrm>
          <a:prstGeom prst="rect">
            <a:avLst/>
          </a:prstGeom>
          <a:noFill/>
        </p:spPr>
        <p:txBody>
          <a:bodyPr wrap="none" rtlCol="0">
            <a:spAutoFit/>
          </a:bodyPr>
          <a:lstStyle/>
          <a:p>
            <a:r>
              <a:rPr lang="en-US" sz="4000" dirty="0" smtClean="0"/>
              <a:t>Is she out?</a:t>
            </a:r>
            <a:endParaRPr lang="en-US" sz="4000" dirty="0"/>
          </a:p>
        </p:txBody>
      </p:sp>
    </p:spTree>
    <p:extLst>
      <p:ext uri="{BB962C8B-B14F-4D97-AF65-F5344CB8AC3E}">
        <p14:creationId xmlns:p14="http://schemas.microsoft.com/office/powerpoint/2010/main" val="1502178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2000" dirty="0" smtClean="0"/>
              <a:t>Richard Bushman</a:t>
            </a:r>
            <a:endParaRPr lang="en-US" sz="2000" dirty="0"/>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99" y="-330199"/>
            <a:ext cx="5221841" cy="7472636"/>
          </a:xfrm>
          <a:prstGeom prst="rect">
            <a:avLst/>
          </a:prstGeom>
        </p:spPr>
      </p:pic>
    </p:spTree>
    <p:extLst>
      <p:ext uri="{BB962C8B-B14F-4D97-AF65-F5344CB8AC3E}">
        <p14:creationId xmlns:p14="http://schemas.microsoft.com/office/powerpoint/2010/main" val="384188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2447" y="2800726"/>
            <a:ext cx="6292101" cy="1802271"/>
          </a:xfrm>
        </p:spPr>
        <p:txBody>
          <a:bodyPr/>
          <a:lstStyle/>
          <a:p>
            <a:r>
              <a:rPr lang="en-US" dirty="0" smtClean="0"/>
              <a:t>Envisioning:</a:t>
            </a:r>
            <a:br>
              <a:rPr lang="en-US" dirty="0" smtClean="0"/>
            </a:br>
            <a:r>
              <a:rPr lang="en-US" dirty="0" smtClean="0"/>
              <a:t>Jane Austen and Fashion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53099" y="208491"/>
            <a:ext cx="2722727" cy="1200329"/>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3810890" cy="6858000"/>
          </a:xfrm>
          <a:prstGeom prst="rect">
            <a:avLst/>
          </a:prstGeom>
        </p:spPr>
      </p:pic>
    </p:spTree>
    <p:extLst>
      <p:ext uri="{BB962C8B-B14F-4D97-AF65-F5344CB8AC3E}">
        <p14:creationId xmlns:p14="http://schemas.microsoft.com/office/powerpoint/2010/main" val="29777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32"/>
          <a:stretch/>
        </p:blipFill>
        <p:spPr>
          <a:xfrm>
            <a:off x="177800" y="2222500"/>
            <a:ext cx="8966200" cy="1687068"/>
          </a:xfrm>
          <a:prstGeom prst="rect">
            <a:avLst/>
          </a:prstGeom>
        </p:spPr>
      </p:pic>
    </p:spTree>
    <p:extLst>
      <p:ext uri="{BB962C8B-B14F-4D97-AF65-F5344CB8AC3E}">
        <p14:creationId xmlns:p14="http://schemas.microsoft.com/office/powerpoint/2010/main" val="238962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21726" y="1746334"/>
            <a:ext cx="7910469" cy="4670120"/>
          </a:xfrm>
        </p:spPr>
        <p:txBody>
          <a:bodyPr>
            <a:noAutofit/>
          </a:bodyPr>
          <a:lstStyle/>
          <a:p>
            <a:pPr marL="0" indent="0">
              <a:buNone/>
            </a:pPr>
            <a:r>
              <a:rPr lang="en-US" sz="2600" dirty="0" smtClean="0"/>
              <a:t>1795-1799 writing</a:t>
            </a:r>
          </a:p>
          <a:p>
            <a:pPr>
              <a:spcBef>
                <a:spcPts val="1000"/>
              </a:spcBef>
              <a:buFont typeface="Arial" charset="0"/>
              <a:buChar char="•"/>
            </a:pPr>
            <a:r>
              <a:rPr lang="en-US" sz="2600" dirty="0" smtClean="0"/>
              <a:t>“</a:t>
            </a:r>
            <a:r>
              <a:rPr lang="en-US" sz="2600" dirty="0" err="1" smtClean="0"/>
              <a:t>Elinor</a:t>
            </a:r>
            <a:r>
              <a:rPr lang="en-US" sz="2600" dirty="0" smtClean="0"/>
              <a:t> </a:t>
            </a:r>
            <a:r>
              <a:rPr lang="en-US" sz="2600" dirty="0"/>
              <a:t>and Marianne</a:t>
            </a:r>
            <a:r>
              <a:rPr lang="en-US" sz="2600" dirty="0" smtClean="0"/>
              <a:t>”(</a:t>
            </a:r>
            <a:r>
              <a:rPr lang="en-US" sz="2600" i="1" dirty="0" smtClean="0"/>
              <a:t>Sense and Sensibility</a:t>
            </a:r>
            <a:r>
              <a:rPr lang="en-US" sz="2600" dirty="0" smtClean="0"/>
              <a:t>).</a:t>
            </a:r>
          </a:p>
          <a:p>
            <a:pPr>
              <a:spcBef>
                <a:spcPts val="1000"/>
              </a:spcBef>
              <a:buFont typeface="Arial" charset="0"/>
              <a:buChar char="•"/>
            </a:pPr>
            <a:r>
              <a:rPr lang="en-US" sz="2600" dirty="0" smtClean="0"/>
              <a:t>“</a:t>
            </a:r>
            <a:r>
              <a:rPr lang="en-US" sz="2600" dirty="0"/>
              <a:t>First Impressions</a:t>
            </a:r>
            <a:r>
              <a:rPr lang="en-US" sz="2600" dirty="0" smtClean="0"/>
              <a:t>” (</a:t>
            </a:r>
            <a:r>
              <a:rPr lang="en-US" sz="2600" i="1" dirty="0" smtClean="0"/>
              <a:t>Pride and Prejudice</a:t>
            </a:r>
            <a:r>
              <a:rPr lang="en-US" sz="2600" dirty="0"/>
              <a:t>)</a:t>
            </a:r>
            <a:r>
              <a:rPr lang="en-US" sz="2600" dirty="0" smtClean="0"/>
              <a:t>.</a:t>
            </a:r>
          </a:p>
          <a:p>
            <a:pPr>
              <a:spcBef>
                <a:spcPts val="1000"/>
              </a:spcBef>
              <a:buFont typeface="Arial" charset="0"/>
              <a:buChar char="•"/>
            </a:pPr>
            <a:r>
              <a:rPr lang="en-US" sz="2600" dirty="0" smtClean="0"/>
              <a:t>“Susan/Catherine” (</a:t>
            </a:r>
            <a:r>
              <a:rPr lang="en-US" sz="2600" i="1" dirty="0" smtClean="0"/>
              <a:t>Northanger </a:t>
            </a:r>
            <a:r>
              <a:rPr lang="en-US" sz="2600" i="1" dirty="0"/>
              <a:t>Abbey</a:t>
            </a:r>
            <a:r>
              <a:rPr lang="en-US" sz="2600" dirty="0" smtClean="0"/>
              <a:t>).</a:t>
            </a:r>
          </a:p>
          <a:p>
            <a:pPr marL="0" indent="0">
              <a:spcBef>
                <a:spcPts val="800"/>
              </a:spcBef>
              <a:buNone/>
            </a:pPr>
            <a:r>
              <a:rPr lang="en-US" sz="2600" dirty="0" smtClean="0"/>
              <a:t>1811-1816 writing, revising, publishing</a:t>
            </a:r>
          </a:p>
          <a:p>
            <a:pPr>
              <a:spcBef>
                <a:spcPts val="800"/>
              </a:spcBef>
              <a:buFont typeface="Arial" charset="0"/>
              <a:buChar char="•"/>
            </a:pPr>
            <a:r>
              <a:rPr lang="en-US" sz="2600" i="1" dirty="0" smtClean="0"/>
              <a:t>Pride </a:t>
            </a:r>
            <a:r>
              <a:rPr lang="en-US" sz="2600" i="1" dirty="0"/>
              <a:t>and </a:t>
            </a:r>
            <a:r>
              <a:rPr lang="en-US" sz="2600" i="1" dirty="0" smtClean="0"/>
              <a:t>Prejudice</a:t>
            </a:r>
            <a:r>
              <a:rPr lang="en-US" sz="2600" dirty="0" smtClean="0"/>
              <a:t>.</a:t>
            </a:r>
          </a:p>
          <a:p>
            <a:pPr>
              <a:spcBef>
                <a:spcPts val="800"/>
              </a:spcBef>
              <a:buFont typeface="Arial" charset="0"/>
              <a:buChar char="•"/>
            </a:pPr>
            <a:r>
              <a:rPr lang="en-US" sz="2600" i="1" dirty="0" smtClean="0"/>
              <a:t>Mansfield Park</a:t>
            </a:r>
            <a:endParaRPr lang="en-US" sz="2600" dirty="0"/>
          </a:p>
          <a:p>
            <a:pPr>
              <a:spcBef>
                <a:spcPts val="800"/>
              </a:spcBef>
              <a:buFont typeface="Arial" charset="0"/>
              <a:buChar char="•"/>
            </a:pPr>
            <a:r>
              <a:rPr lang="en-US" sz="2600" i="1" dirty="0" smtClean="0"/>
              <a:t>Emma</a:t>
            </a:r>
            <a:r>
              <a:rPr lang="en-US" sz="2600" dirty="0" smtClean="0"/>
              <a:t>.</a:t>
            </a:r>
          </a:p>
          <a:p>
            <a:pPr>
              <a:spcBef>
                <a:spcPts val="800"/>
              </a:spcBef>
              <a:buFont typeface="Arial" charset="0"/>
              <a:buChar char="•"/>
            </a:pPr>
            <a:r>
              <a:rPr lang="en-US" sz="2600" i="1" dirty="0" smtClean="0"/>
              <a:t>Persuasion, Northanger Abbey </a:t>
            </a:r>
            <a:r>
              <a:rPr lang="en-US" sz="2600" dirty="0" smtClean="0"/>
              <a:t>published 1817.</a:t>
            </a:r>
            <a:endParaRPr lang="en-US" dirty="0" smtClean="0"/>
          </a:p>
        </p:txBody>
      </p:sp>
    </p:spTree>
    <p:extLst>
      <p:ext uri="{BB962C8B-B14F-4D97-AF65-F5344CB8AC3E}">
        <p14:creationId xmlns:p14="http://schemas.microsoft.com/office/powerpoint/2010/main" val="1505193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Mr. Darcy.</a:t>
            </a:r>
            <a:endParaRPr lang="en-US" sz="3200" dirty="0"/>
          </a:p>
        </p:txBody>
      </p:sp>
    </p:spTree>
    <p:extLst>
      <p:ext uri="{BB962C8B-B14F-4D97-AF65-F5344CB8AC3E}">
        <p14:creationId xmlns:p14="http://schemas.microsoft.com/office/powerpoint/2010/main" val="1687776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80" y="102126"/>
            <a:ext cx="5590944" cy="4567765"/>
          </a:xfrm>
          <a:prstGeom prst="rect">
            <a:avLst/>
          </a:prstGeom>
        </p:spPr>
      </p:pic>
      <p:sp>
        <p:nvSpPr>
          <p:cNvPr id="4" name="TextBox 3"/>
          <p:cNvSpPr txBox="1"/>
          <p:nvPr/>
        </p:nvSpPr>
        <p:spPr>
          <a:xfrm>
            <a:off x="6468595" y="727640"/>
            <a:ext cx="1199943" cy="769441"/>
          </a:xfrm>
          <a:prstGeom prst="rect">
            <a:avLst/>
          </a:prstGeom>
          <a:noFill/>
        </p:spPr>
        <p:txBody>
          <a:bodyPr wrap="none" rtlCol="0">
            <a:spAutoFit/>
          </a:bodyPr>
          <a:lstStyle/>
          <a:p>
            <a:r>
              <a:rPr lang="en-US" sz="4400" dirty="0" smtClean="0"/>
              <a:t>Hair</a:t>
            </a:r>
            <a:endParaRPr lang="en-US" sz="4400" dirty="0"/>
          </a:p>
        </p:txBody>
      </p:sp>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91" y="2698109"/>
            <a:ext cx="2651288" cy="3943564"/>
          </a:xfrm>
          <a:prstGeom prst="rect">
            <a:avLst/>
          </a:prstGeom>
        </p:spPr>
      </p:pic>
      <p:pic>
        <p:nvPicPr>
          <p:cNvPr id="6" name="Picture 5" descr="1813-natpor-byron-west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062" y="2209383"/>
            <a:ext cx="3375938" cy="4418767"/>
          </a:xfrm>
          <a:prstGeom prst="rect">
            <a:avLst/>
          </a:prstGeom>
        </p:spPr>
      </p:pic>
    </p:spTree>
    <p:extLst>
      <p:ext uri="{BB962C8B-B14F-4D97-AF65-F5344CB8AC3E}">
        <p14:creationId xmlns:p14="http://schemas.microsoft.com/office/powerpoint/2010/main" val="3659219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Worcester GAZETTE. (Worcester, Massachusetts) • 05-06-1795 </a:t>
            </a:r>
          </a:p>
        </p:txBody>
      </p:sp>
      <p:pic>
        <p:nvPicPr>
          <p:cNvPr id="3" name="Picture 2" descr="Screen Shot 2015-09-14 at 2.13.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22" y="1866900"/>
            <a:ext cx="8757368" cy="4076987"/>
          </a:xfrm>
          <a:prstGeom prst="rect">
            <a:avLst/>
          </a:prstGeom>
        </p:spPr>
      </p:pic>
    </p:spTree>
    <p:extLst>
      <p:ext uri="{BB962C8B-B14F-4D97-AF65-F5344CB8AC3E}">
        <p14:creationId xmlns:p14="http://schemas.microsoft.com/office/powerpoint/2010/main" val="733784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7" y="1"/>
            <a:ext cx="4897563" cy="3744603"/>
          </a:xfrm>
          <a:prstGeom prst="rect">
            <a:avLst/>
          </a:prstGeom>
        </p:spPr>
      </p:pic>
      <p:pic>
        <p:nvPicPr>
          <p:cNvPr id="6" name="Picture 5"/>
          <p:cNvPicPr>
            <a:picLocks noChangeAspect="1"/>
          </p:cNvPicPr>
          <p:nvPr/>
        </p:nvPicPr>
        <p:blipFill>
          <a:blip r:embed="rId4"/>
          <a:stretch>
            <a:fillRect/>
          </a:stretch>
        </p:blipFill>
        <p:spPr>
          <a:xfrm>
            <a:off x="5528734" y="1"/>
            <a:ext cx="3615266" cy="6135623"/>
          </a:xfrm>
          <a:prstGeom prst="rect">
            <a:avLst/>
          </a:prstGeom>
        </p:spPr>
      </p:pic>
      <p:sp>
        <p:nvSpPr>
          <p:cNvPr id="5" name="TextBox 4"/>
          <p:cNvSpPr txBox="1"/>
          <p:nvPr/>
        </p:nvSpPr>
        <p:spPr>
          <a:xfrm>
            <a:off x="145511" y="3744604"/>
            <a:ext cx="5383223" cy="3113396"/>
          </a:xfrm>
          <a:prstGeom prst="rect">
            <a:avLst/>
          </a:prstGeom>
          <a:noFill/>
        </p:spPr>
        <p:txBody>
          <a:bodyPr wrap="square" rtlCol="0">
            <a:spAutoFit/>
          </a:bodyPr>
          <a:lstStyle/>
          <a:p>
            <a:r>
              <a:rPr lang="en-US" sz="2800" i="1" dirty="0" smtClean="0"/>
              <a:t>Catherine </a:t>
            </a:r>
            <a:r>
              <a:rPr lang="en-US" sz="2800" i="1" dirty="0" err="1" smtClean="0"/>
              <a:t>Morland</a:t>
            </a:r>
            <a:r>
              <a:rPr lang="en-US" sz="2800" i="1" dirty="0" smtClean="0"/>
              <a:t> of Henry </a:t>
            </a:r>
            <a:r>
              <a:rPr lang="en-US" sz="2800" i="1" dirty="0" err="1" smtClean="0"/>
              <a:t>Tilney</a:t>
            </a:r>
            <a:r>
              <a:rPr lang="en-US" sz="2800" i="1" dirty="0" smtClean="0"/>
              <a:t>: </a:t>
            </a:r>
            <a:r>
              <a:rPr lang="en-US" sz="2800" dirty="0" smtClean="0"/>
              <a:t>“His hat sat so well, and the innumerable capes of his great-coat looked so becomingly important. To be driven by him, next to being dancing with him, was certainly the greatest happiness in the world!”</a:t>
            </a:r>
            <a:endParaRPr lang="en-US" sz="2800" dirty="0"/>
          </a:p>
        </p:txBody>
      </p:sp>
    </p:spTree>
    <p:extLst>
      <p:ext uri="{BB962C8B-B14F-4D97-AF65-F5344CB8AC3E}">
        <p14:creationId xmlns:p14="http://schemas.microsoft.com/office/powerpoint/2010/main" val="909197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959372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1"/>
            <a:ext cx="5376333" cy="868362"/>
          </a:xfrm>
        </p:spPr>
        <p:txBody>
          <a:bodyPr/>
          <a:lstStyle/>
          <a:p>
            <a:pPr algn="l"/>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a:t>
            </a:r>
            <a:endParaRPr lang="en-US" sz="3200" dirty="0"/>
          </a:p>
        </p:txBody>
      </p:sp>
      <p:pic>
        <p:nvPicPr>
          <p:cNvPr id="4" name="Picture 3" descr="1766-william-hall-by-william-williams-philadelphia-winterth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 y="1893896"/>
            <a:ext cx="3309403" cy="4964104"/>
          </a:xfrm>
          <a:prstGeom prst="rect">
            <a:avLst/>
          </a:prstGeom>
        </p:spPr>
      </p:pic>
      <p:pic>
        <p:nvPicPr>
          <p:cNvPr id="5" name="Picture 4" descr="1780-artstor-men-suitAMICO_BOSTON_103836322.jpg"/>
          <p:cNvPicPr>
            <a:picLocks noChangeAspect="1"/>
          </p:cNvPicPr>
          <p:nvPr/>
        </p:nvPicPr>
        <p:blipFill rotWithShape="1">
          <a:blip r:embed="rId4">
            <a:extLst>
              <a:ext uri="{28A0092B-C50C-407E-A947-70E740481C1C}">
                <a14:useLocalDpi xmlns:a14="http://schemas.microsoft.com/office/drawing/2010/main" val="0"/>
              </a:ext>
            </a:extLst>
          </a:blip>
          <a:srcRect l="14415" r="14883"/>
          <a:stretch/>
        </p:blipFill>
        <p:spPr>
          <a:xfrm>
            <a:off x="3577167" y="1545167"/>
            <a:ext cx="2476043" cy="5312832"/>
          </a:xfrm>
          <a:prstGeom prst="rect">
            <a:avLst/>
          </a:prstGeom>
        </p:spPr>
      </p:pic>
      <p:pic>
        <p:nvPicPr>
          <p:cNvPr id="7" name="Picture 6" descr="Screen Shot 2015-09-14 at 4.16.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86" y="916363"/>
            <a:ext cx="2978514" cy="5941636"/>
          </a:xfrm>
          <a:prstGeom prst="rect">
            <a:avLst/>
          </a:prstGeom>
        </p:spPr>
      </p:pic>
      <p:sp>
        <p:nvSpPr>
          <p:cNvPr id="8" name="TextBox 7"/>
          <p:cNvSpPr txBox="1"/>
          <p:nvPr/>
        </p:nvSpPr>
        <p:spPr>
          <a:xfrm>
            <a:off x="55033" y="1293731"/>
            <a:ext cx="859280" cy="461665"/>
          </a:xfrm>
          <a:prstGeom prst="rect">
            <a:avLst/>
          </a:prstGeom>
          <a:noFill/>
        </p:spPr>
        <p:txBody>
          <a:bodyPr wrap="none" rtlCol="0">
            <a:spAutoFit/>
          </a:bodyPr>
          <a:lstStyle/>
          <a:p>
            <a:r>
              <a:rPr lang="en-US" sz="2400" dirty="0" smtClean="0"/>
              <a:t>1760s</a:t>
            </a:r>
            <a:endParaRPr lang="en-US" sz="2400" dirty="0"/>
          </a:p>
        </p:txBody>
      </p:sp>
      <p:sp>
        <p:nvSpPr>
          <p:cNvPr id="10" name="TextBox 9"/>
          <p:cNvSpPr txBox="1"/>
          <p:nvPr/>
        </p:nvSpPr>
        <p:spPr>
          <a:xfrm>
            <a:off x="3577167" y="1062335"/>
            <a:ext cx="875210" cy="461665"/>
          </a:xfrm>
          <a:prstGeom prst="rect">
            <a:avLst/>
          </a:prstGeom>
          <a:noFill/>
        </p:spPr>
        <p:txBody>
          <a:bodyPr wrap="none" rtlCol="0">
            <a:spAutoFit/>
          </a:bodyPr>
          <a:lstStyle/>
          <a:p>
            <a:r>
              <a:rPr lang="en-US" sz="2400" dirty="0" smtClean="0"/>
              <a:t>1780s</a:t>
            </a:r>
            <a:endParaRPr lang="en-US" sz="2400" dirty="0"/>
          </a:p>
        </p:txBody>
      </p:sp>
      <p:sp>
        <p:nvSpPr>
          <p:cNvPr id="11" name="TextBox 10"/>
          <p:cNvSpPr txBox="1"/>
          <p:nvPr/>
        </p:nvSpPr>
        <p:spPr>
          <a:xfrm>
            <a:off x="6286500" y="454698"/>
            <a:ext cx="875210" cy="461665"/>
          </a:xfrm>
          <a:prstGeom prst="rect">
            <a:avLst/>
          </a:prstGeom>
          <a:noFill/>
        </p:spPr>
        <p:txBody>
          <a:bodyPr wrap="none" rtlCol="0">
            <a:spAutoFit/>
          </a:bodyPr>
          <a:lstStyle/>
          <a:p>
            <a:r>
              <a:rPr lang="en-US" sz="2400" dirty="0" smtClean="0"/>
              <a:t>1790s</a:t>
            </a:r>
            <a:endParaRPr lang="en-US" sz="2400" dirty="0"/>
          </a:p>
        </p:txBody>
      </p:sp>
    </p:spTree>
    <p:extLst>
      <p:ext uri="{BB962C8B-B14F-4D97-AF65-F5344CB8AC3E}">
        <p14:creationId xmlns:p14="http://schemas.microsoft.com/office/powerpoint/2010/main" val="1864176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17700" y="0"/>
            <a:ext cx="5299163" cy="6858000"/>
          </a:xfrm>
          <a:prstGeom prst="rect">
            <a:avLst/>
          </a:prstGeom>
        </p:spPr>
      </p:pic>
    </p:spTree>
    <p:extLst>
      <p:ext uri="{BB962C8B-B14F-4D97-AF65-F5344CB8AC3E}">
        <p14:creationId xmlns:p14="http://schemas.microsoft.com/office/powerpoint/2010/main" val="1384079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2037159" y="1893896"/>
            <a:ext cx="5068094" cy="3922704"/>
          </a:xfrm>
        </p:spPr>
        <p:txBody>
          <a:bodyPr>
            <a:normAutofit/>
          </a:bodyPr>
          <a:lstStyle/>
          <a:p>
            <a:pPr marL="0" indent="0" algn="ctr">
              <a:buNone/>
            </a:pPr>
            <a:r>
              <a:rPr lang="en-US" sz="3200" dirty="0" smtClean="0"/>
              <a:t>Characters who talk about fashion.</a:t>
            </a:r>
          </a:p>
          <a:p>
            <a:pPr marL="0" indent="0" algn="ctr">
              <a:buNone/>
            </a:pPr>
            <a:r>
              <a:rPr lang="en-US" sz="3200" dirty="0" smtClean="0"/>
              <a:t>Characters who are described by their fashion.</a:t>
            </a:r>
          </a:p>
          <a:p>
            <a:pPr marL="0" indent="0" algn="ctr">
              <a:buNone/>
            </a:pPr>
            <a:r>
              <a:rPr lang="en-US" sz="3200" dirty="0" smtClean="0"/>
              <a:t>Fascinating anomalies.</a:t>
            </a:r>
          </a:p>
        </p:txBody>
      </p:sp>
    </p:spTree>
    <p:extLst>
      <p:ext uri="{BB962C8B-B14F-4D97-AF65-F5344CB8AC3E}">
        <p14:creationId xmlns:p14="http://schemas.microsoft.com/office/powerpoint/2010/main" val="833215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3628047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2506" y="154671"/>
            <a:ext cx="6677493" cy="6703329"/>
          </a:xfrm>
          <a:prstGeom prst="rect">
            <a:avLst/>
          </a:prstGeom>
        </p:spPr>
      </p:pic>
    </p:spTree>
    <p:extLst>
      <p:ext uri="{BB962C8B-B14F-4D97-AF65-F5344CB8AC3E}">
        <p14:creationId xmlns:p14="http://schemas.microsoft.com/office/powerpoint/2010/main" val="1210891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230909" y="265391"/>
            <a:ext cx="3729181" cy="830997"/>
          </a:xfrm>
          <a:prstGeom prst="rect">
            <a:avLst/>
          </a:prstGeom>
          <a:noFill/>
        </p:spPr>
        <p:txBody>
          <a:bodyPr wrap="square" rtlCol="0">
            <a:spAutoFit/>
          </a:bodyPr>
          <a:lstStyle/>
          <a:p>
            <a:pPr algn="ctr"/>
            <a:r>
              <a:rPr lang="en-US" sz="2400" dirty="0" smtClean="0"/>
              <a:t>George Bryan “Beau” Brummel</a:t>
            </a:r>
            <a:endParaRPr lang="en-US" sz="2400" dirty="0"/>
          </a:p>
        </p:txBody>
      </p:sp>
    </p:spTree>
    <p:extLst>
      <p:ext uri="{BB962C8B-B14F-4D97-AF65-F5344CB8AC3E}">
        <p14:creationId xmlns:p14="http://schemas.microsoft.com/office/powerpoint/2010/main" val="36547915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1472" y="863020"/>
            <a:ext cx="3166362" cy="3787514"/>
          </a:xfrm>
          <a:prstGeom prst="rect">
            <a:avLst/>
          </a:prstGeom>
        </p:spPr>
      </p:pic>
      <p:sp>
        <p:nvSpPr>
          <p:cNvPr id="4" name="TextBox 3"/>
          <p:cNvSpPr txBox="1"/>
          <p:nvPr/>
        </p:nvSpPr>
        <p:spPr>
          <a:xfrm>
            <a:off x="6165991" y="5101246"/>
            <a:ext cx="2811844" cy="923330"/>
          </a:xfrm>
          <a:prstGeom prst="rect">
            <a:avLst/>
          </a:prstGeom>
          <a:noFill/>
        </p:spPr>
        <p:txBody>
          <a:bodyPr wrap="square" rtlCol="0">
            <a:spAutoFit/>
          </a:bodyPr>
          <a:lstStyle/>
          <a:p>
            <a:pPr algn="ctr"/>
            <a:r>
              <a:rPr lang="en-US" dirty="0" err="1" smtClean="0"/>
              <a:t>Jem</a:t>
            </a:r>
            <a:r>
              <a:rPr lang="en-US" dirty="0" smtClean="0"/>
              <a:t> Belcher: </a:t>
            </a:r>
          </a:p>
          <a:p>
            <a:pPr algn="ctr"/>
            <a:r>
              <a:rPr lang="en-US" dirty="0" smtClean="0"/>
              <a:t>Celebrated Boxer with his trademark spotted </a:t>
            </a:r>
            <a:r>
              <a:rPr lang="en-US" dirty="0" err="1" smtClean="0"/>
              <a:t>neckcloth</a:t>
            </a:r>
            <a:endParaRPr lang="en-US" dirty="0"/>
          </a:p>
        </p:txBody>
      </p:sp>
    </p:spTree>
    <p:extLst>
      <p:ext uri="{BB962C8B-B14F-4D97-AF65-F5344CB8AC3E}">
        <p14:creationId xmlns:p14="http://schemas.microsoft.com/office/powerpoint/2010/main" val="33007441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2333129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2921216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38217105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607171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4013791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3">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202588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231928"/>
          </a:xfrm>
          <a:prstGeom prst="rect">
            <a:avLst/>
          </a:prstGeom>
          <a:noFill/>
        </p:spPr>
        <p:txBody>
          <a:bodyPr wrap="square" rtlCol="0">
            <a:spAutoFit/>
          </a:bodyPr>
          <a:lstStyle/>
          <a:p>
            <a:pPr>
              <a:spcAft>
                <a:spcPts val="1800"/>
              </a:spcAft>
            </a:pPr>
            <a:r>
              <a:rPr lang="en-US" sz="3200" dirty="0"/>
              <a:t>How did she use fashion in her novels?</a:t>
            </a:r>
          </a:p>
          <a:p>
            <a:pPr>
              <a:spcAft>
                <a:spcPts val="1800"/>
              </a:spcAft>
            </a:pPr>
            <a:r>
              <a:rPr lang="en-US" sz="3200" dirty="0"/>
              <a:t>How fashion conscious was she, personally? </a:t>
            </a:r>
            <a:endParaRPr lang="en-US" sz="3200" dirty="0" smtClean="0"/>
          </a:p>
          <a:p>
            <a:pPr>
              <a:spcAft>
                <a:spcPts val="1800"/>
              </a:spcAft>
            </a:pPr>
            <a:r>
              <a:rPr lang="en-US" sz="3200" dirty="0" smtClean="0"/>
              <a:t>What did men and women (“of good society”) wear during Austen’s lifetime?</a:t>
            </a:r>
          </a:p>
          <a:p>
            <a:pPr>
              <a:spcAft>
                <a:spcPts val="1800"/>
              </a:spcAft>
            </a:pPr>
            <a:r>
              <a:rPr lang="en-US" sz="3200" dirty="0" smtClean="0"/>
              <a:t>How did fashion change over the course of her life?</a:t>
            </a:r>
          </a:p>
        </p:txBody>
      </p:sp>
    </p:spTree>
    <p:extLst>
      <p:ext uri="{BB962C8B-B14F-4D97-AF65-F5344CB8AC3E}">
        <p14:creationId xmlns:p14="http://schemas.microsoft.com/office/powerpoint/2010/main" val="12434392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54056"/>
            <a:ext cx="7313613" cy="868362"/>
          </a:xfrm>
        </p:spPr>
        <p:txBody>
          <a:bodyPr/>
          <a:lstStyle/>
          <a:p>
            <a:r>
              <a:rPr lang="en-US" dirty="0" smtClean="0"/>
              <a:t>Dressing a Lady</a:t>
            </a:r>
            <a:endParaRPr lang="en-US" dirty="0"/>
          </a:p>
        </p:txBody>
      </p:sp>
    </p:spTree>
    <p:extLst>
      <p:ext uri="{BB962C8B-B14F-4D97-AF65-F5344CB8AC3E}">
        <p14:creationId xmlns:p14="http://schemas.microsoft.com/office/powerpoint/2010/main" val="258578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8" y="1246243"/>
            <a:ext cx="3168884" cy="5582394"/>
          </a:xfrm>
          <a:prstGeom prst="rect">
            <a:avLst/>
          </a:prstGeom>
        </p:spPr>
      </p:pic>
      <p:pic>
        <p:nvPicPr>
          <p:cNvPr id="8" name="Picture 7" descr="Screen Shot 2015-09-14 at 2.29.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569" y="1246243"/>
            <a:ext cx="3213549" cy="5582394"/>
          </a:xfrm>
          <a:prstGeom prst="rect">
            <a:avLst/>
          </a:prstGeom>
        </p:spPr>
      </p:pic>
      <p:pic>
        <p:nvPicPr>
          <p:cNvPr id="9" name="Picture 8" descr="Screen Shot 2015-09-14 at 2.29.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769" y="974703"/>
            <a:ext cx="4764829" cy="5853933"/>
          </a:xfrm>
          <a:prstGeom prst="rect">
            <a:avLst/>
          </a:prstGeom>
        </p:spPr>
      </p:pic>
      <p:sp>
        <p:nvSpPr>
          <p:cNvPr id="10" name="TextBox 9"/>
          <p:cNvSpPr txBox="1"/>
          <p:nvPr/>
        </p:nvSpPr>
        <p:spPr>
          <a:xfrm>
            <a:off x="885975" y="208491"/>
            <a:ext cx="7589852"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January 1809</a:t>
            </a:r>
            <a:endParaRPr lang="en-US" sz="2400" dirty="0"/>
          </a:p>
        </p:txBody>
      </p:sp>
    </p:spTree>
    <p:extLst>
      <p:ext uri="{BB962C8B-B14F-4D97-AF65-F5344CB8AC3E}">
        <p14:creationId xmlns:p14="http://schemas.microsoft.com/office/powerpoint/2010/main" val="1925404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941" y="2010716"/>
            <a:ext cx="3074592" cy="2493596"/>
          </a:xfrm>
        </p:spPr>
        <p:txBody>
          <a:bodyPr/>
          <a:lstStyle/>
          <a:p>
            <a:r>
              <a:rPr lang="en-US" sz="2400" dirty="0"/>
              <a:t>Worcester Gazette. (Worcester, </a:t>
            </a:r>
            <a:r>
              <a:rPr lang="en-US" sz="2400" dirty="0" smtClean="0"/>
              <a:t>MA)  </a:t>
            </a:r>
            <a:br>
              <a:rPr lang="en-US" sz="2400" dirty="0" smtClean="0"/>
            </a:br>
            <a:r>
              <a:rPr lang="en-US" sz="2400" dirty="0" smtClean="0"/>
              <a:t>June 1809</a:t>
            </a:r>
            <a:endParaRPr lang="en-US" sz="2400" dirty="0"/>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38" y="0"/>
            <a:ext cx="4965700" cy="6642100"/>
          </a:xfrm>
          <a:prstGeom prst="rect">
            <a:avLst/>
          </a:prstGeom>
        </p:spPr>
      </p:pic>
    </p:spTree>
    <p:extLst>
      <p:ext uri="{BB962C8B-B14F-4D97-AF65-F5344CB8AC3E}">
        <p14:creationId xmlns:p14="http://schemas.microsoft.com/office/powerpoint/2010/main" val="42138211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042" y="873167"/>
            <a:ext cx="8161806" cy="3231654"/>
          </a:xfrm>
          <a:prstGeom prst="rect">
            <a:avLst/>
          </a:prstGeom>
          <a:noFill/>
        </p:spPr>
        <p:txBody>
          <a:bodyPr wrap="square" rtlCol="0">
            <a:spAutoFit/>
          </a:bodyPr>
          <a:lstStyle/>
          <a:p>
            <a:r>
              <a:rPr lang="en-US" i="1" dirty="0" smtClean="0"/>
              <a:t>Sunday, 25 November 1798</a:t>
            </a:r>
            <a:r>
              <a:rPr lang="en-US" dirty="0" smtClean="0"/>
              <a:t>:</a:t>
            </a:r>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 It cost me 3s. 6d. per yard. It is rather finer, however, than our last, and not so harsh a cloth.”</a:t>
            </a:r>
            <a:endParaRPr lang="en-US" sz="2800" dirty="0"/>
          </a:p>
        </p:txBody>
      </p:sp>
    </p:spTree>
    <p:extLst>
      <p:ext uri="{BB962C8B-B14F-4D97-AF65-F5344CB8AC3E}">
        <p14:creationId xmlns:p14="http://schemas.microsoft.com/office/powerpoint/2010/main" val="6295936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021739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Cleanliness</a:t>
            </a:r>
            <a:endParaRPr lang="en-US" dirty="0"/>
          </a:p>
        </p:txBody>
      </p:sp>
      <p:sp>
        <p:nvSpPr>
          <p:cNvPr id="3" name="Content Placeholder 2"/>
          <p:cNvSpPr>
            <a:spLocks noGrp="1"/>
          </p:cNvSpPr>
          <p:nvPr>
            <p:ph idx="1"/>
          </p:nvPr>
        </p:nvSpPr>
        <p:spPr>
          <a:xfrm>
            <a:off x="277793" y="1682219"/>
            <a:ext cx="8571880" cy="5051752"/>
          </a:xfrm>
        </p:spPr>
        <p:txBody>
          <a:bodyPr>
            <a:normAutofit fontScale="70000" lnSpcReduction="20000"/>
          </a:bodyPr>
          <a:lstStyle/>
          <a:p>
            <a:pPr marL="0" lvl="0" indent="0">
              <a:buNone/>
            </a:pPr>
            <a:r>
              <a:rPr lang="en-US" sz="3200" i="1" dirty="0"/>
              <a:t>La Belle Assemblée</a:t>
            </a:r>
            <a:r>
              <a:rPr lang="en-US" sz="3200" dirty="0"/>
              <a:t>, Feb 1806, p. 15:</a:t>
            </a:r>
            <a:br>
              <a:rPr lang="en-US" sz="3200" dirty="0"/>
            </a:br>
            <a:endParaRPr lang="en-US" sz="3200" dirty="0" smtClean="0"/>
          </a:p>
          <a:p>
            <a:pPr marL="0" lvl="0" indent="0">
              <a:spcBef>
                <a:spcPts val="0"/>
              </a:spcBef>
              <a:buNone/>
            </a:pPr>
            <a:r>
              <a:rPr lang="en-US" sz="3200" dirty="0" smtClean="0"/>
              <a:t>The </a:t>
            </a:r>
            <a:r>
              <a:rPr lang="en-US" sz="3200" dirty="0"/>
              <a:t>Ladies Toilette, or Encyclopedia of Beauty</a:t>
            </a:r>
            <a:br>
              <a:rPr lang="en-US" sz="3200" dirty="0"/>
            </a:br>
            <a:endParaRPr lang="en-US" sz="3200" dirty="0" smtClean="0"/>
          </a:p>
          <a:p>
            <a:pPr marL="0" lvl="0" indent="0">
              <a:lnSpc>
                <a:spcPts val="3300"/>
              </a:lnSpc>
              <a:spcBef>
                <a:spcPts val="0"/>
              </a:spcBef>
              <a:buNone/>
            </a:pPr>
            <a:r>
              <a:rPr lang="en-US" sz="4000" dirty="0" smtClean="0"/>
              <a:t>Of </a:t>
            </a:r>
            <a:r>
              <a:rPr lang="en-US" sz="4000" dirty="0"/>
              <a:t>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a:p>
            <a:pPr marL="0" indent="0" algn="ctr">
              <a:buNone/>
            </a:pPr>
            <a:endParaRPr lang="en-US" sz="3200" dirty="0"/>
          </a:p>
        </p:txBody>
      </p:sp>
    </p:spTree>
    <p:extLst>
      <p:ext uri="{BB962C8B-B14F-4D97-AF65-F5344CB8AC3E}">
        <p14:creationId xmlns:p14="http://schemas.microsoft.com/office/powerpoint/2010/main" val="2380934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167" y="381001"/>
            <a:ext cx="8339666" cy="4955203"/>
          </a:xfrm>
          <a:prstGeom prst="rect">
            <a:avLst/>
          </a:prstGeom>
          <a:noFill/>
        </p:spPr>
        <p:txBody>
          <a:bodyPr wrap="square" rtlCol="0">
            <a:spAutoFit/>
          </a:bodyPr>
          <a:lstStyle/>
          <a:p>
            <a:r>
              <a:rPr lang="en-US" sz="3200" dirty="0" smtClean="0"/>
              <a:t>The frequent use of tepid baths is not more grateful to the senses than it is salutary to the health and </a:t>
            </a:r>
            <a:r>
              <a:rPr lang="en-US" sz="3200" dirty="0" smtClean="0"/>
              <a:t>to beauty…</a:t>
            </a:r>
          </a:p>
          <a:p>
            <a:endParaRPr lang="en-US" sz="3200" dirty="0" smtClean="0"/>
          </a:p>
          <a:p>
            <a:r>
              <a:rPr lang="en-US" sz="3200" dirty="0" smtClean="0"/>
              <a:t>This </a:t>
            </a:r>
            <a:r>
              <a:rPr lang="en-US" sz="3200" dirty="0" smtClean="0"/>
              <a:t>delightful and delicate oriental fashion is now, I am happy to say, embraced almost all over the continent…The generality of English ladies seem to be ignorant of the use of any bath larger than a wash-hand basin.</a:t>
            </a:r>
            <a:endParaRPr lang="en-US" sz="2800" dirty="0"/>
          </a:p>
          <a:p>
            <a:pPr algn="r"/>
            <a:r>
              <a:rPr lang="en-US" sz="2800" i="1" dirty="0" smtClean="0"/>
              <a:t>Mirror of Graces</a:t>
            </a:r>
            <a:r>
              <a:rPr lang="en-US" sz="2800" dirty="0" smtClean="0"/>
              <a:t>, 1811, p. 32</a:t>
            </a:r>
            <a:endParaRPr lang="en-US" sz="2800" i="1" dirty="0"/>
          </a:p>
        </p:txBody>
      </p:sp>
    </p:spTree>
    <p:extLst>
      <p:ext uri="{BB962C8B-B14F-4D97-AF65-F5344CB8AC3E}">
        <p14:creationId xmlns:p14="http://schemas.microsoft.com/office/powerpoint/2010/main" val="3560187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290" y="0"/>
            <a:ext cx="3759200" cy="6807200"/>
          </a:xfrm>
          <a:prstGeom prst="rect">
            <a:avLst/>
          </a:prstGeom>
        </p:spPr>
      </p:pic>
      <p:sp>
        <p:nvSpPr>
          <p:cNvPr id="3" name="TextBox 2"/>
          <p:cNvSpPr txBox="1"/>
          <p:nvPr/>
        </p:nvSpPr>
        <p:spPr>
          <a:xfrm>
            <a:off x="1143000" y="1693333"/>
            <a:ext cx="2857500" cy="3970318"/>
          </a:xfrm>
          <a:prstGeom prst="rect">
            <a:avLst/>
          </a:prstGeom>
          <a:noFill/>
        </p:spPr>
        <p:txBody>
          <a:bodyPr wrap="square" rtlCol="0">
            <a:spAutoFit/>
          </a:bodyPr>
          <a:lstStyle/>
          <a:p>
            <a:r>
              <a:rPr lang="en-US" sz="3600" dirty="0" smtClean="0"/>
              <a:t>Silk or cotton stockings tied above or below the knee with a silk garter/ ribbon.</a:t>
            </a:r>
            <a:endParaRPr lang="en-US" sz="3600" dirty="0"/>
          </a:p>
        </p:txBody>
      </p:sp>
    </p:spTree>
    <p:extLst>
      <p:ext uri="{BB962C8B-B14F-4D97-AF65-F5344CB8AC3E}">
        <p14:creationId xmlns:p14="http://schemas.microsoft.com/office/powerpoint/2010/main" val="177388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27047070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627104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2400" y="2794001"/>
            <a:ext cx="3327400" cy="707886"/>
          </a:xfrm>
          <a:prstGeom prst="rect">
            <a:avLst/>
          </a:prstGeom>
          <a:noFill/>
        </p:spPr>
        <p:txBody>
          <a:bodyPr wrap="square" rtlCol="0">
            <a:spAutoFit/>
          </a:bodyPr>
          <a:lstStyle/>
          <a:p>
            <a:r>
              <a:rPr lang="en-US" sz="4000" dirty="0" smtClean="0"/>
              <a:t>Guess who</a:t>
            </a:r>
            <a:r>
              <a:rPr lang="is-IS" sz="4000" dirty="0" smtClean="0"/>
              <a:t>…</a:t>
            </a:r>
            <a:endParaRPr lang="en-US" sz="4000" dirty="0"/>
          </a:p>
        </p:txBody>
      </p:sp>
    </p:spTree>
    <p:extLst>
      <p:ext uri="{BB962C8B-B14F-4D97-AF65-F5344CB8AC3E}">
        <p14:creationId xmlns:p14="http://schemas.microsoft.com/office/powerpoint/2010/main" val="13875161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9273768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969" y="602327"/>
            <a:ext cx="3797300" cy="5422900"/>
          </a:xfrm>
          <a:prstGeom prst="rect">
            <a:avLst/>
          </a:prstGeom>
        </p:spPr>
      </p:pic>
      <p:pic>
        <p:nvPicPr>
          <p:cNvPr id="2" name="Picture 1" descr="cap-1812-mma-back-CI37.45.16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61" y="602327"/>
            <a:ext cx="4356048" cy="5392036"/>
          </a:xfrm>
          <a:prstGeom prst="rect">
            <a:avLst/>
          </a:prstGeom>
        </p:spPr>
      </p:pic>
      <p:sp>
        <p:nvSpPr>
          <p:cNvPr id="5" name="TextBox 4"/>
          <p:cNvSpPr txBox="1"/>
          <p:nvPr/>
        </p:nvSpPr>
        <p:spPr>
          <a:xfrm>
            <a:off x="0" y="6223123"/>
            <a:ext cx="8506205" cy="461665"/>
          </a:xfrm>
          <a:prstGeom prst="rect">
            <a:avLst/>
          </a:prstGeom>
          <a:noFill/>
        </p:spPr>
        <p:txBody>
          <a:bodyPr wrap="none" rtlCol="0">
            <a:spAutoFit/>
          </a:bodyPr>
          <a:lstStyle/>
          <a:p>
            <a:r>
              <a:rPr lang="en-US" sz="2400" dirty="0" smtClean="0"/>
              <a:t>Caps: to keep your hair clean, to wear under bonnets or for at home.</a:t>
            </a:r>
            <a:endParaRPr lang="en-US" sz="2400" dirty="0"/>
          </a:p>
        </p:txBody>
      </p:sp>
    </p:spTree>
    <p:extLst>
      <p:ext uri="{BB962C8B-B14F-4D97-AF65-F5344CB8AC3E}">
        <p14:creationId xmlns:p14="http://schemas.microsoft.com/office/powerpoint/2010/main" val="4289769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234815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w-of-gow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91" y="2272060"/>
            <a:ext cx="8577967" cy="1944339"/>
          </a:xfrm>
          <a:prstGeom prst="rect">
            <a:avLst/>
          </a:prstGeom>
        </p:spPr>
      </p:pic>
    </p:spTree>
    <p:extLst>
      <p:ext uri="{BB962C8B-B14F-4D97-AF65-F5344CB8AC3E}">
        <p14:creationId xmlns:p14="http://schemas.microsoft.com/office/powerpoint/2010/main" val="3019520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0155" y="0"/>
            <a:ext cx="4668779" cy="3492668"/>
          </a:xfrm>
          <a:prstGeom prst="rect">
            <a:avLst/>
          </a:prstGeom>
        </p:spPr>
      </p:pic>
      <p:sp>
        <p:nvSpPr>
          <p:cNvPr id="3" name="TextBox 2"/>
          <p:cNvSpPr txBox="1"/>
          <p:nvPr/>
        </p:nvSpPr>
        <p:spPr>
          <a:xfrm>
            <a:off x="1002477" y="489504"/>
            <a:ext cx="1960643" cy="769441"/>
          </a:xfrm>
          <a:prstGeom prst="rect">
            <a:avLst/>
          </a:prstGeom>
          <a:noFill/>
        </p:spPr>
        <p:txBody>
          <a:bodyPr wrap="none" rtlCol="0">
            <a:spAutoFit/>
          </a:bodyPr>
          <a:lstStyle/>
          <a:p>
            <a:r>
              <a:rPr lang="en-US" sz="4400" dirty="0" smtClean="0"/>
              <a:t>Spencer</a:t>
            </a:r>
            <a:endParaRPr lang="en-US" sz="4400" dirty="0"/>
          </a:p>
        </p:txBody>
      </p:sp>
      <p:pic>
        <p:nvPicPr>
          <p:cNvPr id="7" name="Picture 6" descr="1810-walkingspencer.jpg"/>
          <p:cNvPicPr>
            <a:picLocks noChangeAspect="1"/>
          </p:cNvPicPr>
          <p:nvPr/>
        </p:nvPicPr>
        <p:blipFill rotWithShape="1">
          <a:blip r:embed="rId5" cstate="screen">
            <a:extLst>
              <a:ext uri="{28A0092B-C50C-407E-A947-70E740481C1C}">
                <a14:useLocalDpi xmlns:a14="http://schemas.microsoft.com/office/drawing/2010/main"/>
              </a:ext>
            </a:extLst>
          </a:blip>
          <a:srcRect l="12829" t="11547" r="9935" b="15454"/>
          <a:stretch/>
        </p:blipFill>
        <p:spPr>
          <a:xfrm>
            <a:off x="6234545" y="2053555"/>
            <a:ext cx="2812772" cy="4804446"/>
          </a:xfrm>
          <a:prstGeom prst="rect">
            <a:avLst/>
          </a:prstGeom>
        </p:spPr>
      </p:pic>
    </p:spTree>
    <p:extLst>
      <p:ext uri="{BB962C8B-B14F-4D97-AF65-F5344CB8AC3E}">
        <p14:creationId xmlns:p14="http://schemas.microsoft.com/office/powerpoint/2010/main" val="14705437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rotWithShape="1">
          <a:blip r:embed="rId4">
            <a:extLst>
              <a:ext uri="{28A0092B-C50C-407E-A947-70E740481C1C}">
                <a14:useLocalDpi xmlns:a14="http://schemas.microsoft.com/office/drawing/2010/main"/>
              </a:ext>
            </a:extLst>
          </a:blip>
          <a:srcRect b="8306"/>
          <a:stretch/>
        </p:blipFill>
        <p:spPr>
          <a:xfrm>
            <a:off x="4532313" y="85261"/>
            <a:ext cx="4171849" cy="6671140"/>
          </a:xfrm>
          <a:prstGeom prst="rect">
            <a:avLst/>
          </a:prstGeom>
        </p:spPr>
      </p:pic>
      <p:sp>
        <p:nvSpPr>
          <p:cNvPr id="3" name="TextBox 2"/>
          <p:cNvSpPr txBox="1"/>
          <p:nvPr/>
        </p:nvSpPr>
        <p:spPr>
          <a:xfrm>
            <a:off x="3611961" y="6110070"/>
            <a:ext cx="1342996" cy="646331"/>
          </a:xfrm>
          <a:prstGeom prst="rect">
            <a:avLst/>
          </a:prstGeom>
          <a:noFill/>
        </p:spPr>
        <p:txBody>
          <a:bodyPr wrap="none" rtlCol="0">
            <a:spAutoFit/>
          </a:bodyPr>
          <a:lstStyle/>
          <a:p>
            <a:r>
              <a:rPr lang="en-US" sz="3600" dirty="0" smtClean="0"/>
              <a:t>Pelisse</a:t>
            </a:r>
            <a:endParaRPr lang="en-US" sz="3600" dirty="0"/>
          </a:p>
        </p:txBody>
      </p:sp>
    </p:spTree>
    <p:extLst>
      <p:ext uri="{BB962C8B-B14F-4D97-AF65-F5344CB8AC3E}">
        <p14:creationId xmlns:p14="http://schemas.microsoft.com/office/powerpoint/2010/main" val="19584395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
        <p:nvSpPr>
          <p:cNvPr id="4" name="TextBox 3"/>
          <p:cNvSpPr txBox="1"/>
          <p:nvPr/>
        </p:nvSpPr>
        <p:spPr>
          <a:xfrm>
            <a:off x="4397832" y="5331612"/>
            <a:ext cx="1467068" cy="646331"/>
          </a:xfrm>
          <a:prstGeom prst="rect">
            <a:avLst/>
          </a:prstGeom>
          <a:noFill/>
        </p:spPr>
        <p:txBody>
          <a:bodyPr wrap="none" rtlCol="0">
            <a:spAutoFit/>
          </a:bodyPr>
          <a:lstStyle/>
          <a:p>
            <a:r>
              <a:rPr lang="en-US" sz="3600" b="1" dirty="0" smtClean="0"/>
              <a:t>Riding</a:t>
            </a:r>
            <a:endParaRPr lang="en-US" sz="3600" b="1" dirty="0"/>
          </a:p>
        </p:txBody>
      </p:sp>
    </p:spTree>
    <p:extLst>
      <p:ext uri="{BB962C8B-B14F-4D97-AF65-F5344CB8AC3E}">
        <p14:creationId xmlns:p14="http://schemas.microsoft.com/office/powerpoint/2010/main" val="13543211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[mourning],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6056241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5223593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1749963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4" name="TextBox 3"/>
          <p:cNvSpPr txBox="1"/>
          <p:nvPr/>
        </p:nvSpPr>
        <p:spPr>
          <a:xfrm>
            <a:off x="224880" y="4624333"/>
            <a:ext cx="8839751" cy="2308324"/>
          </a:xfrm>
          <a:prstGeom prst="rect">
            <a:avLst/>
          </a:prstGeom>
          <a:noFill/>
        </p:spPr>
        <p:txBody>
          <a:bodyPr wrap="square" rtlCol="0">
            <a:spAutoFit/>
          </a:bodyPr>
          <a:lstStyle/>
          <a:p>
            <a:r>
              <a:rPr lang="en-US" sz="3600" i="1" dirty="0" smtClean="0"/>
              <a:t>“</a:t>
            </a:r>
            <a:r>
              <a:rPr lang="en-US" sz="3600" dirty="0" smtClean="0"/>
              <a:t>His name was good, his residence was in their </a:t>
            </a:r>
            <a:r>
              <a:rPr lang="en-US" sz="3600" dirty="0" err="1" smtClean="0"/>
              <a:t>favourite</a:t>
            </a:r>
            <a:r>
              <a:rPr lang="en-US" sz="3600" dirty="0" smtClean="0"/>
              <a:t> village, and she soon found out that of all manly dresses a shooting jacket was the most becoming. Her imagination was busy…”</a:t>
            </a:r>
            <a:endParaRPr lang="en-US" sz="3600" dirty="0"/>
          </a:p>
        </p:txBody>
      </p:sp>
    </p:spTree>
    <p:extLst>
      <p:ext uri="{BB962C8B-B14F-4D97-AF65-F5344CB8AC3E}">
        <p14:creationId xmlns:p14="http://schemas.microsoft.com/office/powerpoint/2010/main" val="17038357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572006"/>
            <a:ext cx="4510821" cy="2954655"/>
          </a:xfrm>
          <a:prstGeom prst="rect">
            <a:avLst/>
          </a:prstGeom>
          <a:noFill/>
        </p:spPr>
        <p:txBody>
          <a:bodyPr wrap="square" rtlCol="0">
            <a:spAutoFit/>
          </a:bodyPr>
          <a:lstStyle/>
          <a:p>
            <a:r>
              <a:rPr lang="en-US" i="1" dirty="0" smtClean="0"/>
              <a:t>Sunday, 2 June 1799:</a:t>
            </a:r>
          </a:p>
          <a:p>
            <a:r>
              <a:rPr lang="en-US" sz="2400" dirty="0" smtClean="0"/>
              <a:t>“Flowers are very much worn, and fruit is still more the thing. Elizabeth has a bunch of strawberries, and I have seen grapes, cherries, plums, and apricots.”</a:t>
            </a:r>
          </a:p>
          <a:p>
            <a:endParaRPr lang="en-US" sz="2400" b="1" dirty="0"/>
          </a:p>
        </p:txBody>
      </p:sp>
      <p:sp>
        <p:nvSpPr>
          <p:cNvPr id="3" name="TextBox 2"/>
          <p:cNvSpPr txBox="1"/>
          <p:nvPr/>
        </p:nvSpPr>
        <p:spPr>
          <a:xfrm>
            <a:off x="304247" y="3465106"/>
            <a:ext cx="4510821" cy="2585323"/>
          </a:xfrm>
          <a:prstGeom prst="rect">
            <a:avLst/>
          </a:prstGeom>
          <a:noFill/>
        </p:spPr>
        <p:txBody>
          <a:bodyPr wrap="square" rtlCol="0">
            <a:spAutoFit/>
          </a:bodyPr>
          <a:lstStyle/>
          <a:p>
            <a:r>
              <a:rPr lang="en-US" i="1" dirty="0" smtClean="0"/>
              <a:t>Tuesday, 11 June 1799:</a:t>
            </a:r>
          </a:p>
          <a:p>
            <a:r>
              <a:rPr lang="en-US" sz="2400" dirty="0" smtClean="0"/>
              <a:t>“I cannot decide on the fruit till I hear from you again. Besides, I cannot help thinking that it is more natural to have flowers grow out of the head than fruit. What do you think on that subject?</a:t>
            </a:r>
            <a:endParaRPr lang="en-US" sz="2400" dirty="0"/>
          </a:p>
        </p:txBody>
      </p:sp>
      <p:pic>
        <p:nvPicPr>
          <p:cNvPr id="5" name="Picture 4" descr="1799-hats-hairdress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8286" y="572006"/>
            <a:ext cx="3825714" cy="5478423"/>
          </a:xfrm>
          <a:prstGeom prst="rect">
            <a:avLst/>
          </a:prstGeom>
        </p:spPr>
      </p:pic>
    </p:spTree>
    <p:extLst>
      <p:ext uri="{BB962C8B-B14F-4D97-AF65-F5344CB8AC3E}">
        <p14:creationId xmlns:p14="http://schemas.microsoft.com/office/powerpoint/2010/main" val="6085801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21467539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15552183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874080" cy="6858000"/>
          </a:xfrm>
          <a:prstGeom prst="rect">
            <a:avLst/>
          </a:prstGeom>
        </p:spPr>
      </p:pic>
      <p:pic>
        <p:nvPicPr>
          <p:cNvPr id="4" name="Picture 3" descr="1819-cp-1785-bonne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035" y="0"/>
            <a:ext cx="3944112" cy="6242304"/>
          </a:xfrm>
          <a:prstGeom prst="rect">
            <a:avLst/>
          </a:prstGeom>
        </p:spPr>
      </p:pic>
    </p:spTree>
    <p:extLst>
      <p:ext uri="{BB962C8B-B14F-4D97-AF65-F5344CB8AC3E}">
        <p14:creationId xmlns:p14="http://schemas.microsoft.com/office/powerpoint/2010/main" val="10060473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28A0092B-C50C-407E-A947-70E740481C1C}">
                <a14:useLocalDpi xmlns:a14="http://schemas.microsoft.com/office/drawing/2010/main" val="0"/>
              </a:ext>
            </a:extLst>
          </a:blip>
          <a:srcRect t="-1" b="9314"/>
          <a:stretch/>
        </p:blipFill>
        <p:spPr>
          <a:xfrm>
            <a:off x="4509046" y="-67210"/>
            <a:ext cx="4550504" cy="6925210"/>
          </a:xfrm>
          <a:prstGeom prst="rect">
            <a:avLst/>
          </a:prstGeom>
        </p:spPr>
      </p:pic>
      <p:sp>
        <p:nvSpPr>
          <p:cNvPr id="3" name="TextBox 2"/>
          <p:cNvSpPr txBox="1"/>
          <p:nvPr/>
        </p:nvSpPr>
        <p:spPr>
          <a:xfrm>
            <a:off x="304249" y="555652"/>
            <a:ext cx="4204797" cy="584776"/>
          </a:xfrm>
          <a:prstGeom prst="rect">
            <a:avLst/>
          </a:prstGeom>
          <a:noFill/>
        </p:spPr>
        <p:txBody>
          <a:bodyPr wrap="none" rtlCol="0">
            <a:spAutoFit/>
          </a:bodyPr>
          <a:lstStyle/>
          <a:p>
            <a:r>
              <a:rPr lang="en-US" sz="3200" dirty="0" smtClean="0"/>
              <a:t>Court Dress (After 1821)</a:t>
            </a:r>
            <a:endParaRPr lang="en-US" sz="3200" dirty="0"/>
          </a:p>
        </p:txBody>
      </p:sp>
    </p:spTree>
    <p:extLst>
      <p:ext uri="{BB962C8B-B14F-4D97-AF65-F5344CB8AC3E}">
        <p14:creationId xmlns:p14="http://schemas.microsoft.com/office/powerpoint/2010/main" val="12339832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
        <p:nvSpPr>
          <p:cNvPr id="4" name="TextBox 3"/>
          <p:cNvSpPr txBox="1"/>
          <p:nvPr/>
        </p:nvSpPr>
        <p:spPr>
          <a:xfrm>
            <a:off x="3624529" y="714410"/>
            <a:ext cx="3584986" cy="523220"/>
          </a:xfrm>
          <a:prstGeom prst="rect">
            <a:avLst/>
          </a:prstGeom>
          <a:noFill/>
        </p:spPr>
        <p:txBody>
          <a:bodyPr wrap="none" rtlCol="0">
            <a:spAutoFit/>
          </a:bodyPr>
          <a:lstStyle/>
          <a:p>
            <a:r>
              <a:rPr lang="en-US" sz="2800" b="1" dirty="0" smtClean="0"/>
              <a:t>Court Dress: 1800-1821</a:t>
            </a:r>
            <a:endParaRPr lang="en-US" sz="2800" b="1" dirty="0"/>
          </a:p>
        </p:txBody>
      </p:sp>
    </p:spTree>
    <p:extLst>
      <p:ext uri="{BB962C8B-B14F-4D97-AF65-F5344CB8AC3E}">
        <p14:creationId xmlns:p14="http://schemas.microsoft.com/office/powerpoint/2010/main" val="18336394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1775-1830</a:t>
            </a:r>
            <a:endParaRPr lang="en-US" dirty="0"/>
          </a:p>
        </p:txBody>
      </p:sp>
      <p:sp>
        <p:nvSpPr>
          <p:cNvPr id="4" name="TextBox 3"/>
          <p:cNvSpPr txBox="1"/>
          <p:nvPr/>
        </p:nvSpPr>
        <p:spPr>
          <a:xfrm>
            <a:off x="1057005" y="2471217"/>
            <a:ext cx="8033970" cy="3570208"/>
          </a:xfrm>
          <a:prstGeom prst="rect">
            <a:avLst/>
          </a:prstGeom>
          <a:noFill/>
        </p:spPr>
        <p:txBody>
          <a:bodyPr wrap="none" rtlCol="0">
            <a:spAutoFit/>
          </a:bodyPr>
          <a:lstStyle/>
          <a:p>
            <a:pPr>
              <a:spcAft>
                <a:spcPts val="600"/>
              </a:spcAft>
            </a:pPr>
            <a:r>
              <a:rPr lang="en-US" sz="2800" dirty="0" smtClean="0"/>
              <a:t>	1775-</a:t>
            </a:r>
            <a:r>
              <a:rPr lang="en-US" sz="2800" dirty="0"/>
              <a:t>1790: Formal, wide, natural waist</a:t>
            </a:r>
          </a:p>
          <a:p>
            <a:pPr>
              <a:spcAft>
                <a:spcPts val="600"/>
              </a:spcAft>
            </a:pPr>
            <a:r>
              <a:rPr lang="en-US" sz="2800" dirty="0"/>
              <a:t>	1789-1799: High waists and muslins, full</a:t>
            </a:r>
          </a:p>
          <a:p>
            <a:pPr>
              <a:spcAft>
                <a:spcPts val="600"/>
              </a:spcAft>
            </a:pPr>
            <a:r>
              <a:rPr lang="en-US" sz="2800" dirty="0"/>
              <a:t>	1800-1810: Greek and Roman, </a:t>
            </a:r>
            <a:r>
              <a:rPr lang="en-US" sz="2800" dirty="0" smtClean="0"/>
              <a:t>narrowing, vertical</a:t>
            </a:r>
            <a:endParaRPr lang="en-US" sz="2800" dirty="0"/>
          </a:p>
          <a:p>
            <a:pPr>
              <a:spcAft>
                <a:spcPts val="600"/>
              </a:spcAft>
            </a:pPr>
            <a:r>
              <a:rPr lang="en-US" sz="2800" dirty="0"/>
              <a:t>	1811-1814: Gothic moves in, decorative trim</a:t>
            </a:r>
          </a:p>
          <a:p>
            <a:pPr>
              <a:spcAft>
                <a:spcPts val="600"/>
              </a:spcAft>
            </a:pPr>
            <a:r>
              <a:rPr lang="en-US" sz="2800" dirty="0"/>
              <a:t>	1815-1817: Shrinking bodice, more </a:t>
            </a:r>
            <a:r>
              <a:rPr lang="en-US" sz="2800" dirty="0" smtClean="0"/>
              <a:t>trim</a:t>
            </a:r>
            <a:endParaRPr lang="en-US" sz="2800" dirty="0"/>
          </a:p>
          <a:p>
            <a:pPr>
              <a:spcAft>
                <a:spcPts val="600"/>
              </a:spcAft>
            </a:pPr>
            <a:r>
              <a:rPr lang="en-US" sz="2800" dirty="0"/>
              <a:t>	</a:t>
            </a:r>
            <a:r>
              <a:rPr lang="en-US" sz="2800" dirty="0" smtClean="0"/>
              <a:t>1817-1820: More trim, wider hem with deeper trim</a:t>
            </a:r>
          </a:p>
          <a:p>
            <a:pPr>
              <a:spcAft>
                <a:spcPts val="600"/>
              </a:spcAft>
            </a:pPr>
            <a:r>
              <a:rPr lang="en-US" sz="2800" dirty="0"/>
              <a:t>	</a:t>
            </a:r>
            <a:r>
              <a:rPr lang="en-US" sz="2800" dirty="0" smtClean="0"/>
              <a:t>1820s: Waistlines drop, shoulders and skirts go wide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0438621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Austen in </a:t>
            </a:r>
            <a:r>
              <a:rPr lang="en-US" dirty="0" smtClean="0"/>
              <a:t>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t>1801-1806 Bath years – extremely narrow,  “Greek columns”</a:t>
            </a:r>
          </a:p>
          <a:p>
            <a:pPr marL="0" indent="0">
              <a:spcBef>
                <a:spcPts val="800"/>
              </a:spcBef>
              <a:buNone/>
            </a:pPr>
            <a:r>
              <a:rPr lang="en-US" sz="2600" dirty="0" smtClean="0"/>
              <a:t>1807-1811 </a:t>
            </a:r>
            <a:r>
              <a:rPr lang="en-US" sz="2600" dirty="0"/>
              <a:t>M</a:t>
            </a:r>
            <a:r>
              <a:rPr lang="en-US" sz="2600" dirty="0" smtClean="0"/>
              <a:t>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5120566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65" y="357205"/>
            <a:ext cx="4609232" cy="5899818"/>
          </a:xfrm>
          <a:prstGeom prst="rect">
            <a:avLst/>
          </a:prstGeom>
        </p:spPr>
      </p:pic>
      <p:pic>
        <p:nvPicPr>
          <p:cNvPr id="3" name="Picture 2" descr="1780s-fleming-corse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274" y="2751798"/>
            <a:ext cx="5487726" cy="4106201"/>
          </a:xfrm>
          <a:prstGeom prst="rect">
            <a:avLst/>
          </a:prstGeom>
        </p:spPr>
      </p:pic>
      <p:sp>
        <p:nvSpPr>
          <p:cNvPr id="4" name="TextBox 3"/>
          <p:cNvSpPr txBox="1"/>
          <p:nvPr/>
        </p:nvSpPr>
        <p:spPr>
          <a:xfrm>
            <a:off x="369455" y="403387"/>
            <a:ext cx="4194928" cy="369332"/>
          </a:xfrm>
          <a:prstGeom prst="rect">
            <a:avLst/>
          </a:prstGeom>
          <a:noFill/>
        </p:spPr>
        <p:txBody>
          <a:bodyPr wrap="none" rtlCol="0">
            <a:spAutoFit/>
          </a:bodyPr>
          <a:lstStyle/>
          <a:p>
            <a:r>
              <a:rPr lang="en-US" dirty="0" smtClean="0"/>
              <a:t>Stays, hoop, shift (Kyoto Costume Museum)</a:t>
            </a:r>
            <a:endParaRPr lang="en-US" dirty="0"/>
          </a:p>
        </p:txBody>
      </p:sp>
      <p:sp>
        <p:nvSpPr>
          <p:cNvPr id="5" name="TextBox 4"/>
          <p:cNvSpPr txBox="1"/>
          <p:nvPr/>
        </p:nvSpPr>
        <p:spPr>
          <a:xfrm>
            <a:off x="5934364" y="2216849"/>
            <a:ext cx="2417361" cy="369332"/>
          </a:xfrm>
          <a:prstGeom prst="rect">
            <a:avLst/>
          </a:prstGeom>
          <a:noFill/>
        </p:spPr>
        <p:txBody>
          <a:bodyPr wrap="none" rtlCol="0">
            <a:spAutoFit/>
          </a:bodyPr>
          <a:lstStyle/>
          <a:p>
            <a:r>
              <a:rPr lang="en-US" dirty="0" smtClean="0"/>
              <a:t>Stays (Fleming Museum)</a:t>
            </a:r>
            <a:endParaRPr lang="en-US" dirty="0"/>
          </a:p>
        </p:txBody>
      </p:sp>
    </p:spTree>
    <p:extLst>
      <p:ext uri="{BB962C8B-B14F-4D97-AF65-F5344CB8AC3E}">
        <p14:creationId xmlns:p14="http://schemas.microsoft.com/office/powerpoint/2010/main" val="2772723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3" name="TextBox 2"/>
          <p:cNvSpPr txBox="1"/>
          <p:nvPr/>
        </p:nvSpPr>
        <p:spPr>
          <a:xfrm>
            <a:off x="5604164" y="431800"/>
            <a:ext cx="3124200" cy="5078313"/>
          </a:xfrm>
          <a:prstGeom prst="rect">
            <a:avLst/>
          </a:prstGeom>
          <a:noFill/>
        </p:spPr>
        <p:txBody>
          <a:bodyPr wrap="square" rtlCol="0">
            <a:spAutoFit/>
          </a:bodyPr>
          <a:lstStyle/>
          <a:p>
            <a:r>
              <a:rPr lang="en-US" sz="3600" dirty="0" smtClean="0"/>
              <a:t>“Their </a:t>
            </a:r>
            <a:r>
              <a:rPr lang="en-US" sz="3600" dirty="0"/>
              <a:t>appearance was by no means </a:t>
            </a:r>
            <a:r>
              <a:rPr lang="en-US" sz="3600" dirty="0" err="1"/>
              <a:t>ungenteel</a:t>
            </a:r>
            <a:r>
              <a:rPr lang="en-US" sz="3600" dirty="0"/>
              <a:t> or </a:t>
            </a:r>
            <a:r>
              <a:rPr lang="en-US" sz="3600" dirty="0" smtClean="0"/>
              <a:t>unfashionable; </a:t>
            </a:r>
            <a:r>
              <a:rPr lang="en-US" sz="3600" dirty="0"/>
              <a:t>their dress was very smart, their manners very civil</a:t>
            </a:r>
            <a:r>
              <a:rPr lang="en-US" sz="3600" dirty="0" smtClean="0"/>
              <a:t>.”</a:t>
            </a:r>
            <a:endParaRPr lang="en-US" sz="3600" dirty="0"/>
          </a:p>
        </p:txBody>
      </p:sp>
    </p:spTree>
    <p:extLst>
      <p:ext uri="{BB962C8B-B14F-4D97-AF65-F5344CB8AC3E}">
        <p14:creationId xmlns:p14="http://schemas.microsoft.com/office/powerpoint/2010/main" val="4761524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2552" y="6349202"/>
            <a:ext cx="4342806" cy="461665"/>
          </a:xfrm>
          <a:prstGeom prst="rect">
            <a:avLst/>
          </a:prstGeom>
          <a:noFill/>
        </p:spPr>
        <p:txBody>
          <a:bodyPr wrap="none" rtlCol="0">
            <a:spAutoFit/>
          </a:bodyPr>
          <a:lstStyle/>
          <a:p>
            <a:pPr algn="ctr"/>
            <a:r>
              <a:rPr lang="en-US" sz="2400" dirty="0" smtClean="0"/>
              <a:t>Robe a </a:t>
            </a:r>
            <a:r>
              <a:rPr lang="en-US" sz="2400" dirty="0" err="1" smtClean="0"/>
              <a:t>l’anglaise</a:t>
            </a:r>
            <a:r>
              <a:rPr lang="en-US" sz="2400" dirty="0" smtClean="0"/>
              <a:t>: 1770s and 1780s</a:t>
            </a:r>
            <a:endParaRPr lang="en-US" sz="2400" dirty="0"/>
          </a:p>
        </p:txBody>
      </p:sp>
      <p:pic>
        <p:nvPicPr>
          <p:cNvPr id="2" name="Picture 1"/>
          <p:cNvPicPr>
            <a:picLocks noChangeAspect="1"/>
          </p:cNvPicPr>
          <p:nvPr/>
        </p:nvPicPr>
        <p:blipFill>
          <a:blip r:embed="rId3"/>
          <a:stretch>
            <a:fillRect/>
          </a:stretch>
        </p:blipFill>
        <p:spPr>
          <a:xfrm>
            <a:off x="794327" y="80818"/>
            <a:ext cx="7922491" cy="6082994"/>
          </a:xfrm>
          <a:prstGeom prst="rect">
            <a:avLst/>
          </a:prstGeom>
        </p:spPr>
      </p:pic>
    </p:spTree>
    <p:extLst>
      <p:ext uri="{BB962C8B-B14F-4D97-AF65-F5344CB8AC3E}">
        <p14:creationId xmlns:p14="http://schemas.microsoft.com/office/powerpoint/2010/main" val="33151320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9020" y="6349202"/>
            <a:ext cx="4589868" cy="461665"/>
          </a:xfrm>
          <a:prstGeom prst="rect">
            <a:avLst/>
          </a:prstGeom>
          <a:noFill/>
        </p:spPr>
        <p:txBody>
          <a:bodyPr wrap="none" rtlCol="0">
            <a:spAutoFit/>
          </a:bodyPr>
          <a:lstStyle/>
          <a:p>
            <a:pPr algn="ctr"/>
            <a:r>
              <a:rPr lang="en-US" sz="2400" dirty="0" smtClean="0"/>
              <a:t>Robe a la </a:t>
            </a:r>
            <a:r>
              <a:rPr lang="en-US" sz="2400" dirty="0" err="1" smtClean="0"/>
              <a:t>francaise</a:t>
            </a:r>
            <a:r>
              <a:rPr lang="en-US" sz="2400" dirty="0" smtClean="0"/>
              <a:t>: 1770s and 1780s</a:t>
            </a:r>
            <a:endParaRPr lang="en-US" sz="2400" dirty="0"/>
          </a:p>
        </p:txBody>
      </p:sp>
      <p:pic>
        <p:nvPicPr>
          <p:cNvPr id="4" name="Picture 3"/>
          <p:cNvPicPr>
            <a:picLocks noChangeAspect="1"/>
          </p:cNvPicPr>
          <p:nvPr/>
        </p:nvPicPr>
        <p:blipFill>
          <a:blip r:embed="rId3"/>
          <a:stretch>
            <a:fillRect/>
          </a:stretch>
        </p:blipFill>
        <p:spPr>
          <a:xfrm>
            <a:off x="4883092" y="152314"/>
            <a:ext cx="3892096" cy="6030270"/>
          </a:xfrm>
          <a:prstGeom prst="rect">
            <a:avLst/>
          </a:prstGeom>
        </p:spPr>
      </p:pic>
      <p:pic>
        <p:nvPicPr>
          <p:cNvPr id="6" name="Picture 5"/>
          <p:cNvPicPr>
            <a:picLocks noChangeAspect="1"/>
          </p:cNvPicPr>
          <p:nvPr/>
        </p:nvPicPr>
        <p:blipFill>
          <a:blip r:embed="rId4"/>
          <a:stretch>
            <a:fillRect/>
          </a:stretch>
        </p:blipFill>
        <p:spPr>
          <a:xfrm>
            <a:off x="591935" y="152314"/>
            <a:ext cx="3622156" cy="6030270"/>
          </a:xfrm>
          <a:prstGeom prst="rect">
            <a:avLst/>
          </a:prstGeom>
        </p:spPr>
      </p:pic>
    </p:spTree>
    <p:extLst>
      <p:ext uri="{BB962C8B-B14F-4D97-AF65-F5344CB8AC3E}">
        <p14:creationId xmlns:p14="http://schemas.microsoft.com/office/powerpoint/2010/main" val="1385600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990300" cy="523220"/>
          </a:xfrm>
          <a:prstGeom prst="rect">
            <a:avLst/>
          </a:prstGeom>
          <a:noFill/>
        </p:spPr>
        <p:txBody>
          <a:bodyPr wrap="none" rtlCol="0">
            <a:spAutoFit/>
          </a:bodyPr>
          <a:lstStyle/>
          <a:p>
            <a:r>
              <a:rPr lang="en-US" sz="2800" dirty="0" smtClean="0"/>
              <a:t>1790s</a:t>
            </a:r>
            <a:endParaRPr lang="en-US" sz="2800" dirty="0"/>
          </a:p>
        </p:txBody>
      </p:sp>
    </p:spTree>
    <p:extLst>
      <p:ext uri="{BB962C8B-B14F-4D97-AF65-F5344CB8AC3E}">
        <p14:creationId xmlns:p14="http://schemas.microsoft.com/office/powerpoint/2010/main" val="32468577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940752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chemeClr val="bg1">
                    <a:lumMod val="75000"/>
                  </a:schemeClr>
                </a:solidFill>
              </a:rPr>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6587874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671803" y="1971027"/>
            <a:ext cx="6345908" cy="3693319"/>
          </a:xfrm>
          <a:prstGeom prst="rect">
            <a:avLst/>
          </a:prstGeom>
          <a:noFill/>
        </p:spPr>
        <p:txBody>
          <a:bodyPr wrap="none" rtlCol="0">
            <a:spAutoFit/>
          </a:bodyPr>
          <a:lstStyle/>
          <a:p>
            <a:r>
              <a:rPr lang="en-US" sz="3600" dirty="0" smtClean="0"/>
              <a:t>Was it the Greek statues?</a:t>
            </a:r>
          </a:p>
          <a:p>
            <a:r>
              <a:rPr lang="en-US" sz="3600" dirty="0" smtClean="0"/>
              <a:t>Was it the French revolution?</a:t>
            </a:r>
          </a:p>
          <a:p>
            <a:r>
              <a:rPr lang="en-US" sz="3600" dirty="0" smtClean="0"/>
              <a:t>Was it the Indies (East and West)?</a:t>
            </a:r>
          </a:p>
          <a:p>
            <a:r>
              <a:rPr lang="en-US" sz="3600" dirty="0" smtClean="0"/>
              <a:t>Was it new technology?</a:t>
            </a:r>
          </a:p>
          <a:p>
            <a:r>
              <a:rPr lang="en-US" sz="3600" dirty="0"/>
              <a:t>Was it </a:t>
            </a:r>
            <a:r>
              <a:rPr lang="en-US" sz="3600" dirty="0" smtClean="0"/>
              <a:t>politics and globalization?</a:t>
            </a:r>
            <a:endParaRPr lang="en-US" sz="3600" dirty="0" smtClean="0"/>
          </a:p>
          <a:p>
            <a:r>
              <a:rPr lang="en-US" sz="3600" dirty="0" smtClean="0"/>
              <a:t>Was it the price of muslin?</a:t>
            </a:r>
          </a:p>
          <a:p>
            <a:endParaRPr lang="en-US" dirty="0"/>
          </a:p>
        </p:txBody>
      </p:sp>
    </p:spTree>
    <p:extLst>
      <p:ext uri="{BB962C8B-B14F-4D97-AF65-F5344CB8AC3E}">
        <p14:creationId xmlns:p14="http://schemas.microsoft.com/office/powerpoint/2010/main" val="15276262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964" y="307470"/>
            <a:ext cx="6215728" cy="707886"/>
          </a:xfrm>
          <a:prstGeom prst="rect">
            <a:avLst/>
          </a:prstGeom>
        </p:spPr>
        <p:txBody>
          <a:bodyPr wrap="square">
            <a:spAutoFit/>
          </a:bodyPr>
          <a:lstStyle/>
          <a:p>
            <a:r>
              <a:rPr lang="en-US" sz="4000" dirty="0" smtClean="0"/>
              <a:t>Dress </a:t>
            </a:r>
            <a:r>
              <a:rPr lang="en-US" sz="4000" smtClean="0"/>
              <a:t>Detectives: Slow </a:t>
            </a:r>
            <a:r>
              <a:rPr lang="en-US" sz="4000" dirty="0"/>
              <a:t>Seeing</a:t>
            </a:r>
          </a:p>
        </p:txBody>
      </p:sp>
      <p:sp>
        <p:nvSpPr>
          <p:cNvPr id="4" name="TextBox 3"/>
          <p:cNvSpPr txBox="1"/>
          <p:nvPr/>
        </p:nvSpPr>
        <p:spPr>
          <a:xfrm>
            <a:off x="870873" y="1447800"/>
            <a:ext cx="6741910" cy="4914166"/>
          </a:xfrm>
          <a:prstGeom prst="rect">
            <a:avLst/>
          </a:prstGeom>
          <a:noFill/>
        </p:spPr>
        <p:txBody>
          <a:bodyPr wrap="none" rtlCol="0">
            <a:spAutoFit/>
          </a:bodyPr>
          <a:lstStyle/>
          <a:p>
            <a:r>
              <a:rPr lang="en-US" sz="2800" b="1" dirty="0" smtClean="0"/>
              <a:t>Hats/Hair</a:t>
            </a:r>
            <a:endParaRPr lang="en-US" sz="2800" b="1" dirty="0"/>
          </a:p>
          <a:p>
            <a:pPr marL="285750" indent="-285750">
              <a:buFont typeface="Arial" charset="0"/>
              <a:buChar char="•"/>
            </a:pPr>
            <a:r>
              <a:rPr lang="en-US" sz="2800" dirty="0"/>
              <a:t>Shape, Proportion, </a:t>
            </a:r>
            <a:r>
              <a:rPr lang="en-US" sz="2800" dirty="0" smtClean="0"/>
              <a:t>Decoration</a:t>
            </a:r>
            <a:endParaRPr lang="en-US" sz="2800" dirty="0"/>
          </a:p>
          <a:p>
            <a:pPr>
              <a:spcBef>
                <a:spcPts val="1000"/>
              </a:spcBef>
            </a:pPr>
            <a:r>
              <a:rPr lang="en-US" sz="2800" b="1" dirty="0" smtClean="0"/>
              <a:t>Necklines</a:t>
            </a:r>
            <a:endParaRPr lang="en-US" sz="2800" b="1" dirty="0"/>
          </a:p>
          <a:p>
            <a:pPr marL="285750" indent="-285750">
              <a:buFont typeface="Arial" charset="0"/>
              <a:buChar char="•"/>
            </a:pPr>
            <a:r>
              <a:rPr lang="en-US" sz="2800" dirty="0"/>
              <a:t>“V” or Closed, Rounded, Square, Filled </a:t>
            </a:r>
            <a:r>
              <a:rPr lang="en-US" sz="2800" dirty="0" smtClean="0"/>
              <a:t>in</a:t>
            </a:r>
            <a:endParaRPr lang="en-US" sz="2800" dirty="0"/>
          </a:p>
          <a:p>
            <a:pPr>
              <a:spcBef>
                <a:spcPts val="1000"/>
              </a:spcBef>
            </a:pPr>
            <a:r>
              <a:rPr lang="en-US" sz="2800" b="1" dirty="0" smtClean="0"/>
              <a:t>Elbows/Arms/Sleeve</a:t>
            </a:r>
            <a:endParaRPr lang="en-US" sz="2800" b="1" dirty="0"/>
          </a:p>
          <a:p>
            <a:pPr marL="285750" indent="-285750">
              <a:buFont typeface="Arial" charset="0"/>
              <a:buChar char="•"/>
            </a:pPr>
            <a:r>
              <a:rPr lang="en-US" sz="2800" dirty="0"/>
              <a:t>Short/Elbow/Long, Straight/Puffed, </a:t>
            </a:r>
            <a:r>
              <a:rPr lang="en-US" sz="2800" dirty="0" smtClean="0"/>
              <a:t>Gloves</a:t>
            </a:r>
            <a:endParaRPr lang="en-US" sz="2800" dirty="0"/>
          </a:p>
          <a:p>
            <a:pPr>
              <a:spcBef>
                <a:spcPts val="1000"/>
              </a:spcBef>
            </a:pPr>
            <a:r>
              <a:rPr lang="en-US" sz="2800" b="1" dirty="0" smtClean="0"/>
              <a:t>Hemlines</a:t>
            </a:r>
            <a:endParaRPr lang="en-US" sz="2800" b="1" dirty="0"/>
          </a:p>
          <a:p>
            <a:pPr marL="285750" indent="-285750">
              <a:buFont typeface="Arial" charset="0"/>
              <a:buChar char="•"/>
            </a:pPr>
            <a:r>
              <a:rPr lang="en-US" sz="2800" dirty="0"/>
              <a:t>Train, Narrow, Wider, </a:t>
            </a:r>
            <a:r>
              <a:rPr lang="en-US" sz="2800" dirty="0" smtClean="0"/>
              <a:t>Plain/Trimmed</a:t>
            </a:r>
            <a:endParaRPr lang="en-US" sz="2800" dirty="0"/>
          </a:p>
          <a:p>
            <a:pPr>
              <a:spcBef>
                <a:spcPts val="1000"/>
              </a:spcBef>
            </a:pPr>
            <a:r>
              <a:rPr lang="en-US" sz="2800" b="1" dirty="0"/>
              <a:t>Accessories</a:t>
            </a:r>
          </a:p>
          <a:p>
            <a:pPr marL="285750" indent="-285750">
              <a:buFont typeface="Arial" charset="0"/>
              <a:buChar char="•"/>
            </a:pPr>
            <a:r>
              <a:rPr lang="en-US" sz="2800" dirty="0"/>
              <a:t>Shawl, Cloak, Muff</a:t>
            </a:r>
          </a:p>
        </p:txBody>
      </p:sp>
    </p:spTree>
    <p:extLst>
      <p:ext uri="{BB962C8B-B14F-4D97-AF65-F5344CB8AC3E}">
        <p14:creationId xmlns:p14="http://schemas.microsoft.com/office/powerpoint/2010/main" val="17375189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979525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usa-mfa-greensilk-front-51.19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5" y="-31004"/>
            <a:ext cx="4565659" cy="6858000"/>
          </a:xfrm>
          <a:prstGeom prst="rect">
            <a:avLst/>
          </a:prstGeom>
        </p:spPr>
      </p:pic>
      <p:pic>
        <p:nvPicPr>
          <p:cNvPr id="4" name="Picture 3" descr="te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2464" y="749553"/>
            <a:ext cx="5951536" cy="5905039"/>
          </a:xfrm>
          <a:prstGeom prst="rect">
            <a:avLst/>
          </a:prstGeom>
        </p:spPr>
      </p:pic>
    </p:spTree>
    <p:extLst>
      <p:ext uri="{BB962C8B-B14F-4D97-AF65-F5344CB8AC3E}">
        <p14:creationId xmlns:p14="http://schemas.microsoft.com/office/powerpoint/2010/main" val="1090275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100744" cy="5462191"/>
          </a:xfrm>
          <a:prstGeom prst="rect">
            <a:avLst/>
          </a:prstGeom>
        </p:spPr>
      </p:pic>
    </p:spTree>
    <p:extLst>
      <p:ext uri="{BB962C8B-B14F-4D97-AF65-F5344CB8AC3E}">
        <p14:creationId xmlns:p14="http://schemas.microsoft.com/office/powerpoint/2010/main" val="913283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49800" y="431800"/>
            <a:ext cx="3978564" cy="4524315"/>
          </a:xfrm>
          <a:prstGeom prst="rect">
            <a:avLst/>
          </a:prstGeom>
          <a:noFill/>
        </p:spPr>
        <p:txBody>
          <a:bodyPr wrap="square" rtlCol="0">
            <a:spAutoFit/>
          </a:bodyPr>
          <a:lstStyle/>
          <a:p>
            <a:r>
              <a:rPr lang="en-US" sz="3600" dirty="0" smtClean="0"/>
              <a:t>“</a:t>
            </a:r>
            <a:r>
              <a:rPr lang="is-IS" sz="3600" dirty="0" smtClean="0"/>
              <a:t>…her air...had more real elegance.”</a:t>
            </a:r>
          </a:p>
          <a:p>
            <a:endParaRPr lang="is-IS" sz="3600" dirty="0" smtClean="0"/>
          </a:p>
          <a:p>
            <a:r>
              <a:rPr lang="is-IS" sz="3600" dirty="0" smtClean="0"/>
              <a:t>“Go, by all means, my dear; only put on a white gown. </a:t>
            </a:r>
          </a:p>
          <a:p>
            <a:r>
              <a:rPr lang="is-IS" sz="3600" dirty="0" smtClean="0"/>
              <a:t>Miss _____ always wears white.”</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0"/>
            <a:ext cx="3479800" cy="7017597"/>
          </a:xfrm>
          <a:prstGeom prst="rect">
            <a:avLst/>
          </a:prstGeom>
        </p:spPr>
      </p:pic>
    </p:spTree>
    <p:extLst>
      <p:ext uri="{BB962C8B-B14F-4D97-AF65-F5344CB8AC3E}">
        <p14:creationId xmlns:p14="http://schemas.microsoft.com/office/powerpoint/2010/main" val="15900794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3377751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l="21330" t="16226" r="13507" b="11730"/>
          <a:stretch/>
        </p:blipFill>
        <p:spPr>
          <a:xfrm>
            <a:off x="80818" y="992909"/>
            <a:ext cx="4232202" cy="5865091"/>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pic>
        <p:nvPicPr>
          <p:cNvPr id="5" name="Picture 4" descr="1795-threegowns-columb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00" y="894772"/>
            <a:ext cx="5232400" cy="5715000"/>
          </a:xfrm>
          <a:prstGeom prst="rect">
            <a:avLst/>
          </a:prstGeom>
        </p:spPr>
      </p:pic>
    </p:spTree>
    <p:extLst>
      <p:ext uri="{BB962C8B-B14F-4D97-AF65-F5344CB8AC3E}">
        <p14:creationId xmlns:p14="http://schemas.microsoft.com/office/powerpoint/2010/main" val="28635050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85900" y="0"/>
            <a:ext cx="6168571" cy="6858000"/>
          </a:xfrm>
          <a:prstGeom prst="rect">
            <a:avLst/>
          </a:prstGeom>
        </p:spPr>
      </p:pic>
    </p:spTree>
    <p:extLst>
      <p:ext uri="{BB962C8B-B14F-4D97-AF65-F5344CB8AC3E}">
        <p14:creationId xmlns:p14="http://schemas.microsoft.com/office/powerpoint/2010/main" val="9360275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9916" y="2884250"/>
            <a:ext cx="3664214" cy="3385542"/>
          </a:xfrm>
          <a:prstGeom prst="rect">
            <a:avLst/>
          </a:prstGeom>
          <a:noFill/>
        </p:spPr>
        <p:txBody>
          <a:bodyPr wrap="square" rtlCol="0">
            <a:spAutoFit/>
          </a:bodyPr>
          <a:lstStyle/>
          <a:p>
            <a:r>
              <a:rPr lang="en-US" i="1" dirty="0" smtClean="0"/>
              <a:t>Austen, 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4" name="Picture 3" descr="1800-02-ladmag?-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80" y="-343976"/>
            <a:ext cx="4508458" cy="7522643"/>
          </a:xfrm>
          <a:prstGeom prst="rect">
            <a:avLst/>
          </a:prstGeom>
        </p:spPr>
      </p:pic>
      <p:sp>
        <p:nvSpPr>
          <p:cNvPr id="2" name="TextBox 1"/>
          <p:cNvSpPr txBox="1"/>
          <p:nvPr/>
        </p:nvSpPr>
        <p:spPr>
          <a:xfrm>
            <a:off x="5218545" y="600364"/>
            <a:ext cx="3810000" cy="830997"/>
          </a:xfrm>
          <a:prstGeom prst="rect">
            <a:avLst/>
          </a:prstGeom>
          <a:noFill/>
        </p:spPr>
        <p:txBody>
          <a:bodyPr wrap="square" rtlCol="0">
            <a:spAutoFit/>
          </a:bodyPr>
          <a:lstStyle/>
          <a:p>
            <a:r>
              <a:rPr lang="en-US" sz="2400" dirty="0" smtClean="0"/>
              <a:t>1800: big feather but small hair, narrower silhouette</a:t>
            </a:r>
            <a:endParaRPr lang="en-US" sz="2400" dirty="0"/>
          </a:p>
        </p:txBody>
      </p:sp>
    </p:spTree>
    <p:extLst>
      <p:ext uri="{BB962C8B-B14F-4D97-AF65-F5344CB8AC3E}">
        <p14:creationId xmlns:p14="http://schemas.microsoft.com/office/powerpoint/2010/main" val="10348880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colwil-1991-449-blue-cotton.jpg"/>
          <p:cNvPicPr>
            <a:picLocks noChangeAspect="1"/>
          </p:cNvPicPr>
          <p:nvPr/>
        </p:nvPicPr>
        <p:blipFill rotWithShape="1">
          <a:blip r:embed="rId3">
            <a:extLst>
              <a:ext uri="{28A0092B-C50C-407E-A947-70E740481C1C}">
                <a14:useLocalDpi xmlns:a14="http://schemas.microsoft.com/office/drawing/2010/main" val="0"/>
              </a:ext>
            </a:extLst>
          </a:blip>
          <a:srcRect l="18727" r="15543"/>
          <a:stretch/>
        </p:blipFill>
        <p:spPr>
          <a:xfrm>
            <a:off x="0" y="-38304"/>
            <a:ext cx="4305300" cy="6549940"/>
          </a:xfrm>
          <a:prstGeom prst="rect">
            <a:avLst/>
          </a:prstGeom>
        </p:spPr>
      </p:pic>
      <p:sp>
        <p:nvSpPr>
          <p:cNvPr id="3" name="TextBox 2"/>
          <p:cNvSpPr txBox="1"/>
          <p:nvPr/>
        </p:nvSpPr>
        <p:spPr>
          <a:xfrm>
            <a:off x="0" y="6519446"/>
            <a:ext cx="8219317" cy="338554"/>
          </a:xfrm>
          <a:prstGeom prst="rect">
            <a:avLst/>
          </a:prstGeom>
          <a:noFill/>
        </p:spPr>
        <p:txBody>
          <a:bodyPr wrap="none" rtlCol="0">
            <a:spAutoFit/>
          </a:bodyPr>
          <a:lstStyle/>
          <a:p>
            <a:r>
              <a:rPr lang="en-US" sz="1600" dirty="0" smtClean="0"/>
              <a:t>Round Gowns, c. 1800 (Colonial Williamsburg): trains, gathers to make shape, elbow-length sleeves</a:t>
            </a:r>
            <a:endParaRPr lang="en-US" sz="1600" dirty="0"/>
          </a:p>
        </p:txBody>
      </p:sp>
      <p:pic>
        <p:nvPicPr>
          <p:cNvPr id="4" name="Picture 3" descr="1800-colwill-1985-234-white-transition.jpg"/>
          <p:cNvPicPr>
            <a:picLocks noChangeAspect="1"/>
          </p:cNvPicPr>
          <p:nvPr/>
        </p:nvPicPr>
        <p:blipFill rotWithShape="1">
          <a:blip r:embed="rId4">
            <a:extLst>
              <a:ext uri="{28A0092B-C50C-407E-A947-70E740481C1C}">
                <a14:useLocalDpi xmlns:a14="http://schemas.microsoft.com/office/drawing/2010/main" val="0"/>
              </a:ext>
            </a:extLst>
          </a:blip>
          <a:srcRect l="16106" r="16218"/>
          <a:stretch/>
        </p:blipFill>
        <p:spPr>
          <a:xfrm>
            <a:off x="4737137" y="0"/>
            <a:ext cx="4406864" cy="6511636"/>
          </a:xfrm>
          <a:prstGeom prst="rect">
            <a:avLst/>
          </a:prstGeom>
        </p:spPr>
      </p:pic>
    </p:spTree>
    <p:extLst>
      <p:ext uri="{BB962C8B-B14F-4D97-AF65-F5344CB8AC3E}">
        <p14:creationId xmlns:p14="http://schemas.microsoft.com/office/powerpoint/2010/main" val="11180144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
        <p:nvSpPr>
          <p:cNvPr id="3" name="TextBox 2"/>
          <p:cNvSpPr txBox="1"/>
          <p:nvPr/>
        </p:nvSpPr>
        <p:spPr>
          <a:xfrm>
            <a:off x="0" y="6107004"/>
            <a:ext cx="8956747" cy="553998"/>
          </a:xfrm>
          <a:prstGeom prst="rect">
            <a:avLst/>
          </a:prstGeom>
          <a:noFill/>
        </p:spPr>
        <p:txBody>
          <a:bodyPr wrap="none" rtlCol="0">
            <a:spAutoFit/>
          </a:bodyPr>
          <a:lstStyle/>
          <a:p>
            <a:r>
              <a:rPr lang="en-US" sz="3000" dirty="0" smtClean="0"/>
              <a:t>“Both well-dressed with veils and parasols like other girls.”</a:t>
            </a:r>
            <a:endParaRPr lang="en-US" sz="3000" dirty="0"/>
          </a:p>
        </p:txBody>
      </p:sp>
    </p:spTree>
    <p:extLst>
      <p:ext uri="{BB962C8B-B14F-4D97-AF65-F5344CB8AC3E}">
        <p14:creationId xmlns:p14="http://schemas.microsoft.com/office/powerpoint/2010/main" val="13709738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35868896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t>1801-1806 Bath years – extremely narrow,  </a:t>
            </a:r>
            <a:br>
              <a:rPr lang="en-US" sz="2600" dirty="0" smtClean="0"/>
            </a:br>
            <a:r>
              <a:rPr lang="en-US" sz="2600" dirty="0" smtClean="0"/>
              <a:t>“Greek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4039" y="2501592"/>
            <a:ext cx="2288545" cy="4356408"/>
          </a:xfrm>
          <a:prstGeom prst="rect">
            <a:avLst/>
          </a:prstGeom>
        </p:spPr>
      </p:pic>
    </p:spTree>
    <p:extLst>
      <p:ext uri="{BB962C8B-B14F-4D97-AF65-F5344CB8AC3E}">
        <p14:creationId xmlns:p14="http://schemas.microsoft.com/office/powerpoint/2010/main" val="5516724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2821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Austen, Tuesday</a:t>
            </a:r>
            <a:r>
              <a:rPr lang="en-US" i="1" dirty="0"/>
              <a:t>,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spTree>
    <p:extLst>
      <p:ext uri="{BB962C8B-B14F-4D97-AF65-F5344CB8AC3E}">
        <p14:creationId xmlns:p14="http://schemas.microsoft.com/office/powerpoint/2010/main" val="1547735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279400"/>
            <a:ext cx="4699000" cy="6350000"/>
          </a:xfrm>
          <a:prstGeom prst="rect">
            <a:avLst/>
          </a:prstGeom>
        </p:spPr>
      </p:pic>
      <p:sp>
        <p:nvSpPr>
          <p:cNvPr id="3" name="TextBox 2"/>
          <p:cNvSpPr txBox="1"/>
          <p:nvPr/>
        </p:nvSpPr>
        <p:spPr>
          <a:xfrm>
            <a:off x="247973" y="883404"/>
            <a:ext cx="4152900" cy="3416320"/>
          </a:xfrm>
          <a:prstGeom prst="rect">
            <a:avLst/>
          </a:prstGeom>
          <a:noFill/>
        </p:spPr>
        <p:txBody>
          <a:bodyPr wrap="square" rtlCol="0">
            <a:spAutoFit/>
          </a:bodyPr>
          <a:lstStyle/>
          <a:p>
            <a:r>
              <a:rPr lang="en-US" sz="3600" dirty="0" smtClean="0"/>
              <a:t>“good-looking </a:t>
            </a:r>
            <a:r>
              <a:rPr lang="en-US" sz="3600" dirty="0"/>
              <a:t>and gentlemanlike; he had a pleasant countenance, and easy, unaffected manners</a:t>
            </a:r>
            <a:r>
              <a:rPr lang="en-US" sz="3600" dirty="0" smtClean="0"/>
              <a:t>.”</a:t>
            </a:r>
            <a:endParaRPr lang="en-US" sz="3600" dirty="0"/>
          </a:p>
        </p:txBody>
      </p:sp>
    </p:spTree>
    <p:extLst>
      <p:ext uri="{BB962C8B-B14F-4D97-AF65-F5344CB8AC3E}">
        <p14:creationId xmlns:p14="http://schemas.microsoft.com/office/powerpoint/2010/main" val="8731991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028" y="4232254"/>
            <a:ext cx="3567545" cy="2492990"/>
          </a:xfrm>
          <a:prstGeom prst="rect">
            <a:avLst/>
          </a:prstGeom>
          <a:noFill/>
        </p:spPr>
        <p:txBody>
          <a:bodyPr wrap="square" rtlCol="0">
            <a:spAutoFit/>
          </a:bodyPr>
          <a:lstStyle/>
          <a:p>
            <a:r>
              <a:rPr lang="en-US" sz="2000" dirty="0" smtClean="0"/>
              <a:t>“</a:t>
            </a:r>
            <a:r>
              <a:rPr lang="en-US" sz="2000" dirty="0"/>
              <a:t>She [Madame Bonaparte] has made a great noise here, and mobs of boys have crowded round her splendid equipage to see what I hope will not often be seen in this country, an almost naked woman</a:t>
            </a:r>
            <a:r>
              <a:rPr lang="en-US" sz="2000" dirty="0" smtClean="0"/>
              <a:t>.”</a:t>
            </a:r>
          </a:p>
          <a:p>
            <a:pPr algn="r"/>
            <a:r>
              <a:rPr lang="en-US" sz="1600" dirty="0" smtClean="0"/>
              <a:t>Rosalie Calvert, Baltimore</a:t>
            </a:r>
            <a:endParaRPr lang="en-US" sz="1600" dirty="0"/>
          </a:p>
        </p:txBody>
      </p:sp>
      <p:pic>
        <p:nvPicPr>
          <p:cNvPr id="6" name="Picture 5"/>
          <p:cNvPicPr>
            <a:picLocks noChangeAspect="1"/>
          </p:cNvPicPr>
          <p:nvPr/>
        </p:nvPicPr>
        <p:blipFill rotWithShape="1">
          <a:blip r:embed="rId3"/>
          <a:srcRect l="6439" r="3914" b="6902"/>
          <a:stretch/>
        </p:blipFill>
        <p:spPr>
          <a:xfrm>
            <a:off x="3756212" y="473364"/>
            <a:ext cx="4918365" cy="6384636"/>
          </a:xfrm>
          <a:prstGeom prst="rect">
            <a:avLst/>
          </a:prstGeom>
        </p:spPr>
      </p:pic>
      <p:pic>
        <p:nvPicPr>
          <p:cNvPr id="3" name="Picture 2"/>
          <p:cNvPicPr>
            <a:picLocks noChangeAspect="1"/>
          </p:cNvPicPr>
          <p:nvPr/>
        </p:nvPicPr>
        <p:blipFill>
          <a:blip r:embed="rId4"/>
          <a:stretch>
            <a:fillRect/>
          </a:stretch>
        </p:blipFill>
        <p:spPr>
          <a:xfrm>
            <a:off x="5992804" y="-135659"/>
            <a:ext cx="2912737" cy="3504045"/>
          </a:xfrm>
          <a:prstGeom prst="rect">
            <a:avLst/>
          </a:prstGeom>
        </p:spPr>
      </p:pic>
      <p:pic>
        <p:nvPicPr>
          <p:cNvPr id="2" name="Picture 1"/>
          <p:cNvPicPr>
            <a:picLocks noChangeAspect="1"/>
          </p:cNvPicPr>
          <p:nvPr/>
        </p:nvPicPr>
        <p:blipFill>
          <a:blip r:embed="rId5"/>
          <a:stretch>
            <a:fillRect/>
          </a:stretch>
        </p:blipFill>
        <p:spPr>
          <a:xfrm>
            <a:off x="123388" y="-135659"/>
            <a:ext cx="3632824" cy="4235158"/>
          </a:xfrm>
          <a:prstGeom prst="rect">
            <a:avLst/>
          </a:prstGeom>
        </p:spPr>
      </p:pic>
    </p:spTree>
    <p:extLst>
      <p:ext uri="{BB962C8B-B14F-4D97-AF65-F5344CB8AC3E}">
        <p14:creationId xmlns:p14="http://schemas.microsoft.com/office/powerpoint/2010/main" val="29944494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boilly-incroyables-merveilleu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7" y="0"/>
            <a:ext cx="8899071" cy="6858000"/>
          </a:xfrm>
          <a:prstGeom prst="rect">
            <a:avLst/>
          </a:prstGeom>
        </p:spPr>
      </p:pic>
    </p:spTree>
    <p:extLst>
      <p:ext uri="{BB962C8B-B14F-4D97-AF65-F5344CB8AC3E}">
        <p14:creationId xmlns:p14="http://schemas.microsoft.com/office/powerpoint/2010/main" val="10878345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6" y="-317516"/>
            <a:ext cx="9829474" cy="7175516"/>
          </a:xfrm>
          <a:prstGeom prst="rect">
            <a:avLst/>
          </a:prstGeom>
        </p:spPr>
      </p:pic>
    </p:spTree>
    <p:extLst>
      <p:ext uri="{BB962C8B-B14F-4D97-AF65-F5344CB8AC3E}">
        <p14:creationId xmlns:p14="http://schemas.microsoft.com/office/powerpoint/2010/main" val="5680265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23430812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44" y="1107996"/>
            <a:ext cx="8130137" cy="5741909"/>
          </a:xfrm>
          <a:prstGeom prst="rect">
            <a:avLst/>
          </a:prstGeom>
        </p:spPr>
      </p:pic>
      <p:sp>
        <p:nvSpPr>
          <p:cNvPr id="3" name="TextBox 2"/>
          <p:cNvSpPr txBox="1"/>
          <p:nvPr/>
        </p:nvSpPr>
        <p:spPr>
          <a:xfrm>
            <a:off x="676833" y="0"/>
            <a:ext cx="7710960" cy="1107996"/>
          </a:xfrm>
          <a:prstGeom prst="rect">
            <a:avLst/>
          </a:prstGeom>
          <a:noFill/>
        </p:spPr>
        <p:txBody>
          <a:bodyPr wrap="square" rtlCol="0">
            <a:spAutoFit/>
          </a:bodyPr>
          <a:lstStyle/>
          <a:p>
            <a:pPr algn="ctr"/>
            <a:r>
              <a:rPr lang="en-US" sz="2400" dirty="0" smtClean="0"/>
              <a:t>The year 1740, a Lady’s full dress of </a:t>
            </a:r>
            <a:r>
              <a:rPr lang="en-US" sz="2400" dirty="0" err="1" smtClean="0"/>
              <a:t>Bombazeen</a:t>
            </a:r>
            <a:r>
              <a:rPr lang="en-US" sz="2400" dirty="0" smtClean="0"/>
              <a:t>. </a:t>
            </a:r>
          </a:p>
          <a:p>
            <a:pPr algn="ctr"/>
            <a:r>
              <a:rPr lang="en-US" sz="2400" dirty="0" smtClean="0"/>
              <a:t>The year 1807, a Lady’s undress of “Bum-Be-Seen.”</a:t>
            </a:r>
          </a:p>
          <a:p>
            <a:endParaRPr lang="en-US" dirty="0"/>
          </a:p>
        </p:txBody>
      </p:sp>
    </p:spTree>
    <p:extLst>
      <p:ext uri="{BB962C8B-B14F-4D97-AF65-F5344CB8AC3E}">
        <p14:creationId xmlns:p14="http://schemas.microsoft.com/office/powerpoint/2010/main" val="41400034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1207384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2109562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sp>
        <p:nvSpPr>
          <p:cNvPr id="4" name="TextBox 3"/>
          <p:cNvSpPr txBox="1"/>
          <p:nvPr/>
        </p:nvSpPr>
        <p:spPr>
          <a:xfrm>
            <a:off x="277792" y="264596"/>
            <a:ext cx="782937" cy="461665"/>
          </a:xfrm>
          <a:prstGeom prst="rect">
            <a:avLst/>
          </a:prstGeom>
          <a:noFill/>
        </p:spPr>
        <p:txBody>
          <a:bodyPr wrap="none" rtlCol="0">
            <a:spAutoFit/>
          </a:bodyPr>
          <a:lstStyle/>
          <a:p>
            <a:r>
              <a:rPr lang="en-US" sz="2400" dirty="0" smtClean="0"/>
              <a:t>1809</a:t>
            </a:r>
            <a:endParaRPr lang="en-US" sz="2400" dirty="0"/>
          </a:p>
        </p:txBody>
      </p:sp>
      <p:pic>
        <p:nvPicPr>
          <p:cNvPr id="5" name="Picture 4"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8600" y="28451"/>
            <a:ext cx="5241678" cy="6829549"/>
          </a:xfrm>
          <a:prstGeom prst="rect">
            <a:avLst/>
          </a:prstGeom>
        </p:spPr>
      </p:pic>
    </p:spTree>
    <p:extLst>
      <p:ext uri="{BB962C8B-B14F-4D97-AF65-F5344CB8AC3E}">
        <p14:creationId xmlns:p14="http://schemas.microsoft.com/office/powerpoint/2010/main" val="33586172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1772793"/>
            <a:ext cx="4008148" cy="323165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endParaRPr lang="en-US" sz="2400" dirty="0"/>
          </a:p>
        </p:txBody>
      </p:sp>
    </p:spTree>
    <p:extLst>
      <p:ext uri="{BB962C8B-B14F-4D97-AF65-F5344CB8AC3E}">
        <p14:creationId xmlns:p14="http://schemas.microsoft.com/office/powerpoint/2010/main" val="38608143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618" y="792334"/>
            <a:ext cx="3717127" cy="610817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7531919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2165</TotalTime>
  <Words>5859</Words>
  <Application>Microsoft Macintosh PowerPoint</Application>
  <PresentationFormat>On-screen Show (4:3)</PresentationFormat>
  <Paragraphs>532</Paragraphs>
  <Slides>120</Slides>
  <Notes>109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120</vt:i4>
      </vt:variant>
    </vt:vector>
  </HeadingPairs>
  <TitlesOfParts>
    <vt:vector size="126" baseType="lpstr">
      <vt:lpstr>Calibri</vt:lpstr>
      <vt:lpstr>Goudy Old Style</vt:lpstr>
      <vt:lpstr>Impact</vt:lpstr>
      <vt:lpstr>Rockwell</vt:lpstr>
      <vt:lpstr>Arial</vt:lpstr>
      <vt:lpstr>Inkwell</vt:lpstr>
      <vt:lpstr>PowerPoint Presentation</vt:lpstr>
      <vt:lpstr>Envisioning: Jane Austen and Fashion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Novels</vt:lpstr>
      <vt:lpstr>What did men wear?</vt:lpstr>
      <vt:lpstr>PowerPoint Presentation</vt:lpstr>
      <vt:lpstr>The Worcester GAZETTE. (Worcester, Massachusetts) • 05-06-1795 </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Dressing a Lady</vt:lpstr>
      <vt:lpstr>PowerPoint Presentation</vt:lpstr>
      <vt:lpstr>Worcester Gazette. (Worcester, MA)   June 1809</vt:lpstr>
      <vt:lpstr>PowerPoint Presentation</vt:lpstr>
      <vt:lpstr>PowerPoint Presentation</vt:lpstr>
      <vt:lpstr>Cleanliness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1775-1830</vt:lpstr>
      <vt:lpstr>Austen in Fashion Terms…</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Hope Greenberg</cp:lastModifiedBy>
  <cp:revision>119</cp:revision>
  <dcterms:created xsi:type="dcterms:W3CDTF">2015-09-14T17:45:48Z</dcterms:created>
  <dcterms:modified xsi:type="dcterms:W3CDTF">2016-10-05T19:02:15Z</dcterms:modified>
</cp:coreProperties>
</file>