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24"/>
  </p:notesMasterIdLst>
  <p:sldIdLst>
    <p:sldId id="256" r:id="rId2"/>
    <p:sldId id="418" r:id="rId3"/>
    <p:sldId id="433" r:id="rId4"/>
    <p:sldId id="470" r:id="rId5"/>
    <p:sldId id="472" r:id="rId6"/>
    <p:sldId id="572" r:id="rId7"/>
    <p:sldId id="573" r:id="rId8"/>
    <p:sldId id="357" r:id="rId9"/>
    <p:sldId id="358" r:id="rId10"/>
    <p:sldId id="486" r:id="rId11"/>
    <p:sldId id="487" r:id="rId12"/>
    <p:sldId id="488" r:id="rId13"/>
    <p:sldId id="489" r:id="rId14"/>
    <p:sldId id="473" r:id="rId15"/>
    <p:sldId id="359" r:id="rId16"/>
    <p:sldId id="485" r:id="rId17"/>
    <p:sldId id="480" r:id="rId18"/>
    <p:sldId id="481" r:id="rId19"/>
    <p:sldId id="360" r:id="rId20"/>
    <p:sldId id="482" r:id="rId21"/>
    <p:sldId id="483" r:id="rId22"/>
    <p:sldId id="484" r:id="rId23"/>
    <p:sldId id="370" r:id="rId24"/>
    <p:sldId id="479" r:id="rId25"/>
    <p:sldId id="365" r:id="rId26"/>
    <p:sldId id="369" r:id="rId27"/>
    <p:sldId id="371" r:id="rId28"/>
    <p:sldId id="403" r:id="rId29"/>
    <p:sldId id="495" r:id="rId30"/>
    <p:sldId id="496" r:id="rId31"/>
    <p:sldId id="497" r:id="rId32"/>
    <p:sldId id="512" r:id="rId33"/>
    <p:sldId id="513" r:id="rId34"/>
    <p:sldId id="514" r:id="rId35"/>
    <p:sldId id="515" r:id="rId36"/>
    <p:sldId id="555" r:id="rId37"/>
    <p:sldId id="556" r:id="rId38"/>
    <p:sldId id="557" r:id="rId39"/>
    <p:sldId id="558" r:id="rId40"/>
    <p:sldId id="559" r:id="rId41"/>
    <p:sldId id="560" r:id="rId42"/>
    <p:sldId id="554" r:id="rId43"/>
    <p:sldId id="570" r:id="rId44"/>
    <p:sldId id="523" r:id="rId45"/>
    <p:sldId id="561" r:id="rId46"/>
    <p:sldId id="528" r:id="rId47"/>
    <p:sldId id="530" r:id="rId48"/>
    <p:sldId id="531" r:id="rId49"/>
    <p:sldId id="532" r:id="rId50"/>
    <p:sldId id="562" r:id="rId51"/>
    <p:sldId id="533" r:id="rId52"/>
    <p:sldId id="534" r:id="rId53"/>
    <p:sldId id="535" r:id="rId54"/>
    <p:sldId id="536" r:id="rId55"/>
    <p:sldId id="537" r:id="rId56"/>
    <p:sldId id="563" r:id="rId57"/>
    <p:sldId id="538" r:id="rId58"/>
    <p:sldId id="539" r:id="rId59"/>
    <p:sldId id="540" r:id="rId60"/>
    <p:sldId id="542" r:id="rId61"/>
    <p:sldId id="564" r:id="rId62"/>
    <p:sldId id="544" r:id="rId63"/>
    <p:sldId id="545" r:id="rId64"/>
    <p:sldId id="551" r:id="rId65"/>
    <p:sldId id="547" r:id="rId66"/>
    <p:sldId id="548" r:id="rId67"/>
    <p:sldId id="549" r:id="rId68"/>
    <p:sldId id="565" r:id="rId69"/>
    <p:sldId id="552" r:id="rId70"/>
    <p:sldId id="553" r:id="rId71"/>
    <p:sldId id="571" r:id="rId72"/>
    <p:sldId id="566" r:id="rId73"/>
    <p:sldId id="373" r:id="rId74"/>
    <p:sldId id="410" r:id="rId75"/>
    <p:sldId id="429" r:id="rId76"/>
    <p:sldId id="374" r:id="rId77"/>
    <p:sldId id="376" r:id="rId78"/>
    <p:sldId id="377" r:id="rId79"/>
    <p:sldId id="404" r:id="rId80"/>
    <p:sldId id="394" r:id="rId81"/>
    <p:sldId id="414" r:id="rId82"/>
    <p:sldId id="510" r:id="rId83"/>
    <p:sldId id="511" r:id="rId84"/>
    <p:sldId id="396" r:id="rId85"/>
    <p:sldId id="397" r:id="rId86"/>
    <p:sldId id="398" r:id="rId87"/>
    <p:sldId id="502" r:id="rId88"/>
    <p:sldId id="379" r:id="rId89"/>
    <p:sldId id="505" r:id="rId90"/>
    <p:sldId id="383" r:id="rId91"/>
    <p:sldId id="384" r:id="rId92"/>
    <p:sldId id="462" r:id="rId93"/>
    <p:sldId id="389" r:id="rId94"/>
    <p:sldId id="390" r:id="rId95"/>
    <p:sldId id="388" r:id="rId96"/>
    <p:sldId id="393" r:id="rId97"/>
    <p:sldId id="399" r:id="rId98"/>
    <p:sldId id="504" r:id="rId99"/>
    <p:sldId id="506" r:id="rId100"/>
    <p:sldId id="507" r:id="rId101"/>
    <p:sldId id="568" r:id="rId102"/>
    <p:sldId id="508" r:id="rId103"/>
    <p:sldId id="381" r:id="rId104"/>
    <p:sldId id="382" r:id="rId105"/>
    <p:sldId id="380" r:id="rId106"/>
    <p:sldId id="569" r:id="rId107"/>
    <p:sldId id="567" r:id="rId108"/>
    <p:sldId id="509" r:id="rId109"/>
    <p:sldId id="416" r:id="rId110"/>
    <p:sldId id="415" r:id="rId111"/>
    <p:sldId id="401" r:id="rId112"/>
    <p:sldId id="405" r:id="rId113"/>
    <p:sldId id="461" r:id="rId114"/>
    <p:sldId id="466" r:id="rId115"/>
    <p:sldId id="435" r:id="rId116"/>
    <p:sldId id="441" r:id="rId117"/>
    <p:sldId id="440" r:id="rId118"/>
    <p:sldId id="445" r:id="rId119"/>
    <p:sldId id="444" r:id="rId120"/>
    <p:sldId id="439" r:id="rId121"/>
    <p:sldId id="437" r:id="rId122"/>
    <p:sldId id="574"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6" d="100"/>
          <a:sy n="96" d="100"/>
        </p:scale>
        <p:origin x="-512" y="-80"/>
      </p:cViewPr>
      <p:guideLst>
        <p:guide orient="horz" pos="1768"/>
        <p:guide pos="293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notesMaster" Target="notesMasters/notesMaster1.xml"/><Relationship Id="rId125" Type="http://schemas.openxmlformats.org/officeDocument/2006/relationships/printerSettings" Target="printerSettings/printerSettings1.bin"/><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627BA-A1C8-124E-A9C4-A812788A375C}" type="datetimeFigureOut">
              <a:rPr lang="en-US" smtClean="0"/>
              <a:t>10/1/15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E9401-6419-7A47-A111-9825583A977A}" type="slidenum">
              <a:rPr lang="en-US" smtClean="0"/>
              <a:t>‹#›</a:t>
            </a:fld>
            <a:endParaRPr lang="en-US"/>
          </a:p>
        </p:txBody>
      </p:sp>
    </p:spTree>
    <p:extLst>
      <p:ext uri="{BB962C8B-B14F-4D97-AF65-F5344CB8AC3E}">
        <p14:creationId xmlns:p14="http://schemas.microsoft.com/office/powerpoint/2010/main" val="348825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77482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Bull is happy to save the money, his family less happy to do without</a:t>
            </a:r>
            <a:r>
              <a:rPr lang="en-US" baseline="0" dirty="0" smtClean="0"/>
              <a:t> their fashionable powder.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17924854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p>
          <a:p>
            <a:r>
              <a:rPr lang="en-US" dirty="0" smtClean="0"/>
              <a:t>Specialty Dress: Mourning. </a:t>
            </a:r>
            <a:r>
              <a:rPr lang="en-US" dirty="0" err="1" smtClean="0"/>
              <a:t>Bombazeen</a:t>
            </a:r>
            <a:r>
              <a:rPr lang="en-US" dirty="0" smtClean="0"/>
              <a:t> (</a:t>
            </a:r>
            <a:r>
              <a:rPr lang="en-US" dirty="0" err="1" smtClean="0"/>
              <a:t>bombazin</a:t>
            </a:r>
            <a:r>
              <a:rPr lang="en-US" dirty="0" smtClean="0"/>
              <a:t>) was particularly</a:t>
            </a:r>
            <a:r>
              <a:rPr lang="en-US" baseline="0" dirty="0" smtClean="0"/>
              <a:t> popular for mourning because it was a twill silk with a dull, not shiny, surface.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9365419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111</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 This is the post 1820</a:t>
            </a:r>
            <a:r>
              <a:rPr lang="en-US" baseline="0" dirty="0" smtClean="0"/>
              <a:t> version after the POW changed the rules.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112</a:t>
            </a:fld>
            <a:endParaRPr lang="en-US"/>
          </a:p>
        </p:txBody>
      </p:sp>
    </p:spTree>
    <p:extLst>
      <p:ext uri="{BB962C8B-B14F-4D97-AF65-F5344CB8AC3E}">
        <p14:creationId xmlns:p14="http://schemas.microsoft.com/office/powerpoint/2010/main" val="14941755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2801329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S&amp;S Miss Steele, stockings 1804: Promenade in Kensington Gardens.</a:t>
            </a:r>
            <a:r>
              <a:rPr lang="en-US" baseline="0" dirty="0" smtClean="0"/>
              <a:t> Smart vs. elegant. The </a:t>
            </a:r>
            <a:r>
              <a:rPr lang="en-US" baseline="0" dirty="0" err="1" smtClean="0"/>
              <a:t>Steeles</a:t>
            </a:r>
            <a:r>
              <a:rPr lang="en-US" baseline="0" dirty="0" smtClean="0"/>
              <a:t> were described as</a:t>
            </a:r>
            <a:r>
              <a:rPr lang="en-US" dirty="0" smtClean="0"/>
              <a:t> “by</a:t>
            </a:r>
            <a:r>
              <a:rPr lang="en-US" baseline="0" dirty="0" smtClean="0"/>
              <a:t> no means </a:t>
            </a:r>
            <a:r>
              <a:rPr lang="en-US" baseline="0" dirty="0" err="1" smtClean="0"/>
              <a:t>ungenteel</a:t>
            </a:r>
            <a:r>
              <a:rPr lang="en-US" baseline="0" dirty="0" smtClean="0"/>
              <a:t> or unfashionable; their dress was very smart” </a:t>
            </a:r>
          </a:p>
          <a:p>
            <a:r>
              <a:rPr lang="en-US" baseline="0" dirty="0" smtClean="0"/>
              <a:t>Compare to Miss </a:t>
            </a:r>
            <a:r>
              <a:rPr lang="en-US" baseline="0" dirty="0" err="1" smtClean="0"/>
              <a:t>Tilney</a:t>
            </a:r>
            <a:r>
              <a:rPr lang="en-US" baseline="0" dirty="0" smtClean="0"/>
              <a:t>: </a:t>
            </a:r>
            <a:r>
              <a:rPr lang="en-US" dirty="0" smtClean="0"/>
              <a:t>had a good figure, a pretty face, and a very agreeable countenance; and her air, though it had not all the decided pretension, the resolute stylishness of Miss Thorpe's, had more ‘real elegance.’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115</a:t>
            </a:fld>
            <a:endParaRPr lang="en-US"/>
          </a:p>
        </p:txBody>
      </p:sp>
    </p:spTree>
    <p:extLst>
      <p:ext uri="{BB962C8B-B14F-4D97-AF65-F5344CB8AC3E}">
        <p14:creationId xmlns:p14="http://schemas.microsoft.com/office/powerpoint/2010/main" val="22945096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r>
              <a:rPr lang="en-US" dirty="0" smtClean="0"/>
              <a:t> Blue coat: Tory</a:t>
            </a:r>
          </a:p>
          <a:p>
            <a:r>
              <a:rPr lang="en-US" dirty="0" smtClean="0"/>
              <a:t>Mr. Bingley was good-looking and gentlemanlike; he had a pleasant countenance, and easy, unaffected manners. His sisters were fine women, with an air of decided fashion. His brother-in-law, Mr. Hurst, merely looked the gentleman; but his friend Mr. Darcy soon drew the attention of the room by his fine, tall person, handsome features, noble mien, and the report which was in general circulation within five minutes after his entrance, of his having ten thousand a year. The gentlemen pronounced him to be a fine figure of a man, the ladies declared he was much handsomer than Mr. Bingley, and he was looked at with great admiration for about half the evening, till his manners gave a disgust which turned the tide of his popularity; for he was discovered to be proud; to be above his company, and above being pleased; and not all his large estate in Derbyshire could then save him from having a most forbidding, disagreeable countenance, and being unworthy to be compared with his friend.</a:t>
            </a:r>
          </a:p>
          <a:p>
            <a:r>
              <a:rPr lang="en-US" dirty="0" smtClean="0"/>
              <a:t>Mr. Bingley had soon made himself acquainted with all the principal people in the room; he was lively and unreserved, danced every dance, was angry that the ball closed so early, and talked of giving one himself at </a:t>
            </a:r>
            <a:r>
              <a:rPr lang="en-US" dirty="0" err="1" smtClean="0"/>
              <a:t>Netherfield</a:t>
            </a:r>
            <a:r>
              <a:rPr lang="en-US" dirty="0" smtClean="0"/>
              <a:t>. Such amiable qualities must speak for themselves.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116</a:t>
            </a:fld>
            <a:endParaRPr lang="en-US"/>
          </a:p>
        </p:txBody>
      </p:sp>
    </p:spTree>
    <p:extLst>
      <p:ext uri="{BB962C8B-B14F-4D97-AF65-F5344CB8AC3E}">
        <p14:creationId xmlns:p14="http://schemas.microsoft.com/office/powerpoint/2010/main" val="15675657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 “</a:t>
            </a:r>
            <a:r>
              <a:rPr lang="en-US" sz="1200" kern="1200" dirty="0" smtClean="0">
                <a:solidFill>
                  <a:schemeClr val="tx1"/>
                </a:solidFill>
                <a:effectLst/>
                <a:latin typeface="+mn-lt"/>
                <a:ea typeface="+mn-ea"/>
                <a:cs typeface="+mn-cs"/>
              </a:rPr>
              <a:t>Henry and I went to the exhibition in Spring Gardens. It is not thought a good collection, but I was very well pleased, particularly (pray tell Fanny) with a small portrait of Mrs. Bingley, excessively like her.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117</a:t>
            </a:fld>
            <a:endParaRPr lang="en-US"/>
          </a:p>
        </p:txBody>
      </p:sp>
    </p:spTree>
    <p:extLst>
      <p:ext uri="{BB962C8B-B14F-4D97-AF65-F5344CB8AC3E}">
        <p14:creationId xmlns:p14="http://schemas.microsoft.com/office/powerpoint/2010/main" val="7891649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P&amp;P Elizabeth as seen by the Bingley sisters: “Hem 6 inches deep in mud, I am absolutely certain, and the gown which had been let down to hide it not doing its office.”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118</a:t>
            </a:fld>
            <a:endParaRPr lang="en-US"/>
          </a:p>
        </p:txBody>
      </p:sp>
    </p:spTree>
    <p:extLst>
      <p:ext uri="{BB962C8B-B14F-4D97-AF65-F5344CB8AC3E}">
        <p14:creationId xmlns:p14="http://schemas.microsoft.com/office/powerpoint/2010/main" val="30193394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Wickham: “Wanted only regimentals to make him charming” i.e. he is trying to ‘change</a:t>
            </a:r>
            <a:r>
              <a:rPr lang="en-US" baseline="0" dirty="0" smtClean="0"/>
              <a:t> his coat’ thus hide his reputation.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119</a:t>
            </a:fld>
            <a:endParaRPr lang="en-US"/>
          </a:p>
        </p:txBody>
      </p:sp>
    </p:spTree>
    <p:extLst>
      <p:ext uri="{BB962C8B-B14F-4D97-AF65-F5344CB8AC3E}">
        <p14:creationId xmlns:p14="http://schemas.microsoft.com/office/powerpoint/2010/main" val="192313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 these extremes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36563909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1814Mrs.</a:t>
            </a:r>
            <a:r>
              <a:rPr lang="en-US" baseline="0" dirty="0" smtClean="0"/>
              <a:t> B. rhapsodizing over long sleeves and boring Mr. B with talk of lace. </a:t>
            </a:r>
            <a:r>
              <a:rPr lang="en-US" dirty="0" smtClean="0"/>
              <a:t> Long sleeves. And Lydia  - listen to how she talks about clothes – </a:t>
            </a:r>
            <a:r>
              <a:rPr lang="en-US" dirty="0" err="1" smtClean="0"/>
              <a:t>Andher</a:t>
            </a:r>
            <a:r>
              <a:rPr lang="en-US" dirty="0" smtClean="0"/>
              <a:t> letter to Kitty “I shall send for my clothes when I get to </a:t>
            </a:r>
            <a:r>
              <a:rPr lang="en-US" dirty="0" err="1" smtClean="0"/>
              <a:t>Longbourn</a:t>
            </a:r>
            <a:r>
              <a:rPr lang="en-US" dirty="0" smtClean="0"/>
              <a:t>; but I wish you would tell Sally to mend a great slit in my worked muslin gown before they are packed up.” Yes, that was deliberate: Jane Austen is no prude.</a:t>
            </a:r>
          </a:p>
          <a:p>
            <a:r>
              <a:rPr lang="en-US" dirty="0" smtClean="0"/>
              <a:t>Ackermann, Sept. 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120</a:t>
            </a:fld>
            <a:endParaRPr lang="en-US"/>
          </a:p>
        </p:txBody>
      </p:sp>
    </p:spTree>
    <p:extLst>
      <p:ext uri="{BB962C8B-B14F-4D97-AF65-F5344CB8AC3E}">
        <p14:creationId xmlns:p14="http://schemas.microsoft.com/office/powerpoint/2010/main" val="23093190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Emma/Mrs. Elton: as elegant as lace and pearls could make her”</a:t>
            </a:r>
          </a:p>
          <a:p>
            <a:r>
              <a:rPr lang="en-US" dirty="0" smtClean="0"/>
              <a:t>Ackermann, June 1813</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121</a:t>
            </a:fld>
            <a:endParaRPr lang="en-US"/>
          </a:p>
        </p:txBody>
      </p:sp>
    </p:spTree>
    <p:extLst>
      <p:ext uri="{BB962C8B-B14F-4D97-AF65-F5344CB8AC3E}">
        <p14:creationId xmlns:p14="http://schemas.microsoft.com/office/powerpoint/2010/main" val="258676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When Bushman</a:t>
            </a:r>
            <a:r>
              <a:rPr lang="en-US" baseline="0" dirty="0" smtClean="0"/>
              <a:t> mentions 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14</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65331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general, for the entire period we are looking at, men wore a coat (we’d say “suit jacket”, a waistcoat (vest), breeches. Note the baggy bottom on the breeches – room was needed to tuck the shirt between the legs  - no underwear/drawers.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emulating classical</a:t>
            </a:r>
            <a:r>
              <a:rPr lang="en-US" baseline="0" dirty="0" smtClean="0"/>
              <a:t> nude statues – </a:t>
            </a:r>
            <a:r>
              <a:rPr lang="en-US" dirty="0" smtClean="0"/>
              <a:t>cutaway coat to show maximum leg, swallow-tail</a:t>
            </a:r>
            <a:r>
              <a:rPr lang="en-US" baseline="0" dirty="0" smtClean="0"/>
              <a:t> – the nude male and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 but essentially the same overall design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Edward and Fly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76421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adopts the Navy trouser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a:t>
            </a:r>
            <a:r>
              <a:rPr lang="en-US" dirty="0" err="1" smtClean="0"/>
              <a:t>Neckcloths</a:t>
            </a:r>
            <a:r>
              <a:rPr lang="en-US" dirty="0" smtClean="0"/>
              <a:t> were wide strips of linen, wrapped around the neck, tied and then carefully creased or indented</a:t>
            </a:r>
            <a:r>
              <a:rPr lang="en-US" baseline="0" dirty="0" smtClean="0"/>
              <a:t> by lowering the chin. </a:t>
            </a:r>
            <a:r>
              <a:rPr lang="en-US" dirty="0" smtClean="0"/>
              <a:t>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Price Regent, made simple yet exquisitely tailored clothing the mode to be followed, notorious for demanding</a:t>
            </a:r>
            <a:r>
              <a:rPr lang="en-US" baseline="0" dirty="0" smtClean="0"/>
              <a:t> a full tub bath every day, and a perfectionist when it came to his cravats.</a:t>
            </a:r>
            <a:r>
              <a:rPr lang="en-US" dirty="0" smtClean="0"/>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dirty="0" smtClean="0"/>
              <a:t> shows examples of all men’s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 sawdust padded calves, nip-</a:t>
            </a:r>
            <a:r>
              <a:rPr lang="en-US" dirty="0" err="1" smtClean="0"/>
              <a:t>waisted</a:t>
            </a:r>
            <a:r>
              <a:rPr lang="en-US" baseline="0" dirty="0" smtClean="0"/>
              <a:t> coat</a:t>
            </a:r>
            <a:r>
              <a:rPr lang="en-US" dirty="0" smtClean="0"/>
              <a:t>s, pleated</a:t>
            </a:r>
            <a:r>
              <a:rPr lang="en-US" baseline="0" dirty="0" smtClean="0"/>
              <a:t> trousers, high starched </a:t>
            </a:r>
            <a:r>
              <a:rPr lang="en-US" baseline="0" dirty="0" err="1" smtClean="0"/>
              <a:t>neckcloths</a:t>
            </a:r>
            <a:r>
              <a:rPr lang="en-US" baseline="0" dirty="0" smtClean="0"/>
              <a:t>/shirt collars, corsets.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Obligatory Firth/Darcy wet shirt image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122650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Wide heavy silk needs the support</a:t>
            </a:r>
            <a:r>
              <a:rPr lang="en-US" baseline="0" dirty="0" smtClean="0"/>
              <a:t> of a corset and panniers/hoops – weight is carried by hips instead of shoulders. 1790s have a riding waistline but still lots of fabric – very full. 1800s begins with gowns made with fabric that runs uncut from neck to hem and is gathered around the waist, but soon evolves into a bodice and skirt cut separately then sewn together. This allows for a narrower, less bunchy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64518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1810s – look for the vertical central line – it’s everywhere!</a:t>
            </a:r>
          </a:p>
          <a:p>
            <a:r>
              <a:rPr lang="en-US" dirty="0" smtClean="0"/>
              <a:t>1813 – emphasis shifting to the bodice, skirt still simple</a:t>
            </a:r>
          </a:p>
          <a:p>
            <a:r>
              <a:rPr lang="en-US" dirty="0" smtClean="0"/>
              <a:t>1817 – lots of trim on bodice, lots of trim at skirt, skirt moving towards an </a:t>
            </a:r>
            <a:r>
              <a:rPr lang="en-US" dirty="0" err="1" smtClean="0"/>
              <a:t>a-line</a:t>
            </a:r>
            <a:r>
              <a:rPr lang="en-US" dirty="0" smtClean="0"/>
              <a:t> shape (6 panel skirt instead of 4 panels)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871746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1820s - Waist starting to drop, more coverage in smooth lines, wider skirt</a:t>
            </a:r>
          </a:p>
          <a:p>
            <a:r>
              <a:rPr lang="en-US" dirty="0" smtClean="0"/>
              <a:t>1839s, horizontal here we come!</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215792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 “</a:t>
            </a:r>
            <a:r>
              <a:rPr lang="en-US" dirty="0" smtClean="0"/>
              <a:t>A parvenu could hire a tailor to dress his body and a dancing master to teach physical deportment...{but] conversation was...the culminating genteel art.”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 At this point western Europe had had 200 years of horizontal – time for a change even if it </a:t>
            </a:r>
            <a:r>
              <a:rPr lang="en-US" baseline="0" dirty="0" err="1" smtClean="0"/>
              <a:t>didn</a:t>
            </a:r>
            <a:r>
              <a:rPr lang="fr-FR" baseline="0" dirty="0" smtClean="0"/>
              <a:t>’</a:t>
            </a:r>
            <a:r>
              <a:rPr lang="en-US" baseline="0" dirty="0" smtClean="0"/>
              <a:t>t last long.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a:t>
            </a:r>
            <a:r>
              <a:rPr lang="en-US" dirty="0" err="1" smtClean="0"/>
              <a:t>quelle</a:t>
            </a:r>
            <a:r>
              <a:rPr lang="en-US" dirty="0" smtClean="0"/>
              <a:t> </a:t>
            </a:r>
            <a:r>
              <a:rPr lang="en-US" dirty="0" err="1" smtClean="0"/>
              <a:t>horreur</a:t>
            </a:r>
            <a:r>
              <a:rPr lang="en-US" dirty="0" smtClean="0"/>
              <a:t>!’ The fashion extremist man and woman were called “</a:t>
            </a:r>
            <a:r>
              <a:rPr lang="en-US" dirty="0" err="1" smtClean="0"/>
              <a:t>incroyables</a:t>
            </a:r>
            <a:r>
              <a:rPr lang="en-US" dirty="0" smtClean="0"/>
              <a:t>”</a:t>
            </a:r>
            <a:r>
              <a:rPr lang="en-US" baseline="0" dirty="0" smtClean="0"/>
              <a:t> and </a:t>
            </a:r>
            <a:r>
              <a:rPr lang="en-US" dirty="0" smtClean="0"/>
              <a:t> “</a:t>
            </a:r>
            <a:r>
              <a:rPr lang="en-US" dirty="0" err="1" smtClean="0"/>
              <a:t>merveilleuses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century’s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18</a:t>
            </a:r>
            <a:r>
              <a:rPr lang="en-US" baseline="30000" dirty="0" smtClean="0"/>
              <a:t>th</a:t>
            </a:r>
            <a:r>
              <a:rPr lang="en-US" dirty="0" smtClean="0"/>
              <a:t> (1770s) with petticoat and stomacher matching gown.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1898705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1790s – same general barrel/cone</a:t>
            </a:r>
            <a:r>
              <a:rPr lang="en-US" baseline="0" dirty="0" smtClean="0"/>
              <a:t> shape but new lighter weight silk for gowns – a minimized/</a:t>
            </a:r>
            <a:r>
              <a:rPr lang="en-US" baseline="0" dirty="0" err="1" smtClean="0"/>
              <a:t>minamalist</a:t>
            </a:r>
            <a:r>
              <a:rPr lang="en-US" baseline="0" dirty="0" smtClean="0"/>
              <a:t> version of previous fashion</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40</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 She wears a normal corset under this new style gown.</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from</a:t>
            </a:r>
            <a:r>
              <a:rPr lang="en-US" baseline="0" dirty="0" smtClean="0"/>
              <a:t> silk to</a:t>
            </a:r>
            <a:r>
              <a:rPr lang="en-US" dirty="0" smtClean="0"/>
              <a:t> muslin as a fashionable formal fabric– not</a:t>
            </a:r>
            <a:r>
              <a:rPr lang="en-US" baseline="0" dirty="0" smtClean="0"/>
              <a:t> American craft muslin – this is mull – an Indian contain that would be almost transparent.</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East Indies – true Indian muslins (Bangladesh suppression by British of </a:t>
            </a:r>
            <a:r>
              <a:rPr lang="en-US" baseline="0" dirty="0" err="1" smtClean="0"/>
              <a:t>Banglasdesh</a:t>
            </a:r>
            <a:r>
              <a:rPr lang="en-US" baseline="0" dirty="0" smtClean="0"/>
              <a:t> textile factories and workers to cut production and make room in the market for muslin made in England). Machines to make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 These women are the same “size” but depicted as much taller.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 Naked did not mean see through, it meant ‘see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Bushman mentions the</a:t>
            </a:r>
            <a:r>
              <a:rPr lang="en-US" baseline="0" dirty="0" smtClean="0"/>
              <a:t> importance of being able 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evening dress, undress usually refers to daytime clothes but here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corset is missing it’s busk and boning but you can see that it has few bone</a:t>
            </a:r>
            <a:r>
              <a:rPr lang="en-US" baseline="0" dirty="0" smtClean="0"/>
              <a:t> channels and </a:t>
            </a:r>
            <a:r>
              <a:rPr lang="en-US" dirty="0" smtClean="0"/>
              <a:t>a gathered shelf-like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towards</a:t>
            </a:r>
            <a:r>
              <a:rPr lang="en-US" baseline="0" dirty="0" smtClean="0"/>
              <a:t> 1810 the vertical emphasis appears in the decoration as well as the construction. Trains continue to be seen in evening dress though they are disappearing from day dress.</a:t>
            </a:r>
          </a:p>
          <a:p>
            <a:pPr marL="228600" indent="-228600">
              <a:buAutoNum type="arabicParenR"/>
            </a:pPr>
            <a:r>
              <a:rPr lang="en-US" baseline="0" dirty="0" smtClean="0"/>
              <a:t>1804: Museum of Modern Art</a:t>
            </a:r>
          </a:p>
          <a:p>
            <a:pPr marL="228600" indent="-228600">
              <a:buAutoNum type="arabicParenR"/>
            </a:pPr>
            <a:r>
              <a:rPr lang="nl-NL" dirty="0" smtClean="0"/>
              <a:t>1805-1810, Museum</a:t>
            </a:r>
            <a:r>
              <a:rPr lang="nl-NL" baseline="0" dirty="0" smtClean="0"/>
              <a:t> of Fine Arts, </a:t>
            </a:r>
            <a:r>
              <a:rPr lang="nl-NL" dirty="0" smtClean="0"/>
              <a:t>mull (muslin) with red crewel embroidery, Accession number:</a:t>
            </a:r>
            <a:r>
              <a:rPr lang="nl-NL" baseline="0" dirty="0" smtClean="0"/>
              <a:t> </a:t>
            </a:r>
            <a:r>
              <a:rPr lang="nl-NL" dirty="0" smtClean="0"/>
              <a:t>22.665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3904396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r>
              <a:rPr lang="en-US" dirty="0" smtClean="0"/>
              <a:t>MMA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 Note also the gothic or Spanish influence in the bodice</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1810s.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traveled quickly. This is the text</a:t>
            </a:r>
            <a:r>
              <a:rPr lang="en-US" baseline="0" dirty="0" smtClean="0"/>
              <a:t> of the previous example “scissor edited” (i.e. copied and reprinted) from the magazine into a local paper. Copyright? No such thing.</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Spencer and gown with distinctive “divorcer’ cut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 </a:t>
            </a:r>
          </a:p>
          <a:p>
            <a:pPr marL="228600" indent="-228600">
              <a:buAutoNum type="arabicParenR"/>
            </a:pPr>
            <a:r>
              <a:rPr lang="en-US" baseline="0" dirty="0" smtClean="0"/>
              <a:t>Ackermann, Jan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505088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42139626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Sturbridge –</a:t>
            </a:r>
            <a:r>
              <a:rPr lang="en-US" baseline="0" dirty="0" smtClean="0"/>
              <a:t> early 1820s – the gown looks pink but it is actually brown and white striped (I made it in deep blue)</a:t>
            </a:r>
          </a:p>
          <a:p>
            <a:r>
              <a:rPr lang="en-US" baseline="0" dirty="0" smtClean="0"/>
              <a:t>2) Colonial Williamsburg. That ruched bodice shows up frequently in the early 20s</a:t>
            </a:r>
          </a:p>
          <a:p>
            <a:r>
              <a:rPr lang="en-US" baseline="0" dirty="0" smtClean="0"/>
              <a:t>Both have the 6 panel skirt.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71</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Sept 16: What a good for nothing fellow Charles is to bespeak the stockings. I hope he will be too hot all the rest of his life for it.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216334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3309743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a:t>
            </a:r>
            <a:r>
              <a:rPr lang="en-US" baseline="0" dirty="0" smtClean="0"/>
              <a:t> </a:t>
            </a:r>
            <a:r>
              <a:rPr lang="en-US" dirty="0" smtClean="0"/>
              <a:t>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Petticoats can be seen or unseen</a:t>
            </a:r>
            <a:r>
              <a:rPr lang="en-US" baseline="0" dirty="0" smtClean="0"/>
              <a:t>, an </a:t>
            </a:r>
            <a:r>
              <a:rPr lang="en-US" baseline="0" dirty="0" err="1" smtClean="0"/>
              <a:t>underlayer</a:t>
            </a:r>
            <a:r>
              <a:rPr lang="en-US" baseline="0" dirty="0" smtClean="0"/>
              <a:t> or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268216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 On the right is Cassandra’s </a:t>
            </a:r>
            <a:r>
              <a:rPr lang="en-US" baseline="0" dirty="0" err="1" smtClean="0"/>
              <a:t>water-colour</a:t>
            </a:r>
            <a:r>
              <a:rPr lang="en-US" baseline="0" dirty="0" smtClean="0"/>
              <a:t> of Jane with her </a:t>
            </a:r>
            <a:r>
              <a:rPr lang="en-US" baseline="0" dirty="0" err="1" smtClean="0"/>
              <a:t>overgown</a:t>
            </a:r>
            <a:r>
              <a:rPr lang="en-US" baseline="0" dirty="0" smtClean="0"/>
              <a:t> tucked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991217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11149897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 Caps are useful for keeping your hair clean and out of the way.</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a:t>
            </a:r>
            <a:r>
              <a:rPr lang="en-US" dirty="0" err="1" smtClean="0"/>
              <a:t>Heideloff</a:t>
            </a:r>
            <a:r>
              <a:rPr lang="en-US" dirty="0" smtClean="0"/>
              <a:t> – smaller than earlier 1790s hats, rounded shape for short curly hair.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32358283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Rounded hats (hats=no ties; bonnets=ties)</a:t>
            </a:r>
          </a:p>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437226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 Shaped to accommodate hairstyles. Crown moves from fullness in back (Greek) to room at the top (Roman).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2079910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spelled ridicule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244918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toes, then evolve to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1386738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Elizabeth walks to</a:t>
            </a:r>
            <a:r>
              <a:rPr lang="en-US" baseline="0" dirty="0" smtClean="0"/>
              <a:t> </a:t>
            </a:r>
            <a:r>
              <a:rPr lang="en-US" baseline="0" dirty="0" err="1" smtClean="0"/>
              <a:t>Netherfield</a:t>
            </a:r>
            <a:r>
              <a:rPr lang="en-US" baseline="0" dirty="0" smtClean="0"/>
              <a:t> after breakfast – the </a:t>
            </a:r>
            <a:r>
              <a:rPr lang="en-US" baseline="0" dirty="0" err="1" smtClean="0"/>
              <a:t>Netherfield</a:t>
            </a:r>
            <a:r>
              <a:rPr lang="en-US" baseline="0" dirty="0" smtClean="0"/>
              <a:t> people, being Londoners who retain their city hours in the country, are just sitting down to breakfast as she arrives.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36685328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For paying calls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Ackermanns</a:t>
            </a:r>
            <a:r>
              <a:rPr lang="en-US" dirty="0" smtClean="0"/>
              <a:t> 1810, 1814, 1820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202652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Cloaks, hats, hair, fine spotted or sprigged muslin</a:t>
            </a:r>
            <a:r>
              <a:rPr lang="en-US" baseline="0" dirty="0" smtClean="0"/>
              <a:t> (</a:t>
            </a:r>
            <a:r>
              <a:rPr lang="en-US" dirty="0" smtClean="0"/>
              <a:t>Indian cotton) gowns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3212471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Austen’s pelisse - http://www3.hants.gov.uk/</a:t>
            </a:r>
            <a:r>
              <a:rPr lang="en-US" dirty="0" err="1" smtClean="0"/>
              <a:t>austen</a:t>
            </a:r>
            <a:r>
              <a:rPr lang="en-US" dirty="0" smtClean="0"/>
              <a:t>/</a:t>
            </a:r>
            <a:r>
              <a:rPr lang="en-US" dirty="0" err="1" smtClean="0"/>
              <a:t>austen-pelisse.htm</a:t>
            </a:r>
            <a:endParaRPr lang="en-US" dirty="0" smtClean="0"/>
          </a:p>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piece Spencer dress. It would never have been worn without the jacket but may have been worn</a:t>
            </a:r>
            <a:r>
              <a:rPr lang="en-US" baseline="0" dirty="0" smtClean="0"/>
              <a:t> open at the throat to show the military braiding on the bodice.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1102332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ladies got to wear caped</a:t>
            </a:r>
            <a:r>
              <a:rPr lang="en-US" baseline="0" dirty="0" smtClean="0"/>
              <a:t> greatcoats!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37986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for servants wearing livery.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shawls,</a:t>
            </a:r>
            <a:r>
              <a:rPr lang="en-US" baseline="0" dirty="0" smtClean="0"/>
              <a:t> half-boots. And a ruff and spencer that look quite like the one made for “Bright Star”</a:t>
            </a:r>
          </a:p>
          <a:p>
            <a:pPr marL="228600" indent="-228600">
              <a:buAutoNum type="arabicParenR"/>
            </a:pPr>
            <a:r>
              <a:rPr lang="en-US" baseline="0" dirty="0" smtClean="0"/>
              <a:t>1815-1818</a:t>
            </a:r>
          </a:p>
          <a:p>
            <a:pPr marL="228600" indent="-228600">
              <a:buAutoNum type="arabicParenR"/>
            </a:pPr>
            <a:r>
              <a:rPr lang="en-US" baseline="0" dirty="0" smtClean="0"/>
              <a:t>Printed in La Mode </a:t>
            </a:r>
            <a:r>
              <a:rPr lang="en-US" baseline="0" dirty="0" err="1" smtClean="0"/>
              <a:t>Illustre</a:t>
            </a:r>
            <a:r>
              <a:rPr lang="en-US" baseline="0" dirty="0" smtClean="0"/>
              <a:t>? See also a copy in Ackermann, Dec.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24141719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Shopping at Wedgewood showroom.</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23775991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Linen-draper Harding Howell &amp; Co at Pall Mall, 1809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39054446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Scarborough Circulating</a:t>
            </a:r>
            <a:r>
              <a:rPr lang="en-US" baseline="0" dirty="0" smtClean="0"/>
              <a:t> Library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4231104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Dinner keeps moving to be later and later so “morning” (for</a:t>
            </a:r>
            <a:r>
              <a:rPr lang="en-US" baseline="0" dirty="0" smtClean="0"/>
              <a:t> morning calls, etc.) now extends from about 11:00 to 5:00. Once it becomes well-established as a later meal the Duchess of Bedford ‘invents’ afternoon tea to fill in the gap (1840s)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3710170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smtClean="0"/>
          </a:p>
          <a:p>
            <a:r>
              <a:rPr lang="en-US" dirty="0" smtClean="0"/>
              <a:t>Opera dress is usually the most formal/decorated, with hats. Evening and dinner dress are also dressy, with hats. The new</a:t>
            </a:r>
            <a:r>
              <a:rPr lang="en-US" baseline="0" dirty="0" smtClean="0"/>
              <a:t> </a:t>
            </a:r>
            <a:r>
              <a:rPr lang="en-US" dirty="0" smtClean="0"/>
              <a:t> fashion for long sleeves in evening wear is remarked upon by Mrs. </a:t>
            </a:r>
            <a:r>
              <a:rPr lang="en-US" dirty="0" err="1" smtClean="0"/>
              <a:t>Bennet</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Ackermann, Jan. 1813 (‘Russian’ gown) Russian becomes even more popular after the state visit </a:t>
            </a:r>
            <a:r>
              <a:rPr lang="en-US" baseline="0" dirty="0" err="1" smtClean="0"/>
              <a:t>Csar</a:t>
            </a:r>
            <a:r>
              <a:rPr lang="en-US" baseline="0" dirty="0" smtClean="0"/>
              <a:t> Alexander and other Allied Sovereigns in June 1814. Princess Charlotte is painted in a Russian gown by </a:t>
            </a:r>
            <a:r>
              <a:rPr lang="en-US" baseline="0" dirty="0" err="1" smtClean="0"/>
              <a:t>Dawe</a:t>
            </a:r>
            <a:r>
              <a:rPr lang="en-US" baseline="0" dirty="0" smtClean="0"/>
              <a:t> in 1817. The painting and actual gown are described here: https://</a:t>
            </a:r>
            <a:r>
              <a:rPr lang="en-US" baseline="0" dirty="0" err="1" smtClean="0"/>
              <a:t>janeaustensworld.wordpress.com</a:t>
            </a:r>
            <a:r>
              <a:rPr lang="en-US" baseline="0" dirty="0" smtClean="0"/>
              <a:t>/2012/04/22/princess-charlottes-</a:t>
            </a:r>
            <a:r>
              <a:rPr lang="en-US" baseline="0" dirty="0" err="1" smtClean="0"/>
              <a:t>blu</a:t>
            </a:r>
            <a:r>
              <a:rPr lang="en-US" baseline="0" dirty="0" smtClean="0"/>
              <a:t>-gown/</a:t>
            </a:r>
          </a:p>
          <a:p>
            <a:pPr marL="228600" indent="-228600">
              <a:buAutoNum type="arabicParenR"/>
            </a:pPr>
            <a:r>
              <a:rPr lang="en-US" baseline="0" dirty="0" smtClean="0"/>
              <a:t>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24458917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dress, </a:t>
            </a:r>
            <a:r>
              <a:rPr lang="en-US" dirty="0" err="1" smtClean="0"/>
              <a:t>Ackermanns</a:t>
            </a:r>
            <a:r>
              <a:rPr lang="en-US" dirty="0" smtClean="0"/>
              <a:t>,</a:t>
            </a:r>
            <a:r>
              <a:rPr lang="en-US" baseline="0" dirty="0" smtClean="0"/>
              <a:t> Feb. 1814. Note the shorter hemline for dancing. Although the woman wears a veil the norm would be to wear no hat – hair would be intricately configured with flowers or other decoration instead.</a:t>
            </a:r>
          </a:p>
          <a:p>
            <a:r>
              <a:rPr lang="en-US" baseline="0" dirty="0" smtClean="0"/>
              <a:t> Peach-colored dress: McCord Museum,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41394505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The Assembly Rooms at Bath: </a:t>
            </a:r>
          </a:p>
          <a:p>
            <a:r>
              <a:rPr lang="en-US" sz="1100" dirty="0" smtClean="0"/>
              <a:t>“Here, salutary rules exclude all those</a:t>
            </a:r>
          </a:p>
          <a:p>
            <a:r>
              <a:rPr lang="en-US" sz="1100" dirty="0" smtClean="0"/>
              <a:t>Whom no </a:t>
            </a:r>
            <a:r>
              <a:rPr lang="en-US" sz="1100" i="1" dirty="0" smtClean="0"/>
              <a:t>one hears of</a:t>
            </a:r>
            <a:r>
              <a:rPr lang="en-US" sz="1100" dirty="0" smtClean="0"/>
              <a:t>, and whom no </a:t>
            </a:r>
            <a:r>
              <a:rPr lang="en-US" sz="1100" i="1" dirty="0" smtClean="0"/>
              <a:t>one knows</a:t>
            </a:r>
            <a:r>
              <a:rPr lang="en-US" sz="1100" dirty="0" smtClean="0"/>
              <a:t>;</a:t>
            </a:r>
          </a:p>
          <a:p>
            <a:r>
              <a:rPr lang="en-US" sz="1100" dirty="0" smtClean="0"/>
              <a:t>That no plebian </a:t>
            </a:r>
            <a:r>
              <a:rPr lang="en-US" sz="1100" i="1" dirty="0" smtClean="0"/>
              <a:t>breathings</a:t>
            </a:r>
            <a:r>
              <a:rPr lang="en-US" sz="1100" dirty="0" smtClean="0"/>
              <a:t> may infect</a:t>
            </a:r>
          </a:p>
          <a:p>
            <a:r>
              <a:rPr lang="en-US" sz="1100" dirty="0" smtClean="0"/>
              <a:t>An atmosphere at all times so select;</a:t>
            </a:r>
          </a:p>
          <a:p>
            <a:r>
              <a:rPr lang="en-US" sz="1100" dirty="0" smtClean="0"/>
              <a:t>No bankers’ clerks these splendid realms invade;</a:t>
            </a:r>
          </a:p>
          <a:p>
            <a:r>
              <a:rPr lang="en-US" sz="1100" i="1" dirty="0" smtClean="0"/>
              <a:t>No</a:t>
            </a:r>
            <a:r>
              <a:rPr lang="en-US" sz="1100" dirty="0" smtClean="0"/>
              <a:t> FOLKS </a:t>
            </a:r>
            <a:r>
              <a:rPr lang="en-US" sz="1100" i="1" dirty="0" smtClean="0"/>
              <a:t>who carry on a retail trade</a:t>
            </a:r>
            <a:r>
              <a:rPr lang="en-US" sz="1100" dirty="0" smtClean="0"/>
              <a:t>;</a:t>
            </a:r>
          </a:p>
          <a:p>
            <a:r>
              <a:rPr lang="en-US" sz="1100" dirty="0" smtClean="0"/>
              <a:t>No actors by profession must appear</a:t>
            </a:r>
          </a:p>
          <a:p>
            <a:r>
              <a:rPr lang="en-US" sz="1100" dirty="0" smtClean="0"/>
              <a:t>To act their parts, or speak their speeches here;</a:t>
            </a:r>
          </a:p>
          <a:p>
            <a:r>
              <a:rPr lang="en-US" sz="1100" dirty="0" smtClean="0"/>
              <a:t>Yet even here, amid the crowds you view,</a:t>
            </a:r>
          </a:p>
          <a:p>
            <a:r>
              <a:rPr lang="en-US" sz="1100" dirty="0" err="1" smtClean="0"/>
              <a:t>’Tis</a:t>
            </a:r>
            <a:r>
              <a:rPr lang="en-US" sz="1100" dirty="0" smtClean="0"/>
              <a:t> sometimes difficult to tell WHO’S WHO.”</a:t>
            </a:r>
          </a:p>
          <a:p>
            <a:pPr algn="l"/>
            <a:r>
              <a:rPr lang="en-US" sz="1050" dirty="0" smtClean="0"/>
              <a:t>Pierce Egan, </a:t>
            </a:r>
            <a:r>
              <a:rPr lang="en-US" sz="1050" i="1" dirty="0" smtClean="0"/>
              <a:t>Walks Through Bath</a:t>
            </a:r>
            <a:r>
              <a:rPr lang="en-US" sz="1050" dirty="0" smtClean="0"/>
              <a:t>, 1819</a:t>
            </a:r>
          </a:p>
        </p:txBody>
      </p:sp>
      <p:sp>
        <p:nvSpPr>
          <p:cNvPr id="4" name="Slide Number Placeholder 3"/>
          <p:cNvSpPr>
            <a:spLocks noGrp="1"/>
          </p:cNvSpPr>
          <p:nvPr>
            <p:ph type="sldNum" sz="quarter" idx="10"/>
          </p:nvPr>
        </p:nvSpPr>
        <p:spPr/>
        <p:txBody>
          <a:bodyPr/>
          <a:lstStyle/>
          <a:p>
            <a:fld id="{3E5DDE10-01EB-004C-BFF1-772B727781FC}" type="slidenum">
              <a:rPr lang="en-US" smtClean="0"/>
              <a:t>106</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to be obtained from one of the seven lady patronesses. Usually exclude new</a:t>
            </a:r>
            <a:r>
              <a:rPr lang="en-US" baseline="0" dirty="0" smtClean="0"/>
              <a:t> money people but sometimes could even exclude landed gentry who had misbehaved. Ball on Wednesday nights during the Season (spring – starts after Parliament returns from the winter hunting season) from 11:00-3:00. Best place to catch a husband, no one allowed in after midnight, refreshments minimal – lemonade, watered wine, pound cake and bread/butter. Lady Jersey (Sally Fane) (not to be confused with her mother the POW’s mistress), Emily Cowper, Countess </a:t>
            </a:r>
            <a:r>
              <a:rPr lang="en-US" baseline="0" dirty="0" err="1" smtClean="0"/>
              <a:t>Lieven</a:t>
            </a:r>
            <a:r>
              <a:rPr lang="en-US" baseline="0" dirty="0" smtClean="0"/>
              <a:t> (</a:t>
            </a:r>
            <a:r>
              <a:rPr lang="en-US" dirty="0" smtClean="0"/>
              <a:t>Dorothea </a:t>
            </a:r>
            <a:r>
              <a:rPr lang="en-US" dirty="0" err="1" smtClean="0"/>
              <a:t>Benckendorff</a:t>
            </a:r>
            <a:r>
              <a:rPr lang="en-US" dirty="0" smtClean="0"/>
              <a:t>), Mrs. Drummond-Burrell, Lady </a:t>
            </a:r>
            <a:r>
              <a:rPr lang="en-US" dirty="0" err="1" smtClean="0"/>
              <a:t>Castlereagh</a:t>
            </a:r>
            <a:r>
              <a:rPr lang="en-US" dirty="0" smtClean="0"/>
              <a:t>,</a:t>
            </a:r>
            <a:r>
              <a:rPr lang="en-US" baseline="0" dirty="0" smtClean="0"/>
              <a:t> Lady </a:t>
            </a:r>
            <a:r>
              <a:rPr lang="en-US" baseline="0" dirty="0" err="1" smtClean="0"/>
              <a:t>Sefton</a:t>
            </a:r>
            <a:r>
              <a:rPr lang="en-US" baseline="0" dirty="0" smtClean="0"/>
              <a:t>, Princess Esterhazy</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139880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t>10/1/15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t>10/1/15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t>10/1/15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60DEB-E2AB-344C-B3D7-73839B356900}"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t>10/1/15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17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3.xml.rels><?xml version="1.0" encoding="UTF-8" standalone="yes"?>
<Relationships xmlns="http://schemas.openxmlformats.org/package/2006/relationships"><Relationship Id="rId3" Type="http://schemas.openxmlformats.org/officeDocument/2006/relationships/image" Target="../media/image174.jpg"/><Relationship Id="rId4" Type="http://schemas.openxmlformats.org/officeDocument/2006/relationships/image" Target="../media/image175.jpeg"/><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04.xml.rels><?xml version="1.0" encoding="UTF-8" standalone="yes"?>
<Relationships xmlns="http://schemas.openxmlformats.org/package/2006/relationships"><Relationship Id="rId3" Type="http://schemas.openxmlformats.org/officeDocument/2006/relationships/image" Target="../media/image176.jpg"/><Relationship Id="rId4" Type="http://schemas.openxmlformats.org/officeDocument/2006/relationships/image" Target="../media/image177.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05.xml.rels><?xml version="1.0" encoding="UTF-8" standalone="yes"?>
<Relationships xmlns="http://schemas.openxmlformats.org/package/2006/relationships"><Relationship Id="rId3" Type="http://schemas.openxmlformats.org/officeDocument/2006/relationships/image" Target="../media/image178.jpg"/><Relationship Id="rId4" Type="http://schemas.openxmlformats.org/officeDocument/2006/relationships/image" Target="../media/image179.jpe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18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83.jp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jpg"/><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11.xml.rels><?xml version="1.0" encoding="UTF-8" standalone="yes"?>
<Relationships xmlns="http://schemas.openxmlformats.org/package/2006/relationships"><Relationship Id="rId3" Type="http://schemas.openxmlformats.org/officeDocument/2006/relationships/image" Target="../media/image187.jpg"/><Relationship Id="rId4" Type="http://schemas.openxmlformats.org/officeDocument/2006/relationships/image" Target="../media/image188.jpg"/><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189.png"/></Relationships>
</file>

<file path=ppt/slides/_rels/slide11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192.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19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194.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 Id="rId3" Type="http://schemas.openxmlformats.org/officeDocument/2006/relationships/image" Target="../media/image195.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9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 Id="rId3" Type="http://schemas.openxmlformats.org/officeDocument/2006/relationships/image" Target="../media/image19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198.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e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jp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9.gif"/></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e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eg"/><Relationship Id="rId5" Type="http://schemas.openxmlformats.org/officeDocument/2006/relationships/image" Target="../media/image71.jp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8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88.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8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e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pn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pn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19.jpg"/></Relationships>
</file>

<file path=ppt/slides/_rels/slide75.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pn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122.gif"/></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jpe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image" Target="../media/image134.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5.jpg"/></Relationships>
</file>

<file path=ppt/slides/_rels/slide84.xml.rels><?xml version="1.0" encoding="UTF-8" standalone="yes"?>
<Relationships xmlns="http://schemas.openxmlformats.org/package/2006/relationships"><Relationship Id="rId3" Type="http://schemas.openxmlformats.org/officeDocument/2006/relationships/image" Target="../media/image136.jpg"/><Relationship Id="rId4" Type="http://schemas.openxmlformats.org/officeDocument/2006/relationships/image" Target="../media/image137.jp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g"/><Relationship Id="rId5" Type="http://schemas.openxmlformats.org/officeDocument/2006/relationships/image" Target="../media/image140.jpg"/><Relationship Id="rId6" Type="http://schemas.openxmlformats.org/officeDocument/2006/relationships/image" Target="../media/image141.pn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jpe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1.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png"/><Relationship Id="rId5"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2.xml.rels><?xml version="1.0" encoding="UTF-8" standalone="yes"?>
<Relationships xmlns="http://schemas.openxmlformats.org/package/2006/relationships"><Relationship Id="rId3" Type="http://schemas.openxmlformats.org/officeDocument/2006/relationships/image" Target="../media/image158.jpg"/><Relationship Id="rId4" Type="http://schemas.openxmlformats.org/officeDocument/2006/relationships/image" Target="../media/image159.jpeg"/><Relationship Id="rId1" Type="http://schemas.openxmlformats.org/officeDocument/2006/relationships/slideLayout" Target="../slideLayouts/slideLayout13.xml"/><Relationship Id="rId2" Type="http://schemas.openxmlformats.org/officeDocument/2006/relationships/image" Target="../media/image157.jpeg"/></Relationships>
</file>

<file path=ppt/slides/_rels/slide93.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63.jp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95.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6.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7.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69.jpg"/><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7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387345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293421143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736600"/>
            <a:ext cx="8737600" cy="5372100"/>
          </a:xfrm>
          <a:prstGeom prst="rect">
            <a:avLst/>
          </a:prstGeom>
        </p:spPr>
      </p:pic>
    </p:spTree>
    <p:extLst>
      <p:ext uri="{BB962C8B-B14F-4D97-AF65-F5344CB8AC3E}">
        <p14:creationId xmlns:p14="http://schemas.microsoft.com/office/powerpoint/2010/main" val="154967838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1-royal-academy-somerset-house-reynol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805" y="569502"/>
            <a:ext cx="8012161" cy="5314733"/>
          </a:xfrm>
          <a:prstGeom prst="rect">
            <a:avLst/>
          </a:prstGeom>
        </p:spPr>
      </p:pic>
    </p:spTree>
    <p:extLst>
      <p:ext uri="{BB962C8B-B14F-4D97-AF65-F5344CB8AC3E}">
        <p14:creationId xmlns:p14="http://schemas.microsoft.com/office/powerpoint/2010/main" val="103847582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7057" y="807018"/>
            <a:ext cx="1983235" cy="769441"/>
          </a:xfrm>
          <a:prstGeom prst="rect">
            <a:avLst/>
          </a:prstGeom>
          <a:noFill/>
        </p:spPr>
        <p:txBody>
          <a:bodyPr wrap="none" rtlCol="0">
            <a:spAutoFit/>
          </a:bodyPr>
          <a:lstStyle/>
          <a:p>
            <a:r>
              <a:rPr lang="en-US" sz="4400" dirty="0" smtClean="0"/>
              <a:t>Evening</a:t>
            </a:r>
            <a:endParaRPr lang="en-US" sz="4400" dirty="0"/>
          </a:p>
        </p:txBody>
      </p:sp>
      <p:sp>
        <p:nvSpPr>
          <p:cNvPr id="4" name="TextBox 3"/>
          <p:cNvSpPr txBox="1"/>
          <p:nvPr/>
        </p:nvSpPr>
        <p:spPr>
          <a:xfrm>
            <a:off x="992116" y="2129999"/>
            <a:ext cx="7764959" cy="3416320"/>
          </a:xfrm>
          <a:prstGeom prst="rect">
            <a:avLst/>
          </a:prstGeom>
          <a:noFill/>
        </p:spPr>
        <p:txBody>
          <a:bodyPr wrap="square" rtlCol="0">
            <a:spAutoFit/>
          </a:bodyPr>
          <a:lstStyle/>
          <a:p>
            <a:r>
              <a:rPr lang="en-US" sz="3600" dirty="0" smtClean="0"/>
              <a:t>Dinner: 5:00, no 6, no 7, how about 8?</a:t>
            </a:r>
          </a:p>
          <a:p>
            <a:r>
              <a:rPr lang="en-US" sz="3600" dirty="0" smtClean="0"/>
              <a:t>Tea</a:t>
            </a:r>
          </a:p>
          <a:p>
            <a:r>
              <a:rPr lang="en-US" sz="3600" dirty="0" smtClean="0"/>
              <a:t>Cards and conversation</a:t>
            </a:r>
          </a:p>
          <a:p>
            <a:r>
              <a:rPr lang="en-US" sz="3600" dirty="0" smtClean="0"/>
              <a:t>Rout</a:t>
            </a:r>
          </a:p>
          <a:p>
            <a:r>
              <a:rPr lang="en-US" sz="3600" dirty="0" smtClean="0"/>
              <a:t>Ball</a:t>
            </a:r>
          </a:p>
          <a:p>
            <a:r>
              <a:rPr lang="en-US" sz="3600" dirty="0" smtClean="0"/>
              <a:t>Opera </a:t>
            </a:r>
            <a:endParaRPr lang="en-US" sz="3600" dirty="0"/>
          </a:p>
        </p:txBody>
      </p:sp>
    </p:spTree>
    <p:extLst>
      <p:ext uri="{BB962C8B-B14F-4D97-AF65-F5344CB8AC3E}">
        <p14:creationId xmlns:p14="http://schemas.microsoft.com/office/powerpoint/2010/main" val="350223703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pic>
        <p:nvPicPr>
          <p:cNvPr id="3" name="Picture 2" descr="1813-yellow-washing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8407" y="171986"/>
            <a:ext cx="4273157" cy="7117635"/>
          </a:xfrm>
          <a:prstGeom prst="rect">
            <a:avLst/>
          </a:prstGeom>
        </p:spPr>
      </p:pic>
    </p:spTree>
    <p:extLst>
      <p:ext uri="{BB962C8B-B14F-4D97-AF65-F5344CB8AC3E}">
        <p14:creationId xmlns:p14="http://schemas.microsoft.com/office/powerpoint/2010/main" val="66844653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jan-gold-bodi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35" y="-1"/>
            <a:ext cx="4607931" cy="7640093"/>
          </a:xfrm>
          <a:prstGeom prst="rect">
            <a:avLst/>
          </a:prstGeom>
        </p:spPr>
      </p:pic>
      <p:pic>
        <p:nvPicPr>
          <p:cNvPr id="6" name="Picture 5" descr="1818-met-br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3686" y="155910"/>
            <a:ext cx="3007563" cy="6702090"/>
          </a:xfrm>
          <a:prstGeom prst="rect">
            <a:avLst/>
          </a:prstGeom>
        </p:spPr>
      </p:pic>
    </p:spTree>
    <p:extLst>
      <p:ext uri="{BB962C8B-B14F-4D97-AF65-F5344CB8AC3E}">
        <p14:creationId xmlns:p14="http://schemas.microsoft.com/office/powerpoint/2010/main" val="183858736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1814-feb-bluewhite-lacm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897" y="149172"/>
            <a:ext cx="4339773" cy="6708828"/>
          </a:xfrm>
          <a:prstGeom prst="rect">
            <a:avLst/>
          </a:prstGeom>
        </p:spPr>
      </p:pic>
      <p:pic>
        <p:nvPicPr>
          <p:cNvPr id="4" name="Picture 3" descr="1815-ball-peach-mccor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4438" y="0"/>
            <a:ext cx="4061060" cy="6760897"/>
          </a:xfrm>
          <a:prstGeom prst="rect">
            <a:avLst/>
          </a:prstGeom>
        </p:spPr>
      </p:pic>
    </p:spTree>
    <p:extLst>
      <p:ext uri="{BB962C8B-B14F-4D97-AF65-F5344CB8AC3E}">
        <p14:creationId xmlns:p14="http://schemas.microsoft.com/office/powerpoint/2010/main" val="181178048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261254384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almacks-vouch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0055"/>
            <a:ext cx="9144000" cy="6417945"/>
          </a:xfrm>
          <a:prstGeom prst="rect">
            <a:avLst/>
          </a:prstGeom>
        </p:spPr>
      </p:pic>
    </p:spTree>
    <p:extLst>
      <p:ext uri="{BB962C8B-B14F-4D97-AF65-F5344CB8AC3E}">
        <p14:creationId xmlns:p14="http://schemas.microsoft.com/office/powerpoint/2010/main" val="23700411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4272" y="1510967"/>
            <a:ext cx="3328806" cy="2554545"/>
          </a:xfrm>
          <a:prstGeom prst="rect">
            <a:avLst/>
          </a:prstGeom>
          <a:noFill/>
        </p:spPr>
        <p:txBody>
          <a:bodyPr wrap="none" rtlCol="0">
            <a:spAutoFit/>
          </a:bodyPr>
          <a:lstStyle/>
          <a:p>
            <a:pPr algn="ctr"/>
            <a:r>
              <a:rPr lang="en-US" sz="4000" dirty="0" smtClean="0"/>
              <a:t>Specialty Dress:</a:t>
            </a:r>
          </a:p>
          <a:p>
            <a:pPr algn="ctr"/>
            <a:r>
              <a:rPr lang="en-US" sz="4000" dirty="0" smtClean="0"/>
              <a:t>Mourning</a:t>
            </a:r>
          </a:p>
          <a:p>
            <a:pPr algn="ctr"/>
            <a:r>
              <a:rPr lang="en-US" sz="4000" dirty="0" smtClean="0"/>
              <a:t>Riding</a:t>
            </a:r>
          </a:p>
          <a:p>
            <a:pPr algn="ctr"/>
            <a:r>
              <a:rPr lang="en-US" sz="4000" dirty="0" smtClean="0"/>
              <a:t>Court</a:t>
            </a:r>
            <a:endParaRPr lang="en-US" sz="4000" dirty="0"/>
          </a:p>
        </p:txBody>
      </p:sp>
    </p:spTree>
    <p:extLst>
      <p:ext uri="{BB962C8B-B14F-4D97-AF65-F5344CB8AC3E}">
        <p14:creationId xmlns:p14="http://schemas.microsoft.com/office/powerpoint/2010/main" val="121021598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1365250"/>
            <a:ext cx="8201490" cy="3508653"/>
          </a:xfrm>
          <a:prstGeom prst="rect">
            <a:avLst/>
          </a:prstGeom>
          <a:noFill/>
        </p:spPr>
        <p:txBody>
          <a:bodyPr wrap="square" rtlCol="0">
            <a:spAutoFit/>
          </a:bodyPr>
          <a:lstStyle/>
          <a:p>
            <a:r>
              <a:rPr lang="en-US" i="1" dirty="0" smtClean="0"/>
              <a:t>Saturday, 15 October 1808:</a:t>
            </a:r>
          </a:p>
          <a:p>
            <a:r>
              <a:rPr lang="en-US" dirty="0"/>
              <a:t/>
            </a:r>
            <a:br>
              <a:rPr lang="en-US" dirty="0"/>
            </a:br>
            <a:r>
              <a:rPr lang="en-US" dirty="0" smtClean="0"/>
              <a:t>On the death of her sister-in-law Mrs. Edward Austen:</a:t>
            </a:r>
          </a:p>
          <a:p>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a:t>
            </a:r>
            <a:endParaRPr lang="en-US" sz="2800" dirty="0"/>
          </a:p>
        </p:txBody>
      </p:sp>
    </p:spTree>
    <p:extLst>
      <p:ext uri="{BB962C8B-B14F-4D97-AF65-F5344CB8AC3E}">
        <p14:creationId xmlns:p14="http://schemas.microsoft.com/office/powerpoint/2010/main" val="28570237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a:t>
            </a:r>
            <a:r>
              <a:rPr lang="en-US" sz="2400" dirty="0" smtClean="0"/>
              <a:t> </a:t>
            </a:r>
            <a:r>
              <a:rPr lang="en-US" sz="2400" dirty="0"/>
              <a:t>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2050" y="1841500"/>
            <a:ext cx="6819900" cy="3175000"/>
          </a:xfrm>
          <a:prstGeom prst="rect">
            <a:avLst/>
          </a:prstGeom>
        </p:spPr>
      </p:pic>
    </p:spTree>
    <p:extLst>
      <p:ext uri="{BB962C8B-B14F-4D97-AF65-F5344CB8AC3E}">
        <p14:creationId xmlns:p14="http://schemas.microsoft.com/office/powerpoint/2010/main" val="103994294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3045787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Tree>
    <p:extLst>
      <p:ext uri="{BB962C8B-B14F-4D97-AF65-F5344CB8AC3E}">
        <p14:creationId xmlns:p14="http://schemas.microsoft.com/office/powerpoint/2010/main" val="288245473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883" y="-1"/>
            <a:ext cx="4550504" cy="7635591"/>
          </a:xfrm>
          <a:prstGeom prst="rect">
            <a:avLst/>
          </a:prstGeom>
        </p:spPr>
      </p:pic>
    </p:spTree>
    <p:extLst>
      <p:ext uri="{BB962C8B-B14F-4D97-AF65-F5344CB8AC3E}">
        <p14:creationId xmlns:p14="http://schemas.microsoft.com/office/powerpoint/2010/main" val="159127038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1990" y="0"/>
            <a:ext cx="4272010" cy="6858000"/>
          </a:xfrm>
          <a:prstGeom prst="rect">
            <a:avLst/>
          </a:prstGeom>
        </p:spPr>
      </p:pic>
    </p:spTree>
    <p:extLst>
      <p:ext uri="{BB962C8B-B14F-4D97-AF65-F5344CB8AC3E}">
        <p14:creationId xmlns:p14="http://schemas.microsoft.com/office/powerpoint/2010/main" val="9112559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r>
              <a:rPr lang="en-US" dirty="0" smtClean="0"/>
              <a:t>Austen, Fashion, Novels</a:t>
            </a:r>
            <a:endParaRPr lang="en-US" dirty="0"/>
          </a:p>
        </p:txBody>
      </p:sp>
    </p:spTree>
    <p:extLst>
      <p:ext uri="{BB962C8B-B14F-4D97-AF65-F5344CB8AC3E}">
        <p14:creationId xmlns:p14="http://schemas.microsoft.com/office/powerpoint/2010/main" val="82719608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Tree>
    <p:extLst>
      <p:ext uri="{BB962C8B-B14F-4D97-AF65-F5344CB8AC3E}">
        <p14:creationId xmlns:p14="http://schemas.microsoft.com/office/powerpoint/2010/main" val="146950654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2500" y="0"/>
            <a:ext cx="5074920" cy="6858000"/>
          </a:xfrm>
          <a:prstGeom prst="rect">
            <a:avLst/>
          </a:prstGeom>
        </p:spPr>
      </p:pic>
    </p:spTree>
    <p:extLst>
      <p:ext uri="{BB962C8B-B14F-4D97-AF65-F5344CB8AC3E}">
        <p14:creationId xmlns:p14="http://schemas.microsoft.com/office/powerpoint/2010/main" val="415265061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189055784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8634" y="234381"/>
            <a:ext cx="4877074" cy="6367291"/>
          </a:xfrm>
          <a:prstGeom prst="rect">
            <a:avLst/>
          </a:prstGeom>
        </p:spPr>
      </p:pic>
    </p:spTree>
    <p:extLst>
      <p:ext uri="{BB962C8B-B14F-4D97-AF65-F5344CB8AC3E}">
        <p14:creationId xmlns:p14="http://schemas.microsoft.com/office/powerpoint/2010/main" val="187992335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23015229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3794"/>
            <a:ext cx="7313613" cy="868362"/>
          </a:xfrm>
        </p:spPr>
        <p:txBody>
          <a:bodyPr/>
          <a:lstStyle/>
          <a:p>
            <a:endParaRPr lang="en-US" dirty="0"/>
          </a:p>
        </p:txBody>
      </p:sp>
      <p:pic>
        <p:nvPicPr>
          <p:cNvPr id="3" name="Picture 2" descr="1795-james-gillray-march-10-powd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6469380"/>
          </a:xfrm>
          <a:prstGeom prst="rect">
            <a:avLst/>
          </a:prstGeom>
        </p:spPr>
      </p:pic>
    </p:spTree>
    <p:extLst>
      <p:ext uri="{BB962C8B-B14F-4D97-AF65-F5344CB8AC3E}">
        <p14:creationId xmlns:p14="http://schemas.microsoft.com/office/powerpoint/2010/main" val="423899060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390166741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50" y="410123"/>
            <a:ext cx="4267750" cy="6828400"/>
          </a:xfrm>
          <a:prstGeom prst="rect">
            <a:avLst/>
          </a:prstGeom>
        </p:spPr>
      </p:pic>
      <p:sp>
        <p:nvSpPr>
          <p:cNvPr id="3" name="TextBox 2"/>
          <p:cNvSpPr txBox="1"/>
          <p:nvPr/>
        </p:nvSpPr>
        <p:spPr>
          <a:xfrm>
            <a:off x="5383881" y="1098074"/>
            <a:ext cx="3161543" cy="2308324"/>
          </a:xfrm>
          <a:prstGeom prst="rect">
            <a:avLst/>
          </a:prstGeom>
          <a:noFill/>
        </p:spPr>
        <p:txBody>
          <a:bodyPr wrap="square" rtlCol="0">
            <a:spAutoFit/>
          </a:bodyPr>
          <a:lstStyle/>
          <a:p>
            <a:r>
              <a:rPr lang="en-US" sz="3600" dirty="0" smtClean="0"/>
              <a:t>Mrs. Elton: </a:t>
            </a:r>
          </a:p>
          <a:p>
            <a:r>
              <a:rPr lang="en-US" sz="3600" dirty="0" smtClean="0"/>
              <a:t>“as elegant as lace and pearls could make her”</a:t>
            </a:r>
            <a:endParaRPr lang="en-US" sz="3600" dirty="0"/>
          </a:p>
        </p:txBody>
      </p:sp>
    </p:spTree>
    <p:extLst>
      <p:ext uri="{BB962C8B-B14F-4D97-AF65-F5344CB8AC3E}">
        <p14:creationId xmlns:p14="http://schemas.microsoft.com/office/powerpoint/2010/main" val="411741144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331" y="1706644"/>
            <a:ext cx="4907263" cy="2862322"/>
          </a:xfrm>
          <a:prstGeom prst="rect">
            <a:avLst/>
          </a:prstGeom>
          <a:noFill/>
        </p:spPr>
        <p:txBody>
          <a:bodyPr wrap="none" rtlCol="0">
            <a:spAutoFit/>
          </a:bodyPr>
          <a:lstStyle/>
          <a:p>
            <a:pPr algn="ctr"/>
            <a:r>
              <a:rPr lang="en-US" sz="3600" dirty="0" smtClean="0"/>
              <a:t>Questions?</a:t>
            </a:r>
          </a:p>
          <a:p>
            <a:pPr algn="ctr"/>
            <a:r>
              <a:rPr lang="en-US" sz="3600" dirty="0" smtClean="0"/>
              <a:t>References?</a:t>
            </a:r>
          </a:p>
          <a:p>
            <a:pPr algn="ctr"/>
            <a:r>
              <a:rPr lang="en-US" sz="3600" dirty="0" smtClean="0"/>
              <a:t>Want to see more images?</a:t>
            </a:r>
          </a:p>
          <a:p>
            <a:pPr algn="ctr"/>
            <a:endParaRPr lang="en-US" sz="3600" dirty="0"/>
          </a:p>
          <a:p>
            <a:pPr algn="ctr"/>
            <a:r>
              <a:rPr lang="en-US" sz="3600" dirty="0" err="1"/>
              <a:t>h</a:t>
            </a:r>
            <a:r>
              <a:rPr lang="en-US" sz="3600" dirty="0" err="1" smtClean="0"/>
              <a:t>ope.greenberg@uvm.edu</a:t>
            </a:r>
            <a:endParaRPr lang="en-US" sz="3600" dirty="0"/>
          </a:p>
        </p:txBody>
      </p:sp>
    </p:spTree>
    <p:extLst>
      <p:ext uri="{BB962C8B-B14F-4D97-AF65-F5344CB8AC3E}">
        <p14:creationId xmlns:p14="http://schemas.microsoft.com/office/powerpoint/2010/main" val="148978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22900584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60900"/>
            <a:ext cx="2522444" cy="4389058"/>
          </a:xfrm>
          <a:prstGeom prst="rect">
            <a:avLst/>
          </a:prstGeom>
        </p:spPr>
      </p:pic>
      <p:pic>
        <p:nvPicPr>
          <p:cNvPr id="5" name="Picture 4" descr="1780-artstor-men-suitAMICO_BOSTON_10383632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0804" y="1560900"/>
            <a:ext cx="2023626" cy="4342085"/>
          </a:xfrm>
          <a:prstGeom prst="rect">
            <a:avLst/>
          </a:prstGeom>
        </p:spPr>
      </p:pic>
      <p:pic>
        <p:nvPicPr>
          <p:cNvPr id="7" name="Picture 6" descr="Screen Shot 2015-09-14 at 4.16.14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6397" y="1423720"/>
            <a:ext cx="2111252" cy="5377892"/>
          </a:xfrm>
          <a:prstGeom prst="rect">
            <a:avLst/>
          </a:prstGeom>
        </p:spPr>
      </p:pic>
      <p:sp>
        <p:nvSpPr>
          <p:cNvPr id="8" name="TextBox 7"/>
          <p:cNvSpPr txBox="1"/>
          <p:nvPr/>
        </p:nvSpPr>
        <p:spPr>
          <a:xfrm>
            <a:off x="484760" y="1087166"/>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2794543" y="10992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5039716" y="959124"/>
            <a:ext cx="782937" cy="461665"/>
          </a:xfrm>
          <a:prstGeom prst="rect">
            <a:avLst/>
          </a:prstGeom>
          <a:noFill/>
        </p:spPr>
        <p:txBody>
          <a:bodyPr wrap="none" rtlCol="0">
            <a:spAutoFit/>
          </a:bodyPr>
          <a:lstStyle/>
          <a:p>
            <a:r>
              <a:rPr lang="en-US" sz="2400" dirty="0" smtClean="0"/>
              <a:t>1800</a:t>
            </a:r>
            <a:endParaRPr lang="en-US" sz="2400" dirty="0"/>
          </a:p>
        </p:txBody>
      </p:sp>
      <p:pic>
        <p:nvPicPr>
          <p:cNvPr id="9" name="Picture 8" descr="1815-vanda-bluecoat-pantaloons-T.118-1953.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52213" y="1420789"/>
            <a:ext cx="2187919" cy="5427269"/>
          </a:xfrm>
          <a:prstGeom prst="rect">
            <a:avLst/>
          </a:prstGeom>
        </p:spPr>
      </p:pic>
      <p:sp>
        <p:nvSpPr>
          <p:cNvPr id="12" name="TextBox 11"/>
          <p:cNvSpPr txBox="1"/>
          <p:nvPr/>
        </p:nvSpPr>
        <p:spPr>
          <a:xfrm>
            <a:off x="7102735" y="969065"/>
            <a:ext cx="1125278" cy="461665"/>
          </a:xfrm>
          <a:prstGeom prst="rect">
            <a:avLst/>
          </a:prstGeom>
          <a:noFill/>
        </p:spPr>
        <p:txBody>
          <a:bodyPr wrap="none" rtlCol="0">
            <a:spAutoFit/>
          </a:bodyPr>
          <a:lstStyle/>
          <a:p>
            <a:r>
              <a:rPr lang="en-US" sz="2400" dirty="0" smtClean="0"/>
              <a:t>1815-20</a:t>
            </a:r>
            <a:endParaRPr lang="en-US" sz="2400" dirty="0"/>
          </a:p>
        </p:txBody>
      </p:sp>
    </p:spTree>
    <p:extLst>
      <p:ext uri="{BB962C8B-B14F-4D97-AF65-F5344CB8AC3E}">
        <p14:creationId xmlns:p14="http://schemas.microsoft.com/office/powerpoint/2010/main" val="23258522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13133419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s-mma-coat-waistcoat-breeches-08.187.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24" y="195781"/>
            <a:ext cx="5327226" cy="6595142"/>
          </a:xfrm>
          <a:prstGeom prst="rect">
            <a:avLst/>
          </a:prstGeom>
        </p:spPr>
      </p:pic>
      <p:pic>
        <p:nvPicPr>
          <p:cNvPr id="4" name="Picture 3" descr="1810s-mma-breeches-back-08.187.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450" y="195782"/>
            <a:ext cx="3606431" cy="4847069"/>
          </a:xfrm>
          <a:prstGeom prst="rect">
            <a:avLst/>
          </a:prstGeom>
        </p:spPr>
      </p:pic>
      <p:sp>
        <p:nvSpPr>
          <p:cNvPr id="5" name="TextBox 4"/>
          <p:cNvSpPr txBox="1"/>
          <p:nvPr/>
        </p:nvSpPr>
        <p:spPr>
          <a:xfrm>
            <a:off x="5621990" y="5781425"/>
            <a:ext cx="3161542" cy="646331"/>
          </a:xfrm>
          <a:prstGeom prst="rect">
            <a:avLst/>
          </a:prstGeom>
          <a:noFill/>
        </p:spPr>
        <p:txBody>
          <a:bodyPr wrap="square" rtlCol="0">
            <a:spAutoFit/>
          </a:bodyPr>
          <a:lstStyle/>
          <a:p>
            <a:r>
              <a:rPr lang="en-US" dirty="0"/>
              <a:t>Metropolitan Museum, 1810-1820, 08.187.3</a:t>
            </a:r>
          </a:p>
        </p:txBody>
      </p:sp>
      <p:sp>
        <p:nvSpPr>
          <p:cNvPr id="2" name="TextBox 1"/>
          <p:cNvSpPr txBox="1"/>
          <p:nvPr/>
        </p:nvSpPr>
        <p:spPr>
          <a:xfrm>
            <a:off x="5784273" y="5299364"/>
            <a:ext cx="2451625" cy="369332"/>
          </a:xfrm>
          <a:prstGeom prst="rect">
            <a:avLst/>
          </a:prstGeom>
          <a:noFill/>
        </p:spPr>
        <p:txBody>
          <a:bodyPr wrap="none" rtlCol="0">
            <a:spAutoFit/>
          </a:bodyPr>
          <a:lstStyle/>
          <a:p>
            <a:r>
              <a:rPr lang="en-US" dirty="0" smtClean="0"/>
              <a:t>Waistcoat, coat, breeches</a:t>
            </a:r>
            <a:endParaRPr lang="en-US" dirty="0"/>
          </a:p>
        </p:txBody>
      </p:sp>
    </p:spTree>
    <p:extLst>
      <p:ext uri="{BB962C8B-B14F-4D97-AF65-F5344CB8AC3E}">
        <p14:creationId xmlns:p14="http://schemas.microsoft.com/office/powerpoint/2010/main" val="25358233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5508576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33605430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3" name="TextBox 2"/>
          <p:cNvSpPr txBox="1"/>
          <p:nvPr/>
        </p:nvSpPr>
        <p:spPr>
          <a:xfrm>
            <a:off x="5378450" y="185217"/>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
        <p:nvSpPr>
          <p:cNvPr id="4" name="TextBox 3"/>
          <p:cNvSpPr txBox="1"/>
          <p:nvPr/>
        </p:nvSpPr>
        <p:spPr>
          <a:xfrm>
            <a:off x="224880" y="4896589"/>
            <a:ext cx="8839751" cy="1815882"/>
          </a:xfrm>
          <a:prstGeom prst="rect">
            <a:avLst/>
          </a:prstGeom>
          <a:noFill/>
        </p:spPr>
        <p:txBody>
          <a:bodyPr wrap="square" rtlCol="0">
            <a:spAutoFit/>
          </a:bodyPr>
          <a:lstStyle/>
          <a:p>
            <a:r>
              <a:rPr lang="en-US" sz="2800" i="1" dirty="0" smtClean="0"/>
              <a:t>Sense and Sensibility “</a:t>
            </a:r>
            <a:r>
              <a:rPr lang="en-US" sz="2800" dirty="0" smtClean="0"/>
              <a:t>His name was good, his residence was in their </a:t>
            </a:r>
            <a:r>
              <a:rPr lang="en-US" sz="2800" dirty="0" err="1" smtClean="0"/>
              <a:t>favourite</a:t>
            </a:r>
            <a:r>
              <a:rPr lang="en-US" sz="2800" dirty="0" smtClean="0"/>
              <a:t> village, and and she soon found out that of all manly dresses a shooting jacket was the most becoming. Her imagination was busy…”</a:t>
            </a:r>
            <a:endParaRPr lang="en-US" sz="2800" dirty="0"/>
          </a:p>
        </p:txBody>
      </p:sp>
    </p:spTree>
    <p:extLst>
      <p:ext uri="{BB962C8B-B14F-4D97-AF65-F5344CB8AC3E}">
        <p14:creationId xmlns:p14="http://schemas.microsoft.com/office/powerpoint/2010/main" val="23637375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3016210"/>
          </a:xfrm>
          <a:prstGeom prst="rect">
            <a:avLst/>
          </a:prstGeom>
          <a:noFill/>
        </p:spPr>
        <p:txBody>
          <a:bodyPr wrap="square" rtlCol="0">
            <a:spAutoFit/>
          </a:bodyPr>
          <a:lstStyle/>
          <a:p>
            <a:pPr>
              <a:spcAft>
                <a:spcPts val="1800"/>
              </a:spcAft>
            </a:pPr>
            <a:r>
              <a:rPr lang="en-US" sz="3200" dirty="0" smtClean="0"/>
              <a:t>What did men and women (“of good society”) wear during Austen’s lifetime?</a:t>
            </a:r>
          </a:p>
          <a:p>
            <a:pPr>
              <a:spcAft>
                <a:spcPts val="1800"/>
              </a:spcAft>
            </a:pPr>
            <a:r>
              <a:rPr lang="en-US" sz="3200" dirty="0" smtClean="0"/>
              <a:t>How fashion conscious was she, personally? (in her letters)</a:t>
            </a:r>
          </a:p>
          <a:p>
            <a:pPr>
              <a:spcAft>
                <a:spcPts val="1800"/>
              </a:spcAft>
            </a:pPr>
            <a:r>
              <a:rPr lang="en-US" sz="3200" dirty="0" smtClean="0"/>
              <a:t>How did she use fashion in her novels?</a:t>
            </a:r>
            <a:endParaRPr lang="en-US" sz="3200" dirty="0"/>
          </a:p>
        </p:txBody>
      </p:sp>
    </p:spTree>
    <p:extLst>
      <p:ext uri="{BB962C8B-B14F-4D97-AF65-F5344CB8AC3E}">
        <p14:creationId xmlns:p14="http://schemas.microsoft.com/office/powerpoint/2010/main" val="192049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1896822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590202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24191936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369" y="0"/>
            <a:ext cx="6677493" cy="6703329"/>
          </a:xfrm>
          <a:prstGeom prst="rect">
            <a:avLst/>
          </a:prstGeom>
        </p:spPr>
      </p:pic>
      <p:sp>
        <p:nvSpPr>
          <p:cNvPr id="3" name="TextBox 2"/>
          <p:cNvSpPr txBox="1"/>
          <p:nvPr/>
        </p:nvSpPr>
        <p:spPr>
          <a:xfrm>
            <a:off x="7174654" y="2169687"/>
            <a:ext cx="1714703" cy="1569660"/>
          </a:xfrm>
          <a:prstGeom prst="rect">
            <a:avLst/>
          </a:prstGeom>
          <a:noFill/>
        </p:spPr>
        <p:txBody>
          <a:bodyPr wrap="square" rtlCol="0">
            <a:spAutoFit/>
          </a:bodyPr>
          <a:lstStyle/>
          <a:p>
            <a:r>
              <a:rPr lang="en-US" sz="3200" dirty="0" smtClean="0"/>
              <a:t>George “Beau” Brummel</a:t>
            </a:r>
            <a:endParaRPr lang="en-US" sz="3200" dirty="0"/>
          </a:p>
        </p:txBody>
      </p:sp>
    </p:spTree>
    <p:extLst>
      <p:ext uri="{BB962C8B-B14F-4D97-AF65-F5344CB8AC3E}">
        <p14:creationId xmlns:p14="http://schemas.microsoft.com/office/powerpoint/2010/main" val="17798251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455" y="2089727"/>
            <a:ext cx="3101879" cy="4652818"/>
          </a:xfrm>
          <a:prstGeom prst="rect">
            <a:avLst/>
          </a:prstGeom>
        </p:spPr>
      </p:pic>
      <p:sp>
        <p:nvSpPr>
          <p:cNvPr id="5" name="TextBox 4"/>
          <p:cNvSpPr txBox="1"/>
          <p:nvPr/>
        </p:nvSpPr>
        <p:spPr>
          <a:xfrm>
            <a:off x="946727" y="1408546"/>
            <a:ext cx="2416910" cy="369332"/>
          </a:xfrm>
          <a:prstGeom prst="rect">
            <a:avLst/>
          </a:prstGeom>
          <a:noFill/>
        </p:spPr>
        <p:txBody>
          <a:bodyPr wrap="none" rtlCol="0">
            <a:spAutoFit/>
          </a:bodyPr>
          <a:lstStyle/>
          <a:p>
            <a:r>
              <a:rPr lang="en-US" dirty="0" smtClean="0"/>
              <a:t>The reason we wear this:</a:t>
            </a:r>
            <a:endParaRPr lang="en-US" dirty="0"/>
          </a:p>
        </p:txBody>
      </p:sp>
    </p:spTree>
    <p:extLst>
      <p:ext uri="{BB962C8B-B14F-4D97-AF65-F5344CB8AC3E}">
        <p14:creationId xmlns:p14="http://schemas.microsoft.com/office/powerpoint/2010/main" val="10887303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29526053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33259619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345112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4980" y="511847"/>
            <a:ext cx="7894302" cy="5562371"/>
          </a:xfrm>
          <a:prstGeom prst="rect">
            <a:avLst/>
          </a:prstGeom>
        </p:spPr>
      </p:pic>
    </p:spTree>
    <p:extLst>
      <p:ext uri="{BB962C8B-B14F-4D97-AF65-F5344CB8AC3E}">
        <p14:creationId xmlns:p14="http://schemas.microsoft.com/office/powerpoint/2010/main" val="33949426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a:t>
            </a:r>
            <a:r>
              <a:rPr lang="en-US" dirty="0" smtClean="0"/>
              <a:t>women </a:t>
            </a:r>
            <a:r>
              <a:rPr lang="en-US" dirty="0"/>
              <a:t>wear?</a:t>
            </a:r>
          </a:p>
        </p:txBody>
      </p:sp>
      <p:pic>
        <p:nvPicPr>
          <p:cNvPr id="4" name="Picture 3" descr="1760-70-mma-blue-robe-francais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38" y="2010930"/>
            <a:ext cx="3302024" cy="4847070"/>
          </a:xfrm>
          <a:prstGeom prst="rect">
            <a:avLst/>
          </a:prstGeom>
        </p:spPr>
      </p:pic>
      <p:sp>
        <p:nvSpPr>
          <p:cNvPr id="5" name="TextBox 4"/>
          <p:cNvSpPr txBox="1"/>
          <p:nvPr/>
        </p:nvSpPr>
        <p:spPr>
          <a:xfrm>
            <a:off x="1097941" y="1549265"/>
            <a:ext cx="1333869" cy="461665"/>
          </a:xfrm>
          <a:prstGeom prst="rect">
            <a:avLst/>
          </a:prstGeom>
          <a:noFill/>
        </p:spPr>
        <p:txBody>
          <a:bodyPr wrap="none" rtlCol="0">
            <a:spAutoFit/>
          </a:bodyPr>
          <a:lstStyle/>
          <a:p>
            <a:r>
              <a:rPr lang="en-US" sz="2400" dirty="0" smtClean="0"/>
              <a:t>1770s-80s</a:t>
            </a:r>
            <a:endParaRPr lang="en-US" sz="2400" dirty="0"/>
          </a:p>
        </p:txBody>
      </p:sp>
      <p:pic>
        <p:nvPicPr>
          <p:cNvPr id="7" name="Picture 6" descr="1790s-heideloff-evening.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4038" y="2010930"/>
            <a:ext cx="2221885" cy="4847070"/>
          </a:xfrm>
          <a:prstGeom prst="rect">
            <a:avLst/>
          </a:prstGeom>
        </p:spPr>
      </p:pic>
      <p:sp>
        <p:nvSpPr>
          <p:cNvPr id="8" name="TextBox 7"/>
          <p:cNvSpPr txBox="1"/>
          <p:nvPr/>
        </p:nvSpPr>
        <p:spPr>
          <a:xfrm>
            <a:off x="4503240" y="1549265"/>
            <a:ext cx="875210" cy="461665"/>
          </a:xfrm>
          <a:prstGeom prst="rect">
            <a:avLst/>
          </a:prstGeom>
          <a:noFill/>
        </p:spPr>
        <p:txBody>
          <a:bodyPr wrap="none" rtlCol="0">
            <a:spAutoFit/>
          </a:bodyPr>
          <a:lstStyle/>
          <a:p>
            <a:r>
              <a:rPr lang="en-US" sz="2400" dirty="0" smtClean="0"/>
              <a:t>1790s</a:t>
            </a:r>
            <a:endParaRPr lang="en-US" sz="2400" dirty="0"/>
          </a:p>
        </p:txBody>
      </p:sp>
      <p:pic>
        <p:nvPicPr>
          <p:cNvPr id="9" name="Picture 8" descr="1800-tildentoj-greekkey-embroid1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5998" y="2062472"/>
            <a:ext cx="2518160" cy="4835218"/>
          </a:xfrm>
          <a:prstGeom prst="rect">
            <a:avLst/>
          </a:prstGeom>
        </p:spPr>
      </p:pic>
      <p:sp>
        <p:nvSpPr>
          <p:cNvPr id="10" name="TextBox 9"/>
          <p:cNvSpPr txBox="1"/>
          <p:nvPr/>
        </p:nvSpPr>
        <p:spPr>
          <a:xfrm>
            <a:off x="7288744" y="1549265"/>
            <a:ext cx="886931" cy="461665"/>
          </a:xfrm>
          <a:prstGeom prst="rect">
            <a:avLst/>
          </a:prstGeom>
          <a:noFill/>
        </p:spPr>
        <p:txBody>
          <a:bodyPr wrap="none" rtlCol="0">
            <a:spAutoFit/>
          </a:bodyPr>
          <a:lstStyle/>
          <a:p>
            <a:r>
              <a:rPr lang="en-US" sz="2400" dirty="0" smtClean="0"/>
              <a:t>1800s</a:t>
            </a:r>
            <a:endParaRPr lang="en-US" sz="2400" dirty="0"/>
          </a:p>
        </p:txBody>
      </p:sp>
    </p:spTree>
    <p:extLst>
      <p:ext uri="{BB962C8B-B14F-4D97-AF65-F5344CB8AC3E}">
        <p14:creationId xmlns:p14="http://schemas.microsoft.com/office/powerpoint/2010/main" val="20462522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	1775 Born Dec. 16</a:t>
            </a:r>
          </a:p>
          <a:p>
            <a:pPr marL="0" indent="0">
              <a:spcBef>
                <a:spcPts val="800"/>
              </a:spcBef>
              <a:buNone/>
            </a:pPr>
            <a:r>
              <a:rPr lang="en-US" sz="2600" dirty="0" smtClean="0"/>
              <a:t>1795 </a:t>
            </a:r>
            <a:r>
              <a:rPr lang="en-US" sz="2600" dirty="0"/>
              <a:t>“</a:t>
            </a:r>
            <a:r>
              <a:rPr lang="en-US" sz="2600" dirty="0" err="1"/>
              <a:t>Elinor</a:t>
            </a:r>
            <a:r>
              <a:rPr lang="en-US" sz="2600" dirty="0"/>
              <a:t> and Marianne</a:t>
            </a:r>
            <a:r>
              <a:rPr lang="en-US" sz="2600" dirty="0" smtClean="0"/>
              <a:t>”(</a:t>
            </a:r>
            <a:r>
              <a:rPr lang="en-US" sz="2600" i="1" dirty="0" smtClean="0"/>
              <a:t>Sense and Sensibility</a:t>
            </a:r>
            <a:r>
              <a:rPr lang="en-US" sz="2600" dirty="0" smtClean="0"/>
              <a:t>) written </a:t>
            </a:r>
          </a:p>
          <a:p>
            <a:pPr marL="0" indent="0">
              <a:spcBef>
                <a:spcPts val="800"/>
              </a:spcBef>
              <a:buNone/>
            </a:pPr>
            <a:r>
              <a:rPr lang="en-US" sz="2600" dirty="0" smtClean="0"/>
              <a:t>1796-1797 </a:t>
            </a:r>
            <a:r>
              <a:rPr lang="en-US" sz="2600" dirty="0"/>
              <a:t>“First Impressions</a:t>
            </a:r>
            <a:r>
              <a:rPr lang="en-US" sz="2600" dirty="0" smtClean="0"/>
              <a:t>” (</a:t>
            </a:r>
            <a:r>
              <a:rPr lang="en-US" sz="2600" i="1" dirty="0" smtClean="0"/>
              <a:t>Pride and Prejudice</a:t>
            </a:r>
            <a:r>
              <a:rPr lang="en-US" sz="2600" dirty="0" smtClean="0"/>
              <a:t>) written.</a:t>
            </a:r>
          </a:p>
          <a:p>
            <a:pPr marL="0" indent="0">
              <a:spcBef>
                <a:spcPts val="800"/>
              </a:spcBef>
              <a:buNone/>
            </a:pPr>
            <a:r>
              <a:rPr lang="en-US" sz="2600" dirty="0" smtClean="0"/>
              <a:t>1798</a:t>
            </a:r>
            <a:r>
              <a:rPr lang="en-US" sz="2600" dirty="0"/>
              <a:t>-1799 “</a:t>
            </a:r>
            <a:r>
              <a:rPr lang="en-US" sz="2600" dirty="0" smtClean="0"/>
              <a:t>Susan” (</a:t>
            </a:r>
            <a:r>
              <a:rPr lang="en-US" sz="2600" i="1" dirty="0" smtClean="0"/>
              <a:t>Northanger </a:t>
            </a:r>
            <a:r>
              <a:rPr lang="en-US" sz="2600" i="1" dirty="0"/>
              <a:t>Abbey</a:t>
            </a:r>
            <a:r>
              <a:rPr lang="en-US" sz="2600" dirty="0" smtClean="0"/>
              <a:t>)</a:t>
            </a:r>
            <a:r>
              <a:rPr lang="en-US" sz="2600" dirty="0"/>
              <a:t> </a:t>
            </a:r>
            <a:r>
              <a:rPr lang="en-US" sz="2600" dirty="0" smtClean="0"/>
              <a:t>written.</a:t>
            </a:r>
          </a:p>
          <a:p>
            <a:pPr marL="0" indent="0">
              <a:spcBef>
                <a:spcPts val="800"/>
              </a:spcBef>
              <a:buNone/>
            </a:pPr>
            <a:r>
              <a:rPr lang="en-US" sz="2600" dirty="0" smtClean="0"/>
              <a:t>	1801-1806 Bath years, </a:t>
            </a:r>
            <a:r>
              <a:rPr lang="en-US" sz="2600" dirty="0" err="1" smtClean="0"/>
              <a:t>Chawton</a:t>
            </a:r>
            <a:r>
              <a:rPr lang="en-US" sz="2600" dirty="0" smtClean="0"/>
              <a:t> move</a:t>
            </a:r>
          </a:p>
          <a:p>
            <a:pPr marL="0" indent="0">
              <a:spcBef>
                <a:spcPts val="800"/>
              </a:spcBef>
              <a:buNone/>
            </a:pPr>
            <a:r>
              <a:rPr lang="en-US" sz="2600" dirty="0" smtClean="0"/>
              <a:t>1811 </a:t>
            </a:r>
            <a:r>
              <a:rPr lang="en-US" sz="2600" i="1" dirty="0" smtClean="0"/>
              <a:t>Mansfield </a:t>
            </a:r>
            <a:r>
              <a:rPr lang="en-US" sz="2600" i="1" dirty="0"/>
              <a:t>Park</a:t>
            </a:r>
            <a:r>
              <a:rPr lang="en-US" sz="2600" dirty="0"/>
              <a:t> begun. </a:t>
            </a:r>
            <a:r>
              <a:rPr lang="en-US" sz="2600" i="1" dirty="0" smtClean="0"/>
              <a:t>Pride and Prejudice</a:t>
            </a:r>
            <a:r>
              <a:rPr lang="en-US" sz="2600" dirty="0" smtClean="0"/>
              <a:t> revised.</a:t>
            </a:r>
          </a:p>
          <a:p>
            <a:pPr marL="0" indent="0">
              <a:spcBef>
                <a:spcPts val="800"/>
              </a:spcBef>
              <a:buNone/>
            </a:pPr>
            <a:r>
              <a:rPr lang="en-US" sz="2600" dirty="0" smtClean="0"/>
              <a:t>1813 </a:t>
            </a:r>
            <a:r>
              <a:rPr lang="en-US" sz="2600" i="1" dirty="0"/>
              <a:t>Pride and Prejudice</a:t>
            </a:r>
            <a:r>
              <a:rPr lang="en-US" sz="2600" dirty="0"/>
              <a:t> published</a:t>
            </a:r>
            <a:r>
              <a:rPr lang="en-US" sz="2600" dirty="0" smtClean="0"/>
              <a:t>.</a:t>
            </a:r>
          </a:p>
          <a:p>
            <a:pPr marL="0" indent="0">
              <a:spcBef>
                <a:spcPts val="800"/>
              </a:spcBef>
              <a:buNone/>
            </a:pPr>
            <a:r>
              <a:rPr lang="en-US" sz="2600" dirty="0" smtClean="0"/>
              <a:t>1814 </a:t>
            </a:r>
            <a:r>
              <a:rPr lang="en-US" sz="2600" i="1" dirty="0" smtClean="0"/>
              <a:t>Mansfield </a:t>
            </a:r>
            <a:r>
              <a:rPr lang="en-US" sz="2600" i="1" dirty="0"/>
              <a:t>Park</a:t>
            </a:r>
            <a:r>
              <a:rPr lang="en-US" sz="2600" dirty="0"/>
              <a:t> </a:t>
            </a:r>
            <a:r>
              <a:rPr lang="en-US" sz="2600" dirty="0" smtClean="0"/>
              <a:t>published. </a:t>
            </a:r>
          </a:p>
          <a:p>
            <a:pPr marL="0" indent="0">
              <a:spcBef>
                <a:spcPts val="800"/>
              </a:spcBef>
              <a:buNone/>
            </a:pPr>
            <a:r>
              <a:rPr lang="en-US" sz="2600" dirty="0" smtClean="0"/>
              <a:t>1815 </a:t>
            </a:r>
            <a:r>
              <a:rPr lang="en-US" sz="2600" i="1" dirty="0"/>
              <a:t>Emma</a:t>
            </a:r>
            <a:r>
              <a:rPr lang="en-US" sz="2600" dirty="0"/>
              <a:t> completed and published (1816 </a:t>
            </a:r>
            <a:r>
              <a:rPr lang="en-US" sz="2600" dirty="0" smtClean="0"/>
              <a:t>on </a:t>
            </a:r>
            <a:r>
              <a:rPr lang="en-US" sz="2600" dirty="0"/>
              <a:t>title page)</a:t>
            </a:r>
            <a:r>
              <a:rPr lang="en-US" sz="2600" dirty="0" smtClean="0"/>
              <a:t>.</a:t>
            </a:r>
          </a:p>
          <a:p>
            <a:pPr marL="0" indent="0">
              <a:spcBef>
                <a:spcPts val="800"/>
              </a:spcBef>
              <a:buNone/>
            </a:pPr>
            <a:r>
              <a:rPr lang="en-US" sz="2600" dirty="0" smtClean="0"/>
              <a:t>1816 </a:t>
            </a:r>
            <a:r>
              <a:rPr lang="en-US" sz="2600" i="1" dirty="0"/>
              <a:t>Persuasion</a:t>
            </a:r>
            <a:r>
              <a:rPr lang="en-US" sz="2600" dirty="0"/>
              <a:t> completed</a:t>
            </a:r>
            <a:r>
              <a:rPr lang="en-US" sz="2600" dirty="0" smtClean="0"/>
              <a:t>. </a:t>
            </a:r>
            <a:r>
              <a:rPr lang="en-US" sz="2600" i="1" dirty="0" smtClean="0"/>
              <a:t>Northanger Abbey</a:t>
            </a:r>
            <a:r>
              <a:rPr lang="en-US" sz="2600" dirty="0" smtClean="0"/>
              <a:t> revised. </a:t>
            </a:r>
            <a:endParaRPr lang="en-US" dirty="0" smtClean="0"/>
          </a:p>
        </p:txBody>
      </p:sp>
    </p:spTree>
    <p:extLst>
      <p:ext uri="{BB962C8B-B14F-4D97-AF65-F5344CB8AC3E}">
        <p14:creationId xmlns:p14="http://schemas.microsoft.com/office/powerpoint/2010/main" val="20420315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a:t>
            </a:r>
            <a:r>
              <a:rPr lang="en-US" dirty="0" smtClean="0"/>
              <a:t>women </a:t>
            </a:r>
            <a:r>
              <a:rPr lang="en-US" dirty="0"/>
              <a:t>wear?</a:t>
            </a:r>
          </a:p>
        </p:txBody>
      </p:sp>
      <p:sp>
        <p:nvSpPr>
          <p:cNvPr id="5" name="TextBox 4"/>
          <p:cNvSpPr txBox="1"/>
          <p:nvPr/>
        </p:nvSpPr>
        <p:spPr>
          <a:xfrm>
            <a:off x="1097941" y="1549265"/>
            <a:ext cx="749123" cy="461665"/>
          </a:xfrm>
          <a:prstGeom prst="rect">
            <a:avLst/>
          </a:prstGeom>
          <a:noFill/>
        </p:spPr>
        <p:txBody>
          <a:bodyPr wrap="none" rtlCol="0">
            <a:spAutoFit/>
          </a:bodyPr>
          <a:lstStyle/>
          <a:p>
            <a:r>
              <a:rPr lang="en-US" sz="2400" dirty="0" smtClean="0"/>
              <a:t>1810</a:t>
            </a:r>
            <a:endParaRPr lang="en-US" sz="2400" dirty="0"/>
          </a:p>
        </p:txBody>
      </p:sp>
      <p:sp>
        <p:nvSpPr>
          <p:cNvPr id="8" name="TextBox 7"/>
          <p:cNvSpPr txBox="1"/>
          <p:nvPr/>
        </p:nvSpPr>
        <p:spPr>
          <a:xfrm>
            <a:off x="4040929" y="1549265"/>
            <a:ext cx="754984" cy="461665"/>
          </a:xfrm>
          <a:prstGeom prst="rect">
            <a:avLst/>
          </a:prstGeom>
          <a:noFill/>
        </p:spPr>
        <p:txBody>
          <a:bodyPr wrap="none" rtlCol="0">
            <a:spAutoFit/>
          </a:bodyPr>
          <a:lstStyle/>
          <a:p>
            <a:r>
              <a:rPr lang="en-US" sz="2400" dirty="0" smtClean="0"/>
              <a:t>1813</a:t>
            </a:r>
            <a:endParaRPr lang="en-US" sz="2400" dirty="0"/>
          </a:p>
        </p:txBody>
      </p:sp>
      <p:sp>
        <p:nvSpPr>
          <p:cNvPr id="10" name="TextBox 9"/>
          <p:cNvSpPr txBox="1"/>
          <p:nvPr/>
        </p:nvSpPr>
        <p:spPr>
          <a:xfrm>
            <a:off x="7288744" y="1549265"/>
            <a:ext cx="734847" cy="461665"/>
          </a:xfrm>
          <a:prstGeom prst="rect">
            <a:avLst/>
          </a:prstGeom>
          <a:noFill/>
        </p:spPr>
        <p:txBody>
          <a:bodyPr wrap="none" rtlCol="0">
            <a:spAutoFit/>
          </a:bodyPr>
          <a:lstStyle/>
          <a:p>
            <a:r>
              <a:rPr lang="en-US" sz="2400" dirty="0" smtClean="0"/>
              <a:t>1817</a:t>
            </a:r>
            <a:endParaRPr lang="en-US" sz="2400" dirty="0"/>
          </a:p>
        </p:txBody>
      </p:sp>
      <p:pic>
        <p:nvPicPr>
          <p:cNvPr id="3" name="Picture 2" descr="Screen Shot 2015-09-30 at 8.46.1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2" y="2010930"/>
            <a:ext cx="2112058" cy="4843555"/>
          </a:xfrm>
          <a:prstGeom prst="rect">
            <a:avLst/>
          </a:prstGeom>
        </p:spPr>
      </p:pic>
      <p:pic>
        <p:nvPicPr>
          <p:cNvPr id="6" name="Picture 5" descr="Screen Shot 2015-09-30 at 8.49.3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5413" y="2022782"/>
            <a:ext cx="3634519" cy="4770870"/>
          </a:xfrm>
          <a:prstGeom prst="rect">
            <a:avLst/>
          </a:prstGeom>
        </p:spPr>
      </p:pic>
      <p:pic>
        <p:nvPicPr>
          <p:cNvPr id="13" name="Picture 12" descr="1817-06-ack-pink-evenin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2220" y="2022782"/>
            <a:ext cx="2517318" cy="4759018"/>
          </a:xfrm>
          <a:prstGeom prst="rect">
            <a:avLst/>
          </a:prstGeom>
        </p:spPr>
      </p:pic>
    </p:spTree>
    <p:extLst>
      <p:ext uri="{BB962C8B-B14F-4D97-AF65-F5344CB8AC3E}">
        <p14:creationId xmlns:p14="http://schemas.microsoft.com/office/powerpoint/2010/main" val="5294804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a:t>
            </a:r>
            <a:r>
              <a:rPr lang="en-US" dirty="0" smtClean="0"/>
              <a:t>women </a:t>
            </a:r>
            <a:r>
              <a:rPr lang="en-US" dirty="0"/>
              <a:t>wear?</a:t>
            </a:r>
          </a:p>
        </p:txBody>
      </p:sp>
      <p:sp>
        <p:nvSpPr>
          <p:cNvPr id="5" name="TextBox 4"/>
          <p:cNvSpPr txBox="1"/>
          <p:nvPr/>
        </p:nvSpPr>
        <p:spPr>
          <a:xfrm>
            <a:off x="1491638" y="1522805"/>
            <a:ext cx="787395" cy="461665"/>
          </a:xfrm>
          <a:prstGeom prst="rect">
            <a:avLst/>
          </a:prstGeom>
          <a:noFill/>
        </p:spPr>
        <p:txBody>
          <a:bodyPr wrap="none" rtlCol="0">
            <a:spAutoFit/>
          </a:bodyPr>
          <a:lstStyle/>
          <a:p>
            <a:r>
              <a:rPr lang="en-US" sz="2400" dirty="0" smtClean="0"/>
              <a:t>1822</a:t>
            </a:r>
            <a:endParaRPr lang="en-US" sz="2400" dirty="0"/>
          </a:p>
        </p:txBody>
      </p:sp>
      <p:sp>
        <p:nvSpPr>
          <p:cNvPr id="8" name="TextBox 7"/>
          <p:cNvSpPr txBox="1"/>
          <p:nvPr/>
        </p:nvSpPr>
        <p:spPr>
          <a:xfrm>
            <a:off x="6117758" y="1561117"/>
            <a:ext cx="886931" cy="461665"/>
          </a:xfrm>
          <a:prstGeom prst="rect">
            <a:avLst/>
          </a:prstGeom>
          <a:noFill/>
        </p:spPr>
        <p:txBody>
          <a:bodyPr wrap="none" rtlCol="0">
            <a:spAutoFit/>
          </a:bodyPr>
          <a:lstStyle/>
          <a:p>
            <a:r>
              <a:rPr lang="en-US" sz="2400" dirty="0" smtClean="0"/>
              <a:t>1830s</a:t>
            </a:r>
            <a:endParaRPr lang="en-US" sz="2400" dirty="0"/>
          </a:p>
        </p:txBody>
      </p:sp>
      <p:pic>
        <p:nvPicPr>
          <p:cNvPr id="4" name="Picture 3" descr="1822-lacma-morning-and-promenad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5" y="2022782"/>
            <a:ext cx="2835468" cy="4835218"/>
          </a:xfrm>
          <a:prstGeom prst="rect">
            <a:avLst/>
          </a:prstGeom>
        </p:spPr>
      </p:pic>
      <p:pic>
        <p:nvPicPr>
          <p:cNvPr id="7" name="Picture 6" descr="1830s.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43805" y="2022782"/>
            <a:ext cx="5466877" cy="4517702"/>
          </a:xfrm>
          <a:prstGeom prst="rect">
            <a:avLst/>
          </a:prstGeom>
        </p:spPr>
      </p:pic>
    </p:spTree>
    <p:extLst>
      <p:ext uri="{BB962C8B-B14F-4D97-AF65-F5344CB8AC3E}">
        <p14:creationId xmlns:p14="http://schemas.microsoft.com/office/powerpoint/2010/main" val="32707098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1" y="1946711"/>
            <a:ext cx="6587650" cy="1200329"/>
          </a:xfrm>
          <a:prstGeom prst="rect">
            <a:avLst/>
          </a:prstGeom>
          <a:noFill/>
        </p:spPr>
        <p:txBody>
          <a:bodyPr wrap="square" rtlCol="0">
            <a:spAutoFit/>
          </a:bodyPr>
          <a:lstStyle/>
          <a:p>
            <a:pPr algn="ctr"/>
            <a:r>
              <a:rPr lang="en-US" sz="3600" dirty="0" smtClean="0"/>
              <a:t>The Evolution of Fashion in Austen’s Lifetime</a:t>
            </a:r>
            <a:endParaRPr lang="en-US" sz="3600" dirty="0"/>
          </a:p>
        </p:txBody>
      </p:sp>
    </p:spTree>
    <p:extLst>
      <p:ext uri="{BB962C8B-B14F-4D97-AF65-F5344CB8AC3E}">
        <p14:creationId xmlns:p14="http://schemas.microsoft.com/office/powerpoint/2010/main" val="15777104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a:t>
            </a:r>
            <a:r>
              <a:rPr lang="en-US" sz="2800" dirty="0"/>
              <a:t>1774-1790: Formal, wide, natural waist</a:t>
            </a:r>
          </a:p>
          <a:p>
            <a:pPr>
              <a:spcAft>
                <a:spcPts val="600"/>
              </a:spcAft>
            </a:pPr>
            <a:r>
              <a:rPr lang="en-US" sz="2800" dirty="0"/>
              <a:t>	1789-1799: High waists and muslins, full</a:t>
            </a:r>
          </a:p>
          <a:p>
            <a:pPr>
              <a:spcAft>
                <a:spcPts val="600"/>
              </a:spcAft>
            </a:pPr>
            <a:r>
              <a:rPr lang="en-US" sz="2800" dirty="0"/>
              <a:t>	1800-1810: Greek and Roman, narrowing</a:t>
            </a:r>
          </a:p>
          <a:p>
            <a:pPr>
              <a:spcAft>
                <a:spcPts val="600"/>
              </a:spcAft>
            </a:pPr>
            <a:r>
              <a:rPr lang="en-US" sz="2800" dirty="0"/>
              <a:t>	1811-1814: Gothic moves in, decorative trim</a:t>
            </a:r>
          </a:p>
          <a:p>
            <a:pPr>
              <a:spcAft>
                <a:spcPts val="600"/>
              </a:spcAft>
            </a:pPr>
            <a:r>
              <a:rPr lang="en-US" sz="2800" dirty="0"/>
              <a:t>	1815-1817: Shrinking bodice, more trim</a:t>
            </a:r>
          </a:p>
          <a:p>
            <a:pPr>
              <a:spcAft>
                <a:spcPts val="600"/>
              </a:spcAft>
            </a:pPr>
            <a:r>
              <a:rPr lang="en-US" sz="2800" dirty="0"/>
              <a:t>	1817… The return of volume</a:t>
            </a:r>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6073162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2488026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8360455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4555827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13055745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3092" y="152314"/>
            <a:ext cx="3892096" cy="603027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26071163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18955570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3200" dirty="0" smtClean="0"/>
              <a:t>(</a:t>
            </a:r>
            <a:r>
              <a:rPr lang="en-US" sz="3200" dirty="0"/>
              <a:t>Bushman)</a:t>
            </a:r>
          </a:p>
          <a:p>
            <a:pPr marL="0" indent="0">
              <a:buNone/>
            </a:pPr>
            <a:endParaRPr lang="en-US" dirty="0"/>
          </a:p>
        </p:txBody>
      </p:sp>
    </p:spTree>
    <p:extLst>
      <p:ext uri="{BB962C8B-B14F-4D97-AF65-F5344CB8AC3E}">
        <p14:creationId xmlns:p14="http://schemas.microsoft.com/office/powerpoint/2010/main" val="28062618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41329937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33438631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4481534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politics</a:t>
            </a:r>
            <a:r>
              <a:rPr lang="en-US" sz="3600" dirty="0" smtClean="0"/>
              <a:t>?</a:t>
            </a:r>
          </a:p>
          <a:p>
            <a:r>
              <a:rPr lang="en-US" sz="3600" dirty="0" smtClean="0"/>
              <a:t>Was it the price of muslin?</a:t>
            </a:r>
          </a:p>
          <a:p>
            <a:endParaRPr lang="en-US" dirty="0"/>
          </a:p>
        </p:txBody>
      </p:sp>
    </p:spTree>
    <p:extLst>
      <p:ext uri="{BB962C8B-B14F-4D97-AF65-F5344CB8AC3E}">
        <p14:creationId xmlns:p14="http://schemas.microsoft.com/office/powerpoint/2010/main" val="1403777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37806393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50464" y="746519"/>
            <a:ext cx="5525051" cy="6142557"/>
          </a:xfrm>
          <a:prstGeom prst="rect">
            <a:avLst/>
          </a:prstGeom>
        </p:spPr>
      </p:pic>
      <p:sp>
        <p:nvSpPr>
          <p:cNvPr id="3" name="TextBox 2"/>
          <p:cNvSpPr txBox="1"/>
          <p:nvPr/>
        </p:nvSpPr>
        <p:spPr>
          <a:xfrm>
            <a:off x="1018572"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spTree>
    <p:extLst>
      <p:ext uri="{BB962C8B-B14F-4D97-AF65-F5344CB8AC3E}">
        <p14:creationId xmlns:p14="http://schemas.microsoft.com/office/powerpoint/2010/main" val="21340065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5941" y="-343190"/>
            <a:ext cx="5552774" cy="7540204"/>
          </a:xfrm>
          <a:prstGeom prst="rect">
            <a:avLst/>
          </a:prstGeom>
        </p:spPr>
      </p:pic>
    </p:spTree>
    <p:extLst>
      <p:ext uri="{BB962C8B-B14F-4D97-AF65-F5344CB8AC3E}">
        <p14:creationId xmlns:p14="http://schemas.microsoft.com/office/powerpoint/2010/main" val="17370629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29389523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371" y="1071614"/>
            <a:ext cx="3664214" cy="3385542"/>
          </a:xfrm>
          <a:prstGeom prst="rect">
            <a:avLst/>
          </a:prstGeom>
          <a:noFill/>
        </p:spPr>
        <p:txBody>
          <a:bodyPr wrap="square" rtlCol="0">
            <a:spAutoFit/>
          </a:bodyPr>
          <a:lstStyle/>
          <a:p>
            <a:r>
              <a:rPr lang="en-US" i="1" dirty="0" smtClean="0"/>
              <a:t>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980" y="-343976"/>
            <a:ext cx="4508458" cy="7522643"/>
          </a:xfrm>
          <a:prstGeom prst="rect">
            <a:avLst/>
          </a:prstGeom>
        </p:spPr>
      </p:pic>
    </p:spTree>
    <p:extLst>
      <p:ext uri="{BB962C8B-B14F-4D97-AF65-F5344CB8AC3E}">
        <p14:creationId xmlns:p14="http://schemas.microsoft.com/office/powerpoint/2010/main" val="24466594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3693319"/>
          </a:xfrm>
          <a:prstGeom prst="rect">
            <a:avLst/>
          </a:prstGeom>
          <a:noFill/>
        </p:spPr>
        <p:txBody>
          <a:bodyPr wrap="square" rtlCol="0">
            <a:spAutoFit/>
          </a:bodyPr>
          <a:lstStyle/>
          <a:p>
            <a:r>
              <a:rPr lang="en-US" i="1" dirty="0"/>
              <a:t>Tuesday,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endParaRPr lang="en-US" sz="2400" dirty="0"/>
          </a:p>
        </p:txBody>
      </p:sp>
    </p:spTree>
    <p:extLst>
      <p:ext uri="{BB962C8B-B14F-4D97-AF65-F5344CB8AC3E}">
        <p14:creationId xmlns:p14="http://schemas.microsoft.com/office/powerpoint/2010/main" val="33771006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40786703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34178725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6327223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1625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815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377624208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19013523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656" y="681685"/>
            <a:ext cx="8549314" cy="6037953"/>
          </a:xfrm>
          <a:prstGeom prst="rect">
            <a:avLst/>
          </a:prstGeom>
        </p:spPr>
      </p:pic>
      <p:sp>
        <p:nvSpPr>
          <p:cNvPr id="3" name="TextBox 2"/>
          <p:cNvSpPr txBox="1"/>
          <p:nvPr/>
        </p:nvSpPr>
        <p:spPr>
          <a:xfrm>
            <a:off x="0" y="140366"/>
            <a:ext cx="9054469" cy="369332"/>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endParaRPr lang="en-US" dirty="0"/>
          </a:p>
        </p:txBody>
      </p:sp>
    </p:spTree>
    <p:extLst>
      <p:ext uri="{BB962C8B-B14F-4D97-AF65-F5344CB8AC3E}">
        <p14:creationId xmlns:p14="http://schemas.microsoft.com/office/powerpoint/2010/main" val="36667306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35483483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12447339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04-white-puff-mmo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8028"/>
            <a:ext cx="5121653" cy="6231345"/>
          </a:xfrm>
          <a:prstGeom prst="rect">
            <a:avLst/>
          </a:prstGeom>
        </p:spPr>
      </p:pic>
      <p:pic>
        <p:nvPicPr>
          <p:cNvPr id="7" name="Picture 6"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2471" y="238028"/>
            <a:ext cx="5241678" cy="6829549"/>
          </a:xfrm>
          <a:prstGeom prst="rect">
            <a:avLst/>
          </a:prstGeom>
        </p:spPr>
      </p:pic>
    </p:spTree>
    <p:extLst>
      <p:ext uri="{BB962C8B-B14F-4D97-AF65-F5344CB8AC3E}">
        <p14:creationId xmlns:p14="http://schemas.microsoft.com/office/powerpoint/2010/main" val="401471466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pic>
        <p:nvPicPr>
          <p:cNvPr id="3" name="Picture 2" descr="1810-mma-2white-em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0" y="409218"/>
            <a:ext cx="5715000" cy="6299200"/>
          </a:xfrm>
          <a:prstGeom prst="rect">
            <a:avLst/>
          </a:prstGeom>
        </p:spPr>
      </p:pic>
    </p:spTree>
    <p:extLst>
      <p:ext uri="{BB962C8B-B14F-4D97-AF65-F5344CB8AC3E}">
        <p14:creationId xmlns:p14="http://schemas.microsoft.com/office/powerpoint/2010/main" val="39714716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223911151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15875279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35483483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27920676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397689" y="1647799"/>
            <a:ext cx="4442142" cy="461665"/>
          </a:xfrm>
          <a:prstGeom prst="rect">
            <a:avLst/>
          </a:prstGeom>
          <a:noFill/>
        </p:spPr>
        <p:txBody>
          <a:bodyPr wrap="none" rtlCol="0">
            <a:spAutoFit/>
          </a:bodyPr>
          <a:lstStyle/>
          <a:p>
            <a:r>
              <a:rPr lang="en-US" sz="2400" dirty="0" smtClean="0"/>
              <a:t>McCord Museum, Montreal, 1810s</a:t>
            </a:r>
            <a:endParaRPr lang="en-US" sz="2400" dirty="0"/>
          </a:p>
        </p:txBody>
      </p:sp>
    </p:spTree>
    <p:extLst>
      <p:ext uri="{BB962C8B-B14F-4D97-AF65-F5344CB8AC3E}">
        <p14:creationId xmlns:p14="http://schemas.microsoft.com/office/powerpoint/2010/main" val="22739337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229878673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89080995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dragtpuljen-blu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56502" cy="6858000"/>
          </a:xfrm>
          <a:prstGeom prst="rect">
            <a:avLst/>
          </a:prstGeom>
        </p:spPr>
      </p:pic>
      <p:pic>
        <p:nvPicPr>
          <p:cNvPr id="3" name="Picture 2" descr="181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7104" y="0"/>
            <a:ext cx="4446896" cy="6858000"/>
          </a:xfrm>
          <a:prstGeom prst="rect">
            <a:avLst/>
          </a:prstGeom>
        </p:spPr>
      </p:pic>
    </p:spTree>
    <p:extLst>
      <p:ext uri="{BB962C8B-B14F-4D97-AF65-F5344CB8AC3E}">
        <p14:creationId xmlns:p14="http://schemas.microsoft.com/office/powerpoint/2010/main" val="19657807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9341" y="0"/>
            <a:ext cx="3801479" cy="6858000"/>
          </a:xfrm>
          <a:prstGeom prst="rect">
            <a:avLst/>
          </a:prstGeom>
        </p:spPr>
      </p:pic>
      <p:sp>
        <p:nvSpPr>
          <p:cNvPr id="6" name="TextBox 5"/>
          <p:cNvSpPr txBox="1"/>
          <p:nvPr/>
        </p:nvSpPr>
        <p:spPr>
          <a:xfrm>
            <a:off x="4021376" y="2685650"/>
            <a:ext cx="949499" cy="584776"/>
          </a:xfrm>
          <a:prstGeom prst="rect">
            <a:avLst/>
          </a:prstGeom>
          <a:noFill/>
        </p:spPr>
        <p:txBody>
          <a:bodyPr wrap="none" rtlCol="0">
            <a:spAutoFit/>
          </a:bodyPr>
          <a:lstStyle/>
          <a:p>
            <a:r>
              <a:rPr lang="en-US" sz="3200" dirty="0" smtClean="0"/>
              <a:t>1815</a:t>
            </a:r>
            <a:endParaRPr lang="en-US" sz="3200" dirty="0"/>
          </a:p>
        </p:txBody>
      </p:sp>
    </p:spTree>
    <p:extLst>
      <p:ext uri="{BB962C8B-B14F-4D97-AF65-F5344CB8AC3E}">
        <p14:creationId xmlns:p14="http://schemas.microsoft.com/office/powerpoint/2010/main" val="321847666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354834836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2764207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r>
              <a:rPr lang="en-US" sz="2400" dirty="0"/>
              <a:t>• 06-07-1809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29349712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42824907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249580328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women wear?</a:t>
            </a:r>
            <a:endParaRPr lang="en-US" dirty="0"/>
          </a:p>
        </p:txBody>
      </p:sp>
      <p:sp>
        <p:nvSpPr>
          <p:cNvPr id="3" name="Content Placeholder 2"/>
          <p:cNvSpPr>
            <a:spLocks noGrp="1"/>
          </p:cNvSpPr>
          <p:nvPr>
            <p:ph idx="1"/>
          </p:nvPr>
        </p:nvSpPr>
        <p:spPr>
          <a:xfrm>
            <a:off x="914400" y="2118802"/>
            <a:ext cx="7313613" cy="4056062"/>
          </a:xfrm>
        </p:spPr>
        <p:txBody>
          <a:bodyPr>
            <a:normAutofit/>
          </a:bodyPr>
          <a:lstStyle/>
          <a:p>
            <a:pPr marL="0" indent="0" algn="ctr">
              <a:buNone/>
            </a:pPr>
            <a:r>
              <a:rPr lang="en-US" sz="3200" dirty="0" smtClean="0"/>
              <a:t>Women’s basics from the inside out,</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163470112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99205083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457" y="0"/>
            <a:ext cx="3759200" cy="6807200"/>
          </a:xfrm>
          <a:prstGeom prst="rect">
            <a:avLst/>
          </a:prstGeom>
        </p:spPr>
      </p:pic>
      <p:sp>
        <p:nvSpPr>
          <p:cNvPr id="3" name="TextBox 2"/>
          <p:cNvSpPr txBox="1"/>
          <p:nvPr/>
        </p:nvSpPr>
        <p:spPr>
          <a:xfrm>
            <a:off x="4709243" y="1322980"/>
            <a:ext cx="4113973" cy="2954655"/>
          </a:xfrm>
          <a:prstGeom prst="rect">
            <a:avLst/>
          </a:prstGeom>
          <a:noFill/>
        </p:spPr>
        <p:txBody>
          <a:bodyPr wrap="square" rtlCol="0">
            <a:spAutoFit/>
          </a:bodyPr>
          <a:lstStyle/>
          <a:p>
            <a:r>
              <a:rPr lang="en-US" i="1" dirty="0" smtClean="0"/>
              <a:t>Saturday, 9 January 1796:</a:t>
            </a:r>
          </a:p>
          <a:p>
            <a:r>
              <a:rPr lang="en-US" sz="2800" dirty="0" smtClean="0"/>
              <a:t>“You say nothing of the silk stockings; I flatter myself, therefore, that Charles has not purchased any, as I cannot very well to pay them...”</a:t>
            </a:r>
            <a:endParaRPr lang="en-US" sz="2800" dirty="0"/>
          </a:p>
        </p:txBody>
      </p:sp>
    </p:spTree>
    <p:extLst>
      <p:ext uri="{BB962C8B-B14F-4D97-AF65-F5344CB8AC3E}">
        <p14:creationId xmlns:p14="http://schemas.microsoft.com/office/powerpoint/2010/main" val="57485835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498507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10882771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790s-hb_C.I.37.46.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040" y="0"/>
            <a:ext cx="3714269" cy="6801266"/>
          </a:xfrm>
          <a:prstGeom prst="rect">
            <a:avLst/>
          </a:prstGeom>
        </p:spPr>
      </p:pic>
      <p:pic>
        <p:nvPicPr>
          <p:cNvPr id="4" name="Picture 3" descr="3-1811petticoatshow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8577" y="282764"/>
            <a:ext cx="3035760" cy="6021480"/>
          </a:xfrm>
          <a:prstGeom prst="rect">
            <a:avLst/>
          </a:prstGeom>
        </p:spPr>
      </p:pic>
      <p:sp>
        <p:nvSpPr>
          <p:cNvPr id="2" name="TextBox 1"/>
          <p:cNvSpPr txBox="1"/>
          <p:nvPr/>
        </p:nvSpPr>
        <p:spPr>
          <a:xfrm>
            <a:off x="4299168" y="6339601"/>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202166735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26881385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0259262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7889907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656" y="403176"/>
            <a:ext cx="3797300" cy="5422900"/>
          </a:xfrm>
          <a:prstGeom prst="rect">
            <a:avLst/>
          </a:prstGeom>
        </p:spPr>
      </p:pic>
      <p:pic>
        <p:nvPicPr>
          <p:cNvPr id="2" name="Picture 1" descr="cap-1812-mma-front-CI37.45.16_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9059" y="403176"/>
            <a:ext cx="4357688" cy="5422900"/>
          </a:xfrm>
          <a:prstGeom prst="rect">
            <a:avLst/>
          </a:prstGeom>
        </p:spPr>
      </p:pic>
    </p:spTree>
    <p:extLst>
      <p:ext uri="{BB962C8B-B14F-4D97-AF65-F5344CB8AC3E}">
        <p14:creationId xmlns:p14="http://schemas.microsoft.com/office/powerpoint/2010/main" val="128281205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5357427" cy="2523768"/>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a:t>
            </a:r>
            <a:endParaRPr lang="en-US" sz="2800" b="1" dirty="0"/>
          </a:p>
        </p:txBody>
      </p:sp>
      <p:sp>
        <p:nvSpPr>
          <p:cNvPr id="3" name="TextBox 2"/>
          <p:cNvSpPr txBox="1"/>
          <p:nvPr/>
        </p:nvSpPr>
        <p:spPr>
          <a:xfrm>
            <a:off x="304248" y="3095774"/>
            <a:ext cx="4687070" cy="3385542"/>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1674" y="974906"/>
            <a:ext cx="3241244" cy="2371314"/>
          </a:xfrm>
          <a:prstGeom prst="rect">
            <a:avLst/>
          </a:prstGeom>
        </p:spPr>
      </p:pic>
      <p:pic>
        <p:nvPicPr>
          <p:cNvPr id="5" name="Picture 4" descr="Screen Shot 2015-09-30 at 9.15.2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91318" y="3726329"/>
            <a:ext cx="3911600" cy="2324100"/>
          </a:xfrm>
          <a:prstGeom prst="rect">
            <a:avLst/>
          </a:prstGeom>
        </p:spPr>
      </p:pic>
    </p:spTree>
    <p:extLst>
      <p:ext uri="{BB962C8B-B14F-4D97-AF65-F5344CB8AC3E}">
        <p14:creationId xmlns:p14="http://schemas.microsoft.com/office/powerpoint/2010/main" val="156639124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mma-bonnet-CI52.9_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7746" y="1590164"/>
            <a:ext cx="3760831" cy="5175586"/>
          </a:xfrm>
          <a:prstGeom prst="rect">
            <a:avLst/>
          </a:prstGeom>
        </p:spPr>
      </p:pic>
      <p:sp>
        <p:nvSpPr>
          <p:cNvPr id="4" name="TextBox 3"/>
          <p:cNvSpPr txBox="1"/>
          <p:nvPr/>
        </p:nvSpPr>
        <p:spPr>
          <a:xfrm>
            <a:off x="4259485" y="979006"/>
            <a:ext cx="5013490" cy="461665"/>
          </a:xfrm>
          <a:prstGeom prst="rect">
            <a:avLst/>
          </a:prstGeom>
          <a:noFill/>
        </p:spPr>
        <p:txBody>
          <a:bodyPr wrap="square" rtlCol="0">
            <a:spAutoFit/>
          </a:bodyPr>
          <a:lstStyle/>
          <a:p>
            <a:r>
              <a:rPr lang="en-US" sz="2400" dirty="0" smtClean="0"/>
              <a:t>1808-1810: Accommodating Greek hair</a:t>
            </a:r>
            <a:endParaRPr lang="en-US" sz="2400" dirty="0"/>
          </a:p>
        </p:txBody>
      </p:sp>
      <p:pic>
        <p:nvPicPr>
          <p:cNvPr id="5" name="Picture 4" descr="1799-hats-hairdress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79006"/>
            <a:ext cx="4105443" cy="5878994"/>
          </a:xfrm>
          <a:prstGeom prst="rect">
            <a:avLst/>
          </a:prstGeom>
        </p:spPr>
      </p:pic>
      <p:sp>
        <p:nvSpPr>
          <p:cNvPr id="6" name="TextBox 5"/>
          <p:cNvSpPr txBox="1"/>
          <p:nvPr/>
        </p:nvSpPr>
        <p:spPr>
          <a:xfrm>
            <a:off x="0" y="318066"/>
            <a:ext cx="4105443" cy="830997"/>
          </a:xfrm>
          <a:prstGeom prst="rect">
            <a:avLst/>
          </a:prstGeom>
          <a:noFill/>
        </p:spPr>
        <p:txBody>
          <a:bodyPr wrap="square" rtlCol="0">
            <a:spAutoFit/>
          </a:bodyPr>
          <a:lstStyle/>
          <a:p>
            <a:r>
              <a:rPr lang="en-US" sz="2400" dirty="0" smtClean="0"/>
              <a:t>1800-06 Hair and hats round and close to head</a:t>
            </a:r>
            <a:endParaRPr lang="en-US" sz="2400" dirty="0"/>
          </a:p>
        </p:txBody>
      </p:sp>
    </p:spTree>
    <p:extLst>
      <p:ext uri="{BB962C8B-B14F-4D97-AF65-F5344CB8AC3E}">
        <p14:creationId xmlns:p14="http://schemas.microsoft.com/office/powerpoint/2010/main" val="259409927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96628932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4226" y="0"/>
            <a:ext cx="3874080" cy="6858000"/>
          </a:xfrm>
          <a:prstGeom prst="rect">
            <a:avLst/>
          </a:prstGeom>
        </p:spPr>
      </p:pic>
      <p:pic>
        <p:nvPicPr>
          <p:cNvPr id="5" name="Picture 4" descr="1812-cp-bonnets-124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0075" y="0"/>
            <a:ext cx="4250317" cy="6858000"/>
          </a:xfrm>
          <a:prstGeom prst="rect">
            <a:avLst/>
          </a:prstGeom>
        </p:spPr>
      </p:pic>
    </p:spTree>
    <p:extLst>
      <p:ext uri="{BB962C8B-B14F-4D97-AF65-F5344CB8AC3E}">
        <p14:creationId xmlns:p14="http://schemas.microsoft.com/office/powerpoint/2010/main" val="87314537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2971361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0510" y="2784720"/>
            <a:ext cx="4253490" cy="2732110"/>
          </a:xfrm>
          <a:prstGeom prst="rect">
            <a:avLst/>
          </a:prstGeom>
        </p:spPr>
      </p:pic>
      <p:sp>
        <p:nvSpPr>
          <p:cNvPr id="5" name="TextBox 4"/>
          <p:cNvSpPr txBox="1"/>
          <p:nvPr/>
        </p:nvSpPr>
        <p:spPr>
          <a:xfrm>
            <a:off x="5736923" y="304285"/>
            <a:ext cx="3407077" cy="1231106"/>
          </a:xfrm>
          <a:prstGeom prst="rect">
            <a:avLst/>
          </a:prstGeom>
          <a:noFill/>
        </p:spPr>
        <p:txBody>
          <a:bodyPr wrap="square" rtlCol="0">
            <a:spAutoFit/>
          </a:bodyPr>
          <a:lstStyle/>
          <a:p>
            <a:r>
              <a:rPr lang="en-US" i="1" dirty="0" smtClean="0"/>
              <a:t>Wednesday, 9 January 1799:</a:t>
            </a:r>
          </a:p>
          <a:p>
            <a:r>
              <a:rPr lang="en-US" sz="2800" dirty="0" smtClean="0"/>
              <a:t>“I wore my green shoes last night…”</a:t>
            </a:r>
            <a:endParaRPr lang="en-US" sz="2800" dirty="0"/>
          </a:p>
        </p:txBody>
      </p:sp>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77033769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0523" y="807018"/>
            <a:ext cx="5636304" cy="769441"/>
          </a:xfrm>
          <a:prstGeom prst="rect">
            <a:avLst/>
          </a:prstGeom>
          <a:noFill/>
        </p:spPr>
        <p:txBody>
          <a:bodyPr wrap="none" rtlCol="0">
            <a:spAutoFit/>
          </a:bodyPr>
          <a:lstStyle/>
          <a:p>
            <a:r>
              <a:rPr lang="en-US" sz="4400" dirty="0" smtClean="0"/>
              <a:t>Morning: Before Dinner</a:t>
            </a:r>
            <a:endParaRPr lang="en-US" sz="4400" dirty="0"/>
          </a:p>
        </p:txBody>
      </p:sp>
      <p:sp>
        <p:nvSpPr>
          <p:cNvPr id="4" name="TextBox 3"/>
          <p:cNvSpPr txBox="1"/>
          <p:nvPr/>
        </p:nvSpPr>
        <p:spPr>
          <a:xfrm>
            <a:off x="992116" y="2129999"/>
            <a:ext cx="7764959" cy="2564805"/>
          </a:xfrm>
          <a:prstGeom prst="rect">
            <a:avLst/>
          </a:prstGeom>
          <a:noFill/>
        </p:spPr>
        <p:txBody>
          <a:bodyPr wrap="square" rtlCol="0">
            <a:spAutoFit/>
          </a:bodyPr>
          <a:lstStyle/>
          <a:p>
            <a:r>
              <a:rPr lang="en-US" sz="3600" dirty="0" smtClean="0"/>
              <a:t>Early: write, play piano, meet with housekeeper, sew (work), read novels(!)</a:t>
            </a:r>
          </a:p>
          <a:p>
            <a:pPr>
              <a:spcBef>
                <a:spcPts val="1000"/>
              </a:spcBef>
            </a:pPr>
            <a:r>
              <a:rPr lang="en-US" sz="3600" dirty="0" smtClean="0"/>
              <a:t>Breakfast: 10:00-11:00</a:t>
            </a:r>
          </a:p>
          <a:p>
            <a:pPr>
              <a:spcBef>
                <a:spcPts val="1000"/>
              </a:spcBef>
            </a:pPr>
            <a:r>
              <a:rPr lang="en-US" sz="3600" dirty="0" smtClean="0"/>
              <a:t>Mid-day: pay or receive morning calls </a:t>
            </a:r>
            <a:endParaRPr lang="en-US" sz="3600" dirty="0"/>
          </a:p>
        </p:txBody>
      </p:sp>
    </p:spTree>
    <p:extLst>
      <p:ext uri="{BB962C8B-B14F-4D97-AF65-F5344CB8AC3E}">
        <p14:creationId xmlns:p14="http://schemas.microsoft.com/office/powerpoint/2010/main" val="21068964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65617502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51" y="291055"/>
            <a:ext cx="8246124" cy="1446550"/>
          </a:xfrm>
          <a:prstGeom prst="rect">
            <a:avLst/>
          </a:prstGeom>
          <a:noFill/>
        </p:spPr>
        <p:txBody>
          <a:bodyPr wrap="square" rtlCol="0">
            <a:spAutoFit/>
          </a:bodyPr>
          <a:lstStyle/>
          <a:p>
            <a:pPr algn="ctr"/>
            <a:r>
              <a:rPr lang="en-US" sz="4400" dirty="0" smtClean="0"/>
              <a:t>Afternoon, Walking, Promenade, Carriage Dress</a:t>
            </a:r>
            <a:endParaRPr lang="en-US" sz="4400" dirty="0"/>
          </a:p>
        </p:txBody>
      </p:sp>
      <p:pic>
        <p:nvPicPr>
          <p:cNvPr id="3" name="Picture 2" descr="Screen Shot 2015-09-30 at 9.28.5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457" y="1923283"/>
            <a:ext cx="3064023" cy="4934717"/>
          </a:xfrm>
          <a:prstGeom prst="rect">
            <a:avLst/>
          </a:prstGeom>
        </p:spPr>
      </p:pic>
      <p:pic>
        <p:nvPicPr>
          <p:cNvPr id="5" name="Picture 4" descr="Screen Shot 2015-09-30 at 9.30.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0387" y="1923284"/>
            <a:ext cx="2749469" cy="4934716"/>
          </a:xfrm>
          <a:prstGeom prst="rect">
            <a:avLst/>
          </a:prstGeom>
        </p:spPr>
      </p:pic>
      <p:pic>
        <p:nvPicPr>
          <p:cNvPr id="6" name="Picture 5" descr="Screen Shot 2015-09-30 at 9.31.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6135" y="1960034"/>
            <a:ext cx="2120940" cy="4897966"/>
          </a:xfrm>
          <a:prstGeom prst="rect">
            <a:avLst/>
          </a:prstGeom>
        </p:spPr>
      </p:pic>
    </p:spTree>
    <p:extLst>
      <p:ext uri="{BB962C8B-B14F-4D97-AF65-F5344CB8AC3E}">
        <p14:creationId xmlns:p14="http://schemas.microsoft.com/office/powerpoint/2010/main" val="14130452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5248019" cy="4012556"/>
          </a:xfrm>
          <a:prstGeom prst="rect">
            <a:avLst/>
          </a:prstGeom>
        </p:spPr>
      </p:pic>
      <p:sp>
        <p:nvSpPr>
          <p:cNvPr id="5" name="TextBox 4"/>
          <p:cNvSpPr txBox="1"/>
          <p:nvPr/>
        </p:nvSpPr>
        <p:spPr>
          <a:xfrm>
            <a:off x="145511" y="4012557"/>
            <a:ext cx="4999245" cy="2677656"/>
          </a:xfrm>
          <a:prstGeom prst="rect">
            <a:avLst/>
          </a:prstGeom>
          <a:noFill/>
        </p:spPr>
        <p:txBody>
          <a:bodyPr wrap="square" rtlCol="0">
            <a:spAutoFit/>
          </a:bodyPr>
          <a:lstStyle/>
          <a:p>
            <a:r>
              <a:rPr lang="en-US" sz="2400" i="1" dirty="0" smtClean="0"/>
              <a:t>Catherine </a:t>
            </a:r>
            <a:r>
              <a:rPr lang="en-US" sz="2400" i="1" dirty="0" err="1" smtClean="0"/>
              <a:t>Morland</a:t>
            </a:r>
            <a:r>
              <a:rPr lang="en-US" sz="2400" i="1" dirty="0" smtClean="0"/>
              <a:t> of Henry </a:t>
            </a:r>
            <a:r>
              <a:rPr lang="en-US" sz="2400" i="1" dirty="0" err="1" smtClean="0"/>
              <a:t>Tilney</a:t>
            </a:r>
            <a:r>
              <a:rPr lang="en-US" sz="2400" i="1" dirty="0" smtClean="0"/>
              <a:t>: </a:t>
            </a:r>
            <a:r>
              <a:rPr lang="en-US" sz="2400" dirty="0" smtClean="0"/>
              <a:t>“His hat sat so well, and the innumerable capes of his great-coat looked so becomingly important. To be driven by him, next to being dancing with him, was certainly the greatest happiness in the world!”</a:t>
            </a:r>
            <a:endParaRPr lang="en-US" sz="2400" dirty="0"/>
          </a:p>
        </p:txBody>
      </p:sp>
      <p:pic>
        <p:nvPicPr>
          <p:cNvPr id="6" name="Picture 5"/>
          <p:cNvPicPr>
            <a:picLocks noChangeAspect="1"/>
          </p:cNvPicPr>
          <p:nvPr/>
        </p:nvPicPr>
        <p:blipFill>
          <a:blip r:embed="rId4"/>
          <a:stretch>
            <a:fillRect/>
          </a:stretch>
        </p:blipFill>
        <p:spPr>
          <a:xfrm>
            <a:off x="5144756" y="0"/>
            <a:ext cx="3615266" cy="6135623"/>
          </a:xfrm>
          <a:prstGeom prst="rect">
            <a:avLst/>
          </a:prstGeom>
        </p:spPr>
      </p:pic>
    </p:spTree>
    <p:extLst>
      <p:ext uri="{BB962C8B-B14F-4D97-AF65-F5344CB8AC3E}">
        <p14:creationId xmlns:p14="http://schemas.microsoft.com/office/powerpoint/2010/main" val="391115488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7052" y="-1667881"/>
            <a:ext cx="3479019" cy="8671409"/>
          </a:xfrm>
          <a:prstGeom prst="rect">
            <a:avLst/>
          </a:prstGeom>
        </p:spPr>
      </p:pic>
      <p:sp>
        <p:nvSpPr>
          <p:cNvPr id="4" name="Rectangle 3"/>
          <p:cNvSpPr/>
          <p:nvPr/>
        </p:nvSpPr>
        <p:spPr>
          <a:xfrm>
            <a:off x="145510" y="132942"/>
            <a:ext cx="3861804" cy="1323439"/>
          </a:xfrm>
          <a:prstGeom prst="rect">
            <a:avLst/>
          </a:prstGeom>
        </p:spPr>
        <p:txBody>
          <a:bodyPr wrap="none">
            <a:spAutoFit/>
          </a:bodyPr>
          <a:lstStyle/>
          <a:p>
            <a:pPr lvl="0"/>
            <a:r>
              <a:rPr lang="en-US" sz="4000" dirty="0" smtClean="0">
                <a:solidFill>
                  <a:prstClr val="black"/>
                </a:solidFill>
              </a:rPr>
              <a:t>Cloaks: 1794-1797</a:t>
            </a:r>
          </a:p>
          <a:p>
            <a:pPr lvl="0"/>
            <a:endParaRPr lang="en-US" sz="4000" dirty="0">
              <a:solidFill>
                <a:prstClr val="black"/>
              </a:solidFill>
            </a:endParaRPr>
          </a:p>
        </p:txBody>
      </p:sp>
    </p:spTree>
    <p:extLst>
      <p:ext uri="{BB962C8B-B14F-4D97-AF65-F5344CB8AC3E}">
        <p14:creationId xmlns:p14="http://schemas.microsoft.com/office/powerpoint/2010/main" val="70349376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8538" y="0"/>
            <a:ext cx="4668779" cy="3492668"/>
          </a:xfrm>
          <a:prstGeom prst="rect">
            <a:avLst/>
          </a:prstGeom>
        </p:spPr>
      </p:pic>
      <p:pic>
        <p:nvPicPr>
          <p:cNvPr id="6" name="Picture 5" descr="hern2.1.13_fig4_lba1116_bi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04618" y="2284460"/>
            <a:ext cx="3439229" cy="4573540"/>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spTree>
    <p:extLst>
      <p:ext uri="{BB962C8B-B14F-4D97-AF65-F5344CB8AC3E}">
        <p14:creationId xmlns:p14="http://schemas.microsoft.com/office/powerpoint/2010/main" val="338920256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095" y="-926510"/>
            <a:ext cx="4550815" cy="8224181"/>
          </a:xfrm>
          <a:prstGeom prst="rect">
            <a:avLst/>
          </a:prstGeom>
        </p:spPr>
      </p:pic>
      <p:pic>
        <p:nvPicPr>
          <p:cNvPr id="4" name="Picture 3" descr="1814-blucher-bonnet-and-spencer-june-1814-la-belle-assemb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8901" y="1848737"/>
            <a:ext cx="3106823" cy="5115100"/>
          </a:xfrm>
          <a:prstGeom prst="rect">
            <a:avLst/>
          </a:prstGeom>
        </p:spPr>
      </p:pic>
      <p:pic>
        <p:nvPicPr>
          <p:cNvPr id="5" name="Picture 4" descr="1814-spenc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8839" y="92608"/>
            <a:ext cx="3545161" cy="6196619"/>
          </a:xfrm>
          <a:prstGeom prst="rect">
            <a:avLst/>
          </a:prstGeom>
        </p:spPr>
      </p:pic>
    </p:spTree>
    <p:extLst>
      <p:ext uri="{BB962C8B-B14F-4D97-AF65-F5344CB8AC3E}">
        <p14:creationId xmlns:p14="http://schemas.microsoft.com/office/powerpoint/2010/main" val="349389268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706" y="291055"/>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pic>
        <p:nvPicPr>
          <p:cNvPr id="2" name="Picture 1" descr="Screen Shot 2015-09-30 at 9.07.2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75300" y="0"/>
            <a:ext cx="3568700" cy="6794500"/>
          </a:xfrm>
          <a:prstGeom prst="rect">
            <a:avLst/>
          </a:prstGeom>
        </p:spPr>
      </p:pic>
      <p:pic>
        <p:nvPicPr>
          <p:cNvPr id="4" name="Picture 3"/>
          <p:cNvPicPr>
            <a:picLocks noChangeAspect="1"/>
          </p:cNvPicPr>
          <p:nvPr/>
        </p:nvPicPr>
        <p:blipFill>
          <a:blip r:embed="rId4"/>
          <a:stretch>
            <a:fillRect/>
          </a:stretch>
        </p:blipFill>
        <p:spPr>
          <a:xfrm>
            <a:off x="2566988" y="2713623"/>
            <a:ext cx="2794000" cy="3759200"/>
          </a:xfrm>
          <a:prstGeom prst="rect">
            <a:avLst/>
          </a:prstGeom>
        </p:spPr>
      </p:pic>
    </p:spTree>
    <p:extLst>
      <p:ext uri="{BB962C8B-B14F-4D97-AF65-F5344CB8AC3E}">
        <p14:creationId xmlns:p14="http://schemas.microsoft.com/office/powerpoint/2010/main" val="180482520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2313" y="85260"/>
            <a:ext cx="4171849" cy="7275473"/>
          </a:xfrm>
          <a:prstGeom prst="rect">
            <a:avLst/>
          </a:prstGeom>
        </p:spPr>
      </p:pic>
    </p:spTree>
    <p:extLst>
      <p:ext uri="{BB962C8B-B14F-4D97-AF65-F5344CB8AC3E}">
        <p14:creationId xmlns:p14="http://schemas.microsoft.com/office/powerpoint/2010/main" val="259102639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7205"/>
            <a:ext cx="5932875" cy="5133164"/>
          </a:xfrm>
          <a:prstGeom prst="rect">
            <a:avLst/>
          </a:prstGeom>
        </p:spPr>
      </p:pic>
      <p:pic>
        <p:nvPicPr>
          <p:cNvPr id="3" name="Picture 2" descr="1817-jfd19-021-spencerdress-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6707" y="1208874"/>
            <a:ext cx="4467293" cy="5649126"/>
          </a:xfrm>
          <a:prstGeom prst="rect">
            <a:avLst/>
          </a:prstGeom>
        </p:spPr>
      </p:pic>
    </p:spTree>
    <p:extLst>
      <p:ext uri="{BB962C8B-B14F-4D97-AF65-F5344CB8AC3E}">
        <p14:creationId xmlns:p14="http://schemas.microsoft.com/office/powerpoint/2010/main" val="163505000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291861873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candace-fuscia-sp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52" y="0"/>
            <a:ext cx="4146389" cy="6896964"/>
          </a:xfrm>
          <a:prstGeom prst="rect">
            <a:avLst/>
          </a:prstGeom>
        </p:spPr>
      </p:pic>
      <p:pic>
        <p:nvPicPr>
          <p:cNvPr id="6" name="Picture 5" descr="1815-morning-and-blue-wal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8719" y="0"/>
            <a:ext cx="3937609" cy="6858000"/>
          </a:xfrm>
          <a:prstGeom prst="rect">
            <a:avLst/>
          </a:prstGeom>
        </p:spPr>
      </p:pic>
    </p:spTree>
    <p:extLst>
      <p:ext uri="{BB962C8B-B14F-4D97-AF65-F5344CB8AC3E}">
        <p14:creationId xmlns:p14="http://schemas.microsoft.com/office/powerpoint/2010/main" val="328286342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edgewood-showrrom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8902"/>
            <a:ext cx="9144000" cy="5595000"/>
          </a:xfrm>
          <a:prstGeom prst="rect">
            <a:avLst/>
          </a:prstGeom>
        </p:spPr>
      </p:pic>
    </p:spTree>
    <p:extLst>
      <p:ext uri="{BB962C8B-B14F-4D97-AF65-F5344CB8AC3E}">
        <p14:creationId xmlns:p14="http://schemas.microsoft.com/office/powerpoint/2010/main" val="253348535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1168400"/>
            <a:ext cx="6350000" cy="4508500"/>
          </a:xfrm>
          <a:prstGeom prst="rect">
            <a:avLst/>
          </a:prstGeom>
        </p:spPr>
      </p:pic>
    </p:spTree>
    <p:extLst>
      <p:ext uri="{BB962C8B-B14F-4D97-AF65-F5344CB8AC3E}">
        <p14:creationId xmlns:p14="http://schemas.microsoft.com/office/powerpoint/2010/main" val="200969860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3378</TotalTime>
  <Words>6265</Words>
  <Application>Microsoft Macintosh PowerPoint</Application>
  <PresentationFormat>On-screen Show (4:3)</PresentationFormat>
  <Paragraphs>466</Paragraphs>
  <Slides>122</Slides>
  <Notes>111</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Inkwell</vt:lpstr>
      <vt:lpstr>The Fashionable Miss Austen</vt:lpstr>
      <vt:lpstr>PowerPoint Presentation</vt:lpstr>
      <vt:lpstr>The Novels</vt:lpstr>
      <vt:lpstr>PowerPoint Presentation</vt:lpstr>
      <vt:lpstr>PowerPoint Presentation</vt:lpstr>
      <vt:lpstr>PowerPoint Presentation</vt:lpstr>
      <vt:lpstr>Worcester Gazette. (Worcester, MA) • 06-07-1809</vt:lpstr>
      <vt:lpstr>What did men wear?</vt:lpstr>
      <vt:lpstr>PowerPoint Presentation</vt:lpstr>
      <vt:lpstr>PowerPoint Presentation</vt:lpstr>
      <vt:lpstr>The Worcester GAZETTE. (Worcester, Massachusetts)  05-06-1795 </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women wear?</vt:lpstr>
      <vt:lpstr>What did women wear?</vt:lpstr>
      <vt:lpstr>What did women wear?</vt:lpstr>
      <vt:lpstr>PowerPoint Presentation</vt:lpstr>
      <vt:lpstr>Jane Austen 1774-1817</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What did women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Austen, Fashion,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172</cp:revision>
  <dcterms:created xsi:type="dcterms:W3CDTF">2012-09-21T21:03:39Z</dcterms:created>
  <dcterms:modified xsi:type="dcterms:W3CDTF">2015-10-01T17:08:46Z</dcterms:modified>
</cp:coreProperties>
</file>