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12"/>
  </p:notesMasterIdLst>
  <p:sldIdLst>
    <p:sldId id="256" r:id="rId2"/>
    <p:sldId id="418" r:id="rId3"/>
    <p:sldId id="433" r:id="rId4"/>
    <p:sldId id="357" r:id="rId5"/>
    <p:sldId id="358" r:id="rId6"/>
    <p:sldId id="360" r:id="rId7"/>
    <p:sldId id="359" r:id="rId8"/>
    <p:sldId id="361" r:id="rId9"/>
    <p:sldId id="363" r:id="rId10"/>
    <p:sldId id="431" r:id="rId11"/>
    <p:sldId id="370" r:id="rId12"/>
    <p:sldId id="364" r:id="rId13"/>
    <p:sldId id="362" r:id="rId14"/>
    <p:sldId id="365" r:id="rId15"/>
    <p:sldId id="366" r:id="rId16"/>
    <p:sldId id="367" r:id="rId17"/>
    <p:sldId id="368" r:id="rId18"/>
    <p:sldId id="369" r:id="rId19"/>
    <p:sldId id="403" r:id="rId20"/>
    <p:sldId id="371" r:id="rId21"/>
    <p:sldId id="372" r:id="rId22"/>
    <p:sldId id="409" r:id="rId23"/>
    <p:sldId id="373" r:id="rId24"/>
    <p:sldId id="429" r:id="rId25"/>
    <p:sldId id="410" r:id="rId26"/>
    <p:sldId id="374" r:id="rId27"/>
    <p:sldId id="377" r:id="rId28"/>
    <p:sldId id="376" r:id="rId29"/>
    <p:sldId id="404" r:id="rId30"/>
    <p:sldId id="394" r:id="rId31"/>
    <p:sldId id="379" r:id="rId32"/>
    <p:sldId id="383" r:id="rId33"/>
    <p:sldId id="384" r:id="rId34"/>
    <p:sldId id="462" r:id="rId35"/>
    <p:sldId id="391" r:id="rId36"/>
    <p:sldId id="389" r:id="rId37"/>
    <p:sldId id="390" r:id="rId38"/>
    <p:sldId id="387" r:id="rId39"/>
    <p:sldId id="388" r:id="rId40"/>
    <p:sldId id="393" r:id="rId41"/>
    <p:sldId id="399" r:id="rId42"/>
    <p:sldId id="395" r:id="rId43"/>
    <p:sldId id="414" r:id="rId44"/>
    <p:sldId id="396" r:id="rId45"/>
    <p:sldId id="397" r:id="rId46"/>
    <p:sldId id="398" r:id="rId47"/>
    <p:sldId id="381" r:id="rId48"/>
    <p:sldId id="382" r:id="rId49"/>
    <p:sldId id="380" r:id="rId50"/>
    <p:sldId id="416" r:id="rId51"/>
    <p:sldId id="415" r:id="rId52"/>
    <p:sldId id="401" r:id="rId53"/>
    <p:sldId id="405" r:id="rId54"/>
    <p:sldId id="461" r:id="rId55"/>
    <p:sldId id="463" r:id="rId56"/>
    <p:sldId id="421" r:id="rId57"/>
    <p:sldId id="420" r:id="rId58"/>
    <p:sldId id="303" r:id="rId59"/>
    <p:sldId id="448" r:id="rId60"/>
    <p:sldId id="257" r:id="rId61"/>
    <p:sldId id="447" r:id="rId62"/>
    <p:sldId id="258" r:id="rId63"/>
    <p:sldId id="348" r:id="rId64"/>
    <p:sldId id="261" r:id="rId65"/>
    <p:sldId id="260" r:id="rId66"/>
    <p:sldId id="349" r:id="rId67"/>
    <p:sldId id="265" r:id="rId68"/>
    <p:sldId id="351" r:id="rId69"/>
    <p:sldId id="264" r:id="rId70"/>
    <p:sldId id="288" r:id="rId71"/>
    <p:sldId id="424" r:id="rId72"/>
    <p:sldId id="266" r:id="rId73"/>
    <p:sldId id="263" r:id="rId74"/>
    <p:sldId id="460" r:id="rId75"/>
    <p:sldId id="451" r:id="rId76"/>
    <p:sldId id="286" r:id="rId77"/>
    <p:sldId id="287" r:id="rId78"/>
    <p:sldId id="427" r:id="rId79"/>
    <p:sldId id="423" r:id="rId80"/>
    <p:sldId id="450" r:id="rId81"/>
    <p:sldId id="352" r:id="rId82"/>
    <p:sldId id="269" r:id="rId83"/>
    <p:sldId id="270" r:id="rId84"/>
    <p:sldId id="402" r:id="rId85"/>
    <p:sldId id="297" r:id="rId86"/>
    <p:sldId id="271" r:id="rId87"/>
    <p:sldId id="452" r:id="rId88"/>
    <p:sldId id="428" r:id="rId89"/>
    <p:sldId id="298" r:id="rId90"/>
    <p:sldId id="299" r:id="rId91"/>
    <p:sldId id="412" r:id="rId92"/>
    <p:sldId id="355" r:id="rId93"/>
    <p:sldId id="465" r:id="rId94"/>
    <p:sldId id="464" r:id="rId95"/>
    <p:sldId id="274" r:id="rId96"/>
    <p:sldId id="353" r:id="rId97"/>
    <p:sldId id="301" r:id="rId98"/>
    <p:sldId id="356" r:id="rId99"/>
    <p:sldId id="432" r:id="rId100"/>
    <p:sldId id="466" r:id="rId101"/>
    <p:sldId id="435" r:id="rId102"/>
    <p:sldId id="437" r:id="rId103"/>
    <p:sldId id="443" r:id="rId104"/>
    <p:sldId id="441" r:id="rId105"/>
    <p:sldId id="440" r:id="rId106"/>
    <p:sldId id="445" r:id="rId107"/>
    <p:sldId id="444" r:id="rId108"/>
    <p:sldId id="439" r:id="rId109"/>
    <p:sldId id="467" r:id="rId110"/>
    <p:sldId id="453"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6" d="100"/>
          <a:sy n="96" d="100"/>
        </p:scale>
        <p:origin x="-864" y="-288"/>
      </p:cViewPr>
      <p:guideLst>
        <p:guide orient="horz" pos="1794"/>
        <p:guide pos="3388"/>
      </p:guideLst>
    </p:cSldViewPr>
  </p:slideViewPr>
  <p:notesTextViewPr>
    <p:cViewPr>
      <p:scale>
        <a:sx n="100" d="100"/>
        <a:sy n="100" d="100"/>
      </p:scale>
      <p:origin x="0" y="0"/>
    </p:cViewPr>
  </p:notesTextViewPr>
  <p:sorterViewPr>
    <p:cViewPr>
      <p:scale>
        <a:sx n="66" d="100"/>
        <a:sy n="66" d="100"/>
      </p:scale>
      <p:origin x="0" y="631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627BA-A1C8-124E-A9C4-A812788A375C}" type="datetimeFigureOut">
              <a:rPr lang="en-US" smtClean="0"/>
              <a:t>2/12/15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CE9401-6419-7A47-A111-9825583A977A}" type="slidenum">
              <a:rPr lang="en-US" smtClean="0"/>
              <a:t>‹#›</a:t>
            </a:fld>
            <a:endParaRPr lang="en-US"/>
          </a:p>
        </p:txBody>
      </p:sp>
    </p:spTree>
    <p:extLst>
      <p:ext uri="{BB962C8B-B14F-4D97-AF65-F5344CB8AC3E}">
        <p14:creationId xmlns:p14="http://schemas.microsoft.com/office/powerpoint/2010/main" val="3488259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177482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a:t>
            </a:r>
            <a:r>
              <a:rPr lang="en-US" dirty="0" err="1" smtClean="0"/>
              <a:t>CloakRoom</a:t>
            </a:r>
            <a:r>
              <a:rPr lang="en-US" dirty="0" smtClean="0"/>
              <a:t> at the Assembly</a:t>
            </a:r>
            <a:r>
              <a:rPr lang="en-US" baseline="0" dirty="0" smtClean="0"/>
              <a:t> Rooms at Clifton”</a:t>
            </a:r>
            <a:r>
              <a:rPr lang="en-US" dirty="0" smtClean="0"/>
              <a:t>1818: Yolanda</a:t>
            </a:r>
            <a:r>
              <a:rPr lang="en-US" baseline="0" dirty="0" smtClean="0"/>
              <a:t> </a:t>
            </a:r>
            <a:r>
              <a:rPr lang="en-US" dirty="0" smtClean="0"/>
              <a:t>Shows examples of all </a:t>
            </a:r>
            <a:r>
              <a:rPr lang="en-US" dirty="0" err="1" smtClean="0"/>
              <a:t>mens</a:t>
            </a:r>
            <a:r>
              <a:rPr lang="en-US" dirty="0" smtClean="0"/>
              <a:t> options. The older gentleman on the left wears</a:t>
            </a:r>
            <a:r>
              <a:rPr lang="en-US" baseline="0" dirty="0" smtClean="0"/>
              <a:t> grey/light silk breeches, the </a:t>
            </a:r>
            <a:r>
              <a:rPr lang="en-US" baseline="0" dirty="0" err="1" smtClean="0"/>
              <a:t>armu</a:t>
            </a:r>
            <a:r>
              <a:rPr lang="en-US" baseline="0" dirty="0" smtClean="0"/>
              <a:t> men are in their uniforms with </a:t>
            </a:r>
            <a:r>
              <a:rPr lang="en-US" baseline="0" dirty="0" err="1" smtClean="0"/>
              <a:t>panataloons</a:t>
            </a:r>
            <a:r>
              <a:rPr lang="en-US" baseline="0" dirty="0" smtClean="0"/>
              <a:t>,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 statue</a:t>
            </a:r>
            <a:r>
              <a:rPr lang="en-US" baseline="0" dirty="0" smtClean="0"/>
              <a:t> of Titus, Lord Byron. Style names “The Brutus” “The Windswept” “The Stanhope Crop”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 Brummell would not have approved these extremes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16</a:t>
            </a:fld>
            <a:endParaRPr lang="en-US"/>
          </a:p>
        </p:txBody>
      </p:sp>
    </p:spTree>
    <p:extLst>
      <p:ext uri="{BB962C8B-B14F-4D97-AF65-F5344CB8AC3E}">
        <p14:creationId xmlns:p14="http://schemas.microsoft.com/office/powerpoint/2010/main" val="3656390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neckcloth</a:t>
            </a:r>
            <a:r>
              <a:rPr lang="en-US" dirty="0" smtClean="0"/>
              <a:t> styles with fanciful names. The boxing</a:t>
            </a:r>
            <a:r>
              <a:rPr lang="en-US" baseline="0" dirty="0" smtClean="0"/>
              <a:t> star </a:t>
            </a:r>
            <a:r>
              <a:rPr lang="en-US" baseline="0" dirty="0" err="1" smtClean="0"/>
              <a:t>Jem</a:t>
            </a:r>
            <a:r>
              <a:rPr lang="en-US" baseline="0" dirty="0" smtClean="0"/>
              <a:t> Belcher with his trademark spotted </a:t>
            </a:r>
            <a:r>
              <a:rPr lang="en-US" baseline="0" dirty="0" err="1" smtClean="0"/>
              <a:t>neckcloth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175732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4097908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Wpmens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a:t>
            </a:r>
            <a:r>
              <a:rPr lang="en-US" baseline="0" dirty="0" err="1" smtClean="0"/>
              <a:t>differetnly</a:t>
            </a:r>
            <a:r>
              <a:rPr lang="en-US" baseline="0" dirty="0" smtClean="0"/>
              <a:t>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a:t>
            </a:fld>
            <a:endParaRPr lang="en-US"/>
          </a:p>
        </p:txBody>
      </p:sp>
    </p:spTree>
    <p:extLst>
      <p:ext uri="{BB962C8B-B14F-4D97-AF65-F5344CB8AC3E}">
        <p14:creationId xmlns:p14="http://schemas.microsoft.com/office/powerpoint/2010/main" val="421396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468604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Thursday Sept 16: What a good for nothing fellow Charles is to bespeak the stockings. I hope he will be too hot all the rest of his life for it.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25</a:t>
            </a:fld>
            <a:endParaRPr lang="en-US"/>
          </a:p>
        </p:txBody>
      </p:sp>
    </p:spTree>
    <p:extLst>
      <p:ext uri="{BB962C8B-B14F-4D97-AF65-F5344CB8AC3E}">
        <p14:creationId xmlns:p14="http://schemas.microsoft.com/office/powerpoint/2010/main" val="2163340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99121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1114989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Even if paying calls, although for those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Cloaks, hats, hair, fine spotted or sprigged muslin</a:t>
            </a:r>
            <a:r>
              <a:rPr lang="en-US" baseline="0" dirty="0" smtClean="0"/>
              <a:t> (</a:t>
            </a:r>
            <a:r>
              <a:rPr lang="en-US" dirty="0" smtClean="0"/>
              <a:t>Indian cotton) gowns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3212471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74794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p>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3309743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Spencers</a:t>
            </a:r>
            <a:r>
              <a:rPr lang="en-US" dirty="0" smtClean="0"/>
              <a:t> usually did</a:t>
            </a:r>
            <a:r>
              <a:rPr lang="en-US" baseline="0" dirty="0" smtClean="0"/>
              <a:t> not match the dress, but in some cases, as here, they were meant to be worn together. In this case, since the dress will not be worn alone, the sleeves have been made of net to make the outfit lighter and more fitted.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38</a:t>
            </a:fld>
            <a:endParaRPr lang="en-US"/>
          </a:p>
        </p:txBody>
      </p:sp>
    </p:spTree>
    <p:extLst>
      <p:ext uri="{BB962C8B-B14F-4D97-AF65-F5344CB8AC3E}">
        <p14:creationId xmlns:p14="http://schemas.microsoft.com/office/powerpoint/2010/main" val="2438625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Spencer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39</a:t>
            </a:fld>
            <a:endParaRPr lang="en-US"/>
          </a:p>
        </p:txBody>
      </p:sp>
    </p:spTree>
    <p:extLst>
      <p:ext uri="{BB962C8B-B14F-4D97-AF65-F5344CB8AC3E}">
        <p14:creationId xmlns:p14="http://schemas.microsoft.com/office/powerpoint/2010/main" val="4110233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ladies got to wear caped</a:t>
            </a:r>
            <a:r>
              <a:rPr lang="en-US" baseline="0" dirty="0" smtClean="0"/>
              <a:t> greatcoats!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40</a:t>
            </a:fld>
            <a:endParaRPr lang="en-US"/>
          </a:p>
        </p:txBody>
      </p:sp>
    </p:spTree>
    <p:extLst>
      <p:ext uri="{BB962C8B-B14F-4D97-AF65-F5344CB8AC3E}">
        <p14:creationId xmlns:p14="http://schemas.microsoft.com/office/powerpoint/2010/main" val="2379863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Gloves, shawls,</a:t>
            </a:r>
            <a:r>
              <a:rPr lang="en-US" baseline="0" dirty="0" smtClean="0"/>
              <a:t> half-boots. And a ruff and spencer that look quite like the one made for “Bright Star</a:t>
            </a:r>
            <a:r>
              <a:rPr lang="en-US" baseline="0" dirty="0" smtClean="0"/>
              <a:t>”</a:t>
            </a:r>
          </a:p>
          <a:p>
            <a:pPr marL="228600" indent="-228600">
              <a:buAutoNum type="arabicParenR"/>
            </a:pPr>
            <a:r>
              <a:rPr lang="en-US" baseline="0" dirty="0" smtClean="0"/>
              <a:t>1815-1818</a:t>
            </a:r>
          </a:p>
          <a:p>
            <a:pPr marL="228600" indent="-228600">
              <a:buAutoNum type="arabicParenR"/>
            </a:pPr>
            <a:r>
              <a:rPr lang="en-US" baseline="0" dirty="0" smtClean="0"/>
              <a:t>Printed in La Mode </a:t>
            </a:r>
            <a:r>
              <a:rPr lang="en-US" baseline="0" dirty="0" err="1" smtClean="0"/>
              <a:t>Illustre</a:t>
            </a:r>
            <a:r>
              <a:rPr lang="en-US" baseline="0" dirty="0" smtClean="0"/>
              <a:t>? See also a copy in Ackermann, Dec.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2414171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1799-1804 smaller, 1814 stovepipe, shako and other extreme bonnets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42</a:t>
            </a:fld>
            <a:endParaRPr lang="en-US"/>
          </a:p>
        </p:txBody>
      </p:sp>
    </p:spTree>
    <p:extLst>
      <p:ext uri="{BB962C8B-B14F-4D97-AF65-F5344CB8AC3E}">
        <p14:creationId xmlns:p14="http://schemas.microsoft.com/office/powerpoint/2010/main" val="159145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a:t>
            </a:r>
            <a:r>
              <a:rPr lang="en-US" dirty="0" smtClean="0"/>
              <a:t>bonnets and hats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2079910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2449185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then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1386738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a:t>
            </a:r>
            <a:r>
              <a:rPr lang="en-US" dirty="0" smtClean="0"/>
              <a:t>dress</a:t>
            </a:r>
          </a:p>
          <a:p>
            <a:r>
              <a:rPr lang="en-US" dirty="0" smtClean="0"/>
              <a:t>1)</a:t>
            </a:r>
            <a:r>
              <a:rPr lang="en-US" baseline="0" dirty="0" smtClean="0"/>
              <a:t> Ackermann, March 1814</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Edward and Fly would have walked to go shooting with the object to bring back birds. If they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3764211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Ackermann, Jan. 1813</a:t>
            </a:r>
          </a:p>
          <a:p>
            <a:pPr marL="228600" indent="-228600">
              <a:buAutoNum type="arabicParenR"/>
            </a:pPr>
            <a:r>
              <a:rPr lang="en-US" baseline="0" dirty="0" smtClean="0"/>
              <a:t>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2445891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 dress, </a:t>
            </a:r>
            <a:r>
              <a:rPr lang="en-US" dirty="0" err="1" smtClean="0"/>
              <a:t>Ackermanns</a:t>
            </a:r>
            <a:r>
              <a:rPr lang="en-US" dirty="0" smtClean="0"/>
              <a:t>,</a:t>
            </a:r>
            <a:r>
              <a:rPr lang="en-US" baseline="0" dirty="0" smtClean="0"/>
              <a:t> Feb. 1814.</a:t>
            </a:r>
          </a:p>
          <a:p>
            <a:r>
              <a:rPr lang="en-US" baseline="0" dirty="0" smtClean="0"/>
              <a:t> </a:t>
            </a:r>
            <a:r>
              <a:rPr lang="en-US" baseline="0" dirty="0" smtClean="0"/>
              <a:t>Peach-colored dress: McCord </a:t>
            </a:r>
            <a:r>
              <a:rPr lang="en-US" baseline="0" dirty="0" smtClean="0"/>
              <a:t>Museum,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49</a:t>
            </a:fld>
            <a:endParaRPr lang="en-US"/>
          </a:p>
        </p:txBody>
      </p:sp>
    </p:spTree>
    <p:extLst>
      <p:ext uri="{BB962C8B-B14F-4D97-AF65-F5344CB8AC3E}">
        <p14:creationId xmlns:p14="http://schemas.microsoft.com/office/powerpoint/2010/main" val="4139450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death of Mrs. Edward Austen</a:t>
            </a:r>
          </a:p>
          <a:p>
            <a:r>
              <a:rPr lang="en-US" dirty="0" smtClean="0"/>
              <a:t>Specialty Dress: Mourning. </a:t>
            </a:r>
            <a:r>
              <a:rPr lang="en-US" dirty="0" err="1" smtClean="0"/>
              <a:t>Bombazeen</a:t>
            </a:r>
            <a:r>
              <a:rPr lang="en-US" dirty="0" smtClean="0"/>
              <a:t> (</a:t>
            </a:r>
            <a:r>
              <a:rPr lang="en-US" dirty="0" err="1" smtClean="0"/>
              <a:t>bombazin</a:t>
            </a:r>
            <a:r>
              <a:rPr lang="en-US" dirty="0" smtClean="0"/>
              <a:t>) was particularly</a:t>
            </a:r>
            <a:r>
              <a:rPr lang="en-US" baseline="0" dirty="0" smtClean="0"/>
              <a:t> popular for mourning because it was a twill silk with a dull, not shiny, surface.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3936541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208875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5457717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53</a:t>
            </a:fld>
            <a:endParaRPr lang="en-US"/>
          </a:p>
        </p:txBody>
      </p:sp>
    </p:spTree>
    <p:extLst>
      <p:ext uri="{BB962C8B-B14F-4D97-AF65-F5344CB8AC3E}">
        <p14:creationId xmlns:p14="http://schemas.microsoft.com/office/powerpoint/2010/main" val="1494175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280132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ask you, at the end of the talk to solve a mystery. Here’s the story.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Stanier</a:t>
            </a:r>
            <a:r>
              <a:rPr lang="en-US" dirty="0" smtClean="0"/>
              <a:t> Clarke, librarian to Prince Regent, first  met Austen at Carlton House in 1815 to discuss The</a:t>
            </a:r>
            <a:r>
              <a:rPr lang="en-US" baseline="0" dirty="0" smtClean="0"/>
              <a:t> Prince Regent’s invitation to her to dedicate her next novel to him. Clarke was impressed by Austen, writing to her several times afterwards. In one letter he suggested she make a character for her next novel that was obviously himself</a:t>
            </a:r>
            <a:r>
              <a:rPr lang="en-US" dirty="0" smtClean="0"/>
              <a:t>. He also had kept a sketch book for many years. Richard Wheeler, Austen scholar, found and bought this sketchbook in 1998. Though this sketch was not labeled he determined it must be Austen and wrote his reasoning. Unfortunately, the outfit worn</a:t>
            </a:r>
            <a:r>
              <a:rPr lang="en-US" baseline="0" dirty="0" smtClean="0"/>
              <a:t> by this woman is more likely that of about 1797-99. So either he sketched Austen in a completely out of date outfit, or she far behind the fashion times in what she wore (not likely!) or this is someone else entirely.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1379749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 Breeches continued in popularity throughout Austen’s lifetime. By the 180ss they were beginning to be nudged out by pantaloons and trousers but hung on in the country or for formal wear. And they were never allowed into </a:t>
            </a:r>
            <a:r>
              <a:rPr lang="en-US" baseline="0" dirty="0" err="1" smtClean="0"/>
              <a:t>Almack’s</a:t>
            </a:r>
            <a:r>
              <a:rPr lang="en-US" baseline="0" dirty="0" smtClean="0"/>
              <a:t> in anything but knee breeches. There is a story, unconfirmed, that even the Duke of Wellington was turned away when he arrived in trousers. Another version has him turned away because he arrived after the official time allowed, midnight.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16533193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a:t>
            </a:r>
            <a:r>
              <a:rPr lang="en-US" baseline="0" dirty="0" smtClean="0"/>
              <a:t> at clothing during her lifetime we see that her life 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Stays,</a:t>
            </a:r>
            <a:r>
              <a:rPr lang="en-US" baseline="0" dirty="0" smtClean="0"/>
              <a:t> Hoops and shift – Kyoto Museum. Additional stays, Fleming Museum. Though the cut and boning layout evolved to be quite efficient by </a:t>
            </a:r>
            <a:r>
              <a:rPr lang="en-US" baseline="0" dirty="0" err="1" smtClean="0"/>
              <a:t>centurr’s</a:t>
            </a:r>
            <a:r>
              <a:rPr lang="en-US" baseline="0" dirty="0" smtClean="0"/>
              <a:t> end, the 18</a:t>
            </a:r>
            <a:r>
              <a:rPr lang="en-US" baseline="30000" dirty="0" smtClean="0"/>
              <a:t>th</a:t>
            </a:r>
            <a:r>
              <a:rPr lang="en-US" baseline="0" dirty="0" smtClean="0"/>
              <a:t> century corset in general had “wall-to-wall” boning and was designed to create a barrel shape with rounded neckline. It was not about nipping in the waist, although from the front your waist might look smaller (from the side it would look larger).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 18</a:t>
            </a:r>
            <a:r>
              <a:rPr lang="en-US" baseline="30000" dirty="0" smtClean="0"/>
              <a:t>th</a:t>
            </a:r>
            <a:r>
              <a:rPr lang="en-US" dirty="0" smtClean="0"/>
              <a:t> (1770s) with petticoat and stomacher matching gown.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62</a:t>
            </a:fld>
            <a:endParaRPr lang="en-US"/>
          </a:p>
        </p:txBody>
      </p:sp>
    </p:spTree>
    <p:extLst>
      <p:ext uri="{BB962C8B-B14F-4D97-AF65-F5344CB8AC3E}">
        <p14:creationId xmlns:p14="http://schemas.microsoft.com/office/powerpoint/2010/main" val="1898705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 – the narrowing begins but waist is still in question – will it stay down? </a:t>
            </a:r>
            <a:r>
              <a:rPr lang="en-US" dirty="0" err="1" smtClean="0"/>
              <a:t>Feuillide</a:t>
            </a:r>
            <a:r>
              <a:rPr lang="en-US" dirty="0" smtClean="0"/>
              <a:t> was Austen’s cousin. Her husband was a Frenchmen who literally lost his head in the terror. Her life is interesting</a:t>
            </a:r>
            <a:r>
              <a:rPr lang="en-US" baseline="0" dirty="0" smtClean="0"/>
              <a:t> in its own right (Google her).  She married Austen’s brother Henry. She died in 1814.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13518337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t>
            </a:r>
            <a:r>
              <a:rPr lang="en-US" dirty="0" err="1" smtClean="0"/>
              <a:t>Antoineet’s</a:t>
            </a:r>
            <a:r>
              <a:rPr lang="en-US" dirty="0" smtClean="0"/>
              <a:t>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dress by Rose </a:t>
            </a:r>
            <a:r>
              <a:rPr lang="en-US" dirty="0" err="1" smtClean="0"/>
              <a:t>Bertin</a:t>
            </a:r>
            <a:endParaRPr lang="en-US" dirty="0" smtClean="0"/>
          </a:p>
          <a:p>
            <a:pPr marL="228600" indent="-228600">
              <a:buAutoNum type="arabicParenR"/>
            </a:pPr>
            <a:r>
              <a:rPr lang="en-US" dirty="0" smtClean="0"/>
              <a:t>? </a:t>
            </a:r>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2176083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Experiments with fitting using </a:t>
            </a:r>
            <a:r>
              <a:rPr lang="en-US" dirty="0" smtClean="0"/>
              <a:t>pleats</a:t>
            </a:r>
          </a:p>
          <a:p>
            <a:r>
              <a:rPr lang="en-US" dirty="0" smtClean="0"/>
              <a:t>Johnston, Lucy</a:t>
            </a:r>
            <a:r>
              <a:rPr lang="en-US" baseline="0" dirty="0" smtClean="0"/>
              <a:t> “Nineteenth Century Fashion in Detail” dress at Victoria and Albert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72</a:t>
            </a:fld>
            <a:endParaRPr lang="en-US"/>
          </a:p>
        </p:txBody>
      </p:sp>
    </p:spTree>
    <p:extLst>
      <p:ext uri="{BB962C8B-B14F-4D97-AF65-F5344CB8AC3E}">
        <p14:creationId xmlns:p14="http://schemas.microsoft.com/office/powerpoint/2010/main" val="3730803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a:t>
            </a:r>
            <a:r>
              <a:rPr lang="en-US" baseline="0" dirty="0" smtClean="0"/>
              <a:t>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76</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17575548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 1810, subtle differences in cut of breeches and 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26968308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corset is missing it’s busk and boning but you can see that it has few bone</a:t>
            </a:r>
            <a:r>
              <a:rPr lang="en-US" baseline="0" dirty="0" smtClean="0"/>
              <a:t> channels and </a:t>
            </a:r>
            <a:r>
              <a:rPr lang="en-US" dirty="0" smtClean="0"/>
              <a:t>a gathered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move towards</a:t>
            </a:r>
            <a:r>
              <a:rPr lang="en-US" baseline="0" dirty="0" smtClean="0"/>
              <a:t> 1810 the vertical emphasis appears in the decoration as well as the construction. Trains continue to be seen in evening dress though they are disappearing from day dress</a:t>
            </a:r>
            <a:r>
              <a:rPr lang="en-US" baseline="0" dirty="0" smtClean="0"/>
              <a:t>.</a:t>
            </a:r>
          </a:p>
          <a:p>
            <a:pPr marL="228600" indent="-228600">
              <a:buAutoNum type="arabicParenR"/>
            </a:pPr>
            <a:r>
              <a:rPr lang="en-US" baseline="0" dirty="0" smtClean="0"/>
              <a:t>1804: Museum of Modern Art</a:t>
            </a:r>
          </a:p>
          <a:p>
            <a:pPr marL="228600" indent="-228600">
              <a:buAutoNum type="arabicParenR"/>
            </a:pPr>
            <a:r>
              <a:rPr lang="nl-NL" dirty="0" smtClean="0"/>
              <a:t>1805-1810, Museum</a:t>
            </a:r>
            <a:r>
              <a:rPr lang="nl-NL" baseline="0" dirty="0" smtClean="0"/>
              <a:t> of Fine Arts, </a:t>
            </a:r>
            <a:r>
              <a:rPr lang="nl-NL" dirty="0" smtClean="0"/>
              <a:t>mull (muslin) with red crewel embroidery, Accession number:</a:t>
            </a:r>
            <a:r>
              <a:rPr lang="nl-NL" baseline="0" dirty="0" smtClean="0"/>
              <a:t> </a:t>
            </a:r>
            <a:r>
              <a:rPr lang="nl-NL" dirty="0" smtClean="0"/>
              <a:t>22.665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39043965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83</a:t>
            </a:fld>
            <a:endParaRPr lang="en-US"/>
          </a:p>
        </p:txBody>
      </p:sp>
    </p:spTree>
    <p:extLst>
      <p:ext uri="{BB962C8B-B14F-4D97-AF65-F5344CB8AC3E}">
        <p14:creationId xmlns:p14="http://schemas.microsoft.com/office/powerpoint/2010/main" val="735426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 1810 construction</a:t>
            </a:r>
            <a:r>
              <a:rPr lang="en-US" baseline="0" dirty="0" smtClean="0"/>
              <a:t> techniques are developed to make less fullness at the front. This apron dress is a lightweight muslin with wool crewel embroidery</a:t>
            </a:r>
            <a:r>
              <a:rPr lang="en-US" baseline="0" dirty="0" smtClean="0"/>
              <a:t>.</a:t>
            </a:r>
          </a:p>
          <a:p>
            <a:r>
              <a:rPr lang="en-US" baseline="0" dirty="0" smtClean="0"/>
              <a:t>1) Johnston, Lucy. Nineteenth Century Fashion in Detail</a:t>
            </a:r>
          </a:p>
          <a:p>
            <a:r>
              <a:rPr lang="en-US" baseline="0" dirty="0" smtClean="0"/>
              <a:t>2) Ackermann, Feb. 1809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84</a:t>
            </a:fld>
            <a:endParaRPr lang="en-US"/>
          </a:p>
        </p:txBody>
      </p:sp>
    </p:spTree>
    <p:extLst>
      <p:ext uri="{BB962C8B-B14F-4D97-AF65-F5344CB8AC3E}">
        <p14:creationId xmlns:p14="http://schemas.microsoft.com/office/powerpoint/2010/main" val="1364770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a:t>
            </a:r>
          </a:p>
          <a:p>
            <a:r>
              <a:rPr lang="en-US" dirty="0" smtClean="0"/>
              <a:t>La</a:t>
            </a:r>
            <a:r>
              <a:rPr lang="en-US" baseline="0" dirty="0" smtClean="0"/>
              <a:t> Belle Assembl</a:t>
            </a:r>
            <a:r>
              <a:rPr lang="en-US" baseline="0" dirty="0" smtClean="0"/>
              <a:t>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274246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beautiful example from the V&amp;A shows crewel embroidery on a silk net gown.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1810, Victoria and Albert Museum, Accession number </a:t>
            </a:r>
            <a:r>
              <a:rPr lang="en-US" dirty="0" smtClean="0"/>
              <a:t>T.194-1958</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2752012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Bonnet: 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14372264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a:t>
            </a:r>
            <a:r>
              <a:rPr lang="en-US" baseline="0" dirty="0" smtClean="0"/>
              <a:t>trim</a:t>
            </a:r>
          </a:p>
          <a:p>
            <a:r>
              <a:rPr lang="en-US" baseline="0" dirty="0" smtClean="0"/>
              <a:t>1) Ackermann, April, 1812</a:t>
            </a:r>
          </a:p>
          <a:p>
            <a:r>
              <a:rPr lang="en-US" dirty="0" smtClean="0"/>
              <a:t>2) Ackermann, Dec. 1812</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1819.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6172820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silk apron/stomacher gown</a:t>
            </a:r>
          </a:p>
          <a:p>
            <a:r>
              <a:rPr lang="en-US" dirty="0" smtClean="0"/>
              <a:t>1813-1815 National Museum of Australia, Accession number </a:t>
            </a:r>
            <a:r>
              <a:rPr lang="da-DK" dirty="0" smtClean="0"/>
              <a:t>2005.0005.0141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407914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Friend of the Price Regent, made simple yet exquisitely tailored clothing the mode to be followed, notorious for demanding</a:t>
            </a:r>
            <a:r>
              <a:rPr lang="en-US" baseline="0" dirty="0" smtClean="0"/>
              <a:t> a full tub bath every day, and a perfectionist when it came to his cravats.</a:t>
            </a:r>
            <a:r>
              <a:rPr lang="en-US" dirty="0" smtClean="0"/>
              <a:t> see next slide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London.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4777386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M</a:t>
            </a:r>
          </a:p>
          <a:p>
            <a:pPr marL="228600" indent="-228600">
              <a:buAutoNum type="arabicParenR"/>
            </a:pPr>
            <a:r>
              <a:rPr lang="en-US" baseline="0" dirty="0" smtClean="0"/>
              <a:t>Ackermann, Jan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35050881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year of Austen’s death the</a:t>
            </a:r>
            <a:r>
              <a:rPr lang="en-US" baseline="0" dirty="0" smtClean="0"/>
              <a:t> bodice is high, the hemline is decorated, skirts are beginning to attain a more </a:t>
            </a:r>
            <a:r>
              <a:rPr lang="en-US" baseline="0" dirty="0" err="1" smtClean="0"/>
              <a:t>aline</a:t>
            </a:r>
            <a:r>
              <a:rPr lang="en-US" baseline="0" dirty="0" smtClean="0"/>
              <a:t>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4721440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a:t>
            </a:r>
            <a:r>
              <a:rPr lang="en-US" baseline="0" dirty="0" smtClean="0"/>
              <a:t>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16944270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99</a:t>
            </a:fld>
            <a:endParaRPr lang="en-US"/>
          </a:p>
        </p:txBody>
      </p:sp>
    </p:spTree>
    <p:extLst>
      <p:ext uri="{BB962C8B-B14F-4D97-AF65-F5344CB8AC3E}">
        <p14:creationId xmlns:p14="http://schemas.microsoft.com/office/powerpoint/2010/main" val="40324410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S&amp;S Miss Steele, stockings 1804: Promenade in Kensington Gardens: But first “by</a:t>
            </a:r>
            <a:r>
              <a:rPr lang="en-US" baseline="0" dirty="0" smtClean="0"/>
              <a:t> no means </a:t>
            </a:r>
            <a:r>
              <a:rPr lang="en-US" baseline="0" dirty="0" err="1" smtClean="0"/>
              <a:t>ungenteel</a:t>
            </a:r>
            <a:r>
              <a:rPr lang="en-US" baseline="0" dirty="0" smtClean="0"/>
              <a:t> or unfashionable; their dress was very smart” </a:t>
            </a:r>
          </a:p>
          <a:p>
            <a:r>
              <a:rPr lang="en-US" baseline="0" dirty="0" smtClean="0"/>
              <a:t>Compare to Miss </a:t>
            </a:r>
            <a:r>
              <a:rPr lang="en-US" baseline="0" dirty="0" err="1" smtClean="0"/>
              <a:t>Tilney</a:t>
            </a:r>
            <a:r>
              <a:rPr lang="en-US" baseline="0" dirty="0" smtClean="0"/>
              <a:t>: </a:t>
            </a:r>
            <a:r>
              <a:rPr lang="en-US" dirty="0" smtClean="0"/>
              <a:t>had a good figure, a pretty face, and a very agreeable countenance; and her air, though it had not all the decided pretension, the resolute stylishness of Miss Thorpe's, had more real elegance.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101</a:t>
            </a:fld>
            <a:endParaRPr lang="en-US"/>
          </a:p>
        </p:txBody>
      </p:sp>
    </p:spTree>
    <p:extLst>
      <p:ext uri="{BB962C8B-B14F-4D97-AF65-F5344CB8AC3E}">
        <p14:creationId xmlns:p14="http://schemas.microsoft.com/office/powerpoint/2010/main" val="22945096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Emma/Mrs. Elton: as elegant as lace and pearls could make her</a:t>
            </a:r>
            <a:r>
              <a:rPr lang="en-US" dirty="0" smtClean="0"/>
              <a:t>”</a:t>
            </a:r>
          </a:p>
          <a:p>
            <a:r>
              <a:rPr lang="en-US" dirty="0" smtClean="0"/>
              <a:t>Ackermann, June 1813</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102</a:t>
            </a:fld>
            <a:endParaRPr lang="en-US"/>
          </a:p>
        </p:txBody>
      </p:sp>
    </p:spTree>
    <p:extLst>
      <p:ext uri="{BB962C8B-B14F-4D97-AF65-F5344CB8AC3E}">
        <p14:creationId xmlns:p14="http://schemas.microsoft.com/office/powerpoint/2010/main" val="258676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103</a:t>
            </a:fld>
            <a:endParaRPr lang="en-US"/>
          </a:p>
        </p:txBody>
      </p:sp>
    </p:spTree>
    <p:extLst>
      <p:ext uri="{BB962C8B-B14F-4D97-AF65-F5344CB8AC3E}">
        <p14:creationId xmlns:p14="http://schemas.microsoft.com/office/powerpoint/2010/main" val="30675052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r>
              <a:rPr lang="en-US" dirty="0" smtClean="0"/>
              <a:t> Blue coat: Tory</a:t>
            </a:r>
          </a:p>
          <a:p>
            <a:r>
              <a:rPr lang="en-US" dirty="0" smtClean="0"/>
              <a:t>Mr. Bingley was good-looking and gentlemanlike; he had a pleasant countenance, and easy, unaffected manners. His sisters were fine women, with an air of decided fashion. His brother-in-law, Mr. Hurst, merely looked the gentleman; but his friend Mr. Darcy soon drew the attention of the room by his fine, tall person, handsome features, noble mien, and the report which was in general circulation within five minutes after his entrance, of his having ten thousand a year. The gentlemen pronounced him to be a fine figure of a man, the ladies declared he was much handsomer than Mr. Bingley, and he was looked at with great admiration for about half the evening, till his manners gave a disgust which turned the tide of his popularity; for he was discovered to be proud; to be above his company, and above being pleased; and not all his large estate in Derbyshire could then save him from having a most forbidding, disagreeable countenance, and being unworthy to be compared with his friend.</a:t>
            </a:r>
          </a:p>
          <a:p>
            <a:r>
              <a:rPr lang="en-US" dirty="0" smtClean="0"/>
              <a:t>Mr. Bingley had soon made himself acquainted with all the principal people in the room; he was lively and unreserved, danced every dance, was angry that the ball closed so early, and talked of giving one himself at </a:t>
            </a:r>
            <a:r>
              <a:rPr lang="en-US" dirty="0" err="1" smtClean="0"/>
              <a:t>Netherfield</a:t>
            </a:r>
            <a:r>
              <a:rPr lang="en-US" dirty="0" smtClean="0"/>
              <a:t>. Such amiable qualities must speak for themselves.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15675657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1815-blake-engraving: “</a:t>
            </a:r>
            <a:r>
              <a:rPr lang="en-US" sz="1200" kern="1200" dirty="0" smtClean="0">
                <a:solidFill>
                  <a:schemeClr val="tx1"/>
                </a:solidFill>
                <a:effectLst/>
                <a:latin typeface="+mn-lt"/>
                <a:ea typeface="+mn-ea"/>
                <a:cs typeface="+mn-cs"/>
              </a:rPr>
              <a:t>Henry and I went to the exhibition in Spring Gardens. It is not thought a good collection, but I was very well pleased, particularly (pray tell Fanny) with a small portrait of Mrs. Bingley,1 excessively like her.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105</a:t>
            </a:fld>
            <a:endParaRPr lang="en-US"/>
          </a:p>
        </p:txBody>
      </p:sp>
    </p:spTree>
    <p:extLst>
      <p:ext uri="{BB962C8B-B14F-4D97-AF65-F5344CB8AC3E}">
        <p14:creationId xmlns:p14="http://schemas.microsoft.com/office/powerpoint/2010/main" val="7891649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Hem 6 inches deep in mud, I am absolutely certain, and the gown which had been let down to hide it not doing its office.”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106</a:t>
            </a:fld>
            <a:endParaRPr lang="en-US"/>
          </a:p>
        </p:txBody>
      </p:sp>
    </p:spTree>
    <p:extLst>
      <p:ext uri="{BB962C8B-B14F-4D97-AF65-F5344CB8AC3E}">
        <p14:creationId xmlns:p14="http://schemas.microsoft.com/office/powerpoint/2010/main" val="30193394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Wanted only regimentals to make him charming – changing</a:t>
            </a:r>
            <a:r>
              <a:rPr lang="en-US" baseline="0" dirty="0" smtClean="0"/>
              <a:t> his 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19231360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1814Mrs.</a:t>
            </a:r>
            <a:r>
              <a:rPr lang="en-US" baseline="0" dirty="0" smtClean="0"/>
              <a:t> B. rhapsodizing over long sleeves and boring Mr. B with talk of lace. </a:t>
            </a:r>
            <a:r>
              <a:rPr lang="en-US" dirty="0" smtClean="0"/>
              <a:t> long sleeves. And Lydia  - someone tell me how she talks about clothes – And “I shall send for my clothes when I get to </a:t>
            </a:r>
            <a:r>
              <a:rPr lang="en-US" dirty="0" err="1" smtClean="0"/>
              <a:t>Longbourn</a:t>
            </a:r>
            <a:r>
              <a:rPr lang="en-US" dirty="0" smtClean="0"/>
              <a:t>; but I wish you would tell Sally to mend a great slit in my worked muslin gown before they are packed up. </a:t>
            </a:r>
            <a:r>
              <a:rPr lang="en-US" dirty="0" smtClean="0"/>
              <a:t>“</a:t>
            </a:r>
          </a:p>
          <a:p>
            <a:r>
              <a:rPr lang="en-US" dirty="0" smtClean="0"/>
              <a:t>Ackermann, Sept. 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108</a:t>
            </a:fld>
            <a:endParaRPr lang="en-US"/>
          </a:p>
        </p:txBody>
      </p:sp>
    </p:spTree>
    <p:extLst>
      <p:ext uri="{BB962C8B-B14F-4D97-AF65-F5344CB8AC3E}">
        <p14:creationId xmlns:p14="http://schemas.microsoft.com/office/powerpoint/2010/main" val="23093190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Stanier</a:t>
            </a:r>
            <a:r>
              <a:rPr lang="en-US" dirty="0" smtClean="0"/>
              <a:t> Clarke, librarian to Prince Regent, met at Carlton House in 1815. Richard Wheeler, 1998.</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109</a:t>
            </a:fld>
            <a:endParaRPr lang="en-US"/>
          </a:p>
        </p:txBody>
      </p:sp>
    </p:spTree>
    <p:extLst>
      <p:ext uri="{BB962C8B-B14F-4D97-AF65-F5344CB8AC3E}">
        <p14:creationId xmlns:p14="http://schemas.microsoft.com/office/powerpoint/2010/main" val="137974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t>2/12/15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t>2/12/15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t>2/12/15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t>2/12/15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t>2/12/15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60DEB-E2AB-344C-B3D7-73839B356900}"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t>2/12/15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17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179.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180.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181.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182.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18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184.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 Id="rId3" Type="http://schemas.openxmlformats.org/officeDocument/2006/relationships/image" Target="../media/image185.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 Id="rId3" Type="http://schemas.openxmlformats.org/officeDocument/2006/relationships/image" Target="../media/image10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35.jpg"/><Relationship Id="rId5" Type="http://schemas.openxmlformats.org/officeDocument/2006/relationships/image" Target="../media/image187.jpg"/><Relationship Id="rId1" Type="http://schemas.openxmlformats.org/officeDocument/2006/relationships/slideLayout" Target="../slideLayouts/slideLayout13.xml"/><Relationship Id="rId2" Type="http://schemas.openxmlformats.org/officeDocument/2006/relationships/image" Target="../media/image102.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jp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1.gif"/></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 Id="rId3"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jpe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jp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eg"/><Relationship Id="rId1" Type="http://schemas.openxmlformats.org/officeDocument/2006/relationships/slideLayout" Target="../slideLayouts/slideLayout13.xml"/><Relationship Id="rId2" Type="http://schemas.openxmlformats.org/officeDocument/2006/relationships/image" Target="../media/image5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jpg"/><Relationship Id="rId3" Type="http://schemas.openxmlformats.org/officeDocument/2006/relationships/image" Target="../media/image6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g"/><Relationship Id="rId5" Type="http://schemas.openxmlformats.org/officeDocument/2006/relationships/image" Target="../media/image82.jpg"/><Relationship Id="rId6" Type="http://schemas.openxmlformats.org/officeDocument/2006/relationships/image" Target="../media/image83.pn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jp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e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image" Target="../media/image90.jp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jpe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jp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98.jp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0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10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jp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0.jpg"/><Relationship Id="rId3" Type="http://schemas.openxmlformats.org/officeDocument/2006/relationships/image" Target="../media/image111.jpeg"/></Relationships>
</file>

<file path=ppt/slides/_rels/slide64.xml.rels><?xml version="1.0" encoding="UTF-8" standalone="yes"?>
<Relationships xmlns="http://schemas.openxmlformats.org/package/2006/relationships"><Relationship Id="rId3" Type="http://schemas.openxmlformats.org/officeDocument/2006/relationships/image" Target="../media/image112.jpg"/><Relationship Id="rId4" Type="http://schemas.openxmlformats.org/officeDocument/2006/relationships/image" Target="../media/image110.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image" Target="../media/image114.jpeg"/><Relationship Id="rId5" Type="http://schemas.openxmlformats.org/officeDocument/2006/relationships/image" Target="../media/image115.jp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g"/><Relationship Id="rId4" Type="http://schemas.openxmlformats.org/officeDocument/2006/relationships/image" Target="../media/image117.pn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g"/><Relationship Id="rId4" Type="http://schemas.openxmlformats.org/officeDocument/2006/relationships/image" Target="../media/image119.jp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3" Type="http://schemas.openxmlformats.org/officeDocument/2006/relationships/image" Target="../media/image120.gif"/><Relationship Id="rId4" Type="http://schemas.openxmlformats.org/officeDocument/2006/relationships/image" Target="../media/image121.jpe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3" Type="http://schemas.openxmlformats.org/officeDocument/2006/relationships/image" Target="../media/image122.jpg"/><Relationship Id="rId4" Type="http://schemas.openxmlformats.org/officeDocument/2006/relationships/image" Target="../media/image123.jp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6.jpg"/></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1.jpg"/></Relationships>
</file>

<file path=ppt/slides/_rels/slide75.xml.rels><?xml version="1.0" encoding="UTF-8" standalone="yes"?>
<Relationships xmlns="http://schemas.openxmlformats.org/package/2006/relationships"><Relationship Id="rId3" Type="http://schemas.openxmlformats.org/officeDocument/2006/relationships/image" Target="../media/image132.jpg"/><Relationship Id="rId4" Type="http://schemas.openxmlformats.org/officeDocument/2006/relationships/image" Target="../media/image133.jpg"/><Relationship Id="rId5" Type="http://schemas.openxmlformats.org/officeDocument/2006/relationships/image" Target="../media/image134.jp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g"/><Relationship Id="rId4" Type="http://schemas.openxmlformats.org/officeDocument/2006/relationships/image" Target="../media/image136.jp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22.jpg"/><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13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13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140.jpg"/></Relationships>
</file>

<file path=ppt/slides/_rels/slide81.xml.rels><?xml version="1.0" encoding="UTF-8" standalone="yes"?>
<Relationships xmlns="http://schemas.openxmlformats.org/package/2006/relationships"><Relationship Id="rId3" Type="http://schemas.openxmlformats.org/officeDocument/2006/relationships/image" Target="../media/image141.jpg"/><Relationship Id="rId4" Type="http://schemas.openxmlformats.org/officeDocument/2006/relationships/image" Target="../media/image142.jpe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82.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44.jp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jp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85.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pn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87.xml.rels><?xml version="1.0" encoding="UTF-8" standalone="yes"?>
<Relationships xmlns="http://schemas.openxmlformats.org/package/2006/relationships"><Relationship Id="rId3" Type="http://schemas.openxmlformats.org/officeDocument/2006/relationships/image" Target="../media/image153.jpg"/><Relationship Id="rId4" Type="http://schemas.openxmlformats.org/officeDocument/2006/relationships/image" Target="../media/image154.jpg"/><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5.jpg"/></Relationships>
</file>

<file path=ppt/slides/_rels/slide89.xml.rels><?xml version="1.0" encoding="UTF-8" standalone="yes"?>
<Relationships xmlns="http://schemas.openxmlformats.org/package/2006/relationships"><Relationship Id="rId3" Type="http://schemas.openxmlformats.org/officeDocument/2006/relationships/image" Target="../media/image156.jpg"/><Relationship Id="rId4" Type="http://schemas.openxmlformats.org/officeDocument/2006/relationships/image" Target="../media/image157.jp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91.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92.xml.rels><?xml version="1.0" encoding="UTF-8" standalone="yes"?>
<Relationships xmlns="http://schemas.openxmlformats.org/package/2006/relationships"><Relationship Id="rId3" Type="http://schemas.openxmlformats.org/officeDocument/2006/relationships/image" Target="../media/image162.jpg"/><Relationship Id="rId4" Type="http://schemas.openxmlformats.org/officeDocument/2006/relationships/image" Target="../media/image163.jpe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3.xml.rels><?xml version="1.0" encoding="UTF-8" standalone="yes"?>
<Relationships xmlns="http://schemas.openxmlformats.org/package/2006/relationships"><Relationship Id="rId3" Type="http://schemas.openxmlformats.org/officeDocument/2006/relationships/image" Target="../media/image164.jpg"/><Relationship Id="rId4" Type="http://schemas.openxmlformats.org/officeDocument/2006/relationships/image" Target="../media/image165.pn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94.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95.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image" Target="../media/image169.jpeg"/><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96.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jpeg"/><Relationship Id="rId5" Type="http://schemas.openxmlformats.org/officeDocument/2006/relationships/image" Target="../media/image172.jpg"/><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97.xml.rels><?xml version="1.0" encoding="UTF-8" standalone="yes"?>
<Relationships xmlns="http://schemas.openxmlformats.org/package/2006/relationships"><Relationship Id="rId3" Type="http://schemas.openxmlformats.org/officeDocument/2006/relationships/image" Target="../media/image173.jpg"/><Relationship Id="rId4" Type="http://schemas.openxmlformats.org/officeDocument/2006/relationships/image" Target="../media/image174.jpg"/><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98.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6.jpg"/><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7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7310" y="460483"/>
            <a:ext cx="7377207" cy="1914144"/>
          </a:xfrm>
        </p:spPr>
        <p:txBody>
          <a:bodyPr/>
          <a:lstStyle/>
          <a:p>
            <a:r>
              <a:rPr lang="en-US" dirty="0" smtClean="0"/>
              <a:t>The Fashionable Miss Austen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23873454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939204" y="1812482"/>
            <a:ext cx="2116512" cy="1200328"/>
          </a:xfrm>
          <a:prstGeom prst="rect">
            <a:avLst/>
          </a:prstGeom>
          <a:noFill/>
        </p:spPr>
        <p:txBody>
          <a:bodyPr wrap="square" rtlCol="0">
            <a:spAutoFit/>
          </a:bodyPr>
          <a:lstStyle/>
          <a:p>
            <a:pPr algn="ctr"/>
            <a:r>
              <a:rPr lang="en-US" sz="2400" dirty="0" smtClean="0"/>
              <a:t>George Bryan “Beau” Brummel</a:t>
            </a:r>
            <a:endParaRPr lang="en-US" sz="2400" dirty="0"/>
          </a:p>
        </p:txBody>
      </p:sp>
    </p:spTree>
    <p:extLst>
      <p:ext uri="{BB962C8B-B14F-4D97-AF65-F5344CB8AC3E}">
        <p14:creationId xmlns:p14="http://schemas.microsoft.com/office/powerpoint/2010/main" val="425275562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3794"/>
            <a:ext cx="7313613" cy="868362"/>
          </a:xfrm>
        </p:spPr>
        <p:txBody>
          <a:bodyPr/>
          <a:lstStyle/>
          <a:p>
            <a:r>
              <a:rPr lang="en-US" dirty="0" smtClean="0"/>
              <a:t>Austen, Fashion, Novels</a:t>
            </a:r>
            <a:endParaRPr lang="en-US" dirty="0"/>
          </a:p>
        </p:txBody>
      </p:sp>
    </p:spTree>
    <p:extLst>
      <p:ext uri="{BB962C8B-B14F-4D97-AF65-F5344CB8AC3E}">
        <p14:creationId xmlns:p14="http://schemas.microsoft.com/office/powerpoint/2010/main" val="82719608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Tree>
    <p:extLst>
      <p:ext uri="{BB962C8B-B14F-4D97-AF65-F5344CB8AC3E}">
        <p14:creationId xmlns:p14="http://schemas.microsoft.com/office/powerpoint/2010/main" val="146950654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50" y="410123"/>
            <a:ext cx="4267750" cy="6828400"/>
          </a:xfrm>
          <a:prstGeom prst="rect">
            <a:avLst/>
          </a:prstGeom>
        </p:spPr>
      </p:pic>
      <p:sp>
        <p:nvSpPr>
          <p:cNvPr id="3" name="TextBox 2"/>
          <p:cNvSpPr txBox="1"/>
          <p:nvPr/>
        </p:nvSpPr>
        <p:spPr>
          <a:xfrm>
            <a:off x="5383881" y="1098074"/>
            <a:ext cx="3161543" cy="2308324"/>
          </a:xfrm>
          <a:prstGeom prst="rect">
            <a:avLst/>
          </a:prstGeom>
          <a:noFill/>
        </p:spPr>
        <p:txBody>
          <a:bodyPr wrap="square" rtlCol="0">
            <a:spAutoFit/>
          </a:bodyPr>
          <a:lstStyle/>
          <a:p>
            <a:r>
              <a:rPr lang="en-US" sz="3600" dirty="0" smtClean="0"/>
              <a:t>Mrs. Elton: </a:t>
            </a:r>
          </a:p>
          <a:p>
            <a:r>
              <a:rPr lang="en-US" sz="3600" dirty="0" smtClean="0"/>
              <a:t>“as elegant as lace and pearls could make her”</a:t>
            </a:r>
            <a:endParaRPr lang="en-US" sz="3600" dirty="0"/>
          </a:p>
        </p:txBody>
      </p:sp>
    </p:spTree>
    <p:extLst>
      <p:ext uri="{BB962C8B-B14F-4D97-AF65-F5344CB8AC3E}">
        <p14:creationId xmlns:p14="http://schemas.microsoft.com/office/powerpoint/2010/main" val="411741144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40" y="0"/>
            <a:ext cx="5299364" cy="6858000"/>
          </a:xfrm>
          <a:prstGeom prst="rect">
            <a:avLst/>
          </a:prstGeom>
        </p:spPr>
      </p:pic>
      <p:sp>
        <p:nvSpPr>
          <p:cNvPr id="3" name="TextBox 2"/>
          <p:cNvSpPr txBox="1"/>
          <p:nvPr/>
        </p:nvSpPr>
        <p:spPr>
          <a:xfrm>
            <a:off x="5979152" y="1838941"/>
            <a:ext cx="2989574" cy="1754327"/>
          </a:xfrm>
          <a:prstGeom prst="rect">
            <a:avLst/>
          </a:prstGeom>
          <a:noFill/>
        </p:spPr>
        <p:txBody>
          <a:bodyPr wrap="square" rtlCol="0">
            <a:spAutoFit/>
          </a:bodyPr>
          <a:lstStyle/>
          <a:p>
            <a:r>
              <a:rPr lang="en-US" sz="3600" dirty="0" smtClean="0"/>
              <a:t>1797: </a:t>
            </a:r>
          </a:p>
          <a:p>
            <a:r>
              <a:rPr lang="en-US" sz="3600" dirty="0" smtClean="0"/>
              <a:t>writing “Pride and Prejudice”</a:t>
            </a:r>
            <a:endParaRPr lang="en-US" sz="3600" dirty="0"/>
          </a:p>
        </p:txBody>
      </p:sp>
    </p:spTree>
    <p:extLst>
      <p:ext uri="{BB962C8B-B14F-4D97-AF65-F5344CB8AC3E}">
        <p14:creationId xmlns:p14="http://schemas.microsoft.com/office/powerpoint/2010/main" val="408665675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0" y="0"/>
            <a:ext cx="5074920" cy="6858000"/>
          </a:xfrm>
          <a:prstGeom prst="rect">
            <a:avLst/>
          </a:prstGeom>
        </p:spPr>
      </p:pic>
    </p:spTree>
    <p:extLst>
      <p:ext uri="{BB962C8B-B14F-4D97-AF65-F5344CB8AC3E}">
        <p14:creationId xmlns:p14="http://schemas.microsoft.com/office/powerpoint/2010/main" val="415265061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blake-engraving-Mrs-Q-Janes-J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154" y="0"/>
            <a:ext cx="5003800" cy="6350000"/>
          </a:xfrm>
          <a:prstGeom prst="rect">
            <a:avLst/>
          </a:prstGeom>
        </p:spPr>
      </p:pic>
    </p:spTree>
    <p:extLst>
      <p:ext uri="{BB962C8B-B14F-4D97-AF65-F5344CB8AC3E}">
        <p14:creationId xmlns:p14="http://schemas.microsoft.com/office/powerpoint/2010/main" val="189055784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634" y="234381"/>
            <a:ext cx="4877074" cy="6367291"/>
          </a:xfrm>
          <a:prstGeom prst="rect">
            <a:avLst/>
          </a:prstGeom>
        </p:spPr>
      </p:pic>
    </p:spTree>
    <p:extLst>
      <p:ext uri="{BB962C8B-B14F-4D97-AF65-F5344CB8AC3E}">
        <p14:creationId xmlns:p14="http://schemas.microsoft.com/office/powerpoint/2010/main" val="187992335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08" y="0"/>
            <a:ext cx="6377885" cy="6858000"/>
          </a:xfrm>
          <a:prstGeom prst="rect">
            <a:avLst/>
          </a:prstGeom>
        </p:spPr>
      </p:pic>
    </p:spTree>
    <p:extLst>
      <p:ext uri="{BB962C8B-B14F-4D97-AF65-F5344CB8AC3E}">
        <p14:creationId xmlns:p14="http://schemas.microsoft.com/office/powerpoint/2010/main" val="230152298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0"/>
            <a:ext cx="4041648" cy="6848856"/>
          </a:xfrm>
          <a:prstGeom prst="rect">
            <a:avLst/>
          </a:prstGeom>
        </p:spPr>
      </p:pic>
    </p:spTree>
    <p:extLst>
      <p:ext uri="{BB962C8B-B14F-4D97-AF65-F5344CB8AC3E}">
        <p14:creationId xmlns:p14="http://schemas.microsoft.com/office/powerpoint/2010/main" val="390166741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874" y="0"/>
            <a:ext cx="4983018" cy="6858000"/>
          </a:xfrm>
          <a:prstGeom prst="rect">
            <a:avLst/>
          </a:prstGeom>
        </p:spPr>
      </p:pic>
    </p:spTree>
    <p:extLst>
      <p:ext uri="{BB962C8B-B14F-4D97-AF65-F5344CB8AC3E}">
        <p14:creationId xmlns:p14="http://schemas.microsoft.com/office/powerpoint/2010/main" val="19110730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369" y="0"/>
            <a:ext cx="6677493" cy="6703329"/>
          </a:xfrm>
          <a:prstGeom prst="rect">
            <a:avLst/>
          </a:prstGeom>
        </p:spPr>
      </p:pic>
      <p:sp>
        <p:nvSpPr>
          <p:cNvPr id="3" name="TextBox 2"/>
          <p:cNvSpPr txBox="1"/>
          <p:nvPr/>
        </p:nvSpPr>
        <p:spPr>
          <a:xfrm>
            <a:off x="7174654" y="2169687"/>
            <a:ext cx="1714703" cy="1569660"/>
          </a:xfrm>
          <a:prstGeom prst="rect">
            <a:avLst/>
          </a:prstGeom>
          <a:noFill/>
        </p:spPr>
        <p:txBody>
          <a:bodyPr wrap="square" rtlCol="0">
            <a:spAutoFit/>
          </a:bodyPr>
          <a:lstStyle/>
          <a:p>
            <a:r>
              <a:rPr lang="en-US" sz="3200" dirty="0" smtClean="0"/>
              <a:t>George “Beau” Brummel</a:t>
            </a:r>
            <a:endParaRPr lang="en-US" sz="3200" dirty="0"/>
          </a:p>
        </p:txBody>
      </p:sp>
    </p:spTree>
    <p:extLst>
      <p:ext uri="{BB962C8B-B14F-4D97-AF65-F5344CB8AC3E}">
        <p14:creationId xmlns:p14="http://schemas.microsoft.com/office/powerpoint/2010/main" val="177982513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83018" cy="6858000"/>
          </a:xfrm>
          <a:prstGeom prst="rect">
            <a:avLst/>
          </a:prstGeom>
        </p:spPr>
      </p:pic>
      <p:pic>
        <p:nvPicPr>
          <p:cNvPr id="3" name="Picture 2" descr="heideloff-1796-04-00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5351" y="-912857"/>
            <a:ext cx="3455385" cy="4471674"/>
          </a:xfrm>
          <a:prstGeom prst="rect">
            <a:avLst/>
          </a:prstGeom>
        </p:spPr>
      </p:pic>
      <p:pic>
        <p:nvPicPr>
          <p:cNvPr id="4" name="Picture 3" descr="1800-artstor-AMICO_CLARK_10390276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95052" y="0"/>
            <a:ext cx="2804380" cy="4466074"/>
          </a:xfrm>
          <a:prstGeom prst="rect">
            <a:avLst/>
          </a:prstGeom>
        </p:spPr>
      </p:pic>
      <p:pic>
        <p:nvPicPr>
          <p:cNvPr id="5" name="Picture 4" descr="1815-candace-pink-sp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018" y="2667593"/>
            <a:ext cx="1947718" cy="4073236"/>
          </a:xfrm>
          <a:prstGeom prst="rect">
            <a:avLst/>
          </a:prstGeom>
        </p:spPr>
      </p:pic>
      <p:sp>
        <p:nvSpPr>
          <p:cNvPr id="6" name="TextBox 5"/>
          <p:cNvSpPr txBox="1"/>
          <p:nvPr/>
        </p:nvSpPr>
        <p:spPr>
          <a:xfrm>
            <a:off x="3733207" y="-225458"/>
            <a:ext cx="624578" cy="369332"/>
          </a:xfrm>
          <a:prstGeom prst="rect">
            <a:avLst/>
          </a:prstGeom>
          <a:noFill/>
        </p:spPr>
        <p:txBody>
          <a:bodyPr wrap="none" rtlCol="0">
            <a:spAutoFit/>
          </a:bodyPr>
          <a:lstStyle/>
          <a:p>
            <a:r>
              <a:rPr lang="en-US" dirty="0" smtClean="0"/>
              <a:t>1799</a:t>
            </a:r>
            <a:endParaRPr lang="en-US" dirty="0"/>
          </a:p>
        </p:txBody>
      </p:sp>
      <p:sp>
        <p:nvSpPr>
          <p:cNvPr id="7" name="TextBox 6"/>
          <p:cNvSpPr txBox="1"/>
          <p:nvPr/>
        </p:nvSpPr>
        <p:spPr>
          <a:xfrm>
            <a:off x="6930736" y="529192"/>
            <a:ext cx="627621" cy="369332"/>
          </a:xfrm>
          <a:prstGeom prst="rect">
            <a:avLst/>
          </a:prstGeom>
          <a:noFill/>
        </p:spPr>
        <p:txBody>
          <a:bodyPr wrap="none" rtlCol="0">
            <a:spAutoFit/>
          </a:bodyPr>
          <a:lstStyle/>
          <a:p>
            <a:r>
              <a:rPr lang="en-US" dirty="0" smtClean="0"/>
              <a:t>1807</a:t>
            </a:r>
            <a:endParaRPr lang="en-US" dirty="0"/>
          </a:p>
        </p:txBody>
      </p:sp>
      <p:sp>
        <p:nvSpPr>
          <p:cNvPr id="8" name="TextBox 7"/>
          <p:cNvSpPr txBox="1"/>
          <p:nvPr/>
        </p:nvSpPr>
        <p:spPr>
          <a:xfrm>
            <a:off x="6495052" y="5146394"/>
            <a:ext cx="614884" cy="369332"/>
          </a:xfrm>
          <a:prstGeom prst="rect">
            <a:avLst/>
          </a:prstGeom>
          <a:noFill/>
        </p:spPr>
        <p:txBody>
          <a:bodyPr wrap="none" rtlCol="0">
            <a:spAutoFit/>
          </a:bodyPr>
          <a:lstStyle/>
          <a:p>
            <a:r>
              <a:rPr lang="en-US" dirty="0" smtClean="0"/>
              <a:t>1815</a:t>
            </a:r>
            <a:endParaRPr lang="en-US" dirty="0"/>
          </a:p>
        </p:txBody>
      </p:sp>
    </p:spTree>
    <p:extLst>
      <p:ext uri="{BB962C8B-B14F-4D97-AF65-F5344CB8AC3E}">
        <p14:creationId xmlns:p14="http://schemas.microsoft.com/office/powerpoint/2010/main" val="18988264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886673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1503830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29526053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80" y="102126"/>
            <a:ext cx="5590944" cy="4567765"/>
          </a:xfrm>
          <a:prstGeom prst="rect">
            <a:avLst/>
          </a:prstGeom>
        </p:spPr>
      </p:pic>
      <p:sp>
        <p:nvSpPr>
          <p:cNvPr id="4" name="TextBox 3"/>
          <p:cNvSpPr txBox="1"/>
          <p:nvPr/>
        </p:nvSpPr>
        <p:spPr>
          <a:xfrm>
            <a:off x="6468595" y="727640"/>
            <a:ext cx="1199943" cy="769441"/>
          </a:xfrm>
          <a:prstGeom prst="rect">
            <a:avLst/>
          </a:prstGeom>
          <a:noFill/>
        </p:spPr>
        <p:txBody>
          <a:bodyPr wrap="none" rtlCol="0">
            <a:spAutoFit/>
          </a:bodyPr>
          <a:lstStyle/>
          <a:p>
            <a:r>
              <a:rPr lang="en-US" sz="4400" dirty="0" smtClean="0"/>
              <a:t>Hair</a:t>
            </a:r>
            <a:endParaRPr lang="en-US" sz="4400" dirty="0"/>
          </a:p>
        </p:txBody>
      </p:sp>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4" y="1961890"/>
            <a:ext cx="2651288" cy="3943564"/>
          </a:xfrm>
          <a:prstGeom prst="rect">
            <a:avLst/>
          </a:prstGeom>
        </p:spPr>
      </p:pic>
      <p:pic>
        <p:nvPicPr>
          <p:cNvPr id="6" name="Picture 5" descr="1813-natpor-byron-wes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062" y="2209383"/>
            <a:ext cx="3375938" cy="4418767"/>
          </a:xfrm>
          <a:prstGeom prst="rect">
            <a:avLst/>
          </a:prstGeom>
        </p:spPr>
      </p:pic>
    </p:spTree>
    <p:extLst>
      <p:ext uri="{BB962C8B-B14F-4D97-AF65-F5344CB8AC3E}">
        <p14:creationId xmlns:p14="http://schemas.microsoft.com/office/powerpoint/2010/main" val="32764070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hair-1818-dandyclub-dight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1631"/>
            <a:ext cx="9144000" cy="5916706"/>
          </a:xfrm>
          <a:prstGeom prst="rect">
            <a:avLst/>
          </a:prstGeom>
        </p:spPr>
      </p:pic>
    </p:spTree>
    <p:extLst>
      <p:ext uri="{BB962C8B-B14F-4D97-AF65-F5344CB8AC3E}">
        <p14:creationId xmlns:p14="http://schemas.microsoft.com/office/powerpoint/2010/main" val="7112293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6720" y="863019"/>
            <a:ext cx="4381114" cy="5240567"/>
          </a:xfrm>
          <a:prstGeom prst="rect">
            <a:avLst/>
          </a:prstGeom>
        </p:spPr>
      </p:pic>
    </p:spTree>
    <p:extLst>
      <p:ext uri="{BB962C8B-B14F-4D97-AF65-F5344CB8AC3E}">
        <p14:creationId xmlns:p14="http://schemas.microsoft.com/office/powerpoint/2010/main" val="32874508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33259619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2">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3949426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7"/>
          </a:xfrm>
          <a:prstGeom prst="rect">
            <a:avLst/>
          </a:prstGeom>
          <a:noFill/>
        </p:spPr>
        <p:txBody>
          <a:bodyPr wrap="square" rtlCol="0">
            <a:spAutoFit/>
          </a:bodyPr>
          <a:lstStyle/>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p>
          <a:p>
            <a:pPr>
              <a:spcAft>
                <a:spcPts val="1800"/>
              </a:spcAft>
            </a:pPr>
            <a:r>
              <a:rPr lang="en-US" sz="3200" dirty="0" smtClean="0"/>
              <a:t>How fashion conscious was she, personally? (in her letters)</a:t>
            </a:r>
          </a:p>
          <a:p>
            <a:pPr>
              <a:spcAft>
                <a:spcPts val="1800"/>
              </a:spcAft>
            </a:pPr>
            <a:r>
              <a:rPr lang="en-US" sz="3200" dirty="0" smtClean="0"/>
              <a:t>How did she use fashion in her novels?</a:t>
            </a:r>
            <a:endParaRPr lang="en-US" sz="3200" dirty="0"/>
          </a:p>
        </p:txBody>
      </p:sp>
    </p:spTree>
    <p:extLst>
      <p:ext uri="{BB962C8B-B14F-4D97-AF65-F5344CB8AC3E}">
        <p14:creationId xmlns:p14="http://schemas.microsoft.com/office/powerpoint/2010/main" val="1920490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345112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women wear?</a:t>
            </a:r>
            <a:endParaRPr lang="en-US" dirty="0"/>
          </a:p>
        </p:txBody>
      </p:sp>
      <p:sp>
        <p:nvSpPr>
          <p:cNvPr id="3" name="Content Placeholder 2"/>
          <p:cNvSpPr>
            <a:spLocks noGrp="1"/>
          </p:cNvSpPr>
          <p:nvPr>
            <p:ph idx="1"/>
          </p:nvPr>
        </p:nvSpPr>
        <p:spPr>
          <a:xfrm>
            <a:off x="914400" y="2118802"/>
            <a:ext cx="7313613" cy="4056062"/>
          </a:xfrm>
        </p:spPr>
        <p:txBody>
          <a:bodyPr>
            <a:normAutofit/>
          </a:bodyPr>
          <a:lstStyle/>
          <a:p>
            <a:pPr marL="0" indent="0" algn="ctr">
              <a:buNone/>
            </a:pPr>
            <a:r>
              <a:rPr lang="en-US" sz="3200" dirty="0" smtClean="0"/>
              <a:t>Women’s basics from the inside out,</a:t>
            </a:r>
          </a:p>
          <a:p>
            <a:pPr marL="0" indent="0" algn="ctr">
              <a:buNone/>
            </a:pPr>
            <a:r>
              <a:rPr lang="en-US" sz="3200" dirty="0" smtClean="0"/>
              <a:t>or, dressing Mrs. Darcy.</a:t>
            </a:r>
            <a:endParaRPr lang="en-US" sz="3200" dirty="0"/>
          </a:p>
        </p:txBody>
      </p:sp>
    </p:spTree>
    <p:extLst>
      <p:ext uri="{BB962C8B-B14F-4D97-AF65-F5344CB8AC3E}">
        <p14:creationId xmlns:p14="http://schemas.microsoft.com/office/powerpoint/2010/main" val="6562150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3231654"/>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spTree>
    <p:extLst>
      <p:ext uri="{BB962C8B-B14F-4D97-AF65-F5344CB8AC3E}">
        <p14:creationId xmlns:p14="http://schemas.microsoft.com/office/powerpoint/2010/main" val="32393248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9920508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19498507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57" y="0"/>
            <a:ext cx="3759200" cy="6807200"/>
          </a:xfrm>
          <a:prstGeom prst="rect">
            <a:avLst/>
          </a:prstGeom>
        </p:spPr>
      </p:pic>
      <p:sp>
        <p:nvSpPr>
          <p:cNvPr id="3" name="TextBox 2"/>
          <p:cNvSpPr txBox="1"/>
          <p:nvPr/>
        </p:nvSpPr>
        <p:spPr>
          <a:xfrm>
            <a:off x="4709243" y="1322980"/>
            <a:ext cx="4113973" cy="2954655"/>
          </a:xfrm>
          <a:prstGeom prst="rect">
            <a:avLst/>
          </a:prstGeom>
          <a:noFill/>
        </p:spPr>
        <p:txBody>
          <a:bodyPr wrap="square" rtlCol="0">
            <a:spAutoFit/>
          </a:bodyPr>
          <a:lstStyle/>
          <a:p>
            <a:r>
              <a:rPr lang="en-US" i="1" dirty="0" smtClean="0"/>
              <a:t>Saturday, 9 January 1796:</a:t>
            </a:r>
          </a:p>
          <a:p>
            <a:r>
              <a:rPr lang="en-US" sz="2800" dirty="0" smtClean="0"/>
              <a:t>“You say nothing of the silk stockings; I flatter myself, therefore, that Charles has not purchased any, as I cannot very well to pay them...”</a:t>
            </a:r>
            <a:endParaRPr lang="en-US" sz="2800" dirty="0"/>
          </a:p>
        </p:txBody>
      </p:sp>
    </p:spTree>
    <p:extLst>
      <p:ext uri="{BB962C8B-B14F-4D97-AF65-F5344CB8AC3E}">
        <p14:creationId xmlns:p14="http://schemas.microsoft.com/office/powerpoint/2010/main" val="5748583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11088277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2688138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1790s-hb_C.I.37.46.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040" y="0"/>
            <a:ext cx="3714269" cy="6801266"/>
          </a:xfrm>
          <a:prstGeom prst="rect">
            <a:avLst/>
          </a:prstGeom>
        </p:spPr>
      </p:pic>
      <p:pic>
        <p:nvPicPr>
          <p:cNvPr id="4" name="Picture 3" descr="3-1811petticoatshow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8577" y="282764"/>
            <a:ext cx="3035760" cy="6021480"/>
          </a:xfrm>
          <a:prstGeom prst="rect">
            <a:avLst/>
          </a:prstGeom>
        </p:spPr>
      </p:pic>
    </p:spTree>
    <p:extLst>
      <p:ext uri="{BB962C8B-B14F-4D97-AF65-F5344CB8AC3E}">
        <p14:creationId xmlns:p14="http://schemas.microsoft.com/office/powerpoint/2010/main" val="20216673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10259262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21726" y="1746334"/>
            <a:ext cx="7910469" cy="4670120"/>
          </a:xfrm>
        </p:spPr>
        <p:txBody>
          <a:bodyPr>
            <a:noAutofit/>
          </a:bodyPr>
          <a:lstStyle/>
          <a:p>
            <a:pPr marL="0" indent="0">
              <a:buNone/>
            </a:pPr>
            <a:r>
              <a:rPr lang="en-US" sz="2600" dirty="0"/>
              <a:t>1795 “</a:t>
            </a:r>
            <a:r>
              <a:rPr lang="en-US" sz="2600" dirty="0" err="1"/>
              <a:t>Elinor</a:t>
            </a:r>
            <a:r>
              <a:rPr lang="en-US" sz="2600" dirty="0"/>
              <a:t> and Marianne</a:t>
            </a:r>
            <a:r>
              <a:rPr lang="en-US" sz="2600" dirty="0" smtClean="0"/>
              <a:t>”(</a:t>
            </a:r>
            <a:r>
              <a:rPr lang="en-US" sz="2600" i="1" dirty="0" smtClean="0"/>
              <a:t>Sense and Sensibility</a:t>
            </a:r>
            <a:r>
              <a:rPr lang="en-US" sz="2600" dirty="0" smtClean="0"/>
              <a:t>) written </a:t>
            </a:r>
          </a:p>
          <a:p>
            <a:pPr marL="0" indent="0">
              <a:spcBef>
                <a:spcPts val="800"/>
              </a:spcBef>
              <a:buNone/>
            </a:pPr>
            <a:r>
              <a:rPr lang="en-US" sz="2600" dirty="0" smtClean="0"/>
              <a:t>1796-1797 </a:t>
            </a:r>
            <a:r>
              <a:rPr lang="en-US" sz="2600" dirty="0"/>
              <a:t>“First Impressions</a:t>
            </a:r>
            <a:r>
              <a:rPr lang="en-US" sz="2600" dirty="0" smtClean="0"/>
              <a:t>” (</a:t>
            </a:r>
            <a:r>
              <a:rPr lang="en-US" sz="2600" i="1" dirty="0" smtClean="0"/>
              <a:t>Pride and Prejudice</a:t>
            </a:r>
            <a:r>
              <a:rPr lang="en-US" sz="2600" dirty="0" smtClean="0"/>
              <a:t>) written.</a:t>
            </a:r>
          </a:p>
          <a:p>
            <a:pPr marL="0" indent="0">
              <a:spcBef>
                <a:spcPts val="800"/>
              </a:spcBef>
              <a:buNone/>
            </a:pPr>
            <a:r>
              <a:rPr lang="en-US" sz="2600" dirty="0" smtClean="0"/>
              <a:t>1798</a:t>
            </a:r>
            <a:r>
              <a:rPr lang="en-US" sz="2600" dirty="0"/>
              <a:t>-1799 “</a:t>
            </a:r>
            <a:r>
              <a:rPr lang="en-US" sz="2600" dirty="0" smtClean="0"/>
              <a:t>Susan/Catherine” (</a:t>
            </a:r>
            <a:r>
              <a:rPr lang="en-US" sz="2600" i="1" dirty="0" smtClean="0"/>
              <a:t>Northanger </a:t>
            </a:r>
            <a:r>
              <a:rPr lang="en-US" sz="2600" i="1" dirty="0"/>
              <a:t>Abbey</a:t>
            </a:r>
            <a:r>
              <a:rPr lang="en-US" sz="2600" dirty="0" smtClean="0"/>
              <a:t>)</a:t>
            </a:r>
            <a:r>
              <a:rPr lang="en-US" sz="2600" dirty="0"/>
              <a:t> </a:t>
            </a:r>
            <a:r>
              <a:rPr lang="en-US" sz="2600" dirty="0" smtClean="0"/>
              <a:t>written.</a:t>
            </a:r>
          </a:p>
          <a:p>
            <a:pPr marL="0" indent="0">
              <a:spcBef>
                <a:spcPts val="800"/>
              </a:spcBef>
              <a:buNone/>
            </a:pPr>
            <a:r>
              <a:rPr lang="en-US" sz="2600" dirty="0" smtClean="0"/>
              <a:t>1811 </a:t>
            </a:r>
            <a:r>
              <a:rPr lang="en-US" sz="2600" i="1" dirty="0" smtClean="0"/>
              <a:t>Mansfield </a:t>
            </a:r>
            <a:r>
              <a:rPr lang="en-US" sz="2600" i="1" dirty="0"/>
              <a:t>Park</a:t>
            </a:r>
            <a:r>
              <a:rPr lang="en-US" sz="2600" dirty="0"/>
              <a:t> begun. </a:t>
            </a:r>
            <a:r>
              <a:rPr lang="en-US" sz="2600" i="1" dirty="0" smtClean="0"/>
              <a:t>Pride and Prejudice</a:t>
            </a:r>
            <a:r>
              <a:rPr lang="en-US" sz="2600" dirty="0" smtClean="0"/>
              <a:t> revised.</a:t>
            </a:r>
          </a:p>
          <a:p>
            <a:pPr marL="0" indent="0">
              <a:spcBef>
                <a:spcPts val="800"/>
              </a:spcBef>
              <a:buNone/>
            </a:pPr>
            <a:r>
              <a:rPr lang="en-US" sz="2600" dirty="0" smtClean="0"/>
              <a:t>1813 </a:t>
            </a:r>
            <a:r>
              <a:rPr lang="en-US" sz="2600" i="1" dirty="0"/>
              <a:t>Pride and Prejudice</a:t>
            </a:r>
            <a:r>
              <a:rPr lang="en-US" sz="2600" dirty="0"/>
              <a:t> published</a:t>
            </a:r>
            <a:r>
              <a:rPr lang="en-US" sz="2600" dirty="0" smtClean="0"/>
              <a:t>.</a:t>
            </a:r>
          </a:p>
          <a:p>
            <a:pPr marL="0" indent="0">
              <a:spcBef>
                <a:spcPts val="800"/>
              </a:spcBef>
              <a:buNone/>
            </a:pPr>
            <a:r>
              <a:rPr lang="en-US" sz="2600" dirty="0" smtClean="0"/>
              <a:t>1814 </a:t>
            </a:r>
            <a:r>
              <a:rPr lang="en-US" sz="2600" i="1" dirty="0" smtClean="0"/>
              <a:t>Mansfield </a:t>
            </a:r>
            <a:r>
              <a:rPr lang="en-US" sz="2600" i="1" dirty="0"/>
              <a:t>Park</a:t>
            </a:r>
            <a:r>
              <a:rPr lang="en-US" sz="2600" dirty="0"/>
              <a:t> </a:t>
            </a:r>
            <a:r>
              <a:rPr lang="en-US" sz="2600" dirty="0" smtClean="0"/>
              <a:t>published. </a:t>
            </a:r>
          </a:p>
          <a:p>
            <a:pPr marL="0" indent="0">
              <a:spcBef>
                <a:spcPts val="800"/>
              </a:spcBef>
              <a:buNone/>
            </a:pPr>
            <a:r>
              <a:rPr lang="en-US" sz="2600" dirty="0" smtClean="0"/>
              <a:t>1815 </a:t>
            </a:r>
            <a:r>
              <a:rPr lang="en-US" sz="2600" i="1" dirty="0"/>
              <a:t>Emma</a:t>
            </a:r>
            <a:r>
              <a:rPr lang="en-US" sz="2600" dirty="0"/>
              <a:t> completed and published (1816 </a:t>
            </a:r>
            <a:r>
              <a:rPr lang="en-US" sz="2600" dirty="0" smtClean="0"/>
              <a:t>on </a:t>
            </a:r>
            <a:r>
              <a:rPr lang="en-US" sz="2600" dirty="0"/>
              <a:t>title page)</a:t>
            </a:r>
            <a:r>
              <a:rPr lang="en-US" sz="2600" dirty="0" smtClean="0"/>
              <a:t>.</a:t>
            </a:r>
          </a:p>
          <a:p>
            <a:pPr marL="0" indent="0">
              <a:spcBef>
                <a:spcPts val="800"/>
              </a:spcBef>
              <a:buNone/>
            </a:pPr>
            <a:r>
              <a:rPr lang="en-US" sz="2600" dirty="0" smtClean="0"/>
              <a:t>1816 </a:t>
            </a:r>
            <a:r>
              <a:rPr lang="en-US" sz="2600" i="1" dirty="0"/>
              <a:t>Persuasion</a:t>
            </a:r>
            <a:r>
              <a:rPr lang="en-US" sz="2600" dirty="0"/>
              <a:t> completed</a:t>
            </a:r>
            <a:r>
              <a:rPr lang="en-US" sz="2600" dirty="0" smtClean="0"/>
              <a:t>. “</a:t>
            </a:r>
            <a:r>
              <a:rPr lang="en-US" sz="2600" dirty="0"/>
              <a:t>Susan” </a:t>
            </a:r>
            <a:r>
              <a:rPr lang="en-US" sz="2600" dirty="0" smtClean="0"/>
              <a:t>revised </a:t>
            </a:r>
            <a:r>
              <a:rPr lang="en-US" sz="2600" dirty="0"/>
              <a:t>as “Catherine.”</a:t>
            </a:r>
            <a:r>
              <a:rPr lang="en-US" dirty="0"/>
              <a:t> </a:t>
            </a:r>
            <a:endParaRPr lang="en-US" dirty="0" smtClean="0"/>
          </a:p>
        </p:txBody>
      </p:sp>
    </p:spTree>
    <p:extLst>
      <p:ext uri="{BB962C8B-B14F-4D97-AF65-F5344CB8AC3E}">
        <p14:creationId xmlns:p14="http://schemas.microsoft.com/office/powerpoint/2010/main" val="20420315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x-embroid-c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155" y="754099"/>
            <a:ext cx="4463859" cy="4649853"/>
          </a:xfrm>
          <a:prstGeom prst="rect">
            <a:avLst/>
          </a:prstGeom>
        </p:spPr>
      </p:pic>
      <p:pic>
        <p:nvPicPr>
          <p:cNvPr id="4" name="Picture 3" descr="1800x-usa-cap-mfa-46.102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3878" y="244418"/>
            <a:ext cx="3797300" cy="5422900"/>
          </a:xfrm>
          <a:prstGeom prst="rect">
            <a:avLst/>
          </a:prstGeom>
        </p:spPr>
      </p:pic>
    </p:spTree>
    <p:extLst>
      <p:ext uri="{BB962C8B-B14F-4D97-AF65-F5344CB8AC3E}">
        <p14:creationId xmlns:p14="http://schemas.microsoft.com/office/powerpoint/2010/main" val="12828120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65617502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4" y="840828"/>
            <a:ext cx="3029260" cy="6017172"/>
          </a:xfrm>
          <a:prstGeom prst="rect">
            <a:avLst/>
          </a:prstGeom>
        </p:spPr>
      </p:pic>
      <p:pic>
        <p:nvPicPr>
          <p:cNvPr id="6" name="Picture 5" descr="heideloff-1796-04-00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3841" y="0"/>
            <a:ext cx="2730159" cy="6858000"/>
          </a:xfrm>
          <a:prstGeom prst="rect">
            <a:avLst/>
          </a:prstGeom>
        </p:spPr>
      </p:pic>
      <p:pic>
        <p:nvPicPr>
          <p:cNvPr id="7" name="Picture 6" descr="heideloff-1797-11-000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7052" y="-1667881"/>
            <a:ext cx="3479019" cy="8671409"/>
          </a:xfrm>
          <a:prstGeom prst="rect">
            <a:avLst/>
          </a:prstGeom>
        </p:spPr>
      </p:pic>
      <p:sp>
        <p:nvSpPr>
          <p:cNvPr id="4" name="Rectangle 3"/>
          <p:cNvSpPr/>
          <p:nvPr/>
        </p:nvSpPr>
        <p:spPr>
          <a:xfrm>
            <a:off x="145510" y="132942"/>
            <a:ext cx="3861804" cy="1323439"/>
          </a:xfrm>
          <a:prstGeom prst="rect">
            <a:avLst/>
          </a:prstGeom>
        </p:spPr>
        <p:txBody>
          <a:bodyPr wrap="none">
            <a:spAutoFit/>
          </a:bodyPr>
          <a:lstStyle/>
          <a:p>
            <a:pPr lvl="0"/>
            <a:r>
              <a:rPr lang="en-US" sz="4000" dirty="0" smtClean="0">
                <a:solidFill>
                  <a:prstClr val="black"/>
                </a:solidFill>
              </a:rPr>
              <a:t>Cloaks: 1794-1797</a:t>
            </a:r>
          </a:p>
          <a:p>
            <a:pPr lvl="0"/>
            <a:endParaRPr lang="en-US" sz="4000" dirty="0">
              <a:solidFill>
                <a:prstClr val="black"/>
              </a:solidFill>
            </a:endParaRPr>
          </a:p>
        </p:txBody>
      </p:sp>
    </p:spTree>
    <p:extLst>
      <p:ext uri="{BB962C8B-B14F-4D97-AF65-F5344CB8AC3E}">
        <p14:creationId xmlns:p14="http://schemas.microsoft.com/office/powerpoint/2010/main" val="7034937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8538" y="0"/>
            <a:ext cx="4668779" cy="3492668"/>
          </a:xfrm>
          <a:prstGeom prst="rect">
            <a:avLst/>
          </a:prstGeom>
        </p:spPr>
      </p:pic>
      <p:pic>
        <p:nvPicPr>
          <p:cNvPr id="6" name="Picture 5" descr="hern2.1.13_fig4_lba1116_big.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04618" y="2284460"/>
            <a:ext cx="3439229" cy="4573540"/>
          </a:xfrm>
          <a:prstGeom prst="rect">
            <a:avLst/>
          </a:prstGeom>
        </p:spPr>
      </p:pic>
      <p:sp>
        <p:nvSpPr>
          <p:cNvPr id="3" name="TextBox 2"/>
          <p:cNvSpPr txBox="1"/>
          <p:nvPr/>
        </p:nvSpPr>
        <p:spPr>
          <a:xfrm>
            <a:off x="1002477" y="489504"/>
            <a:ext cx="1960643" cy="769441"/>
          </a:xfrm>
          <a:prstGeom prst="rect">
            <a:avLst/>
          </a:prstGeom>
          <a:noFill/>
        </p:spPr>
        <p:txBody>
          <a:bodyPr wrap="none" rtlCol="0">
            <a:spAutoFit/>
          </a:bodyPr>
          <a:lstStyle/>
          <a:p>
            <a:r>
              <a:rPr lang="en-US" sz="4400" dirty="0" smtClean="0"/>
              <a:t>Spencer</a:t>
            </a:r>
            <a:endParaRPr lang="en-US" sz="4400" dirty="0"/>
          </a:p>
        </p:txBody>
      </p:sp>
    </p:spTree>
    <p:extLst>
      <p:ext uri="{BB962C8B-B14F-4D97-AF65-F5344CB8AC3E}">
        <p14:creationId xmlns:p14="http://schemas.microsoft.com/office/powerpoint/2010/main" val="33892025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walkingspenc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1095" y="-926510"/>
            <a:ext cx="4550815" cy="8224181"/>
          </a:xfrm>
          <a:prstGeom prst="rect">
            <a:avLst/>
          </a:prstGeom>
        </p:spPr>
      </p:pic>
      <p:pic>
        <p:nvPicPr>
          <p:cNvPr id="4" name="Picture 3" descr="1814-blucher-bonnet-and-spencer-june-1814-la-belle-assemble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8901" y="1848737"/>
            <a:ext cx="3106823" cy="5115100"/>
          </a:xfrm>
          <a:prstGeom prst="rect">
            <a:avLst/>
          </a:prstGeom>
        </p:spPr>
      </p:pic>
      <p:pic>
        <p:nvPicPr>
          <p:cNvPr id="5" name="Picture 4" descr="1814-spenc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8839" y="92608"/>
            <a:ext cx="3545161" cy="6196619"/>
          </a:xfrm>
          <a:prstGeom prst="rect">
            <a:avLst/>
          </a:prstGeom>
        </p:spPr>
      </p:pic>
    </p:spTree>
    <p:extLst>
      <p:ext uri="{BB962C8B-B14F-4D97-AF65-F5344CB8AC3E}">
        <p14:creationId xmlns:p14="http://schemas.microsoft.com/office/powerpoint/2010/main" val="34938926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pelisse-purp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237" y="196735"/>
            <a:ext cx="3529314" cy="4672812"/>
          </a:xfrm>
          <a:prstGeom prst="rect">
            <a:avLst/>
          </a:prstGeom>
        </p:spPr>
      </p:pic>
      <p:pic>
        <p:nvPicPr>
          <p:cNvPr id="3" name="Picture 2" descr="1815-pelisse-purple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0671" y="108270"/>
            <a:ext cx="4484363" cy="6618919"/>
          </a:xfrm>
          <a:prstGeom prst="rect">
            <a:avLst/>
          </a:prstGeom>
        </p:spPr>
      </p:pic>
      <p:sp>
        <p:nvSpPr>
          <p:cNvPr id="4" name="TextBox 3"/>
          <p:cNvSpPr txBox="1"/>
          <p:nvPr/>
        </p:nvSpPr>
        <p:spPr>
          <a:xfrm>
            <a:off x="873061" y="5556518"/>
            <a:ext cx="1719667" cy="584776"/>
          </a:xfrm>
          <a:prstGeom prst="rect">
            <a:avLst/>
          </a:prstGeom>
          <a:noFill/>
        </p:spPr>
        <p:txBody>
          <a:bodyPr wrap="square" rtlCol="0">
            <a:spAutoFit/>
          </a:bodyPr>
          <a:lstStyle/>
          <a:p>
            <a:r>
              <a:rPr lang="en-US" sz="3200" dirty="0" smtClean="0"/>
              <a:t>Pelisse</a:t>
            </a:r>
            <a:endParaRPr lang="en-US" sz="3200" dirty="0"/>
          </a:p>
        </p:txBody>
      </p:sp>
    </p:spTree>
    <p:extLst>
      <p:ext uri="{BB962C8B-B14F-4D97-AF65-F5344CB8AC3E}">
        <p14:creationId xmlns:p14="http://schemas.microsoft.com/office/powerpoint/2010/main" val="3449719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1772793"/>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spTree>
    <p:extLst>
      <p:ext uri="{BB962C8B-B14F-4D97-AF65-F5344CB8AC3E}">
        <p14:creationId xmlns:p14="http://schemas.microsoft.com/office/powerpoint/2010/main" val="18048252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2313" y="85260"/>
            <a:ext cx="4171849" cy="7275473"/>
          </a:xfrm>
          <a:prstGeom prst="rect">
            <a:avLst/>
          </a:prstGeom>
        </p:spPr>
      </p:pic>
    </p:spTree>
    <p:extLst>
      <p:ext uri="{BB962C8B-B14F-4D97-AF65-F5344CB8AC3E}">
        <p14:creationId xmlns:p14="http://schemas.microsoft.com/office/powerpoint/2010/main" val="25910263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fd19-176-spencerdress-pompom-des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281" y="-323964"/>
            <a:ext cx="5860097" cy="8121280"/>
          </a:xfrm>
          <a:prstGeom prst="rect">
            <a:avLst/>
          </a:prstGeom>
        </p:spPr>
      </p:pic>
      <p:pic>
        <p:nvPicPr>
          <p:cNvPr id="3" name="Picture 2" descr="1810-jfd19-177-spencerdress-pompom-pi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7142" y="582112"/>
            <a:ext cx="3691269" cy="5115586"/>
          </a:xfrm>
          <a:prstGeom prst="rect">
            <a:avLst/>
          </a:prstGeom>
        </p:spPr>
      </p:pic>
    </p:spTree>
    <p:extLst>
      <p:ext uri="{BB962C8B-B14F-4D97-AF65-F5344CB8AC3E}">
        <p14:creationId xmlns:p14="http://schemas.microsoft.com/office/powerpoint/2010/main" val="35353402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57205"/>
            <a:ext cx="5932875" cy="5133164"/>
          </a:xfrm>
          <a:prstGeom prst="rect">
            <a:avLst/>
          </a:prstGeom>
        </p:spPr>
      </p:pic>
      <p:pic>
        <p:nvPicPr>
          <p:cNvPr id="3" name="Picture 2" descr="1817-jfd19-021-spencerdress-pi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6707" y="1208874"/>
            <a:ext cx="4467293" cy="5649126"/>
          </a:xfrm>
          <a:prstGeom prst="rect">
            <a:avLst/>
          </a:prstGeom>
        </p:spPr>
      </p:pic>
    </p:spTree>
    <p:extLst>
      <p:ext uri="{BB962C8B-B14F-4D97-AF65-F5344CB8AC3E}">
        <p14:creationId xmlns:p14="http://schemas.microsoft.com/office/powerpoint/2010/main" val="16350500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Darcy.</a:t>
            </a:r>
            <a:endParaRPr lang="en-US" sz="3200" dirty="0"/>
          </a:p>
        </p:txBody>
      </p:sp>
    </p:spTree>
    <p:extLst>
      <p:ext uri="{BB962C8B-B14F-4D97-AF65-F5344CB8AC3E}">
        <p14:creationId xmlns:p14="http://schemas.microsoft.com/office/powerpoint/2010/main" val="17889907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an-31-jdm-duesseldorf-caped-greatcoa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7986" y="343975"/>
            <a:ext cx="3816303" cy="6019562"/>
          </a:xfrm>
          <a:prstGeom prst="rect">
            <a:avLst/>
          </a:prstGeom>
        </p:spPr>
      </p:pic>
      <p:pic>
        <p:nvPicPr>
          <p:cNvPr id="4" name="Picture 3" descr="1816-bradfield-greatcoat-p9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8531" y="0"/>
            <a:ext cx="4825469" cy="6858000"/>
          </a:xfrm>
          <a:prstGeom prst="rect">
            <a:avLst/>
          </a:prstGeom>
        </p:spPr>
      </p:pic>
    </p:spTree>
    <p:extLst>
      <p:ext uri="{BB962C8B-B14F-4D97-AF65-F5344CB8AC3E}">
        <p14:creationId xmlns:p14="http://schemas.microsoft.com/office/powerpoint/2010/main" val="29186187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candace-fuscia-sp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52" y="0"/>
            <a:ext cx="4146389" cy="6896964"/>
          </a:xfrm>
          <a:prstGeom prst="rect">
            <a:avLst/>
          </a:prstGeom>
        </p:spPr>
      </p:pic>
      <p:pic>
        <p:nvPicPr>
          <p:cNvPr id="6" name="Picture 5" descr="1815-morning-and-blue-wal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88719" y="0"/>
            <a:ext cx="3937609" cy="6858000"/>
          </a:xfrm>
          <a:prstGeom prst="rect">
            <a:avLst/>
          </a:prstGeom>
        </p:spPr>
      </p:pic>
    </p:spTree>
    <p:extLst>
      <p:ext uri="{BB962C8B-B14F-4D97-AF65-F5344CB8AC3E}">
        <p14:creationId xmlns:p14="http://schemas.microsoft.com/office/powerpoint/2010/main" val="32828634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99-hats-hairdress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789106" cy="6858000"/>
          </a:xfrm>
          <a:prstGeom prst="rect">
            <a:avLst/>
          </a:prstGeom>
        </p:spPr>
      </p:pic>
      <p:pic>
        <p:nvPicPr>
          <p:cNvPr id="5" name="Picture 4" descr="1814-LeJournaldesDamesetdesModes1814CostumeParisienNo138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5964" y="158758"/>
            <a:ext cx="4189685" cy="6699242"/>
          </a:xfrm>
          <a:prstGeom prst="rect">
            <a:avLst/>
          </a:prstGeom>
        </p:spPr>
      </p:pic>
    </p:spTree>
    <p:extLst>
      <p:ext uri="{BB962C8B-B14F-4D97-AF65-F5344CB8AC3E}">
        <p14:creationId xmlns:p14="http://schemas.microsoft.com/office/powerpoint/2010/main" val="33986003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572006"/>
            <a:ext cx="5357427" cy="2523768"/>
          </a:xfrm>
          <a:prstGeom prst="rect">
            <a:avLst/>
          </a:prstGeom>
          <a:noFill/>
        </p:spPr>
        <p:txBody>
          <a:bodyPr wrap="square" rtlCol="0">
            <a:spAutoFit/>
          </a:bodyPr>
          <a:lstStyle/>
          <a:p>
            <a:r>
              <a:rPr lang="en-US" i="1" dirty="0" smtClean="0"/>
              <a:t>Sunday, 2 June 1799:</a:t>
            </a:r>
          </a:p>
          <a:p>
            <a:r>
              <a:rPr lang="en-US" sz="2800" dirty="0" smtClean="0"/>
              <a:t>“Flowers are very much worn, and fruit is still more the thing. Elizabeth has a bunch of strawberries, and I have seen grapes, cherries, plums, and apricots.”</a:t>
            </a:r>
            <a:endParaRPr lang="en-US" sz="2800" b="1" dirty="0"/>
          </a:p>
        </p:txBody>
      </p:sp>
      <p:sp>
        <p:nvSpPr>
          <p:cNvPr id="3" name="TextBox 2"/>
          <p:cNvSpPr txBox="1"/>
          <p:nvPr/>
        </p:nvSpPr>
        <p:spPr>
          <a:xfrm>
            <a:off x="304247" y="3095774"/>
            <a:ext cx="5122293" cy="2954655"/>
          </a:xfrm>
          <a:prstGeom prst="rect">
            <a:avLst/>
          </a:prstGeom>
          <a:noFill/>
        </p:spPr>
        <p:txBody>
          <a:bodyPr wrap="square" rtlCol="0">
            <a:spAutoFit/>
          </a:bodyPr>
          <a:lstStyle/>
          <a:p>
            <a:r>
              <a:rPr lang="en-US" i="1" dirty="0" smtClean="0"/>
              <a:t>Tuesday, 11 June 1799:</a:t>
            </a:r>
          </a:p>
          <a:p>
            <a:r>
              <a:rPr lang="en-US" sz="2800" dirty="0" smtClean="0"/>
              <a:t>“I cannot decide on the fruit till I hear from you again. Besides, I cannot help thinking that it is more natural to have flowers grow out of the head than fruit. What do you think on that subject?”</a:t>
            </a:r>
            <a:endParaRPr lang="en-US" sz="2800" dirty="0"/>
          </a:p>
        </p:txBody>
      </p:sp>
      <p:pic>
        <p:nvPicPr>
          <p:cNvPr id="4" name="Picture 3"/>
          <p:cNvPicPr>
            <a:picLocks noChangeAspect="1"/>
          </p:cNvPicPr>
          <p:nvPr/>
        </p:nvPicPr>
        <p:blipFill>
          <a:blip r:embed="rId2"/>
          <a:stretch>
            <a:fillRect/>
          </a:stretch>
        </p:blipFill>
        <p:spPr>
          <a:xfrm>
            <a:off x="5661674" y="2160563"/>
            <a:ext cx="3241244" cy="2371314"/>
          </a:xfrm>
          <a:prstGeom prst="rect">
            <a:avLst/>
          </a:prstGeom>
        </p:spPr>
      </p:pic>
    </p:spTree>
    <p:extLst>
      <p:ext uri="{BB962C8B-B14F-4D97-AF65-F5344CB8AC3E}">
        <p14:creationId xmlns:p14="http://schemas.microsoft.com/office/powerpoint/2010/main" val="15663912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nypl-bonnets-dec.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74721"/>
            <a:ext cx="5159002" cy="8254403"/>
          </a:xfrm>
          <a:prstGeom prst="rect">
            <a:avLst/>
          </a:prstGeom>
        </p:spPr>
      </p:pic>
      <p:pic>
        <p:nvPicPr>
          <p:cNvPr id="3" name="Picture 2" descr="1817-bonnets-costume-or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4226" y="0"/>
            <a:ext cx="3874080" cy="6858000"/>
          </a:xfrm>
          <a:prstGeom prst="rect">
            <a:avLst/>
          </a:prstGeom>
        </p:spPr>
      </p:pic>
    </p:spTree>
    <p:extLst>
      <p:ext uri="{BB962C8B-B14F-4D97-AF65-F5344CB8AC3E}">
        <p14:creationId xmlns:p14="http://schemas.microsoft.com/office/powerpoint/2010/main" val="8731453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2971361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5" name="TextBox 4"/>
          <p:cNvSpPr txBox="1"/>
          <p:nvPr/>
        </p:nvSpPr>
        <p:spPr>
          <a:xfrm>
            <a:off x="5736923" y="304285"/>
            <a:ext cx="3407077" cy="1231106"/>
          </a:xfrm>
          <a:prstGeom prst="rect">
            <a:avLst/>
          </a:prstGeom>
          <a:noFill/>
        </p:spPr>
        <p:txBody>
          <a:bodyPr wrap="square" rtlCol="0">
            <a:spAutoFit/>
          </a:bodyPr>
          <a:lstStyle/>
          <a:p>
            <a:r>
              <a:rPr lang="en-US" i="1" dirty="0" smtClean="0"/>
              <a:t>Wednesday, 9 January 1799:</a:t>
            </a:r>
          </a:p>
          <a:p>
            <a:r>
              <a:rPr lang="en-US" sz="2800" dirty="0" smtClean="0"/>
              <a:t>“I wore my green shoes last night…”</a:t>
            </a:r>
            <a:endParaRPr lang="en-US" sz="2800" dirty="0"/>
          </a:p>
        </p:txBody>
      </p:sp>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7703376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pic>
        <p:nvPicPr>
          <p:cNvPr id="3" name="Picture 2" descr="1813-yellow-washingto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8407" y="171986"/>
            <a:ext cx="4273157" cy="7117635"/>
          </a:xfrm>
          <a:prstGeom prst="rect">
            <a:avLst/>
          </a:prstGeom>
        </p:spPr>
      </p:pic>
    </p:spTree>
    <p:extLst>
      <p:ext uri="{BB962C8B-B14F-4D97-AF65-F5344CB8AC3E}">
        <p14:creationId xmlns:p14="http://schemas.microsoft.com/office/powerpoint/2010/main" val="66844653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jan-gold-bodi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735" y="-1"/>
            <a:ext cx="4607931" cy="7640093"/>
          </a:xfrm>
          <a:prstGeom prst="rect">
            <a:avLst/>
          </a:prstGeom>
        </p:spPr>
      </p:pic>
      <p:pic>
        <p:nvPicPr>
          <p:cNvPr id="6" name="Picture 5" descr="1818-met-bri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3686" y="155910"/>
            <a:ext cx="3007563" cy="6702090"/>
          </a:xfrm>
          <a:prstGeom prst="rect">
            <a:avLst/>
          </a:prstGeom>
        </p:spPr>
      </p:pic>
    </p:spTree>
    <p:extLst>
      <p:ext uri="{BB962C8B-B14F-4D97-AF65-F5344CB8AC3E}">
        <p14:creationId xmlns:p14="http://schemas.microsoft.com/office/powerpoint/2010/main" val="183858736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1814-feb-bluewhite-lacm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897" y="149172"/>
            <a:ext cx="4339773" cy="6708828"/>
          </a:xfrm>
          <a:prstGeom prst="rect">
            <a:avLst/>
          </a:prstGeom>
        </p:spPr>
      </p:pic>
      <p:pic>
        <p:nvPicPr>
          <p:cNvPr id="4" name="Picture 3" descr="1815-ball-peach-mccor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4438" y="0"/>
            <a:ext cx="4061060" cy="6760897"/>
          </a:xfrm>
          <a:prstGeom prst="rect">
            <a:avLst/>
          </a:prstGeom>
        </p:spPr>
      </p:pic>
    </p:spTree>
    <p:extLst>
      <p:ext uri="{BB962C8B-B14F-4D97-AF65-F5344CB8AC3E}">
        <p14:creationId xmlns:p14="http://schemas.microsoft.com/office/powerpoint/2010/main" val="18117804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7" y="0"/>
            <a:ext cx="5694642" cy="4354037"/>
          </a:xfrm>
          <a:prstGeom prst="rect">
            <a:avLst/>
          </a:prstGeom>
        </p:spPr>
      </p:pic>
      <p:sp>
        <p:nvSpPr>
          <p:cNvPr id="4" name="TextBox 3"/>
          <p:cNvSpPr txBox="1"/>
          <p:nvPr/>
        </p:nvSpPr>
        <p:spPr>
          <a:xfrm>
            <a:off x="5761228" y="1690478"/>
            <a:ext cx="3313728" cy="584776"/>
          </a:xfrm>
          <a:prstGeom prst="rect">
            <a:avLst/>
          </a:prstGeom>
          <a:noFill/>
        </p:spPr>
        <p:txBody>
          <a:bodyPr wrap="none" rtlCol="0">
            <a:spAutoFit/>
          </a:bodyPr>
          <a:lstStyle/>
          <a:p>
            <a:r>
              <a:rPr lang="en-US" sz="3200" dirty="0" smtClean="0"/>
              <a:t>Greatcoat, overcoat</a:t>
            </a:r>
            <a:endParaRPr lang="en-US" sz="3200" dirty="0"/>
          </a:p>
        </p:txBody>
      </p:sp>
      <p:sp>
        <p:nvSpPr>
          <p:cNvPr id="5" name="TextBox 4"/>
          <p:cNvSpPr txBox="1"/>
          <p:nvPr/>
        </p:nvSpPr>
        <p:spPr>
          <a:xfrm>
            <a:off x="145511" y="4617201"/>
            <a:ext cx="8836443" cy="1815882"/>
          </a:xfrm>
          <a:prstGeom prst="rect">
            <a:avLst/>
          </a:prstGeom>
          <a:noFill/>
        </p:spPr>
        <p:txBody>
          <a:bodyPr wrap="square" rtlCol="0">
            <a:spAutoFit/>
          </a:bodyPr>
          <a:lstStyle/>
          <a:p>
            <a:r>
              <a:rPr lang="en-US" sz="2800" i="1" dirty="0" smtClean="0"/>
              <a:t>Catherine </a:t>
            </a:r>
            <a:r>
              <a:rPr lang="en-US" sz="2800" i="1" dirty="0" err="1" smtClean="0"/>
              <a:t>Morland</a:t>
            </a:r>
            <a:r>
              <a:rPr lang="en-US" sz="2800" i="1" dirty="0" smtClean="0"/>
              <a:t> of Henry </a:t>
            </a:r>
            <a:r>
              <a:rPr lang="en-US" sz="2800" i="1" dirty="0" err="1" smtClean="0"/>
              <a:t>Tilney</a:t>
            </a:r>
            <a:r>
              <a:rPr lang="en-US" sz="2800" i="1" dirty="0" smtClean="0"/>
              <a:t>: </a:t>
            </a:r>
            <a:r>
              <a:rPr lang="en-US" sz="2800" dirty="0" smtClean="0"/>
              <a:t>“His hat sat so well, and the innumerable capes of his great-coat looked so becomingly important. To be driven by him, next to being dancing with him, was certainly the greatest happiness in the world!”</a:t>
            </a:r>
            <a:endParaRPr lang="en-US" sz="2800" dirty="0"/>
          </a:p>
        </p:txBody>
      </p:sp>
    </p:spTree>
    <p:extLst>
      <p:ext uri="{BB962C8B-B14F-4D97-AF65-F5344CB8AC3E}">
        <p14:creationId xmlns:p14="http://schemas.microsoft.com/office/powerpoint/2010/main" val="39111548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03" y="1365250"/>
            <a:ext cx="8201490" cy="3231654"/>
          </a:xfrm>
          <a:prstGeom prst="rect">
            <a:avLst/>
          </a:prstGeom>
          <a:noFill/>
        </p:spPr>
        <p:txBody>
          <a:bodyPr wrap="square" rtlCol="0">
            <a:spAutoFit/>
          </a:bodyPr>
          <a:lstStyle/>
          <a:p>
            <a:r>
              <a:rPr lang="en-US" i="1" dirty="0" smtClean="0"/>
              <a:t>Saturday, 15 October 1808:</a:t>
            </a:r>
          </a:p>
          <a:p>
            <a:r>
              <a:rPr lang="en-US" dirty="0"/>
              <a:t/>
            </a:r>
            <a:br>
              <a:rPr lang="en-US" dirty="0"/>
            </a:br>
            <a:r>
              <a:rPr lang="en-US" sz="2800" dirty="0" smtClean="0"/>
              <a:t>“I am to be in </a:t>
            </a:r>
            <a:r>
              <a:rPr lang="en-US" sz="2800" dirty="0" err="1" smtClean="0"/>
              <a:t>bombazeen</a:t>
            </a:r>
            <a:r>
              <a:rPr lang="en-US" sz="2800" dirty="0" smtClean="0"/>
              <a:t> and crape, according to what we are told is universal here, and which agrees with Martha’s previous observation. My mourning, however, will not impoverish me, for by having my velvet pelisse fresh lined and made up, I am sure I shall have no occasion this winter for anything new of that sort.”</a:t>
            </a:r>
            <a:endParaRPr lang="en-US" sz="2800" dirty="0"/>
          </a:p>
        </p:txBody>
      </p:sp>
    </p:spTree>
    <p:extLst>
      <p:ext uri="{BB962C8B-B14F-4D97-AF65-F5344CB8AC3E}">
        <p14:creationId xmlns:p14="http://schemas.microsoft.com/office/powerpoint/2010/main" val="285702372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Thursday, 20 November 1800:</a:t>
            </a:r>
          </a:p>
          <a:p>
            <a:r>
              <a:rPr lang="en-US" sz="2800" dirty="0" smtClean="0"/>
              <a:t>“Miss Debary, Susan, and Sally, all in black,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304578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Tree>
    <p:extLst>
      <p:ext uri="{BB962C8B-B14F-4D97-AF65-F5344CB8AC3E}">
        <p14:creationId xmlns:p14="http://schemas.microsoft.com/office/powerpoint/2010/main" val="288245473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883" y="-1"/>
            <a:ext cx="4550504" cy="7635591"/>
          </a:xfrm>
          <a:prstGeom prst="rect">
            <a:avLst/>
          </a:prstGeom>
        </p:spPr>
      </p:pic>
    </p:spTree>
    <p:extLst>
      <p:ext uri="{BB962C8B-B14F-4D97-AF65-F5344CB8AC3E}">
        <p14:creationId xmlns:p14="http://schemas.microsoft.com/office/powerpoint/2010/main" val="15912703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Tree>
    <p:extLst>
      <p:ext uri="{BB962C8B-B14F-4D97-AF65-F5344CB8AC3E}">
        <p14:creationId xmlns:p14="http://schemas.microsoft.com/office/powerpoint/2010/main" val="9112559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1" y="1946711"/>
            <a:ext cx="6587650" cy="1200329"/>
          </a:xfrm>
          <a:prstGeom prst="rect">
            <a:avLst/>
          </a:prstGeom>
          <a:noFill/>
        </p:spPr>
        <p:txBody>
          <a:bodyPr wrap="square" rtlCol="0">
            <a:spAutoFit/>
          </a:bodyPr>
          <a:lstStyle/>
          <a:p>
            <a:pPr algn="ctr"/>
            <a:r>
              <a:rPr lang="en-US" sz="3600" dirty="0" smtClean="0"/>
              <a:t>The Evolution of Fashion in Austen’s Lifetime</a:t>
            </a:r>
            <a:endParaRPr lang="en-US" sz="3600" dirty="0"/>
          </a:p>
        </p:txBody>
      </p:sp>
    </p:spTree>
    <p:extLst>
      <p:ext uri="{BB962C8B-B14F-4D97-AF65-F5344CB8AC3E}">
        <p14:creationId xmlns:p14="http://schemas.microsoft.com/office/powerpoint/2010/main" val="135510049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209" y="2001560"/>
            <a:ext cx="7077093" cy="646331"/>
          </a:xfrm>
          <a:prstGeom prst="rect">
            <a:avLst/>
          </a:prstGeom>
          <a:noFill/>
        </p:spPr>
        <p:txBody>
          <a:bodyPr wrap="square" rtlCol="0">
            <a:spAutoFit/>
          </a:bodyPr>
          <a:lstStyle/>
          <a:p>
            <a:r>
              <a:rPr lang="en-US" sz="3600" dirty="0" smtClean="0"/>
              <a:t>…But first, a fashion mystery.</a:t>
            </a:r>
            <a:endParaRPr lang="en-US" sz="3600" dirty="0"/>
          </a:p>
        </p:txBody>
      </p:sp>
    </p:spTree>
    <p:extLst>
      <p:ext uri="{BB962C8B-B14F-4D97-AF65-F5344CB8AC3E}">
        <p14:creationId xmlns:p14="http://schemas.microsoft.com/office/powerpoint/2010/main" val="7522696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874" y="0"/>
            <a:ext cx="4983018" cy="6858000"/>
          </a:xfrm>
          <a:prstGeom prst="rect">
            <a:avLst/>
          </a:prstGeom>
        </p:spPr>
      </p:pic>
    </p:spTree>
    <p:extLst>
      <p:ext uri="{BB962C8B-B14F-4D97-AF65-F5344CB8AC3E}">
        <p14:creationId xmlns:p14="http://schemas.microsoft.com/office/powerpoint/2010/main" val="203487233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Austen 1774-1817</a:t>
            </a:r>
            <a:endParaRPr lang="en-US" dirty="0"/>
          </a:p>
        </p:txBody>
      </p:sp>
      <p:sp>
        <p:nvSpPr>
          <p:cNvPr id="4" name="TextBox 3"/>
          <p:cNvSpPr txBox="1"/>
          <p:nvPr/>
        </p:nvSpPr>
        <p:spPr>
          <a:xfrm>
            <a:off x="1057005" y="2471217"/>
            <a:ext cx="6914556" cy="3062377"/>
          </a:xfrm>
          <a:prstGeom prst="rect">
            <a:avLst/>
          </a:prstGeom>
          <a:noFill/>
        </p:spPr>
        <p:txBody>
          <a:bodyPr wrap="none" rtlCol="0">
            <a:spAutoFit/>
          </a:bodyPr>
          <a:lstStyle/>
          <a:p>
            <a:pPr>
              <a:spcAft>
                <a:spcPts val="600"/>
              </a:spcAft>
            </a:pPr>
            <a:r>
              <a:rPr lang="en-US" sz="2800" dirty="0" smtClean="0"/>
              <a:t>	</a:t>
            </a:r>
            <a:r>
              <a:rPr lang="en-US" sz="2800" dirty="0"/>
              <a:t>1774-1790: Formal, wide, natural waist</a:t>
            </a:r>
          </a:p>
          <a:p>
            <a:pPr>
              <a:spcAft>
                <a:spcPts val="600"/>
              </a:spcAft>
            </a:pPr>
            <a:r>
              <a:rPr lang="en-US" sz="2800" dirty="0"/>
              <a:t>	1789-1799: High waists and muslins, full</a:t>
            </a:r>
          </a:p>
          <a:p>
            <a:pPr>
              <a:spcAft>
                <a:spcPts val="600"/>
              </a:spcAft>
            </a:pPr>
            <a:r>
              <a:rPr lang="en-US" sz="2800" dirty="0"/>
              <a:t>	1800-1810: Greek and Roman, narrowing</a:t>
            </a:r>
          </a:p>
          <a:p>
            <a:pPr>
              <a:spcAft>
                <a:spcPts val="600"/>
              </a:spcAft>
            </a:pPr>
            <a:r>
              <a:rPr lang="en-US" sz="2800" dirty="0"/>
              <a:t>	1811-1814: Gothic moves in, decorative trim</a:t>
            </a:r>
          </a:p>
          <a:p>
            <a:pPr>
              <a:spcAft>
                <a:spcPts val="600"/>
              </a:spcAft>
            </a:pPr>
            <a:r>
              <a:rPr lang="en-US" sz="2800" dirty="0"/>
              <a:t>	1815-1817: Shrinking bodice, more trim</a:t>
            </a:r>
          </a:p>
          <a:p>
            <a:pPr>
              <a:spcAft>
                <a:spcPts val="600"/>
              </a:spcAft>
            </a:pPr>
            <a:r>
              <a:rPr lang="en-US" sz="2800" dirty="0"/>
              <a:t>	1817… The return of volume</a:t>
            </a:r>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385573439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21878638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screen">
            <a:extLst>
              <a:ext uri="{28A0092B-C50C-407E-A947-70E740481C1C}">
                <a14:useLocalDpi xmlns:a14="http://schemas.microsoft.com/office/drawing/2010/main"/>
              </a:ext>
            </a:extLst>
          </a:blip>
          <a:srcRect l="29632" t="34699" r="18134" b="11650"/>
          <a:stretch/>
        </p:blipFill>
        <p:spPr>
          <a:xfrm>
            <a:off x="224880" y="171987"/>
            <a:ext cx="4947350" cy="4717216"/>
          </a:xfrm>
          <a:prstGeom prst="rect">
            <a:avLst/>
          </a:prstGeom>
        </p:spPr>
      </p:pic>
      <p:sp>
        <p:nvSpPr>
          <p:cNvPr id="3" name="TextBox 2"/>
          <p:cNvSpPr txBox="1"/>
          <p:nvPr/>
        </p:nvSpPr>
        <p:spPr>
          <a:xfrm>
            <a:off x="5542620" y="2473974"/>
            <a:ext cx="3240911" cy="3816430"/>
          </a:xfrm>
          <a:prstGeom prst="rect">
            <a:avLst/>
          </a:prstGeom>
          <a:noFill/>
        </p:spPr>
        <p:txBody>
          <a:bodyPr wrap="square" rtlCol="0">
            <a:spAutoFit/>
          </a:bodyPr>
          <a:lstStyle/>
          <a:p>
            <a:r>
              <a:rPr lang="en-US" i="1" dirty="0" smtClean="0"/>
              <a:t>Thursday, 15 September 1796</a:t>
            </a:r>
          </a:p>
          <a:p>
            <a:r>
              <a:rPr lang="en-US" sz="2800" dirty="0" smtClean="0"/>
              <a:t>“Edward and Fly went out yesterday very early in a couple of shooting jackets and came home like a couple of bad shots, for they killed nothing at all.” </a:t>
            </a:r>
            <a:endParaRPr lang="en-US" sz="2800" dirty="0"/>
          </a:p>
        </p:txBody>
      </p:sp>
    </p:spTree>
    <p:extLst>
      <p:ext uri="{BB962C8B-B14F-4D97-AF65-F5344CB8AC3E}">
        <p14:creationId xmlns:p14="http://schemas.microsoft.com/office/powerpoint/2010/main" val="236373753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80-artstor-american-green-damask.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9558" y="0"/>
            <a:ext cx="4474442" cy="6858000"/>
          </a:xfrm>
          <a:prstGeom prst="rect">
            <a:avLst/>
          </a:prstGeom>
        </p:spPr>
      </p:pic>
      <p:pic>
        <p:nvPicPr>
          <p:cNvPr id="4" name="Picture 3" descr="1780-stripe-langlais-ky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0706" y="0"/>
            <a:ext cx="3108629" cy="6253127"/>
          </a:xfrm>
          <a:prstGeom prst="rect">
            <a:avLst/>
          </a:prstGeom>
        </p:spPr>
      </p:pic>
      <p:sp>
        <p:nvSpPr>
          <p:cNvPr id="5" name="TextBox 4"/>
          <p:cNvSpPr txBox="1"/>
          <p:nvPr/>
        </p:nvSpPr>
        <p:spPr>
          <a:xfrm>
            <a:off x="2156198" y="6349202"/>
            <a:ext cx="2167480" cy="461665"/>
          </a:xfrm>
          <a:prstGeom prst="rect">
            <a:avLst/>
          </a:prstGeom>
          <a:noFill/>
        </p:spPr>
        <p:txBody>
          <a:bodyPr wrap="none" rtlCol="0">
            <a:spAutoFit/>
          </a:bodyPr>
          <a:lstStyle/>
          <a:p>
            <a:r>
              <a:rPr lang="en-US" sz="2400" dirty="0" smtClean="0"/>
              <a:t>1770s and 1780s</a:t>
            </a:r>
            <a:endParaRPr lang="en-US" sz="2400" dirty="0"/>
          </a:p>
        </p:txBody>
      </p:sp>
    </p:spTree>
    <p:extLst>
      <p:ext uri="{BB962C8B-B14F-4D97-AF65-F5344CB8AC3E}">
        <p14:creationId xmlns:p14="http://schemas.microsoft.com/office/powerpoint/2010/main" val="37669624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65" y="357205"/>
            <a:ext cx="4609232" cy="5899818"/>
          </a:xfrm>
          <a:prstGeom prst="rect">
            <a:avLst/>
          </a:prstGeom>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274" y="2751798"/>
            <a:ext cx="5487726" cy="4106201"/>
          </a:xfrm>
          <a:prstGeom prst="rect">
            <a:avLst/>
          </a:prstGeom>
        </p:spPr>
      </p:pic>
    </p:spTree>
    <p:extLst>
      <p:ext uri="{BB962C8B-B14F-4D97-AF65-F5344CB8AC3E}">
        <p14:creationId xmlns:p14="http://schemas.microsoft.com/office/powerpoint/2010/main" val="286603981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770-artstor-mma-beige-robe-francais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407" y="406536"/>
            <a:ext cx="4945912" cy="6162833"/>
          </a:xfrm>
          <a:prstGeom prst="rect">
            <a:avLst/>
          </a:prstGeom>
        </p:spPr>
      </p:pic>
      <p:pic>
        <p:nvPicPr>
          <p:cNvPr id="2" name="Picture 1" descr="1780-robefrancaise-pink-ky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8225" y="406536"/>
            <a:ext cx="4151131" cy="6162833"/>
          </a:xfrm>
          <a:prstGeom prst="rect">
            <a:avLst/>
          </a:prstGeom>
        </p:spPr>
      </p:pic>
    </p:spTree>
    <p:extLst>
      <p:ext uri="{BB962C8B-B14F-4D97-AF65-F5344CB8AC3E}">
        <p14:creationId xmlns:p14="http://schemas.microsoft.com/office/powerpoint/2010/main" val="254330558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764" y="137688"/>
            <a:ext cx="4014689" cy="6502400"/>
          </a:xfrm>
          <a:prstGeom prst="rect">
            <a:avLst/>
          </a:prstGeom>
        </p:spPr>
      </p:pic>
    </p:spTree>
    <p:extLst>
      <p:ext uri="{BB962C8B-B14F-4D97-AF65-F5344CB8AC3E}">
        <p14:creationId xmlns:p14="http://schemas.microsoft.com/office/powerpoint/2010/main" val="19889646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eliza-de-Feuil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233" y="137688"/>
            <a:ext cx="4041620" cy="4325480"/>
          </a:xfrm>
          <a:prstGeom prst="rect">
            <a:avLst/>
          </a:prstGeom>
        </p:spPr>
      </p:pic>
      <p:pic>
        <p:nvPicPr>
          <p:cNvPr id="3" name="Picture 2" descr="1790-cream-langlais-ky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3105" y="137688"/>
            <a:ext cx="4071761" cy="6373872"/>
          </a:xfrm>
          <a:prstGeom prst="rect">
            <a:avLst/>
          </a:prstGeom>
        </p:spPr>
      </p:pic>
      <p:sp>
        <p:nvSpPr>
          <p:cNvPr id="4" name="TextBox 3"/>
          <p:cNvSpPr txBox="1"/>
          <p:nvPr/>
        </p:nvSpPr>
        <p:spPr>
          <a:xfrm>
            <a:off x="609747" y="4868567"/>
            <a:ext cx="3729106" cy="523220"/>
          </a:xfrm>
          <a:prstGeom prst="rect">
            <a:avLst/>
          </a:prstGeom>
          <a:noFill/>
        </p:spPr>
        <p:txBody>
          <a:bodyPr wrap="none" rtlCol="0">
            <a:spAutoFit/>
          </a:bodyPr>
          <a:lstStyle/>
          <a:p>
            <a:r>
              <a:rPr lang="en-US" sz="2800" dirty="0" smtClean="0"/>
              <a:t>Cousin Eliza de </a:t>
            </a:r>
            <a:r>
              <a:rPr lang="en-US" sz="2800" dirty="0" err="1" smtClean="0"/>
              <a:t>Feuillide</a:t>
            </a:r>
            <a:endParaRPr lang="en-US" sz="28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6825249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2464" y="749553"/>
            <a:ext cx="5951536" cy="5905039"/>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09423466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muslin-glo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86213" cy="6858000"/>
          </a:xfrm>
          <a:prstGeom prst="rect">
            <a:avLst/>
          </a:prstGeom>
        </p:spPr>
      </p:pic>
      <p:pic>
        <p:nvPicPr>
          <p:cNvPr id="3" name="Picture 2" descr="1795-brown-round-ky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350" y="52920"/>
            <a:ext cx="3545733" cy="680508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131334194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96" y="92610"/>
            <a:ext cx="5846868" cy="7236272"/>
          </a:xfrm>
          <a:prstGeom prst="rect">
            <a:avLst/>
          </a:prstGeom>
        </p:spPr>
      </p:pic>
      <p:pic>
        <p:nvPicPr>
          <p:cNvPr id="3" name="Picture 2" descr="heideloff-1794-05-000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05056" y="0"/>
            <a:ext cx="3938944" cy="6858000"/>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spTree>
    <p:extLst>
      <p:ext uri="{BB962C8B-B14F-4D97-AF65-F5344CB8AC3E}">
        <p14:creationId xmlns:p14="http://schemas.microsoft.com/office/powerpoint/2010/main" val="252996171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james-gillray-belle-cha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41" y="-343190"/>
            <a:ext cx="5552774" cy="7540204"/>
          </a:xfrm>
          <a:prstGeom prst="rect">
            <a:avLst/>
          </a:prstGeom>
        </p:spPr>
      </p:pic>
    </p:spTree>
    <p:extLst>
      <p:ext uri="{BB962C8B-B14F-4D97-AF65-F5344CB8AC3E}">
        <p14:creationId xmlns:p14="http://schemas.microsoft.com/office/powerpoint/2010/main" val="119059364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hartfd-78-desc-backtuck-co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919006" cy="4551053"/>
          </a:xfrm>
          <a:prstGeom prst="rect">
            <a:avLst/>
          </a:prstGeom>
        </p:spPr>
      </p:pic>
      <p:pic>
        <p:nvPicPr>
          <p:cNvPr id="3" name="Picture 2" descr="1795-hartfd-79-backtuck-co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2935" y="-1"/>
            <a:ext cx="4811066" cy="6707511"/>
          </a:xfrm>
          <a:prstGeom prst="rect">
            <a:avLst/>
          </a:prstGeom>
        </p:spPr>
      </p:pic>
      <p:sp>
        <p:nvSpPr>
          <p:cNvPr id="4" name="TextBox 3"/>
          <p:cNvSpPr txBox="1"/>
          <p:nvPr/>
        </p:nvSpPr>
        <p:spPr>
          <a:xfrm>
            <a:off x="1816169" y="5584713"/>
            <a:ext cx="966731" cy="584776"/>
          </a:xfrm>
          <a:prstGeom prst="rect">
            <a:avLst/>
          </a:prstGeom>
          <a:noFill/>
        </p:spPr>
        <p:txBody>
          <a:bodyPr wrap="none" rtlCol="0">
            <a:spAutoFit/>
          </a:bodyPr>
          <a:lstStyle/>
          <a:p>
            <a:r>
              <a:rPr lang="en-US" sz="3200" dirty="0" smtClean="0"/>
              <a:t>1795</a:t>
            </a:r>
            <a:endParaRPr lang="en-US" sz="32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371" y="1071614"/>
            <a:ext cx="3664214" cy="3385542"/>
          </a:xfrm>
          <a:prstGeom prst="rect">
            <a:avLst/>
          </a:prstGeom>
          <a:noFill/>
        </p:spPr>
        <p:txBody>
          <a:bodyPr wrap="square" rtlCol="0">
            <a:spAutoFit/>
          </a:bodyPr>
          <a:lstStyle/>
          <a:p>
            <a:r>
              <a:rPr lang="en-US" i="1" dirty="0" smtClean="0"/>
              <a:t>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80" y="-343976"/>
            <a:ext cx="4508458" cy="7522643"/>
          </a:xfrm>
          <a:prstGeom prst="rect">
            <a:avLst/>
          </a:prstGeom>
        </p:spPr>
      </p:pic>
    </p:spTree>
    <p:extLst>
      <p:ext uri="{BB962C8B-B14F-4D97-AF65-F5344CB8AC3E}">
        <p14:creationId xmlns:p14="http://schemas.microsoft.com/office/powerpoint/2010/main" val="324470044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3693319"/>
          </a:xfrm>
          <a:prstGeom prst="rect">
            <a:avLst/>
          </a:prstGeom>
          <a:noFill/>
        </p:spPr>
        <p:txBody>
          <a:bodyPr wrap="square" rtlCol="0">
            <a:spAutoFit/>
          </a:bodyPr>
          <a:lstStyle/>
          <a:p>
            <a:r>
              <a:rPr lang="en-US" i="1" dirty="0"/>
              <a:t>Tuesday,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endParaRPr lang="en-US" sz="2400" dirty="0"/>
          </a:p>
        </p:txBody>
      </p:sp>
    </p:spTree>
    <p:extLst>
      <p:ext uri="{BB962C8B-B14F-4D97-AF65-F5344CB8AC3E}">
        <p14:creationId xmlns:p14="http://schemas.microsoft.com/office/powerpoint/2010/main" val="10719116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245861582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92832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243065820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32596157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100728073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56" y="681685"/>
            <a:ext cx="8549314" cy="6037953"/>
          </a:xfrm>
          <a:prstGeom prst="rect">
            <a:avLst/>
          </a:prstGeom>
        </p:spPr>
      </p:pic>
      <p:sp>
        <p:nvSpPr>
          <p:cNvPr id="3" name="TextBox 2"/>
          <p:cNvSpPr txBox="1"/>
          <p:nvPr/>
        </p:nvSpPr>
        <p:spPr>
          <a:xfrm>
            <a:off x="0" y="140366"/>
            <a:ext cx="9054469" cy="369332"/>
          </a:xfrm>
          <a:prstGeom prst="rect">
            <a:avLst/>
          </a:prstGeom>
          <a:noFill/>
        </p:spPr>
        <p:txBody>
          <a:bodyPr wrap="none" rtlCol="0">
            <a:spAutoFit/>
          </a:bodyPr>
          <a:lstStyle/>
          <a:p>
            <a:r>
              <a:rPr lang="en-US" dirty="0" smtClean="0"/>
              <a:t>The year 1740, a Lady’s full dress of </a:t>
            </a:r>
            <a:r>
              <a:rPr lang="en-US" dirty="0" err="1" smtClean="0"/>
              <a:t>Bombazeen</a:t>
            </a:r>
            <a:r>
              <a:rPr lang="en-US" dirty="0" smtClean="0"/>
              <a:t>. The year 1807, a Lady’s undress of Bum-Be-Seen.</a:t>
            </a:r>
            <a:endParaRPr lang="en-US" dirty="0"/>
          </a:p>
        </p:txBody>
      </p:sp>
    </p:spTree>
    <p:extLst>
      <p:ext uri="{BB962C8B-B14F-4D97-AF65-F5344CB8AC3E}">
        <p14:creationId xmlns:p14="http://schemas.microsoft.com/office/powerpoint/2010/main" val="271531377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125066516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04-white-puff-mmo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8028"/>
            <a:ext cx="5121653" cy="6231345"/>
          </a:xfrm>
          <a:prstGeom prst="rect">
            <a:avLst/>
          </a:prstGeom>
        </p:spPr>
      </p:pic>
      <p:pic>
        <p:nvPicPr>
          <p:cNvPr id="7" name="Picture 6"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2471" y="238028"/>
            <a:ext cx="5241678" cy="6829549"/>
          </a:xfrm>
          <a:prstGeom prst="rect">
            <a:avLst/>
          </a:prstGeom>
        </p:spPr>
      </p:pic>
    </p:spTree>
    <p:extLst>
      <p:ext uri="{BB962C8B-B14F-4D97-AF65-F5344CB8AC3E}">
        <p14:creationId xmlns:p14="http://schemas.microsoft.com/office/powerpoint/2010/main" val="335072792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pic>
        <p:nvPicPr>
          <p:cNvPr id="3" name="Picture 2" descr="1810-mma-2white-em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409218"/>
            <a:ext cx="5715000" cy="6299200"/>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jfd19-166apron-redwoolemb-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88" y="150200"/>
            <a:ext cx="4675440" cy="6417641"/>
          </a:xfrm>
          <a:prstGeom prst="rect">
            <a:avLst/>
          </a:prstGeom>
        </p:spPr>
      </p:pic>
      <p:pic>
        <p:nvPicPr>
          <p:cNvPr id="3" name="Picture 2" descr="1809-danc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799" y="-735421"/>
            <a:ext cx="5069711" cy="8466588"/>
          </a:xfrm>
          <a:prstGeom prst="rect">
            <a:avLst/>
          </a:prstGeom>
        </p:spPr>
      </p:pic>
    </p:spTree>
    <p:extLst>
      <p:ext uri="{BB962C8B-B14F-4D97-AF65-F5344CB8AC3E}">
        <p14:creationId xmlns:p14="http://schemas.microsoft.com/office/powerpoint/2010/main" val="347133359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vanda-rednet-T.194-19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074" y="457644"/>
            <a:ext cx="4533593" cy="6205767"/>
          </a:xfrm>
          <a:prstGeom prst="rect">
            <a:avLst/>
          </a:prstGeom>
        </p:spPr>
      </p:pic>
      <p:pic>
        <p:nvPicPr>
          <p:cNvPr id="3" name="Picture 2" descr="1810-vanda-rednet-T.194-1958-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56812" y="1309170"/>
            <a:ext cx="5509497" cy="4370713"/>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60550949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29662007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5627863" cy="584776"/>
          </a:xfrm>
          <a:prstGeom prst="rect">
            <a:avLst/>
          </a:prstGeom>
          <a:noFill/>
        </p:spPr>
        <p:txBody>
          <a:bodyPr wrap="none" rtlCol="0">
            <a:spAutoFit/>
          </a:bodyPr>
          <a:lstStyle/>
          <a:p>
            <a:r>
              <a:rPr lang="en-US" sz="3200" dirty="0" smtClean="0"/>
              <a:t>1813: Emphasis shifting to bodice</a:t>
            </a:r>
            <a:endParaRPr lang="en-US" sz="3200" dirty="0"/>
          </a:p>
        </p:txBody>
      </p:sp>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ack-april-gentleman-full-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0653" y="0"/>
            <a:ext cx="3879056" cy="6858000"/>
          </a:xfrm>
          <a:prstGeom prst="rect">
            <a:avLst/>
          </a:prstGeom>
        </p:spPr>
      </p:pic>
      <p:pic>
        <p:nvPicPr>
          <p:cNvPr id="3" name="Picture 2" descr="4-1807-watkinsjatc-beaumonde-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513" y="0"/>
            <a:ext cx="2791000" cy="6858000"/>
          </a:xfrm>
          <a:prstGeom prst="rect">
            <a:avLst/>
          </a:prstGeom>
        </p:spPr>
      </p:pic>
    </p:spTree>
    <p:extLst>
      <p:ext uri="{BB962C8B-B14F-4D97-AF65-F5344CB8AC3E}">
        <p14:creationId xmlns:p14="http://schemas.microsoft.com/office/powerpoint/2010/main" val="275336953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3-nmaustra-2005.0005.0141-front.png"/>
          <p:cNvPicPr>
            <a:picLocks noChangeAspect="1"/>
          </p:cNvPicPr>
          <p:nvPr/>
        </p:nvPicPr>
        <p:blipFill rotWithShape="1">
          <a:blip r:embed="rId3">
            <a:extLst>
              <a:ext uri="{28A0092B-C50C-407E-A947-70E740481C1C}">
                <a14:useLocalDpi xmlns:a14="http://schemas.microsoft.com/office/drawing/2010/main" val="0"/>
              </a:ext>
            </a:extLst>
          </a:blip>
          <a:srcRect l="3266" r="3984"/>
          <a:stretch/>
        </p:blipFill>
        <p:spPr>
          <a:xfrm>
            <a:off x="0" y="0"/>
            <a:ext cx="5119317" cy="6858000"/>
          </a:xfrm>
          <a:prstGeom prst="rect">
            <a:avLst/>
          </a:prstGeom>
        </p:spPr>
      </p:pic>
      <p:pic>
        <p:nvPicPr>
          <p:cNvPr id="4" name="Picture 3" descr="1813-nmaustra-2005.0005.0141-int1.png"/>
          <p:cNvPicPr>
            <a:picLocks noChangeAspect="1"/>
          </p:cNvPicPr>
          <p:nvPr/>
        </p:nvPicPr>
        <p:blipFill rotWithShape="1">
          <a:blip r:embed="rId4">
            <a:extLst>
              <a:ext uri="{28A0092B-C50C-407E-A947-70E740481C1C}">
                <a14:useLocalDpi xmlns:a14="http://schemas.microsoft.com/office/drawing/2010/main" val="0"/>
              </a:ext>
            </a:extLst>
          </a:blip>
          <a:srcRect l="8362" r="5524"/>
          <a:stretch/>
        </p:blipFill>
        <p:spPr>
          <a:xfrm>
            <a:off x="4183421" y="0"/>
            <a:ext cx="5000263" cy="6858000"/>
          </a:xfrm>
          <a:prstGeom prst="rect">
            <a:avLst/>
          </a:prstGeom>
        </p:spPr>
      </p:pic>
    </p:spTree>
    <p:extLst>
      <p:ext uri="{BB962C8B-B14F-4D97-AF65-F5344CB8AC3E}">
        <p14:creationId xmlns:p14="http://schemas.microsoft.com/office/powerpoint/2010/main" val="157183481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92314646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dragtpuljen-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56502" cy="6858000"/>
          </a:xfrm>
          <a:prstGeom prst="rect">
            <a:avLst/>
          </a:prstGeom>
        </p:spPr>
      </p:pic>
      <p:pic>
        <p:nvPicPr>
          <p:cNvPr id="3" name="Picture 2" descr="18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104" y="0"/>
            <a:ext cx="4446896" cy="6858000"/>
          </a:xfrm>
          <a:prstGeom prst="rect">
            <a:avLst/>
          </a:prstGeom>
        </p:spPr>
      </p:pic>
    </p:spTree>
    <p:extLst>
      <p:ext uri="{BB962C8B-B14F-4D97-AF65-F5344CB8AC3E}">
        <p14:creationId xmlns:p14="http://schemas.microsoft.com/office/powerpoint/2010/main" val="315307929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4021376" y="2685650"/>
            <a:ext cx="949499" cy="584776"/>
          </a:xfrm>
          <a:prstGeom prst="rect">
            <a:avLst/>
          </a:prstGeom>
          <a:noFill/>
        </p:spPr>
        <p:txBody>
          <a:bodyPr wrap="none" rtlCol="0">
            <a:spAutoFit/>
          </a:bodyPr>
          <a:lstStyle/>
          <a:p>
            <a:r>
              <a:rPr lang="en-US" sz="3200" dirty="0" smtClean="0"/>
              <a:t>1815</a:t>
            </a:r>
            <a:endParaRPr lang="en-US" sz="3200" dirty="0"/>
          </a:p>
        </p:txBody>
      </p:sp>
    </p:spTree>
    <p:extLst>
      <p:ext uri="{BB962C8B-B14F-4D97-AF65-F5344CB8AC3E}">
        <p14:creationId xmlns:p14="http://schemas.microsoft.com/office/powerpoint/2010/main" val="286518307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17-apr-05-jdm-duesseldorf-velvet-spenc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792" y="-251367"/>
            <a:ext cx="4537275" cy="7687234"/>
          </a:xfrm>
          <a:prstGeom prst="rect">
            <a:avLst/>
          </a:prstGeom>
        </p:spPr>
      </p:pic>
      <p:pic>
        <p:nvPicPr>
          <p:cNvPr id="6" name="Picture 5" descr="1817-feb-15-jdm-duesseldorf-ballgow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4678" y="-251367"/>
            <a:ext cx="4431451" cy="7794647"/>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29616501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49818424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86062830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63412142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2677</TotalTime>
  <Words>4413</Words>
  <Application>Microsoft Macintosh PowerPoint</Application>
  <PresentationFormat>On-screen Show (4:3)</PresentationFormat>
  <Paragraphs>325</Paragraphs>
  <Slides>110</Slides>
  <Notes>96</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Inkwell</vt:lpstr>
      <vt:lpstr>The Fashionable Miss Austen</vt:lpstr>
      <vt:lpstr>PowerPoint Presentation</vt:lpstr>
      <vt:lpstr>The Novels</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women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Jane Austen 1774-1817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Austen, Fashion,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Greenberg</dc:creator>
  <cp:lastModifiedBy>Hope Greenberg</cp:lastModifiedBy>
  <cp:revision>127</cp:revision>
  <dcterms:created xsi:type="dcterms:W3CDTF">2012-09-21T21:03:39Z</dcterms:created>
  <dcterms:modified xsi:type="dcterms:W3CDTF">2015-02-12T22:15:30Z</dcterms:modified>
</cp:coreProperties>
</file>