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5"/>
  </p:notesMasterIdLst>
  <p:sldIdLst>
    <p:sldId id="256" r:id="rId2"/>
    <p:sldId id="624" r:id="rId3"/>
    <p:sldId id="371" r:id="rId4"/>
    <p:sldId id="656" r:id="rId5"/>
    <p:sldId id="687" r:id="rId6"/>
    <p:sldId id="478" r:id="rId7"/>
    <p:sldId id="477" r:id="rId8"/>
    <p:sldId id="460" r:id="rId9"/>
    <p:sldId id="488" r:id="rId10"/>
    <p:sldId id="290" r:id="rId11"/>
    <p:sldId id="601" r:id="rId12"/>
    <p:sldId id="446" r:id="rId13"/>
    <p:sldId id="259" r:id="rId14"/>
    <p:sldId id="445" r:id="rId15"/>
    <p:sldId id="613" r:id="rId16"/>
    <p:sldId id="596" r:id="rId17"/>
    <p:sldId id="605" r:id="rId18"/>
    <p:sldId id="606" r:id="rId19"/>
    <p:sldId id="522" r:id="rId20"/>
    <p:sldId id="539" r:id="rId21"/>
    <p:sldId id="665" r:id="rId22"/>
    <p:sldId id="666" r:id="rId23"/>
    <p:sldId id="475" r:id="rId24"/>
    <p:sldId id="485" r:id="rId25"/>
    <p:sldId id="486" r:id="rId26"/>
    <p:sldId id="705" r:id="rId27"/>
    <p:sldId id="697" r:id="rId28"/>
    <p:sldId id="689" r:id="rId29"/>
    <p:sldId id="649" r:id="rId30"/>
    <p:sldId id="489" r:id="rId31"/>
    <p:sldId id="490" r:id="rId32"/>
    <p:sldId id="268" r:id="rId33"/>
    <p:sldId id="405" r:id="rId34"/>
    <p:sldId id="275" r:id="rId35"/>
    <p:sldId id="400" r:id="rId36"/>
    <p:sldId id="630" r:id="rId37"/>
    <p:sldId id="404" r:id="rId38"/>
    <p:sldId id="402" r:id="rId39"/>
    <p:sldId id="281" r:id="rId40"/>
    <p:sldId id="276" r:id="rId41"/>
    <p:sldId id="269" r:id="rId42"/>
    <p:sldId id="642" r:id="rId43"/>
    <p:sldId id="628" r:id="rId44"/>
    <p:sldId id="640" r:id="rId45"/>
    <p:sldId id="626" r:id="rId46"/>
    <p:sldId id="283" r:id="rId47"/>
    <p:sldId id="284" r:id="rId48"/>
    <p:sldId id="285" r:id="rId49"/>
    <p:sldId id="662" r:id="rId50"/>
    <p:sldId id="703" r:id="rId51"/>
    <p:sldId id="330" r:id="rId52"/>
    <p:sldId id="321" r:id="rId53"/>
    <p:sldId id="629" r:id="rId54"/>
    <p:sldId id="694" r:id="rId55"/>
    <p:sldId id="568" r:id="rId56"/>
    <p:sldId id="679" r:id="rId57"/>
    <p:sldId id="571" r:id="rId58"/>
    <p:sldId id="569" r:id="rId59"/>
    <p:sldId id="698" r:id="rId60"/>
    <p:sldId id="499" r:id="rId61"/>
    <p:sldId id="669" r:id="rId62"/>
    <p:sldId id="500" r:id="rId63"/>
    <p:sldId id="501" r:id="rId64"/>
    <p:sldId id="663" r:id="rId65"/>
    <p:sldId id="575" r:id="rId66"/>
    <p:sldId id="702" r:id="rId67"/>
    <p:sldId id="706" r:id="rId68"/>
    <p:sldId id="660" r:id="rId69"/>
    <p:sldId id="623" r:id="rId70"/>
    <p:sldId id="586" r:id="rId71"/>
    <p:sldId id="668" r:id="rId72"/>
    <p:sldId id="610" r:id="rId73"/>
    <p:sldId id="643" r:id="rId74"/>
    <p:sldId id="611" r:id="rId75"/>
    <p:sldId id="581" r:id="rId76"/>
    <p:sldId id="681" r:id="rId77"/>
    <p:sldId id="683" r:id="rId78"/>
    <p:sldId id="667" r:id="rId79"/>
    <p:sldId id="655" r:id="rId80"/>
    <p:sldId id="577" r:id="rId81"/>
    <p:sldId id="576" r:id="rId82"/>
    <p:sldId id="692" r:id="rId83"/>
    <p:sldId id="431" r:id="rId8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B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96"/>
    <p:restoredTop sz="90000"/>
  </p:normalViewPr>
  <p:slideViewPr>
    <p:cSldViewPr snapToGrid="0" snapToObjects="1">
      <p:cViewPr varScale="1">
        <p:scale>
          <a:sx n="148" d="100"/>
          <a:sy n="148" d="100"/>
        </p:scale>
        <p:origin x="192" y="256"/>
      </p:cViewPr>
      <p:guideLst/>
    </p:cSldViewPr>
  </p:slideViewPr>
  <p:notesTextViewPr>
    <p:cViewPr>
      <p:scale>
        <a:sx n="1" d="1"/>
        <a:sy n="1" d="1"/>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7AE06B-C29C-DA4D-A9BB-5213458ED865}" type="datetimeFigureOut">
              <a:rPr lang="en-US" smtClean="0"/>
              <a:t>7/28/23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73EA95-04E7-DF4B-8109-CE42EDF5CAEB}" type="slidenum">
              <a:rPr lang="en-US" smtClean="0"/>
              <a:t>‹#›</a:t>
            </a:fld>
            <a:endParaRPr lang="en-US"/>
          </a:p>
        </p:txBody>
      </p:sp>
    </p:spTree>
    <p:extLst>
      <p:ext uri="{BB962C8B-B14F-4D97-AF65-F5344CB8AC3E}">
        <p14:creationId xmlns:p14="http://schemas.microsoft.com/office/powerpoint/2010/main" val="2944226056"/>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have probably seen </a:t>
            </a:r>
            <a:r>
              <a:rPr lang="en-GB" dirty="0" err="1"/>
              <a:t>austen</a:t>
            </a:r>
            <a:r>
              <a:rPr lang="en-GB" dirty="0"/>
              <a:t>-era fashion talks or articles that described the types of clothing she would wear. And you may recall certain passages or descriptions where her characters talk about fashion. But how much attention did she pay to clothing, and more so to fashion in her life? And how did that translate into her writing?</a:t>
            </a:r>
          </a:p>
        </p:txBody>
      </p:sp>
      <p:sp>
        <p:nvSpPr>
          <p:cNvPr id="4" name="Slide Number Placeholder 3"/>
          <p:cNvSpPr>
            <a:spLocks noGrp="1"/>
          </p:cNvSpPr>
          <p:nvPr>
            <p:ph type="sldNum" sz="quarter" idx="5"/>
          </p:nvPr>
        </p:nvSpPr>
        <p:spPr/>
        <p:txBody>
          <a:bodyPr/>
          <a:lstStyle/>
          <a:p>
            <a:fld id="{F773EA95-04E7-DF4B-8109-CE42EDF5CAEB}" type="slidenum">
              <a:rPr lang="en-US" smtClean="0"/>
              <a:t>1</a:t>
            </a:fld>
            <a:endParaRPr lang="en-US"/>
          </a:p>
        </p:txBody>
      </p:sp>
    </p:spTree>
    <p:extLst>
      <p:ext uri="{BB962C8B-B14F-4D97-AF65-F5344CB8AC3E}">
        <p14:creationId xmlns:p14="http://schemas.microsoft.com/office/powerpoint/2010/main" val="2222009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We could talk about draping vs. fitting to shapes women’s bodies starting the the 1300s.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Since the 16</a:t>
            </a:r>
            <a:r>
              <a:rPr lang="en-US" baseline="30000" dirty="0"/>
              <a:t>th</a:t>
            </a:r>
            <a:r>
              <a:rPr lang="en-US" dirty="0"/>
              <a:t> century women have been using boning or other stiffening</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cut and boning technical and efficient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“wall-to-wall” boning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barrel shape, no waist nipping, rounded neckline</a:t>
            </a:r>
            <a:endParaRPr lang="en-US" dirty="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a:t>
            </a:fld>
            <a:endParaRPr lang="en-US"/>
          </a:p>
        </p:txBody>
      </p:sp>
    </p:spTree>
    <p:extLst>
      <p:ext uri="{BB962C8B-B14F-4D97-AF65-F5344CB8AC3E}">
        <p14:creationId xmlns:p14="http://schemas.microsoft.com/office/powerpoint/2010/main" val="94430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George’s sister Philadelphia married Hancock in India. Back to England and met </a:t>
            </a:r>
            <a:r>
              <a:rPr lang="en-US" dirty="0" err="1"/>
              <a:t>Austens</a:t>
            </a:r>
            <a:r>
              <a:rPr lang="en-US" dirty="0"/>
              <a:t> in 1786 – Jane 11 </a:t>
            </a:r>
            <a:r>
              <a:rPr lang="en-US" dirty="0" err="1"/>
              <a:t>yrs</a:t>
            </a:r>
            <a:r>
              <a:rPr lang="en-US" dirty="0"/>
              <a:t> old. Married Henry in 1797, died April 25 1813. Jane writes (letter 86, July 5-6 1813 that they are still in mourning</a:t>
            </a:r>
          </a:p>
        </p:txBody>
      </p:sp>
      <p:sp>
        <p:nvSpPr>
          <p:cNvPr id="4" name="Slide Number Placeholder 3"/>
          <p:cNvSpPr>
            <a:spLocks noGrp="1"/>
          </p:cNvSpPr>
          <p:nvPr>
            <p:ph type="sldNum" sz="quarter" idx="10"/>
          </p:nvPr>
        </p:nvSpPr>
        <p:spPr/>
        <p:txBody>
          <a:bodyPr/>
          <a:lstStyle/>
          <a:p>
            <a:fld id="{3E5DDE10-01EB-004C-BFF1-772B727781FC}" type="slidenum">
              <a:rPr lang="en-US" smtClean="0"/>
              <a:t>11</a:t>
            </a:fld>
            <a:endParaRPr lang="en-US"/>
          </a:p>
        </p:txBody>
      </p:sp>
    </p:spTree>
    <p:extLst>
      <p:ext uri="{BB962C8B-B14F-4D97-AF65-F5344CB8AC3E}">
        <p14:creationId xmlns:p14="http://schemas.microsoft.com/office/powerpoint/2010/main" val="2253188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Grace of movement in dance lessons, a required part of an upper-class education.</a:t>
            </a:r>
          </a:p>
          <a:p>
            <a:r>
              <a:rPr lang="en-US" sz="1200" kern="1200" dirty="0">
                <a:solidFill>
                  <a:schemeClr val="tx1"/>
                </a:solidFill>
                <a:effectLst/>
                <a:latin typeface="+mn-lt"/>
                <a:ea typeface="+mn-ea"/>
                <a:cs typeface="+mn-cs"/>
              </a:rPr>
              <a:t>Also note: Emma – in Mrs. Goddard’s school school in Emma, Harriet Smith has not learned to draw or play an instrument but she has learned to dance.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CE9401-6419-7A47-A111-9825583A977A}" type="slidenum">
              <a:rPr lang="en-US" smtClean="0"/>
              <a:t>12</a:t>
            </a:fld>
            <a:endParaRPr lang="en-US"/>
          </a:p>
        </p:txBody>
      </p:sp>
    </p:spTree>
    <p:extLst>
      <p:ext uri="{BB962C8B-B14F-4D97-AF65-F5344CB8AC3E}">
        <p14:creationId xmlns:p14="http://schemas.microsoft.com/office/powerpoint/2010/main" val="1522689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As this cartoon shows: Bobbin (reference to retail trade) Fiddle (trying to con or sham—either the family to con their way into high society,</a:t>
            </a:r>
            <a:r>
              <a:rPr lang="en-US" sz="1200" kern="1200" baseline="0" dirty="0">
                <a:solidFill>
                  <a:schemeClr val="tx1"/>
                </a:solidFill>
                <a:latin typeface="+mn-lt"/>
                <a:ea typeface="+mn-ea"/>
                <a:cs typeface="+mn-cs"/>
              </a:rPr>
              <a:t> or the fiddler himself, pretending to be a French dance master)</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“I say </a:t>
            </a:r>
            <a:r>
              <a:rPr lang="en-US" sz="1200" kern="1200" dirty="0" err="1">
                <a:solidFill>
                  <a:schemeClr val="tx1"/>
                </a:solidFill>
                <a:latin typeface="+mn-lt"/>
                <a:ea typeface="+mn-ea"/>
                <a:cs typeface="+mn-cs"/>
              </a:rPr>
              <a:t>Monsouer</a:t>
            </a:r>
            <a:r>
              <a:rPr lang="en-US" sz="1200" kern="1200" dirty="0">
                <a:solidFill>
                  <a:schemeClr val="tx1"/>
                </a:solidFill>
                <a:latin typeface="+mn-lt"/>
                <a:ea typeface="+mn-ea"/>
                <a:cs typeface="+mn-cs"/>
              </a:rPr>
              <a:t> Caper don’t I come it prime?</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Ecod</a:t>
            </a:r>
            <a:r>
              <a:rPr lang="en-US" sz="1200" kern="1200" baseline="0" dirty="0">
                <a:solidFill>
                  <a:schemeClr val="tx1"/>
                </a:solidFill>
                <a:latin typeface="+mn-lt"/>
                <a:ea typeface="+mn-ea"/>
                <a:cs typeface="+mn-cs"/>
              </a:rPr>
              <a:t> I shall cut a </a:t>
            </a:r>
            <a:r>
              <a:rPr lang="en-US" sz="1200" kern="1200" baseline="0" dirty="0" err="1">
                <a:solidFill>
                  <a:schemeClr val="tx1"/>
                </a:solidFill>
                <a:latin typeface="+mn-lt"/>
                <a:ea typeface="+mn-ea"/>
                <a:cs typeface="+mn-cs"/>
              </a:rPr>
              <a:t>figor</a:t>
            </a:r>
            <a:r>
              <a:rPr lang="en-US" sz="1200" kern="1200" baseline="0" dirty="0">
                <a:solidFill>
                  <a:schemeClr val="tx1"/>
                </a:solidFill>
                <a:latin typeface="+mn-lt"/>
                <a:ea typeface="+mn-ea"/>
                <a:cs typeface="+mn-cs"/>
              </a:rPr>
              <a:t>!”</a:t>
            </a:r>
          </a:p>
          <a:p>
            <a:r>
              <a:rPr lang="en-US" sz="1200" kern="1200" baseline="0" dirty="0">
                <a:solidFill>
                  <a:schemeClr val="tx1"/>
                </a:solidFill>
                <a:latin typeface="+mn-lt"/>
                <a:ea typeface="+mn-ea"/>
                <a:cs typeface="+mn-cs"/>
              </a:rPr>
              <a:t>Law Pa that’s just as when you was drilling for the Whitechapel Volunteers. Only look at how Ma and I and sister Clementina does it.”</a:t>
            </a:r>
          </a:p>
          <a:p>
            <a:r>
              <a:rPr lang="en-US" sz="1200" kern="1200" baseline="0" dirty="0" err="1">
                <a:solidFill>
                  <a:schemeClr val="tx1"/>
                </a:solidFill>
                <a:latin typeface="+mn-lt"/>
                <a:ea typeface="+mn-ea"/>
                <a:cs typeface="+mn-cs"/>
              </a:rPr>
              <a:t>Ver</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vel</a:t>
            </a:r>
            <a:r>
              <a:rPr lang="en-US" sz="1200" kern="1200" baseline="0" dirty="0">
                <a:solidFill>
                  <a:schemeClr val="tx1"/>
                </a:solidFill>
                <a:latin typeface="+mn-lt"/>
                <a:ea typeface="+mn-ea"/>
                <a:cs typeface="+mn-cs"/>
              </a:rPr>
              <a:t> sir, </a:t>
            </a:r>
            <a:r>
              <a:rPr lang="en-US" sz="1200" kern="1200" baseline="0" dirty="0" err="1">
                <a:solidFill>
                  <a:schemeClr val="tx1"/>
                </a:solidFill>
                <a:latin typeface="+mn-lt"/>
                <a:ea typeface="+mn-ea"/>
                <a:cs typeface="+mn-cs"/>
              </a:rPr>
              <a:t>vere</a:t>
            </a:r>
            <a:r>
              <a:rPr lang="en-US" sz="1200" kern="1200" baseline="0" dirty="0">
                <a:solidFill>
                  <a:schemeClr val="tx1"/>
                </a:solidFill>
                <a:latin typeface="+mn-lt"/>
                <a:ea typeface="+mn-ea"/>
                <a:cs typeface="+mn-cs"/>
              </a:rPr>
              <a:t> vel. You </a:t>
            </a:r>
            <a:r>
              <a:rPr lang="en-US" sz="1200" kern="1200" baseline="0" dirty="0" err="1">
                <a:solidFill>
                  <a:schemeClr val="tx1"/>
                </a:solidFill>
                <a:latin typeface="+mn-lt"/>
                <a:ea typeface="+mn-ea"/>
                <a:cs typeface="+mn-cs"/>
              </a:rPr>
              <a:t>vil</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danse</a:t>
            </a:r>
            <a:r>
              <a:rPr lang="en-US" sz="1200" kern="1200" baseline="0" dirty="0">
                <a:solidFill>
                  <a:schemeClr val="tx1"/>
                </a:solidFill>
                <a:latin typeface="+mn-lt"/>
                <a:ea typeface="+mn-ea"/>
                <a:cs typeface="+mn-cs"/>
              </a:rPr>
              <a:t> a </a:t>
            </a:r>
            <a:r>
              <a:rPr lang="en-US" sz="1200" kern="1200" baseline="0" dirty="0" err="1">
                <a:solidFill>
                  <a:schemeClr val="tx1"/>
                </a:solidFill>
                <a:latin typeface="+mn-lt"/>
                <a:ea typeface="+mn-ea"/>
                <a:cs typeface="+mn-cs"/>
              </a:rPr>
              <a:t>merveileux</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ver</a:t>
            </a:r>
            <a:r>
              <a:rPr lang="en-US" sz="1200" kern="1200" baseline="0" dirty="0">
                <a:solidFill>
                  <a:schemeClr val="tx1"/>
                </a:solidFill>
                <a:latin typeface="+mn-lt"/>
                <a:ea typeface="+mn-ea"/>
                <a:cs typeface="+mn-cs"/>
              </a:rPr>
              <a:t> soon.”</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 Season at Margate, for example, commenced on the King’s birthday, formally celebrated in June, and ended in late October, whereas Bath commanded the more fashionable months of October through May.  The hours and pricing of the summer balls were usually different from those of the winter. ”</a:t>
            </a:r>
            <a:endParaRPr lang="en-US" dirty="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13</a:t>
            </a:fld>
            <a:endParaRPr lang="en-US"/>
          </a:p>
        </p:txBody>
      </p:sp>
    </p:spTree>
    <p:extLst>
      <p:ext uri="{BB962C8B-B14F-4D97-AF65-F5344CB8AC3E}">
        <p14:creationId xmlns:p14="http://schemas.microsoft.com/office/powerpoint/2010/main" val="3068538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the cues to show</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gentry: fashion, manners, knowledgeable, conversation,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grace: “a studied ease”</a:t>
            </a:r>
          </a:p>
          <a:p>
            <a:r>
              <a:rPr lang="en-US" sz="1200" kern="1200" baseline="0" dirty="0">
                <a:solidFill>
                  <a:schemeClr val="tx1"/>
                </a:solidFill>
                <a:effectLst/>
                <a:latin typeface="+mn-lt"/>
                <a:ea typeface="+mn-ea"/>
                <a:cs typeface="+mn-cs"/>
              </a:rPr>
              <a:t>“mean girl” “</a:t>
            </a:r>
            <a:r>
              <a:rPr lang="en-US" sz="1200" kern="1200" dirty="0">
                <a:solidFill>
                  <a:schemeClr val="tx1"/>
                </a:solidFill>
                <a:effectLst/>
                <a:latin typeface="+mn-lt"/>
                <a:ea typeface="+mn-ea"/>
                <a:cs typeface="+mn-cs"/>
              </a:rPr>
              <a:t>Something so formal and </a:t>
            </a:r>
            <a:r>
              <a:rPr lang="en-US" sz="1200" i="1" kern="1200" dirty="0" err="1">
                <a:solidFill>
                  <a:schemeClr val="tx1"/>
                </a:solidFill>
                <a:effectLst/>
                <a:latin typeface="+mn-lt"/>
                <a:ea typeface="+mn-ea"/>
                <a:cs typeface="+mn-cs"/>
              </a:rPr>
              <a:t>arrangé</a:t>
            </a:r>
            <a:r>
              <a:rPr lang="en-US" sz="1200" kern="1200" dirty="0">
                <a:solidFill>
                  <a:schemeClr val="tx1"/>
                </a:solidFill>
                <a:effectLst/>
                <a:latin typeface="+mn-lt"/>
                <a:ea typeface="+mn-ea"/>
                <a:cs typeface="+mn-cs"/>
              </a:rPr>
              <a:t> in her air! And she sits so upright!”</a:t>
            </a:r>
          </a:p>
          <a:p>
            <a:r>
              <a:rPr lang="en-US" sz="1200" kern="1200" dirty="0">
                <a:solidFill>
                  <a:schemeClr val="tx1"/>
                </a:solidFill>
                <a:effectLst/>
                <a:latin typeface="+mn-lt"/>
                <a:ea typeface="+mn-ea"/>
                <a:cs typeface="+mn-cs"/>
              </a:rPr>
              <a:t>Not</a:t>
            </a:r>
            <a:r>
              <a:rPr lang="en-US" sz="1200" kern="1200" baseline="0" dirty="0">
                <a:solidFill>
                  <a:schemeClr val="tx1"/>
                </a:solidFill>
                <a:effectLst/>
                <a:latin typeface="+mn-lt"/>
                <a:ea typeface="+mn-ea"/>
                <a:cs typeface="+mn-cs"/>
              </a:rPr>
              <a:t> wearing old clothes but still upright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E5DDE10-01EB-004C-BFF1-772B727781FC}" type="slidenum">
              <a:rPr lang="en-US" smtClean="0"/>
              <a:t>14</a:t>
            </a:fld>
            <a:endParaRPr lang="en-US"/>
          </a:p>
        </p:txBody>
      </p:sp>
    </p:spTree>
    <p:extLst>
      <p:ext uri="{BB962C8B-B14F-4D97-AF65-F5344CB8AC3E}">
        <p14:creationId xmlns:p14="http://schemas.microsoft.com/office/powerpoint/2010/main" val="2929644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aim was always to get a muslin as fine and transparent as that made in India, but make it in England for a</a:t>
            </a:r>
            <a:r>
              <a:rPr lang="en-US" baseline="0" dirty="0"/>
              <a:t> much lower price.</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15</a:t>
            </a:fld>
            <a:endParaRPr lang="en-US"/>
          </a:p>
        </p:txBody>
      </p:sp>
    </p:spTree>
    <p:extLst>
      <p:ext uri="{BB962C8B-B14F-4D97-AF65-F5344CB8AC3E}">
        <p14:creationId xmlns:p14="http://schemas.microsoft.com/office/powerpoint/2010/main" val="1560516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That air and grace now took on a more natural form, helped by the clothing. The globalization of textile manufacture: raw cotton from the Americas dyed white with indigo from the West Indies and woven into fine muslin/mull in India, </a:t>
            </a:r>
          </a:p>
          <a:p>
            <a:r>
              <a:rPr lang="en-US" sz="1200" kern="1200" dirty="0">
                <a:solidFill>
                  <a:schemeClr val="tx1"/>
                </a:solidFill>
                <a:effectLst/>
                <a:latin typeface="+mn-lt"/>
                <a:ea typeface="+mn-ea"/>
                <a:cs typeface="+mn-cs"/>
              </a:rPr>
              <a:t>Rose </a:t>
            </a:r>
            <a:r>
              <a:rPr lang="en-US" sz="1200" kern="1200" dirty="0" err="1">
                <a:solidFill>
                  <a:schemeClr val="tx1"/>
                </a:solidFill>
                <a:effectLst/>
                <a:latin typeface="+mn-lt"/>
                <a:ea typeface="+mn-ea"/>
                <a:cs typeface="+mn-cs"/>
              </a:rPr>
              <a:t>Bertin</a:t>
            </a:r>
            <a:r>
              <a:rPr lang="en-US" sz="1200" kern="1200" dirty="0">
                <a:solidFill>
                  <a:schemeClr val="tx1"/>
                </a:solidFill>
                <a:effectLst/>
                <a:latin typeface="+mn-lt"/>
                <a:ea typeface="+mn-ea"/>
                <a:cs typeface="+mn-cs"/>
              </a:rPr>
              <a:t>. Poor Marie Antoinette. </a:t>
            </a:r>
          </a:p>
          <a:p>
            <a:r>
              <a:rPr lang="en-US" sz="1200" kern="1200" dirty="0">
                <a:solidFill>
                  <a:schemeClr val="tx1"/>
                </a:solidFill>
                <a:effectLst/>
                <a:latin typeface="+mn-lt"/>
                <a:ea typeface="+mn-ea"/>
                <a:cs typeface="+mn-cs"/>
              </a:rPr>
              <a:t>muslin, a textile that was imported from Britain and its colonies. </a:t>
            </a:r>
          </a:p>
          <a:p>
            <a:r>
              <a:rPr lang="en-US" sz="1200" kern="1200" dirty="0">
                <a:solidFill>
                  <a:schemeClr val="tx1"/>
                </a:solidFill>
                <a:effectLst/>
                <a:latin typeface="+mn-lt"/>
                <a:ea typeface="+mn-ea"/>
                <a:cs typeface="+mn-cs"/>
              </a:rPr>
              <a:t>chemise—underwear---Georgiana Duchess of Devonshire 1784</a:t>
            </a:r>
          </a:p>
        </p:txBody>
      </p:sp>
      <p:sp>
        <p:nvSpPr>
          <p:cNvPr id="4" name="Slide Number Placeholder 3"/>
          <p:cNvSpPr>
            <a:spLocks noGrp="1"/>
          </p:cNvSpPr>
          <p:nvPr>
            <p:ph type="sldNum" sz="quarter" idx="10"/>
          </p:nvPr>
        </p:nvSpPr>
        <p:spPr/>
        <p:txBody>
          <a:bodyPr/>
          <a:lstStyle/>
          <a:p>
            <a:fld id="{3E5DDE10-01EB-004C-BFF1-772B727781FC}" type="slidenum">
              <a:rPr lang="en-US" smtClean="0"/>
              <a:t>16</a:t>
            </a:fld>
            <a:endParaRPr lang="en-US"/>
          </a:p>
        </p:txBody>
      </p:sp>
    </p:spTree>
    <p:extLst>
      <p:ext uri="{BB962C8B-B14F-4D97-AF65-F5344CB8AC3E}">
        <p14:creationId xmlns:p14="http://schemas.microsoft.com/office/powerpoint/2010/main" val="42515575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So, we have the impetus to wear looser clothing, the technology to make the appropriate textile. Now we need the inspiration. Warrior caste in Egypt defeated by Napoleon at the Battle of the Pyramids, 1798 “On July 1, 1798, Napoleon landed in Egypt with 400 ships and 54,000 men and proceeded to invade the country, as he had recently invaded Italy. But this Egyptian invasion was to be different. For, in addition to soldiers and sailors, Napoleon brought along 150 </a:t>
            </a:r>
            <a:r>
              <a:rPr lang="en-US" i="1" dirty="0"/>
              <a:t>savants</a:t>
            </a:r>
            <a:r>
              <a:rPr lang="en-US" dirty="0"/>
              <a:t> — scientists, engineers and scholars whose responsibility was to capture, not Egyptian soil, but Egyptian culture and history.”</a:t>
            </a:r>
          </a:p>
        </p:txBody>
      </p:sp>
      <p:sp>
        <p:nvSpPr>
          <p:cNvPr id="4" name="Slide Number Placeholder 3"/>
          <p:cNvSpPr>
            <a:spLocks noGrp="1"/>
          </p:cNvSpPr>
          <p:nvPr>
            <p:ph type="sldNum" sz="quarter" idx="10"/>
          </p:nvPr>
        </p:nvSpPr>
        <p:spPr/>
        <p:txBody>
          <a:bodyPr/>
          <a:lstStyle/>
          <a:p>
            <a:fld id="{3E5DDE10-01EB-004C-BFF1-772B727781FC}" type="slidenum">
              <a:rPr lang="en-US" smtClean="0"/>
              <a:t>17</a:t>
            </a:fld>
            <a:endParaRPr lang="en-US"/>
          </a:p>
        </p:txBody>
      </p:sp>
    </p:spTree>
    <p:extLst>
      <p:ext uri="{BB962C8B-B14F-4D97-AF65-F5344CB8AC3E}">
        <p14:creationId xmlns:p14="http://schemas.microsoft.com/office/powerpoint/2010/main" val="38079319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Letter is one of the earliest we have. The ladies back home picked up the turban almost immediately. Remember July 1 1798 was the battle.</a:t>
            </a:r>
          </a:p>
          <a:p>
            <a:endParaRPr lang="en-US" sz="1200" dirty="0"/>
          </a:p>
          <a:p>
            <a:pPr algn="r"/>
            <a:r>
              <a:rPr lang="en-US" sz="1200" i="1" dirty="0"/>
              <a:t>Mirror of Graces, </a:t>
            </a:r>
            <a:r>
              <a:rPr lang="en-US" sz="1200" dirty="0"/>
              <a:t> 1811 (p. 52)</a:t>
            </a:r>
            <a:endParaRPr lang="en-US" sz="1200" i="1" dirty="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18</a:t>
            </a:fld>
            <a:endParaRPr lang="en-US"/>
          </a:p>
        </p:txBody>
      </p:sp>
    </p:spTree>
    <p:extLst>
      <p:ext uri="{BB962C8B-B14F-4D97-AF65-F5344CB8AC3E}">
        <p14:creationId xmlns:p14="http://schemas.microsoft.com/office/powerpoint/2010/main" val="14547800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How keep up</a:t>
            </a:r>
            <a:r>
              <a:rPr lang="en-US" baseline="0" dirty="0"/>
              <a:t>? From your dressmaker, friends, magazines. The rise in print publications of all kinds included the Ladies Magazine </a:t>
            </a:r>
            <a:r>
              <a:rPr lang="is-IS" sz="1200" b="0" i="0" kern="1200" dirty="0">
                <a:solidFill>
                  <a:schemeClr val="tx1"/>
                </a:solidFill>
                <a:effectLst/>
                <a:latin typeface="+mn-lt"/>
                <a:ea typeface="+mn-ea"/>
                <a:cs typeface="+mn-cs"/>
              </a:rPr>
              <a:t>(1770-1832)--recognised as the</a:t>
            </a:r>
            <a:r>
              <a:rPr lang="is-IS" sz="1200" b="0" i="0" kern="1200" baseline="0" dirty="0">
                <a:solidFill>
                  <a:schemeClr val="tx1"/>
                </a:solidFill>
                <a:effectLst/>
                <a:latin typeface="+mn-lt"/>
                <a:ea typeface="+mn-ea"/>
                <a:cs typeface="+mn-cs"/>
              </a:rPr>
              <a:t> first created specifically for women. </a:t>
            </a:r>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19</a:t>
            </a:fld>
            <a:endParaRPr lang="en-US"/>
          </a:p>
        </p:txBody>
      </p:sp>
    </p:spTree>
    <p:extLst>
      <p:ext uri="{BB962C8B-B14F-4D97-AF65-F5344CB8AC3E}">
        <p14:creationId xmlns:p14="http://schemas.microsoft.com/office/powerpoint/2010/main" val="2199748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let’s her novel. We</a:t>
            </a:r>
            <a:r>
              <a:rPr lang="en-US" baseline="0" dirty="0"/>
              <a:t> tend to think of this entire period as that of “high waists” but the details of fashions actually changed quite a bit. There is also the question of when the novels were set. For example, though published in 1813, it has been argued by Austen scholar Dierdre </a:t>
            </a:r>
            <a:r>
              <a:rPr lang="en-US" baseline="0" dirty="0" err="1"/>
              <a:t>LeFaye</a:t>
            </a:r>
            <a:r>
              <a:rPr lang="en-US" baseline="0" dirty="0"/>
              <a:t> based on when the militia was to have ben set in 1795. So, the way Austen envisioned the characters would have changed.</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a:t>
            </a:fld>
            <a:endParaRPr lang="en-US"/>
          </a:p>
        </p:txBody>
      </p:sp>
    </p:spTree>
    <p:extLst>
      <p:ext uri="{BB962C8B-B14F-4D97-AF65-F5344CB8AC3E}">
        <p14:creationId xmlns:p14="http://schemas.microsoft.com/office/powerpoint/2010/main" val="32569322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3s/6d is also what Austen paid </a:t>
            </a:r>
            <a:r>
              <a:rPr lang="en-GB"/>
              <a:t>for shift linen</a:t>
            </a:r>
            <a:endParaRPr lang="en-GB" dirty="0"/>
          </a:p>
        </p:txBody>
      </p:sp>
      <p:sp>
        <p:nvSpPr>
          <p:cNvPr id="4" name="Slide Number Placeholder 3"/>
          <p:cNvSpPr>
            <a:spLocks noGrp="1"/>
          </p:cNvSpPr>
          <p:nvPr>
            <p:ph type="sldNum" sz="quarter" idx="5"/>
          </p:nvPr>
        </p:nvSpPr>
        <p:spPr/>
        <p:txBody>
          <a:bodyPr/>
          <a:lstStyle/>
          <a:p>
            <a:fld id="{F773EA95-04E7-DF4B-8109-CE42EDF5CAEB}" type="slidenum">
              <a:rPr lang="en-US" smtClean="0"/>
              <a:t>20</a:t>
            </a:fld>
            <a:endParaRPr lang="en-US"/>
          </a:p>
        </p:txBody>
      </p:sp>
    </p:spTree>
    <p:extLst>
      <p:ext uri="{BB962C8B-B14F-4D97-AF65-F5344CB8AC3E}">
        <p14:creationId xmlns:p14="http://schemas.microsoft.com/office/powerpoint/2010/main" val="4260151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Rudolph Ackermann</a:t>
            </a:r>
          </a:p>
        </p:txBody>
      </p:sp>
      <p:sp>
        <p:nvSpPr>
          <p:cNvPr id="4" name="Slide Number Placeholder 3"/>
          <p:cNvSpPr>
            <a:spLocks noGrp="1"/>
          </p:cNvSpPr>
          <p:nvPr>
            <p:ph type="sldNum" sz="quarter" idx="5"/>
          </p:nvPr>
        </p:nvSpPr>
        <p:spPr/>
        <p:txBody>
          <a:bodyPr/>
          <a:lstStyle/>
          <a:p>
            <a:fld id="{F773EA95-04E7-DF4B-8109-CE42EDF5CAEB}" type="slidenum">
              <a:rPr lang="en-US" smtClean="0"/>
              <a:t>21</a:t>
            </a:fld>
            <a:endParaRPr lang="en-US"/>
          </a:p>
        </p:txBody>
      </p:sp>
    </p:spTree>
    <p:extLst>
      <p:ext uri="{BB962C8B-B14F-4D97-AF65-F5344CB8AC3E}">
        <p14:creationId xmlns:p14="http://schemas.microsoft.com/office/powerpoint/2010/main" val="34237223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effectLst/>
                <a:latin typeface="+mn-lt"/>
                <a:ea typeface="+mn-ea"/>
                <a:cs typeface="+mn-cs"/>
              </a:rPr>
              <a:t>Nor was this information limited to England. Ackermann’s could be subscribed to from cities around the world</a:t>
            </a:r>
            <a:endParaRPr lang="en-US" dirty="0"/>
          </a:p>
          <a:p>
            <a:endParaRPr lang="en-GB" dirty="0"/>
          </a:p>
        </p:txBody>
      </p:sp>
      <p:sp>
        <p:nvSpPr>
          <p:cNvPr id="4" name="Slide Number Placeholder 3"/>
          <p:cNvSpPr>
            <a:spLocks noGrp="1"/>
          </p:cNvSpPr>
          <p:nvPr>
            <p:ph type="sldNum" sz="quarter" idx="5"/>
          </p:nvPr>
        </p:nvSpPr>
        <p:spPr/>
        <p:txBody>
          <a:bodyPr/>
          <a:lstStyle/>
          <a:p>
            <a:fld id="{F773EA95-04E7-DF4B-8109-CE42EDF5CAEB}" type="slidenum">
              <a:rPr lang="en-US" smtClean="0"/>
              <a:t>22</a:t>
            </a:fld>
            <a:endParaRPr lang="en-US"/>
          </a:p>
        </p:txBody>
      </p:sp>
    </p:spTree>
    <p:extLst>
      <p:ext uri="{BB962C8B-B14F-4D97-AF65-F5344CB8AC3E}">
        <p14:creationId xmlns:p14="http://schemas.microsoft.com/office/powerpoint/2010/main" val="8725502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23</a:t>
            </a:fld>
            <a:endParaRPr lang="en-US"/>
          </a:p>
        </p:txBody>
      </p:sp>
    </p:spTree>
    <p:extLst>
      <p:ext uri="{BB962C8B-B14F-4D97-AF65-F5344CB8AC3E}">
        <p14:creationId xmlns:p14="http://schemas.microsoft.com/office/powerpoint/2010/main" val="38281627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24</a:t>
            </a:fld>
            <a:endParaRPr lang="en-US"/>
          </a:p>
        </p:txBody>
      </p:sp>
    </p:spTree>
    <p:extLst>
      <p:ext uri="{BB962C8B-B14F-4D97-AF65-F5344CB8AC3E}">
        <p14:creationId xmlns:p14="http://schemas.microsoft.com/office/powerpoint/2010/main" val="41381645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 also copied</a:t>
            </a:r>
            <a:r>
              <a:rPr lang="en-US" baseline="0" dirty="0"/>
              <a:t> all around the world. Here is the same description, copied word for word </a:t>
            </a:r>
            <a:r>
              <a:rPr lang="en-US" dirty="0"/>
              <a:t>in Massachusetts by June of the same year. </a:t>
            </a:r>
          </a:p>
        </p:txBody>
      </p:sp>
      <p:sp>
        <p:nvSpPr>
          <p:cNvPr id="4" name="Slide Number Placeholder 3"/>
          <p:cNvSpPr>
            <a:spLocks noGrp="1"/>
          </p:cNvSpPr>
          <p:nvPr>
            <p:ph type="sldNum" sz="quarter" idx="10"/>
          </p:nvPr>
        </p:nvSpPr>
        <p:spPr/>
        <p:txBody>
          <a:bodyPr/>
          <a:lstStyle/>
          <a:p>
            <a:fld id="{3E5DDE10-01EB-004C-BFF1-772B727781FC}" type="slidenum">
              <a:rPr lang="en-US" smtClean="0"/>
              <a:t>25</a:t>
            </a:fld>
            <a:endParaRPr lang="en-US"/>
          </a:p>
        </p:txBody>
      </p:sp>
    </p:spTree>
    <p:extLst>
      <p:ext uri="{BB962C8B-B14F-4D97-AF65-F5344CB8AC3E}">
        <p14:creationId xmlns:p14="http://schemas.microsoft.com/office/powerpoint/2010/main" val="30060482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access to Ackermann’s was also useful because, for many years, it included actual fabric swatches provided by London warehouses, like this one, Layton’s. Subscribers could then tell their family and friends in London which fabric to buy—Pattern #4 is shirting—linen—advertised as “as good as 4s/yd and only costs 2s</a:t>
            </a:r>
          </a:p>
        </p:txBody>
      </p:sp>
      <p:sp>
        <p:nvSpPr>
          <p:cNvPr id="4" name="Slide Number Placeholder 3"/>
          <p:cNvSpPr>
            <a:spLocks noGrp="1"/>
          </p:cNvSpPr>
          <p:nvPr>
            <p:ph type="sldNum" sz="quarter" idx="5"/>
          </p:nvPr>
        </p:nvSpPr>
        <p:spPr/>
        <p:txBody>
          <a:bodyPr/>
          <a:lstStyle/>
          <a:p>
            <a:fld id="{F773EA95-04E7-DF4B-8109-CE42EDF5CAEB}" type="slidenum">
              <a:rPr lang="en-US" smtClean="0"/>
              <a:t>26</a:t>
            </a:fld>
            <a:endParaRPr lang="en-US"/>
          </a:p>
        </p:txBody>
      </p:sp>
    </p:spTree>
    <p:extLst>
      <p:ext uri="{BB962C8B-B14F-4D97-AF65-F5344CB8AC3E}">
        <p14:creationId xmlns:p14="http://schemas.microsoft.com/office/powerpoint/2010/main" val="10351909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access to Ackermann’s was also useful because, for many years, it included actual fabric swatches provided by London warehouses, like this one, Layton’s. Subscribers could then tell their family and friends in London which fabric to buy—Pattern #4 is shirting—linen—advertised as “as good as 4s/yd and only costs 2s</a:t>
            </a:r>
          </a:p>
        </p:txBody>
      </p:sp>
      <p:sp>
        <p:nvSpPr>
          <p:cNvPr id="4" name="Slide Number Placeholder 3"/>
          <p:cNvSpPr>
            <a:spLocks noGrp="1"/>
          </p:cNvSpPr>
          <p:nvPr>
            <p:ph type="sldNum" sz="quarter" idx="5"/>
          </p:nvPr>
        </p:nvSpPr>
        <p:spPr/>
        <p:txBody>
          <a:bodyPr/>
          <a:lstStyle/>
          <a:p>
            <a:fld id="{F773EA95-04E7-DF4B-8109-CE42EDF5CAEB}" type="slidenum">
              <a:rPr lang="en-US" smtClean="0"/>
              <a:t>27</a:t>
            </a:fld>
            <a:endParaRPr lang="en-US"/>
          </a:p>
        </p:txBody>
      </p:sp>
    </p:spTree>
    <p:extLst>
      <p:ext uri="{BB962C8B-B14F-4D97-AF65-F5344CB8AC3E}">
        <p14:creationId xmlns:p14="http://schemas.microsoft.com/office/powerpoint/2010/main" val="5517830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a:r>
            <a:r>
              <a:rPr lang="en-US" b="0" i="0" dirty="0">
                <a:solidFill>
                  <a:srgbClr val="000000"/>
                </a:solidFill>
                <a:effectLst/>
                <a:latin typeface="Times" pitchFamily="2" charset="0"/>
              </a:rPr>
              <a:t>“Should I send it to Mrs. Goddard’s, ma’am?” asked Mrs. Ford.—“Yes—no—yes, to Mrs. Goddard’s. Only my pattern gown is at Hartfield. No, you shall send it to Hartfield, if you please. But then, Mrs. Goddard will want to see it.—And I could take the pattern gown home any day. But I shall want the ribbon directly—so it had better go to Hartfield—at least the ribbon. You could make it into two parcels, Mrs. Ford, could not you?””</a:t>
            </a:r>
            <a:endParaRPr lang="en-GB" dirty="0"/>
          </a:p>
        </p:txBody>
      </p:sp>
      <p:sp>
        <p:nvSpPr>
          <p:cNvPr id="4" name="Slide Number Placeholder 3"/>
          <p:cNvSpPr>
            <a:spLocks noGrp="1"/>
          </p:cNvSpPr>
          <p:nvPr>
            <p:ph type="sldNum" sz="quarter" idx="5"/>
          </p:nvPr>
        </p:nvSpPr>
        <p:spPr/>
        <p:txBody>
          <a:bodyPr/>
          <a:lstStyle/>
          <a:p>
            <a:fld id="{F773EA95-04E7-DF4B-8109-CE42EDF5CAEB}" type="slidenum">
              <a:rPr lang="en-US" smtClean="0"/>
              <a:t>28</a:t>
            </a:fld>
            <a:endParaRPr lang="en-US"/>
          </a:p>
        </p:txBody>
      </p:sp>
    </p:spTree>
    <p:extLst>
      <p:ext uri="{BB962C8B-B14F-4D97-AF65-F5344CB8AC3E}">
        <p14:creationId xmlns:p14="http://schemas.microsoft.com/office/powerpoint/2010/main" val="19286465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Work, but by 1814 they could be bought ready made</a:t>
            </a:r>
          </a:p>
        </p:txBody>
      </p:sp>
      <p:sp>
        <p:nvSpPr>
          <p:cNvPr id="4" name="Slide Number Placeholder 3"/>
          <p:cNvSpPr>
            <a:spLocks noGrp="1"/>
          </p:cNvSpPr>
          <p:nvPr>
            <p:ph type="sldNum" sz="quarter" idx="5"/>
          </p:nvPr>
        </p:nvSpPr>
        <p:spPr/>
        <p:txBody>
          <a:bodyPr/>
          <a:lstStyle/>
          <a:p>
            <a:fld id="{F773EA95-04E7-DF4B-8109-CE42EDF5CAEB}" type="slidenum">
              <a:rPr lang="en-US" smtClean="0"/>
              <a:t>29</a:t>
            </a:fld>
            <a:endParaRPr lang="en-US"/>
          </a:p>
        </p:txBody>
      </p:sp>
    </p:spTree>
    <p:extLst>
      <p:ext uri="{BB962C8B-B14F-4D97-AF65-F5344CB8AC3E}">
        <p14:creationId xmlns:p14="http://schemas.microsoft.com/office/powerpoint/2010/main" val="292669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Almost every one of her extant letters contain fashion references. Here is an overall view of the major changes. Our questions are did she keep current with trends and how did she use fashion in her novels? </a:t>
            </a:r>
          </a:p>
        </p:txBody>
      </p:sp>
      <p:sp>
        <p:nvSpPr>
          <p:cNvPr id="4" name="Slide Number Placeholder 3"/>
          <p:cNvSpPr>
            <a:spLocks noGrp="1"/>
          </p:cNvSpPr>
          <p:nvPr>
            <p:ph type="sldNum" sz="quarter" idx="10"/>
          </p:nvPr>
        </p:nvSpPr>
        <p:spPr/>
        <p:txBody>
          <a:bodyPr/>
          <a:lstStyle/>
          <a:p>
            <a:fld id="{3E5DDE10-01EB-004C-BFF1-772B727781FC}" type="slidenum">
              <a:rPr lang="en-US" smtClean="0"/>
              <a:t>3</a:t>
            </a:fld>
            <a:endParaRPr lang="en-US"/>
          </a:p>
        </p:txBody>
      </p:sp>
    </p:spTree>
    <p:extLst>
      <p:ext uri="{BB962C8B-B14F-4D97-AF65-F5344CB8AC3E}">
        <p14:creationId xmlns:p14="http://schemas.microsoft.com/office/powerpoint/2010/main" val="6145470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30</a:t>
            </a:fld>
            <a:endParaRPr lang="en-US"/>
          </a:p>
        </p:txBody>
      </p:sp>
    </p:spTree>
    <p:extLst>
      <p:ext uri="{BB962C8B-B14F-4D97-AF65-F5344CB8AC3E}">
        <p14:creationId xmlns:p14="http://schemas.microsoft.com/office/powerpoint/2010/main" val="5733534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body-shaping or posture garment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studied ease</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32</a:t>
            </a:fld>
            <a:endParaRPr lang="en-US"/>
          </a:p>
        </p:txBody>
      </p:sp>
    </p:spTree>
    <p:extLst>
      <p:ext uri="{BB962C8B-B14F-4D97-AF65-F5344CB8AC3E}">
        <p14:creationId xmlns:p14="http://schemas.microsoft.com/office/powerpoint/2010/main" val="42148344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classical male nude</a:t>
            </a:r>
          </a:p>
        </p:txBody>
      </p:sp>
      <p:sp>
        <p:nvSpPr>
          <p:cNvPr id="4" name="Slide Number Placeholder 3"/>
          <p:cNvSpPr>
            <a:spLocks noGrp="1"/>
          </p:cNvSpPr>
          <p:nvPr>
            <p:ph type="sldNum" sz="quarter" idx="10"/>
          </p:nvPr>
        </p:nvSpPr>
        <p:spPr/>
        <p:txBody>
          <a:bodyPr/>
          <a:lstStyle/>
          <a:p>
            <a:fld id="{9CCE9401-6419-7A47-A111-9825583A977A}" type="slidenum">
              <a:rPr lang="en-US" smtClean="0"/>
              <a:t>33</a:t>
            </a:fld>
            <a:endParaRPr lang="en-US"/>
          </a:p>
        </p:txBody>
      </p:sp>
    </p:spTree>
    <p:extLst>
      <p:ext uri="{BB962C8B-B14F-4D97-AF65-F5344CB8AC3E}">
        <p14:creationId xmlns:p14="http://schemas.microsoft.com/office/powerpoint/2010/main" val="32024029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34</a:t>
            </a:fld>
            <a:endParaRPr lang="en-US"/>
          </a:p>
        </p:txBody>
      </p:sp>
    </p:spTree>
    <p:extLst>
      <p:ext uri="{BB962C8B-B14F-4D97-AF65-F5344CB8AC3E}">
        <p14:creationId xmlns:p14="http://schemas.microsoft.com/office/powerpoint/2010/main" val="2195314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CCE9401-6419-7A47-A111-9825583A977A}" type="slidenum">
              <a:rPr lang="en-US" smtClean="0"/>
              <a:t>35</a:t>
            </a:fld>
            <a:endParaRPr lang="en-US"/>
          </a:p>
        </p:txBody>
      </p:sp>
    </p:spTree>
    <p:extLst>
      <p:ext uri="{BB962C8B-B14F-4D97-AF65-F5344CB8AC3E}">
        <p14:creationId xmlns:p14="http://schemas.microsoft.com/office/powerpoint/2010/main" val="34164650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shaped piece under the arm </a:t>
            </a:r>
          </a:p>
          <a:p>
            <a:r>
              <a:rPr lang="en-US" baseline="0" dirty="0"/>
              <a:t>wool can be shaped when heated.</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37</a:t>
            </a:fld>
            <a:endParaRPr lang="en-US"/>
          </a:p>
        </p:txBody>
      </p:sp>
    </p:spTree>
    <p:extLst>
      <p:ext uri="{BB962C8B-B14F-4D97-AF65-F5344CB8AC3E}">
        <p14:creationId xmlns:p14="http://schemas.microsoft.com/office/powerpoint/2010/main" val="26657035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Here we see an amazing example of skilled tailoring in a</a:t>
            </a:r>
            <a:r>
              <a:rPr lang="en-US" baseline="0" dirty="0"/>
              <a:t> uniform</a:t>
            </a:r>
            <a:r>
              <a:rPr lang="en-US" dirty="0"/>
              <a:t> coat made for the Prince of Wales</a:t>
            </a:r>
            <a:r>
              <a:rPr lang="en-US" baseline="0" dirty="0"/>
              <a:t> August 1762-June 1830)</a:t>
            </a:r>
            <a:r>
              <a:rPr lang="en-US" dirty="0"/>
              <a:t> August 1762 He is in his late 30s here but was already growing stout.</a:t>
            </a:r>
            <a:r>
              <a:rPr lang="en-US" baseline="0" dirty="0"/>
              <a:t> The coat, however is designed to fit him like a glove.</a:t>
            </a:r>
            <a:r>
              <a:rPr lang="en-US" dirty="0"/>
              <a:t> By the way, the 10</a:t>
            </a:r>
            <a:r>
              <a:rPr lang="en-US" baseline="30000" dirty="0"/>
              <a:t>th</a:t>
            </a:r>
            <a:r>
              <a:rPr lang="en-US" dirty="0"/>
              <a:t> was designed to be a “show” regiment, not designed for battle. Hence the moniker China—fragile</a:t>
            </a:r>
            <a:r>
              <a:rPr lang="en-US" baseline="0" dirty="0"/>
              <a:t> and breakable, to be handled with care. As such it attracted young men of wealth and birth, including</a:t>
            </a:r>
            <a:r>
              <a:rPr lang="mr-IN" baseline="0" dirty="0"/>
              <a: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38</a:t>
            </a:fld>
            <a:endParaRPr lang="en-US"/>
          </a:p>
        </p:txBody>
      </p:sp>
    </p:spTree>
    <p:extLst>
      <p:ext uri="{BB962C8B-B14F-4D97-AF65-F5344CB8AC3E}">
        <p14:creationId xmlns:p14="http://schemas.microsoft.com/office/powerpoint/2010/main" val="2933735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From hair to toe, the perfect gentleman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39</a:t>
            </a:fld>
            <a:endParaRPr lang="en-US"/>
          </a:p>
        </p:txBody>
      </p:sp>
    </p:spTree>
    <p:extLst>
      <p:ext uri="{BB962C8B-B14F-4D97-AF65-F5344CB8AC3E}">
        <p14:creationId xmlns:p14="http://schemas.microsoft.com/office/powerpoint/2010/main" val="6193192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Pants</a:t>
            </a:r>
          </a:p>
          <a:p>
            <a:r>
              <a:rPr lang="en-US" baseline="0" dirty="0"/>
              <a:t>bodices</a:t>
            </a:r>
          </a:p>
          <a:p>
            <a:r>
              <a:rPr lang="en-US" baseline="0" dirty="0"/>
              <a:t>Don’t forget to mention dancing pumps.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40</a:t>
            </a:fld>
            <a:endParaRPr lang="en-US"/>
          </a:p>
        </p:txBody>
      </p:sp>
    </p:spTree>
    <p:extLst>
      <p:ext uri="{BB962C8B-B14F-4D97-AF65-F5344CB8AC3E}">
        <p14:creationId xmlns:p14="http://schemas.microsoft.com/office/powerpoint/2010/main" val="14985106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Brutus” “The Windswept” “The Stanhope Crop.” Charles wearing powder in 1799 (made Lieutenant, December 1797)</a:t>
            </a:r>
          </a:p>
        </p:txBody>
      </p:sp>
      <p:sp>
        <p:nvSpPr>
          <p:cNvPr id="4" name="Slide Number Placeholder 3"/>
          <p:cNvSpPr>
            <a:spLocks noGrp="1"/>
          </p:cNvSpPr>
          <p:nvPr>
            <p:ph type="sldNum" sz="quarter" idx="10"/>
          </p:nvPr>
        </p:nvSpPr>
        <p:spPr/>
        <p:txBody>
          <a:bodyPr/>
          <a:lstStyle/>
          <a:p>
            <a:fld id="{9CCE9401-6419-7A47-A111-9825583A977A}" type="slidenum">
              <a:rPr lang="en-US" smtClean="0"/>
              <a:t>41</a:t>
            </a:fld>
            <a:endParaRPr lang="en-US"/>
          </a:p>
        </p:txBody>
      </p:sp>
    </p:spTree>
    <p:extLst>
      <p:ext uri="{BB962C8B-B14F-4D97-AF65-F5344CB8AC3E}">
        <p14:creationId xmlns:p14="http://schemas.microsoft.com/office/powerpoint/2010/main" val="1114467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One of the most fascinating aspects of Austen’s writing is how economical she can be with her language. As James Thomson puts it… And as Austen said herself…</a:t>
            </a:r>
          </a:p>
          <a:p>
            <a:endParaRPr lang="en-US" dirty="0"/>
          </a:p>
        </p:txBody>
      </p:sp>
      <p:sp>
        <p:nvSpPr>
          <p:cNvPr id="4" name="Slide Number Placeholder 3"/>
          <p:cNvSpPr>
            <a:spLocks noGrp="1"/>
          </p:cNvSpPr>
          <p:nvPr>
            <p:ph type="sldNum" sz="quarter" idx="5"/>
          </p:nvPr>
        </p:nvSpPr>
        <p:spPr/>
        <p:txBody>
          <a:bodyPr/>
          <a:lstStyle/>
          <a:p>
            <a:fld id="{F773EA95-04E7-DF4B-8109-CE42EDF5CAEB}" type="slidenum">
              <a:rPr lang="en-US" smtClean="0"/>
              <a:t>4</a:t>
            </a:fld>
            <a:endParaRPr lang="en-US"/>
          </a:p>
        </p:txBody>
      </p:sp>
    </p:spTree>
    <p:extLst>
      <p:ext uri="{BB962C8B-B14F-4D97-AF65-F5344CB8AC3E}">
        <p14:creationId xmlns:p14="http://schemas.microsoft.com/office/powerpoint/2010/main" val="41848965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 do you do when hair powder is taxed? </a:t>
            </a:r>
            <a:r>
              <a:rPr lang="en-US" dirty="0" err="1"/>
              <a:t>Gillray</a:t>
            </a:r>
            <a:r>
              <a:rPr lang="en-US" dirty="0"/>
              <a:t> was prompt to point out the inevitable outcome.</a:t>
            </a:r>
          </a:p>
        </p:txBody>
      </p:sp>
      <p:sp>
        <p:nvSpPr>
          <p:cNvPr id="4" name="Slide Number Placeholder 3"/>
          <p:cNvSpPr>
            <a:spLocks noGrp="1"/>
          </p:cNvSpPr>
          <p:nvPr>
            <p:ph type="sldNum" sz="quarter" idx="10"/>
          </p:nvPr>
        </p:nvSpPr>
        <p:spPr/>
        <p:txBody>
          <a:bodyPr/>
          <a:lstStyle/>
          <a:p>
            <a:fld id="{3E5DDE10-01EB-004C-BFF1-772B727781FC}" type="slidenum">
              <a:rPr lang="en-US" smtClean="0"/>
              <a:t>42</a:t>
            </a:fld>
            <a:endParaRPr lang="en-US"/>
          </a:p>
        </p:txBody>
      </p:sp>
    </p:spTree>
    <p:extLst>
      <p:ext uri="{BB962C8B-B14F-4D97-AF65-F5344CB8AC3E}">
        <p14:creationId xmlns:p14="http://schemas.microsoft.com/office/powerpoint/2010/main" val="15919691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1800 Robert Fellows, philanthropist, by </a:t>
            </a:r>
            <a:r>
              <a:rPr lang="en-US" dirty="0" err="1"/>
              <a:t>Edridge</a:t>
            </a:r>
            <a:endParaRPr lang="en-US" dirty="0"/>
          </a:p>
          <a:p>
            <a:r>
              <a:rPr lang="en-US" dirty="0"/>
              <a:t>But the fact that he is looking for a house</a:t>
            </a:r>
            <a:r>
              <a:rPr lang="en-US" baseline="0" dirty="0"/>
              <a:t> suggests a family background in trade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43</a:t>
            </a:fld>
            <a:endParaRPr lang="en-US"/>
          </a:p>
        </p:txBody>
      </p:sp>
    </p:spTree>
    <p:extLst>
      <p:ext uri="{BB962C8B-B14F-4D97-AF65-F5344CB8AC3E}">
        <p14:creationId xmlns:p14="http://schemas.microsoft.com/office/powerpoint/2010/main" val="27160240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Henry can speak of fashion with impunity</a:t>
            </a:r>
          </a:p>
          <a:p>
            <a:r>
              <a:rPr lang="en-US" dirty="0"/>
              <a:t>A greatcoat was made</a:t>
            </a:r>
            <a:r>
              <a:rPr lang="en-US" baseline="0" dirty="0"/>
              <a:t> of “cloth” which was a synonym for wool. The capes were originally designed to keep off rain but they quickly became a fashion statement as well, as Catherine notes with admiration.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44</a:t>
            </a:fld>
            <a:endParaRPr lang="en-US"/>
          </a:p>
        </p:txBody>
      </p:sp>
    </p:spTree>
    <p:extLst>
      <p:ext uri="{BB962C8B-B14F-4D97-AF65-F5344CB8AC3E}">
        <p14:creationId xmlns:p14="http://schemas.microsoft.com/office/powerpoint/2010/main" val="9700002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Awareness of shooting jacket—the country life attire influence.</a:t>
            </a:r>
            <a:r>
              <a:rPr lang="en-US" baseline="0" dirty="0"/>
              <a:t> This picture is a bit deceptive as regards the quote. The rider would have walked to go shooting with the object to bring back birds. If hunting (hunting=fox hunting), they would have been riding. If they were hunting on foot, and it was not their property or they did not have permission of the property owner, they might have been arrested for poaching.</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45</a:t>
            </a:fld>
            <a:endParaRPr lang="en-US"/>
          </a:p>
        </p:txBody>
      </p:sp>
    </p:spTree>
    <p:extLst>
      <p:ext uri="{BB962C8B-B14F-4D97-AF65-F5344CB8AC3E}">
        <p14:creationId xmlns:p14="http://schemas.microsoft.com/office/powerpoint/2010/main" val="16046225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Both men and women wore stockings</a:t>
            </a:r>
          </a:p>
        </p:txBody>
      </p:sp>
      <p:sp>
        <p:nvSpPr>
          <p:cNvPr id="4" name="Slide Number Placeholder 3"/>
          <p:cNvSpPr>
            <a:spLocks noGrp="1"/>
          </p:cNvSpPr>
          <p:nvPr>
            <p:ph type="sldNum" sz="quarter" idx="10"/>
          </p:nvPr>
        </p:nvSpPr>
        <p:spPr/>
        <p:txBody>
          <a:bodyPr/>
          <a:lstStyle/>
          <a:p>
            <a:fld id="{3E5DDE10-01EB-004C-BFF1-772B727781FC}" type="slidenum">
              <a:rPr lang="en-US" smtClean="0"/>
              <a:t>46</a:t>
            </a:fld>
            <a:endParaRPr lang="en-US"/>
          </a:p>
        </p:txBody>
      </p:sp>
    </p:spTree>
    <p:extLst>
      <p:ext uri="{BB962C8B-B14F-4D97-AF65-F5344CB8AC3E}">
        <p14:creationId xmlns:p14="http://schemas.microsoft.com/office/powerpoint/2010/main" val="36727309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Womens</a:t>
            </a:r>
            <a:r>
              <a:rPr lang="en-US" dirty="0"/>
              <a:t>’ shifts were cut similar to men’s shirts but by the 19</a:t>
            </a:r>
            <a:r>
              <a:rPr lang="en-US" baseline="30000" dirty="0"/>
              <a:t>th</a:t>
            </a:r>
            <a:r>
              <a:rPr lang="en-US" dirty="0"/>
              <a:t> century were more </a:t>
            </a:r>
            <a:r>
              <a:rPr lang="en-US" dirty="0" err="1"/>
              <a:t>a-line</a:t>
            </a:r>
            <a:r>
              <a:rPr lang="en-US" dirty="0"/>
              <a:t>.</a:t>
            </a:r>
          </a:p>
          <a:p>
            <a:r>
              <a:rPr lang="en-US" dirty="0"/>
              <a:t>But the question remains: did women wear drawers?</a:t>
            </a:r>
          </a:p>
          <a:p>
            <a:r>
              <a:rPr lang="en-US" dirty="0"/>
              <a:t>3s/6d</a:t>
            </a:r>
          </a:p>
        </p:txBody>
      </p:sp>
      <p:sp>
        <p:nvSpPr>
          <p:cNvPr id="4" name="Slide Number Placeholder 3"/>
          <p:cNvSpPr>
            <a:spLocks noGrp="1"/>
          </p:cNvSpPr>
          <p:nvPr>
            <p:ph type="sldNum" sz="quarter" idx="10"/>
          </p:nvPr>
        </p:nvSpPr>
        <p:spPr/>
        <p:txBody>
          <a:bodyPr/>
          <a:lstStyle/>
          <a:p>
            <a:fld id="{9CCE9401-6419-7A47-A111-9825583A977A}" type="slidenum">
              <a:rPr lang="en-US" smtClean="0"/>
              <a:t>47</a:t>
            </a:fld>
            <a:endParaRPr lang="en-US"/>
          </a:p>
        </p:txBody>
      </p:sp>
    </p:spTree>
    <p:extLst>
      <p:ext uri="{BB962C8B-B14F-4D97-AF65-F5344CB8AC3E}">
        <p14:creationId xmlns:p14="http://schemas.microsoft.com/office/powerpoint/2010/main" val="24806258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Rowlandson,</a:t>
            </a:r>
            <a:r>
              <a:rPr lang="en-US" baseline="0" dirty="0"/>
              <a:t> 1800, </a:t>
            </a:r>
            <a:r>
              <a:rPr lang="en-US" dirty="0"/>
              <a:t> “Exhibition Stair Case” at Somerset House leading to the gallery</a:t>
            </a:r>
            <a:r>
              <a:rPr lang="en-US" baseline="0" dirty="0"/>
              <a:t> of the Royal Academy of Art (pres. Sir Joshua Reynolds)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48</a:t>
            </a:fld>
            <a:endParaRPr lang="en-US"/>
          </a:p>
        </p:txBody>
      </p:sp>
    </p:spTree>
    <p:extLst>
      <p:ext uri="{BB962C8B-B14F-4D97-AF65-F5344CB8AC3E}">
        <p14:creationId xmlns:p14="http://schemas.microsoft.com/office/powerpoint/2010/main" val="5318638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Corset and stockings, two layers of linen,</a:t>
            </a:r>
            <a:r>
              <a:rPr lang="en-US" baseline="0" dirty="0"/>
              <a:t> channels of baleen or cord, single spiral laced, busk (thin wooden stick about 1-2” wide – great for posture)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51</a:t>
            </a:fld>
            <a:endParaRPr lang="en-US"/>
          </a:p>
        </p:txBody>
      </p:sp>
    </p:spTree>
    <p:extLst>
      <p:ext uri="{BB962C8B-B14F-4D97-AF65-F5344CB8AC3E}">
        <p14:creationId xmlns:p14="http://schemas.microsoft.com/office/powerpoint/2010/main" val="7879906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 busk, boning, gathered top</a:t>
            </a:r>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52</a:t>
            </a:fld>
            <a:endParaRPr lang="en-US"/>
          </a:p>
        </p:txBody>
      </p:sp>
    </p:spTree>
    <p:extLst>
      <p:ext uri="{BB962C8B-B14F-4D97-AF65-F5344CB8AC3E}">
        <p14:creationId xmlns:p14="http://schemas.microsoft.com/office/powerpoint/2010/main" val="40586001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learn that Louisa is catty, jealous, and that Elizabeth is forthright</a:t>
            </a:r>
          </a:p>
        </p:txBody>
      </p:sp>
      <p:sp>
        <p:nvSpPr>
          <p:cNvPr id="4" name="Slide Number Placeholder 3"/>
          <p:cNvSpPr>
            <a:spLocks noGrp="1"/>
          </p:cNvSpPr>
          <p:nvPr>
            <p:ph type="sldNum" sz="quarter" idx="5"/>
          </p:nvPr>
        </p:nvSpPr>
        <p:spPr/>
        <p:txBody>
          <a:bodyPr/>
          <a:lstStyle/>
          <a:p>
            <a:fld id="{F773EA95-04E7-DF4B-8109-CE42EDF5CAEB}" type="slidenum">
              <a:rPr lang="en-US" smtClean="0"/>
              <a:t>53</a:t>
            </a:fld>
            <a:endParaRPr lang="en-US"/>
          </a:p>
        </p:txBody>
      </p:sp>
    </p:spTree>
    <p:extLst>
      <p:ext uri="{BB962C8B-B14F-4D97-AF65-F5344CB8AC3E}">
        <p14:creationId xmlns:p14="http://schemas.microsoft.com/office/powerpoint/2010/main" val="658711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compare that to her characters. Who talks of fashion and how do they?</a:t>
            </a:r>
            <a:r>
              <a:rPr lang="en-US" baseline="0" dirty="0"/>
              <a:t> </a:t>
            </a:r>
            <a:r>
              <a:rPr lang="en-GB" dirty="0"/>
              <a:t>This does not sound objectionable but the context? Mrs. Bennet at the worst moment for her family…And Jane is clever. Long sleeves are safe to discuss—they came and went with the styles.</a:t>
            </a:r>
          </a:p>
        </p:txBody>
      </p:sp>
      <p:sp>
        <p:nvSpPr>
          <p:cNvPr id="4" name="Slide Number Placeholder 3"/>
          <p:cNvSpPr>
            <a:spLocks noGrp="1"/>
          </p:cNvSpPr>
          <p:nvPr>
            <p:ph type="sldNum" sz="quarter" idx="5"/>
          </p:nvPr>
        </p:nvSpPr>
        <p:spPr/>
        <p:txBody>
          <a:bodyPr/>
          <a:lstStyle/>
          <a:p>
            <a:fld id="{F773EA95-04E7-DF4B-8109-CE42EDF5CAEB}" type="slidenum">
              <a:rPr lang="en-US" smtClean="0"/>
              <a:t>5</a:t>
            </a:fld>
            <a:endParaRPr lang="en-US"/>
          </a:p>
        </p:txBody>
      </p:sp>
    </p:spTree>
    <p:extLst>
      <p:ext uri="{BB962C8B-B14F-4D97-AF65-F5344CB8AC3E}">
        <p14:creationId xmlns:p14="http://schemas.microsoft.com/office/powerpoint/2010/main" val="7453111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Spencer-corset</a:t>
            </a:r>
          </a:p>
        </p:txBody>
      </p:sp>
      <p:sp>
        <p:nvSpPr>
          <p:cNvPr id="4" name="Slide Number Placeholder 3"/>
          <p:cNvSpPr>
            <a:spLocks noGrp="1"/>
          </p:cNvSpPr>
          <p:nvPr>
            <p:ph type="sldNum" sz="quarter" idx="10"/>
          </p:nvPr>
        </p:nvSpPr>
        <p:spPr/>
        <p:txBody>
          <a:bodyPr/>
          <a:lstStyle/>
          <a:p>
            <a:fld id="{9CCE9401-6419-7A47-A111-9825583A977A}" type="slidenum">
              <a:rPr lang="en-US" smtClean="0"/>
              <a:t>55</a:t>
            </a:fld>
            <a:endParaRPr lang="en-US"/>
          </a:p>
        </p:txBody>
      </p:sp>
    </p:spTree>
    <p:extLst>
      <p:ext uri="{BB962C8B-B14F-4D97-AF65-F5344CB8AC3E}">
        <p14:creationId xmlns:p14="http://schemas.microsoft.com/office/powerpoint/2010/main" val="31186159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CE9401-6419-7A47-A111-9825583A977A}" type="slidenum">
              <a:rPr lang="en-US" smtClean="0"/>
              <a:t>57</a:t>
            </a:fld>
            <a:endParaRPr lang="en-US"/>
          </a:p>
        </p:txBody>
      </p:sp>
    </p:spTree>
    <p:extLst>
      <p:ext uri="{BB962C8B-B14F-4D97-AF65-F5344CB8AC3E}">
        <p14:creationId xmlns:p14="http://schemas.microsoft.com/office/powerpoint/2010/main" val="7545382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CE9401-6419-7A47-A111-9825583A977A}" type="slidenum">
              <a:rPr lang="en-US" smtClean="0"/>
              <a:t>58</a:t>
            </a:fld>
            <a:endParaRPr lang="en-US"/>
          </a:p>
        </p:txBody>
      </p:sp>
    </p:spTree>
    <p:extLst>
      <p:ext uri="{BB962C8B-B14F-4D97-AF65-F5344CB8AC3E}">
        <p14:creationId xmlns:p14="http://schemas.microsoft.com/office/powerpoint/2010/main" val="29379851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59</a:t>
            </a:fld>
            <a:endParaRPr lang="en-US"/>
          </a:p>
        </p:txBody>
      </p:sp>
    </p:spTree>
    <p:extLst>
      <p:ext uri="{BB962C8B-B14F-4D97-AF65-F5344CB8AC3E}">
        <p14:creationId xmlns:p14="http://schemas.microsoft.com/office/powerpoint/2010/main" val="8945138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60</a:t>
            </a:fld>
            <a:endParaRPr lang="en-US"/>
          </a:p>
        </p:txBody>
      </p:sp>
    </p:spTree>
    <p:extLst>
      <p:ext uri="{BB962C8B-B14F-4D97-AF65-F5344CB8AC3E}">
        <p14:creationId xmlns:p14="http://schemas.microsoft.com/office/powerpoint/2010/main" val="9975065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62</a:t>
            </a:fld>
            <a:endParaRPr lang="en-US"/>
          </a:p>
        </p:txBody>
      </p:sp>
    </p:spTree>
    <p:extLst>
      <p:ext uri="{BB962C8B-B14F-4D97-AF65-F5344CB8AC3E}">
        <p14:creationId xmlns:p14="http://schemas.microsoft.com/office/powerpoint/2010/main" val="18785457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French</a:t>
            </a:r>
            <a:r>
              <a:rPr lang="en-US" baseline="0" dirty="0"/>
              <a:t> bonnets all the rage. The most famous bonnet in Austen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63</a:t>
            </a:fld>
            <a:endParaRPr lang="en-US"/>
          </a:p>
        </p:txBody>
      </p:sp>
    </p:spTree>
    <p:extLst>
      <p:ext uri="{BB962C8B-B14F-4D97-AF65-F5344CB8AC3E}">
        <p14:creationId xmlns:p14="http://schemas.microsoft.com/office/powerpoint/2010/main" val="25666385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followed the styles of the day, </a:t>
            </a:r>
          </a:p>
          <a:p>
            <a:r>
              <a:rPr lang="en-US" dirty="0"/>
              <a:t>but certain textiles </a:t>
            </a:r>
          </a:p>
          <a:p>
            <a:r>
              <a:rPr lang="en-US" baseline="0" dirty="0"/>
              <a:t>Bombazine,. Silk crepe </a:t>
            </a:r>
          </a:p>
          <a:p>
            <a:r>
              <a:rPr lang="en-US" baseline="0" dirty="0"/>
              <a:t>broach </a:t>
            </a:r>
          </a:p>
          <a:p>
            <a:r>
              <a:rPr lang="en-US" baseline="0" dirty="0"/>
              <a:t>royal deaths: </a:t>
            </a:r>
            <a:r>
              <a:rPr lang="en-US" sz="1200" b="0" i="0" kern="1200" dirty="0">
                <a:solidFill>
                  <a:schemeClr val="tx1"/>
                </a:solidFill>
                <a:effectLst/>
                <a:latin typeface="+mn-lt"/>
                <a:ea typeface="+mn-ea"/>
                <a:cs typeface="+mn-cs"/>
              </a:rPr>
              <a:t>Princess Charlotte (George IV’s daughter) 6 November 1817</a:t>
            </a:r>
            <a:br>
              <a:rPr lang="en-US" dirty="0"/>
            </a:br>
            <a:r>
              <a:rPr lang="en-US" sz="1200" b="0" i="0" kern="1200" dirty="0">
                <a:solidFill>
                  <a:schemeClr val="tx1"/>
                </a:solidFill>
                <a:effectLst/>
                <a:latin typeface="+mn-lt"/>
                <a:ea typeface="+mn-ea"/>
                <a:cs typeface="+mn-cs"/>
              </a:rPr>
              <a:t>Queen Charlotte (George III wife), 17 November 1818</a:t>
            </a:r>
            <a:br>
              <a:rPr lang="en-US" dirty="0"/>
            </a:br>
            <a:r>
              <a:rPr lang="en-US" sz="1200" b="0" i="0" kern="1200" dirty="0">
                <a:solidFill>
                  <a:schemeClr val="tx1"/>
                </a:solidFill>
                <a:effectLst/>
                <a:latin typeface="+mn-lt"/>
                <a:ea typeface="+mn-ea"/>
                <a:cs typeface="+mn-cs"/>
              </a:rPr>
              <a:t>Edward, Duke of Kent (son of George III, father of Queen Victoria) 23 January 1820</a:t>
            </a:r>
            <a:br>
              <a:rPr lang="en-US" dirty="0"/>
            </a:br>
            <a:r>
              <a:rPr lang="en-US" sz="1200" b="0" i="0" kern="1200" dirty="0">
                <a:solidFill>
                  <a:schemeClr val="tx1"/>
                </a:solidFill>
                <a:effectLst/>
                <a:latin typeface="+mn-lt"/>
                <a:ea typeface="+mn-ea"/>
                <a:cs typeface="+mn-cs"/>
              </a:rPr>
              <a:t>George III,  (coronation 19 July 1821) 29 January 1820</a:t>
            </a:r>
            <a:br>
              <a:rPr lang="en-US" dirty="0"/>
            </a:br>
            <a:r>
              <a:rPr lang="en-US" sz="1200" b="0" i="0" kern="1200" dirty="0">
                <a:solidFill>
                  <a:schemeClr val="tx1"/>
                </a:solidFill>
                <a:effectLst/>
                <a:latin typeface="+mn-lt"/>
                <a:ea typeface="+mn-ea"/>
                <a:cs typeface="+mn-cs"/>
              </a:rPr>
              <a:t>Princess Frederica Charlotte of Prussia (wife of Frederick, Duke of York, second son of George III) 6 August 1820</a:t>
            </a:r>
            <a:br>
              <a:rPr lang="en-US" dirty="0"/>
            </a:br>
            <a:r>
              <a:rPr lang="en-US" sz="1200" b="0" i="0" kern="1200" dirty="0">
                <a:solidFill>
                  <a:schemeClr val="tx1"/>
                </a:solidFill>
                <a:effectLst/>
                <a:latin typeface="+mn-lt"/>
                <a:ea typeface="+mn-ea"/>
                <a:cs typeface="+mn-cs"/>
              </a:rPr>
              <a:t>Caroline of Brunswick, (George IV wife) 7 August 1821</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65</a:t>
            </a:fld>
            <a:endParaRPr lang="en-US"/>
          </a:p>
        </p:txBody>
      </p:sp>
    </p:spTree>
    <p:extLst>
      <p:ext uri="{BB962C8B-B14F-4D97-AF65-F5344CB8AC3E}">
        <p14:creationId xmlns:p14="http://schemas.microsoft.com/office/powerpoint/2010/main" val="19736404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Chariciturists</a:t>
            </a:r>
            <a:r>
              <a:rPr lang="en-GB" dirty="0"/>
              <a:t> not above using mourning clothes to poke fun</a:t>
            </a:r>
          </a:p>
        </p:txBody>
      </p:sp>
      <p:sp>
        <p:nvSpPr>
          <p:cNvPr id="4" name="Slide Number Placeholder 3"/>
          <p:cNvSpPr>
            <a:spLocks noGrp="1"/>
          </p:cNvSpPr>
          <p:nvPr>
            <p:ph type="sldNum" sz="quarter" idx="5"/>
          </p:nvPr>
        </p:nvSpPr>
        <p:spPr/>
        <p:txBody>
          <a:bodyPr/>
          <a:lstStyle/>
          <a:p>
            <a:fld id="{F773EA95-04E7-DF4B-8109-CE42EDF5CAEB}" type="slidenum">
              <a:rPr lang="en-US" smtClean="0"/>
              <a:t>66</a:t>
            </a:fld>
            <a:endParaRPr lang="en-US"/>
          </a:p>
        </p:txBody>
      </p:sp>
    </p:spTree>
    <p:extLst>
      <p:ext uri="{BB962C8B-B14F-4D97-AF65-F5344CB8AC3E}">
        <p14:creationId xmlns:p14="http://schemas.microsoft.com/office/powerpoint/2010/main" val="39814065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aseline="0" dirty="0"/>
              <a:t>While writing her early works, Austen would have dressed differently than she would have while writing later works and would have envisioned her characters differently as well. </a:t>
            </a:r>
            <a:r>
              <a:rPr lang="en-US" dirty="0"/>
              <a:t>Almost every one of her extant letters contain fashion references but here is an overall view of the major changes….briefly describe…but did she keep current with trends? For example…Napoleon</a:t>
            </a:r>
          </a:p>
        </p:txBody>
      </p:sp>
      <p:sp>
        <p:nvSpPr>
          <p:cNvPr id="4" name="Slide Number Placeholder 3"/>
          <p:cNvSpPr>
            <a:spLocks noGrp="1"/>
          </p:cNvSpPr>
          <p:nvPr>
            <p:ph type="sldNum" sz="quarter" idx="10"/>
          </p:nvPr>
        </p:nvSpPr>
        <p:spPr/>
        <p:txBody>
          <a:bodyPr/>
          <a:lstStyle/>
          <a:p>
            <a:fld id="{3E5DDE10-01EB-004C-BFF1-772B727781FC}" type="slidenum">
              <a:rPr lang="en-US" smtClean="0"/>
              <a:t>67</a:t>
            </a:fld>
            <a:endParaRPr lang="en-US"/>
          </a:p>
        </p:txBody>
      </p:sp>
    </p:spTree>
    <p:extLst>
      <p:ext uri="{BB962C8B-B14F-4D97-AF65-F5344CB8AC3E}">
        <p14:creationId xmlns:p14="http://schemas.microsoft.com/office/powerpoint/2010/main" val="3723908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But first, why talk about fashion at all. Modern: partly cultural and partly an expression of individualism. Austen’s time? Most importantly, an indicator of rank.</a:t>
            </a:r>
            <a:r>
              <a:rPr lang="en-US" dirty="0">
                <a:effectLst/>
              </a:rPr>
              <a:t> </a:t>
            </a:r>
            <a:r>
              <a:rPr lang="en-US" sz="1200" kern="1200" dirty="0">
                <a:solidFill>
                  <a:schemeClr val="tx1"/>
                </a:solidFill>
                <a:effectLst/>
                <a:latin typeface="+mn-lt"/>
                <a:ea typeface="+mn-ea"/>
                <a:cs typeface="+mn-cs"/>
              </a:rPr>
              <a:t>Keeping up with the latest fashions, the latest dances, and the latest news, not just to be trendy or edgy but to ensure that your rank is recognized. Your deportment, manners and speech all mark you as acceptable into society. Knowing who is who and following proper deference to those above you in the hierarchy, is key. For example, you do not introduce yourself to a high-ranking gentleman simply because his aunt is your next-door neighbor. </a:t>
            </a:r>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6</a:t>
            </a:fld>
            <a:endParaRPr lang="en-US"/>
          </a:p>
        </p:txBody>
      </p:sp>
    </p:spTree>
    <p:extLst>
      <p:ext uri="{BB962C8B-B14F-4D97-AF65-F5344CB8AC3E}">
        <p14:creationId xmlns:p14="http://schemas.microsoft.com/office/powerpoint/2010/main" val="26446264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a:t>
            </a:r>
            <a:r>
              <a:rPr lang="en-US" baseline="0" dirty="0"/>
              <a:t> women of means were anxious to stay in fashion, not all were willing to commit. After all, fabric was expensive and labor was cheap. Rather than picking the entire gown apart to remake it, this woman hedged her bets by raising the skirt to the new higher waist, but leaving the bodice intact just in case the waistlines came down again.</a:t>
            </a:r>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69</a:t>
            </a:fld>
            <a:endParaRPr lang="en-US"/>
          </a:p>
        </p:txBody>
      </p:sp>
    </p:spTree>
    <p:extLst>
      <p:ext uri="{BB962C8B-B14F-4D97-AF65-F5344CB8AC3E}">
        <p14:creationId xmlns:p14="http://schemas.microsoft.com/office/powerpoint/2010/main" val="23930688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Well, </a:t>
            </a:r>
            <a:r>
              <a:rPr lang="en-US" dirty="0" err="1"/>
              <a:t>Gillray</a:t>
            </a:r>
            <a:r>
              <a:rPr lang="en-US" dirty="0"/>
              <a:t> was already forecasting that current those</a:t>
            </a:r>
            <a:r>
              <a:rPr lang="en-US" baseline="0" dirty="0"/>
              <a:t> trends would lead to certain outcomes.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70</a:t>
            </a:fld>
            <a:endParaRPr lang="en-US"/>
          </a:p>
        </p:txBody>
      </p:sp>
    </p:spTree>
    <p:extLst>
      <p:ext uri="{BB962C8B-B14F-4D97-AF65-F5344CB8AC3E}">
        <p14:creationId xmlns:p14="http://schemas.microsoft.com/office/powerpoint/2010/main" val="14393037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so many other influences. Ackerman fashion descriptions in 1809 contain all these. </a:t>
            </a:r>
            <a:endParaRPr lang="en-US" sz="1200" dirty="0"/>
          </a:p>
        </p:txBody>
      </p:sp>
      <p:sp>
        <p:nvSpPr>
          <p:cNvPr id="4" name="Slide Number Placeholder 3"/>
          <p:cNvSpPr>
            <a:spLocks noGrp="1"/>
          </p:cNvSpPr>
          <p:nvPr>
            <p:ph type="sldNum" sz="quarter" idx="10"/>
          </p:nvPr>
        </p:nvSpPr>
        <p:spPr/>
        <p:txBody>
          <a:bodyPr/>
          <a:lstStyle/>
          <a:p>
            <a:fld id="{3E5DDE10-01EB-004C-BFF1-772B727781FC}" type="slidenum">
              <a:rPr lang="en-US" smtClean="0"/>
              <a:t>72</a:t>
            </a:fld>
            <a:endParaRPr lang="en-US"/>
          </a:p>
        </p:txBody>
      </p:sp>
    </p:spTree>
    <p:extLst>
      <p:ext uri="{BB962C8B-B14F-4D97-AF65-F5344CB8AC3E}">
        <p14:creationId xmlns:p14="http://schemas.microsoft.com/office/powerpoint/2010/main" val="9512625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June 1814 when Tsar Alexander I and other European leaders came to London to celebrate what they thought</a:t>
            </a:r>
            <a:r>
              <a:rPr lang="en-US" baseline="0" dirty="0"/>
              <a:t> was the defeat of Napoleon, Prices Charlotte wore the </a:t>
            </a:r>
            <a:r>
              <a:rPr lang="en-US" baseline="0" dirty="0" err="1"/>
              <a:t>sarafan</a:t>
            </a:r>
            <a:r>
              <a:rPr lang="en-US" baseline="0" dirty="0"/>
              <a:t>, </a:t>
            </a:r>
            <a:r>
              <a:rPr lang="en-US" baseline="0" dirty="0" err="1"/>
              <a:t>russian</a:t>
            </a:r>
            <a:r>
              <a:rPr lang="en-US" baseline="0" dirty="0"/>
              <a:t> style. And Jane Austen warned Cassandra, who was in London at the time, to </a:t>
            </a:r>
            <a:r>
              <a:rPr lang="en-US" dirty="0"/>
              <a:t>“take care of yourself</a:t>
            </a:r>
            <a:r>
              <a:rPr lang="en-US" baseline="0" dirty="0"/>
              <a:t> and do not be trampled to death in running after the emperor” [Tsar Alexander I].</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74</a:t>
            </a:fld>
            <a:endParaRPr lang="en-US"/>
          </a:p>
        </p:txBody>
      </p:sp>
    </p:spTree>
    <p:extLst>
      <p:ext uri="{BB962C8B-B14F-4D97-AF65-F5344CB8AC3E}">
        <p14:creationId xmlns:p14="http://schemas.microsoft.com/office/powerpoint/2010/main" val="21768924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Lady of means would change several times during the day.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Morning wear—</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pay calls or receive callers in morning dress.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Afternoon dress, or walking dress,.</a:t>
            </a:r>
          </a:p>
        </p:txBody>
      </p:sp>
      <p:sp>
        <p:nvSpPr>
          <p:cNvPr id="4" name="Slide Number Placeholder 3"/>
          <p:cNvSpPr>
            <a:spLocks noGrp="1"/>
          </p:cNvSpPr>
          <p:nvPr>
            <p:ph type="sldNum" sz="quarter" idx="10"/>
          </p:nvPr>
        </p:nvSpPr>
        <p:spPr/>
        <p:txBody>
          <a:bodyPr/>
          <a:lstStyle/>
          <a:p>
            <a:fld id="{3E5DDE10-01EB-004C-BFF1-772B727781FC}" type="slidenum">
              <a:rPr lang="en-US" smtClean="0"/>
              <a:t>75</a:t>
            </a:fld>
            <a:endParaRPr lang="en-US"/>
          </a:p>
        </p:txBody>
      </p:sp>
    </p:spTree>
    <p:extLst>
      <p:ext uri="{BB962C8B-B14F-4D97-AF65-F5344CB8AC3E}">
        <p14:creationId xmlns:p14="http://schemas.microsoft.com/office/powerpoint/2010/main" val="6120973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 let’s look at another item at the very top of the fashion ladder: the court</a:t>
            </a:r>
          </a:p>
        </p:txBody>
      </p:sp>
      <p:sp>
        <p:nvSpPr>
          <p:cNvPr id="4" name="Slide Number Placeholder 3"/>
          <p:cNvSpPr>
            <a:spLocks noGrp="1"/>
          </p:cNvSpPr>
          <p:nvPr>
            <p:ph type="sldNum" sz="quarter" idx="5"/>
          </p:nvPr>
        </p:nvSpPr>
        <p:spPr/>
        <p:txBody>
          <a:bodyPr/>
          <a:lstStyle/>
          <a:p>
            <a:fld id="{F773EA95-04E7-DF4B-8109-CE42EDF5CAEB}" type="slidenum">
              <a:rPr lang="en-US" smtClean="0"/>
              <a:t>79</a:t>
            </a:fld>
            <a:endParaRPr lang="en-US"/>
          </a:p>
        </p:txBody>
      </p:sp>
    </p:spTree>
    <p:extLst>
      <p:ext uri="{BB962C8B-B14F-4D97-AF65-F5344CB8AC3E}">
        <p14:creationId xmlns:p14="http://schemas.microsoft.com/office/powerpoint/2010/main" val="377812076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can see why women, though sorry that the Queen had died, were overjoyed with the new rules. silk sellers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80</a:t>
            </a:fld>
            <a:endParaRPr lang="en-US"/>
          </a:p>
        </p:txBody>
      </p:sp>
    </p:spTree>
    <p:extLst>
      <p:ext uri="{BB962C8B-B14F-4D97-AF65-F5344CB8AC3E}">
        <p14:creationId xmlns:p14="http://schemas.microsoft.com/office/powerpoint/2010/main" val="1277732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Queen Charlotte (George III’s wife) set specific rules about court dress  died 1818, George 3 died 1820</a:t>
            </a:r>
          </a:p>
          <a:p>
            <a:r>
              <a:rPr lang="en-US" dirty="0"/>
              <a:t>most irksome must wear hoops of specific dimension, </a:t>
            </a:r>
          </a:p>
          <a:p>
            <a:r>
              <a:rPr lang="en-US" dirty="0"/>
              <a:t>Consider</a:t>
            </a:r>
            <a:r>
              <a:rPr lang="en-US" baseline="0" dirty="0"/>
              <a:t> the high-</a:t>
            </a:r>
            <a:r>
              <a:rPr lang="en-US" baseline="0" dirty="0" err="1"/>
              <a:t>waisted</a:t>
            </a:r>
            <a:r>
              <a:rPr lang="en-US" baseline="0" dirty="0"/>
              <a:t> style. Now consider wearing that with hoops.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81</a:t>
            </a:fld>
            <a:endParaRPr lang="en-US"/>
          </a:p>
        </p:txBody>
      </p:sp>
    </p:spTree>
    <p:extLst>
      <p:ext uri="{BB962C8B-B14F-4D97-AF65-F5344CB8AC3E}">
        <p14:creationId xmlns:p14="http://schemas.microsoft.com/office/powerpoint/2010/main" val="37845449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come back to Austen: how shall we rate her fashion consciousness?</a:t>
            </a:r>
          </a:p>
        </p:txBody>
      </p:sp>
      <p:sp>
        <p:nvSpPr>
          <p:cNvPr id="4" name="Slide Number Placeholder 3"/>
          <p:cNvSpPr>
            <a:spLocks noGrp="1"/>
          </p:cNvSpPr>
          <p:nvPr>
            <p:ph type="sldNum" sz="quarter" idx="5"/>
          </p:nvPr>
        </p:nvSpPr>
        <p:spPr/>
        <p:txBody>
          <a:bodyPr/>
          <a:lstStyle/>
          <a:p>
            <a:fld id="{F773EA95-04E7-DF4B-8109-CE42EDF5CAEB}" type="slidenum">
              <a:rPr lang="en-US" smtClean="0"/>
              <a:t>82</a:t>
            </a:fld>
            <a:endParaRPr lang="en-US"/>
          </a:p>
        </p:txBody>
      </p:sp>
    </p:spTree>
    <p:extLst>
      <p:ext uri="{BB962C8B-B14F-4D97-AF65-F5344CB8AC3E}">
        <p14:creationId xmlns:p14="http://schemas.microsoft.com/office/powerpoint/2010/main" val="325553225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83</a:t>
            </a:fld>
            <a:endParaRPr lang="en-US"/>
          </a:p>
        </p:txBody>
      </p:sp>
    </p:spTree>
    <p:extLst>
      <p:ext uri="{BB962C8B-B14F-4D97-AF65-F5344CB8AC3E}">
        <p14:creationId xmlns:p14="http://schemas.microsoft.com/office/powerpoint/2010/main" val="3569544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dirty="0"/>
              <a:t> </a:t>
            </a:r>
          </a:p>
          <a:p>
            <a:r>
              <a:rPr lang="en-US" sz="1100" dirty="0"/>
              <a:t>In a crowded Assembly, like this in Bath, that may be difficult.</a:t>
            </a:r>
          </a:p>
          <a:p>
            <a:r>
              <a:rPr lang="en-US" sz="1100" dirty="0"/>
              <a:t>Here, salutary rules exclude all those</a:t>
            </a:r>
          </a:p>
          <a:p>
            <a:r>
              <a:rPr lang="en-US" sz="1100" dirty="0"/>
              <a:t>Whom no </a:t>
            </a:r>
            <a:r>
              <a:rPr lang="en-US" sz="1100" i="1" dirty="0"/>
              <a:t>one hears of</a:t>
            </a:r>
            <a:r>
              <a:rPr lang="en-US" sz="1100" dirty="0"/>
              <a:t>, and whom no </a:t>
            </a:r>
            <a:r>
              <a:rPr lang="en-US" sz="1100" i="1" dirty="0"/>
              <a:t>one knows</a:t>
            </a:r>
            <a:r>
              <a:rPr lang="en-US" sz="1100" dirty="0"/>
              <a:t>;</a:t>
            </a:r>
          </a:p>
          <a:p>
            <a:r>
              <a:rPr lang="en-US" sz="1100" dirty="0"/>
              <a:t>That no plebian </a:t>
            </a:r>
            <a:r>
              <a:rPr lang="en-US" sz="1100" i="1" dirty="0"/>
              <a:t>breathings</a:t>
            </a:r>
            <a:r>
              <a:rPr lang="en-US" sz="1100" dirty="0"/>
              <a:t> may infect</a:t>
            </a:r>
          </a:p>
          <a:p>
            <a:r>
              <a:rPr lang="en-US" sz="1100" dirty="0"/>
              <a:t>An atmosphere at all times so select;</a:t>
            </a:r>
          </a:p>
          <a:p>
            <a:r>
              <a:rPr lang="en-US" sz="1100" dirty="0"/>
              <a:t>;</a:t>
            </a:r>
            <a:r>
              <a:rPr lang="mr-IN" sz="1100" dirty="0"/>
              <a:t>…</a:t>
            </a:r>
            <a:r>
              <a:rPr lang="en-US" sz="1100" dirty="0"/>
              <a:t> </a:t>
            </a:r>
          </a:p>
          <a:p>
            <a:r>
              <a:rPr lang="en-US" sz="1100" dirty="0"/>
              <a:t>And concludes</a:t>
            </a:r>
          </a:p>
          <a:p>
            <a:r>
              <a:rPr lang="en-US" sz="1100" dirty="0"/>
              <a:t>Yet even here, amid the crowds you view,</a:t>
            </a:r>
          </a:p>
          <a:p>
            <a:r>
              <a:rPr lang="en-US" sz="1100" dirty="0" err="1"/>
              <a:t>’Tis</a:t>
            </a:r>
            <a:r>
              <a:rPr lang="en-US" sz="1100" dirty="0"/>
              <a:t> sometimes difficult to tell WHO’S WHO.”</a:t>
            </a:r>
          </a:p>
          <a:p>
            <a:pPr algn="l"/>
            <a:r>
              <a:rPr lang="en-US" sz="1050" dirty="0"/>
              <a:t>Pierce Egan, </a:t>
            </a:r>
            <a:r>
              <a:rPr lang="en-US" sz="1050" i="1" dirty="0"/>
              <a:t>Walks Through Bath</a:t>
            </a:r>
            <a:r>
              <a:rPr lang="en-US" sz="1050" dirty="0"/>
              <a:t>, 181</a:t>
            </a:r>
          </a:p>
          <a:p>
            <a:pPr lvl="0"/>
            <a:endParaRPr lang="en-US" sz="1100" dirty="0"/>
          </a:p>
        </p:txBody>
      </p:sp>
      <p:sp>
        <p:nvSpPr>
          <p:cNvPr id="4" name="Slide Number Placeholder 3"/>
          <p:cNvSpPr>
            <a:spLocks noGrp="1"/>
          </p:cNvSpPr>
          <p:nvPr>
            <p:ph type="sldNum" sz="quarter" idx="10"/>
          </p:nvPr>
        </p:nvSpPr>
        <p:spPr/>
        <p:txBody>
          <a:bodyPr/>
          <a:lstStyle/>
          <a:p>
            <a:fld id="{3E5DDE10-01EB-004C-BFF1-772B727781FC}" type="slidenum">
              <a:rPr lang="en-US" smtClean="0"/>
              <a:t>7</a:t>
            </a:fld>
            <a:endParaRPr lang="en-US"/>
          </a:p>
        </p:txBody>
      </p:sp>
    </p:spTree>
    <p:extLst>
      <p:ext uri="{BB962C8B-B14F-4D97-AF65-F5344CB8AC3E}">
        <p14:creationId xmlns:p14="http://schemas.microsoft.com/office/powerpoint/2010/main" val="1335233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200" b="0" i="0" baseline="0" dirty="0"/>
              <a:t>Two key words </a:t>
            </a:r>
          </a:p>
          <a:p>
            <a:pPr algn="l"/>
            <a:r>
              <a:rPr lang="en-US" sz="1200" b="0" i="0" baseline="0" dirty="0"/>
              <a:t>The first is lady—and as you have probably guessed, we are going to be focusing on the gentry here—those who would have the means to be fashionable.</a:t>
            </a:r>
          </a:p>
          <a:p>
            <a:pPr algn="l"/>
            <a:r>
              <a:rPr lang="en-US" sz="1200" b="0" i="0" baseline="0" dirty="0"/>
              <a:t>miserable. The second keyword phrase is “erect standard.”</a:t>
            </a:r>
            <a:endParaRPr lang="en-US" sz="1200" b="0" i="0" dirty="0"/>
          </a:p>
        </p:txBody>
      </p:sp>
      <p:sp>
        <p:nvSpPr>
          <p:cNvPr id="4" name="Slide Number Placeholder 3"/>
          <p:cNvSpPr>
            <a:spLocks noGrp="1"/>
          </p:cNvSpPr>
          <p:nvPr>
            <p:ph type="sldNum" sz="quarter" idx="10"/>
          </p:nvPr>
        </p:nvSpPr>
        <p:spPr/>
        <p:txBody>
          <a:bodyPr/>
          <a:lstStyle/>
          <a:p>
            <a:fld id="{3E5DDE10-01EB-004C-BFF1-772B727781FC}" type="slidenum">
              <a:rPr lang="en-US" smtClean="0"/>
              <a:t>8</a:t>
            </a:fld>
            <a:endParaRPr lang="en-US"/>
          </a:p>
        </p:txBody>
      </p:sp>
    </p:spTree>
    <p:extLst>
      <p:ext uri="{BB962C8B-B14F-4D97-AF65-F5344CB8AC3E}">
        <p14:creationId xmlns:p14="http://schemas.microsoft.com/office/powerpoint/2010/main" val="41789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The period that spans the changes in fashion also demonstrates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posture, stance, and movement. The 18</a:t>
            </a:r>
            <a:r>
              <a:rPr lang="en-US" baseline="30000" dirty="0"/>
              <a:t>th</a:t>
            </a:r>
            <a:r>
              <a:rPr lang="en-US" dirty="0"/>
              <a:t> century </a:t>
            </a:r>
            <a:r>
              <a:rPr lang="en-US" baseline="0" dirty="0"/>
              <a:t>    all the members of this family,  youngest--</a:t>
            </a:r>
            <a:r>
              <a:rPr lang="en-US" dirty="0"/>
              <a:t>even the dog.</a:t>
            </a:r>
            <a:r>
              <a:rPr lang="en-US" baseline="0" dirty="0"/>
              <a:t>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“a good leg”—</a:t>
            </a:r>
          </a:p>
        </p:txBody>
      </p:sp>
      <p:sp>
        <p:nvSpPr>
          <p:cNvPr id="4" name="Slide Number Placeholder 3"/>
          <p:cNvSpPr>
            <a:spLocks noGrp="1"/>
          </p:cNvSpPr>
          <p:nvPr>
            <p:ph type="sldNum" sz="quarter" idx="10"/>
          </p:nvPr>
        </p:nvSpPr>
        <p:spPr/>
        <p:txBody>
          <a:bodyPr/>
          <a:lstStyle/>
          <a:p>
            <a:fld id="{3E5DDE10-01EB-004C-BFF1-772B727781FC}" type="slidenum">
              <a:rPr lang="en-US" smtClean="0"/>
              <a:t>9</a:t>
            </a:fld>
            <a:endParaRPr lang="en-US"/>
          </a:p>
        </p:txBody>
      </p:sp>
    </p:spTree>
    <p:extLst>
      <p:ext uri="{BB962C8B-B14F-4D97-AF65-F5344CB8AC3E}">
        <p14:creationId xmlns:p14="http://schemas.microsoft.com/office/powerpoint/2010/main" val="2374914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09C098F-87D5-3544-ACEE-16FE3FA5908A}" type="datetimeFigureOut">
              <a:rPr lang="en-US" smtClean="0"/>
              <a:t>7/28/23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3ED52F-E84C-1E47-9B75-EE794CE5ED98}" type="slidenum">
              <a:rPr lang="en-US" smtClean="0"/>
              <a:t>‹#›</a:t>
            </a:fld>
            <a:endParaRPr lang="en-US"/>
          </a:p>
        </p:txBody>
      </p:sp>
    </p:spTree>
    <p:extLst>
      <p:ext uri="{BB962C8B-B14F-4D97-AF65-F5344CB8AC3E}">
        <p14:creationId xmlns:p14="http://schemas.microsoft.com/office/powerpoint/2010/main" val="2934433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9C098F-87D5-3544-ACEE-16FE3FA5908A}" type="datetimeFigureOut">
              <a:rPr lang="en-US" smtClean="0"/>
              <a:t>7/28/23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3ED52F-E84C-1E47-9B75-EE794CE5ED98}" type="slidenum">
              <a:rPr lang="en-US" smtClean="0"/>
              <a:t>‹#›</a:t>
            </a:fld>
            <a:endParaRPr lang="en-US"/>
          </a:p>
        </p:txBody>
      </p:sp>
    </p:spTree>
    <p:extLst>
      <p:ext uri="{BB962C8B-B14F-4D97-AF65-F5344CB8AC3E}">
        <p14:creationId xmlns:p14="http://schemas.microsoft.com/office/powerpoint/2010/main" val="251339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9C098F-87D5-3544-ACEE-16FE3FA5908A}" type="datetimeFigureOut">
              <a:rPr lang="en-US" smtClean="0"/>
              <a:t>7/28/23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3ED52F-E84C-1E47-9B75-EE794CE5ED98}" type="slidenum">
              <a:rPr lang="en-US" smtClean="0"/>
              <a:t>‹#›</a:t>
            </a:fld>
            <a:endParaRPr lang="en-US"/>
          </a:p>
        </p:txBody>
      </p:sp>
    </p:spTree>
    <p:extLst>
      <p:ext uri="{BB962C8B-B14F-4D97-AF65-F5344CB8AC3E}">
        <p14:creationId xmlns:p14="http://schemas.microsoft.com/office/powerpoint/2010/main" val="2693912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ln>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09C098F-87D5-3544-ACEE-16FE3FA5908A}" type="datetimeFigureOut">
              <a:rPr lang="en-US" smtClean="0"/>
              <a:t>7/28/23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3ED52F-E84C-1E47-9B75-EE794CE5ED98}" type="slidenum">
              <a:rPr lang="en-US" smtClean="0"/>
              <a:t>‹#›</a:t>
            </a:fld>
            <a:endParaRPr lang="en-US"/>
          </a:p>
        </p:txBody>
      </p:sp>
    </p:spTree>
    <p:extLst>
      <p:ext uri="{BB962C8B-B14F-4D97-AF65-F5344CB8AC3E}">
        <p14:creationId xmlns:p14="http://schemas.microsoft.com/office/powerpoint/2010/main" val="4150391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9C098F-87D5-3544-ACEE-16FE3FA5908A}" type="datetimeFigureOut">
              <a:rPr lang="en-US" smtClean="0"/>
              <a:t>7/28/23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3ED52F-E84C-1E47-9B75-EE794CE5ED98}" type="slidenum">
              <a:rPr lang="en-US" smtClean="0"/>
              <a:t>‹#›</a:t>
            </a:fld>
            <a:endParaRPr lang="en-US"/>
          </a:p>
        </p:txBody>
      </p:sp>
    </p:spTree>
    <p:extLst>
      <p:ext uri="{BB962C8B-B14F-4D97-AF65-F5344CB8AC3E}">
        <p14:creationId xmlns:p14="http://schemas.microsoft.com/office/powerpoint/2010/main" val="737305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09C098F-87D5-3544-ACEE-16FE3FA5908A}" type="datetimeFigureOut">
              <a:rPr lang="en-US" smtClean="0"/>
              <a:t>7/28/23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3ED52F-E84C-1E47-9B75-EE794CE5ED98}" type="slidenum">
              <a:rPr lang="en-US" smtClean="0"/>
              <a:t>‹#›</a:t>
            </a:fld>
            <a:endParaRPr lang="en-US"/>
          </a:p>
        </p:txBody>
      </p:sp>
    </p:spTree>
    <p:extLst>
      <p:ext uri="{BB962C8B-B14F-4D97-AF65-F5344CB8AC3E}">
        <p14:creationId xmlns:p14="http://schemas.microsoft.com/office/powerpoint/2010/main" val="1800000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09C098F-87D5-3544-ACEE-16FE3FA5908A}" type="datetimeFigureOut">
              <a:rPr lang="en-US" smtClean="0"/>
              <a:t>7/28/23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3ED52F-E84C-1E47-9B75-EE794CE5ED98}" type="slidenum">
              <a:rPr lang="en-US" smtClean="0"/>
              <a:t>‹#›</a:t>
            </a:fld>
            <a:endParaRPr lang="en-US"/>
          </a:p>
        </p:txBody>
      </p:sp>
    </p:spTree>
    <p:extLst>
      <p:ext uri="{BB962C8B-B14F-4D97-AF65-F5344CB8AC3E}">
        <p14:creationId xmlns:p14="http://schemas.microsoft.com/office/powerpoint/2010/main" val="4206246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09C098F-87D5-3544-ACEE-16FE3FA5908A}" type="datetimeFigureOut">
              <a:rPr lang="en-US" smtClean="0"/>
              <a:t>7/28/23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3ED52F-E84C-1E47-9B75-EE794CE5ED98}" type="slidenum">
              <a:rPr lang="en-US" smtClean="0"/>
              <a:t>‹#›</a:t>
            </a:fld>
            <a:endParaRPr lang="en-US"/>
          </a:p>
        </p:txBody>
      </p:sp>
    </p:spTree>
    <p:extLst>
      <p:ext uri="{BB962C8B-B14F-4D97-AF65-F5344CB8AC3E}">
        <p14:creationId xmlns:p14="http://schemas.microsoft.com/office/powerpoint/2010/main" val="788043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9C098F-87D5-3544-ACEE-16FE3FA5908A}" type="datetimeFigureOut">
              <a:rPr lang="en-US" smtClean="0"/>
              <a:t>7/28/23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3ED52F-E84C-1E47-9B75-EE794CE5ED98}" type="slidenum">
              <a:rPr lang="en-US" smtClean="0"/>
              <a:t>‹#›</a:t>
            </a:fld>
            <a:endParaRPr lang="en-US"/>
          </a:p>
        </p:txBody>
      </p:sp>
    </p:spTree>
    <p:extLst>
      <p:ext uri="{BB962C8B-B14F-4D97-AF65-F5344CB8AC3E}">
        <p14:creationId xmlns:p14="http://schemas.microsoft.com/office/powerpoint/2010/main" val="3198532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09C098F-87D5-3544-ACEE-16FE3FA5908A}" type="datetimeFigureOut">
              <a:rPr lang="en-US" smtClean="0"/>
              <a:t>7/28/23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3ED52F-E84C-1E47-9B75-EE794CE5ED98}" type="slidenum">
              <a:rPr lang="en-US" smtClean="0"/>
              <a:t>‹#›</a:t>
            </a:fld>
            <a:endParaRPr lang="en-US"/>
          </a:p>
        </p:txBody>
      </p:sp>
    </p:spTree>
    <p:extLst>
      <p:ext uri="{BB962C8B-B14F-4D97-AF65-F5344CB8AC3E}">
        <p14:creationId xmlns:p14="http://schemas.microsoft.com/office/powerpoint/2010/main" val="4054628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09C098F-87D5-3544-ACEE-16FE3FA5908A}" type="datetimeFigureOut">
              <a:rPr lang="en-US" smtClean="0"/>
              <a:t>7/28/23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3ED52F-E84C-1E47-9B75-EE794CE5ED98}" type="slidenum">
              <a:rPr lang="en-US" smtClean="0"/>
              <a:t>‹#›</a:t>
            </a:fld>
            <a:endParaRPr lang="en-US"/>
          </a:p>
        </p:txBody>
      </p:sp>
    </p:spTree>
    <p:extLst>
      <p:ext uri="{BB962C8B-B14F-4D97-AF65-F5344CB8AC3E}">
        <p14:creationId xmlns:p14="http://schemas.microsoft.com/office/powerpoint/2010/main" val="559059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FBF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09C098F-87D5-3544-ACEE-16FE3FA5908A}" type="datetimeFigureOut">
              <a:rPr lang="en-US" smtClean="0"/>
              <a:t>7/28/23</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33ED52F-E84C-1E47-9B75-EE794CE5ED98}" type="slidenum">
              <a:rPr lang="en-US" smtClean="0"/>
              <a:t>‹#›</a:t>
            </a:fld>
            <a:endParaRPr lang="en-US"/>
          </a:p>
        </p:txBody>
      </p:sp>
    </p:spTree>
    <p:extLst>
      <p:ext uri="{BB962C8B-B14F-4D97-AF65-F5344CB8AC3E}">
        <p14:creationId xmlns:p14="http://schemas.microsoft.com/office/powerpoint/2010/main" val="17131560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31.png"/><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jpeg"/><Relationship Id="rId11" Type="http://schemas.microsoft.com/office/2007/relationships/hdphoto" Target="../media/hdphoto3.wdp"/><Relationship Id="rId5" Type="http://schemas.openxmlformats.org/officeDocument/2006/relationships/image" Target="../media/image3.png"/><Relationship Id="rId10" Type="http://schemas.openxmlformats.org/officeDocument/2006/relationships/image" Target="../media/image7.jpeg"/><Relationship Id="rId4" Type="http://schemas.microsoft.com/office/2007/relationships/hdphoto" Target="../media/hdphoto1.wdp"/><Relationship Id="rId9"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jpg"/><Relationship Id="rId4" Type="http://schemas.microsoft.com/office/2007/relationships/hdphoto" Target="../media/hdphoto9.wdp"/></Relationships>
</file>

<file path=ppt/slides/_rels/slide3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microsoft.com/office/2007/relationships/hdphoto" Target="../media/hdphoto10.wdp"/><Relationship Id="rId4" Type="http://schemas.openxmlformats.org/officeDocument/2006/relationships/image" Target="../media/image56.jpeg"/></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8.jpg"/></Relationships>
</file>

<file path=ppt/slides/_rels/slide3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microsoft.com/office/2007/relationships/hdphoto" Target="../media/hdphoto11.wdp"/><Relationship Id="rId4" Type="http://schemas.openxmlformats.org/officeDocument/2006/relationships/image" Target="../media/image60.jpeg"/></Relationships>
</file>

<file path=ppt/slides/_rels/slide36.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microsoft.com/office/2007/relationships/hdphoto" Target="../media/hdphoto12.wdp"/></Relationships>
</file>

<file path=ppt/slides/_rels/slide3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64.jpg"/></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66.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microsoft.com/office/2007/relationships/hdphoto" Target="../media/hdphoto13.wdp"/></Relationships>
</file>

<file path=ppt/slides/_rels/slide4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70.jpg"/><Relationship Id="rId5" Type="http://schemas.microsoft.com/office/2007/relationships/hdphoto" Target="../media/hdphoto14.wdp"/><Relationship Id="rId4" Type="http://schemas.openxmlformats.org/officeDocument/2006/relationships/image" Target="../media/image69.jpeg"/></Relationships>
</file>

<file path=ppt/slides/_rels/slide4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microsoft.com/office/2007/relationships/hdphoto" Target="../media/hdphoto15.wdp"/></Relationships>
</file>

<file path=ppt/slides/_rels/slide4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microsoft.com/office/2007/relationships/hdphoto" Target="../media/hdphoto17.wdp"/><Relationship Id="rId5" Type="http://schemas.openxmlformats.org/officeDocument/2006/relationships/image" Target="../media/image79.jpeg"/><Relationship Id="rId4" Type="http://schemas.microsoft.com/office/2007/relationships/hdphoto" Target="../media/hdphoto16.wdp"/></Relationships>
</file>

<file path=ppt/slides/_rels/slide4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5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microsoft.com/office/2007/relationships/hdphoto" Target="../media/hdphoto18.wdp"/></Relationships>
</file>

<file path=ppt/slides/_rels/slide5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53.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88.jpeg"/><Relationship Id="rId7" Type="http://schemas.openxmlformats.org/officeDocument/2006/relationships/image" Target="../media/image90.jpe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microsoft.com/office/2007/relationships/hdphoto" Target="../media/hdphoto20.wdp"/><Relationship Id="rId5" Type="http://schemas.openxmlformats.org/officeDocument/2006/relationships/image" Target="../media/image89.jpeg"/><Relationship Id="rId4" Type="http://schemas.microsoft.com/office/2007/relationships/hdphoto" Target="../media/hdphoto19.wdp"/></Relationships>
</file>

<file path=ppt/slides/_rels/slide56.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94.jpg"/></Relationships>
</file>

<file path=ppt/slides/_rels/slide5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microsoft.com/office/2007/relationships/hdphoto" Target="../media/hdphoto23.wdp"/><Relationship Id="rId5" Type="http://schemas.openxmlformats.org/officeDocument/2006/relationships/image" Target="../media/image96.jpeg"/><Relationship Id="rId4" Type="http://schemas.microsoft.com/office/2007/relationships/hdphoto" Target="../media/hdphoto22.wdp"/></Relationships>
</file>

<file path=ppt/slides/_rels/slide5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100.jpg"/><Relationship Id="rId5" Type="http://schemas.openxmlformats.org/officeDocument/2006/relationships/image" Target="../media/image99.jpg"/><Relationship Id="rId4" Type="http://schemas.openxmlformats.org/officeDocument/2006/relationships/image" Target="../media/image9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jpg"/><Relationship Id="rId4" Type="http://schemas.openxmlformats.org/officeDocument/2006/relationships/image" Target="../media/image102.jpeg"/></Relationships>
</file>

<file path=ppt/slides/_rels/slide61.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microsoft.com/office/2007/relationships/hdphoto" Target="../media/hdphoto24.wdp"/><Relationship Id="rId4" Type="http://schemas.openxmlformats.org/officeDocument/2006/relationships/image" Target="../media/image108.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image" Target="../media/image109.jpeg"/><Relationship Id="rId7" Type="http://schemas.openxmlformats.org/officeDocument/2006/relationships/image" Target="../media/image111.jpe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microsoft.com/office/2007/relationships/hdphoto" Target="../media/hdphoto26.wdp"/><Relationship Id="rId5" Type="http://schemas.openxmlformats.org/officeDocument/2006/relationships/image" Target="../media/image110.jpeg"/><Relationship Id="rId4" Type="http://schemas.microsoft.com/office/2007/relationships/hdphoto" Target="../media/hdphoto25.wdp"/><Relationship Id="rId9" Type="http://schemas.openxmlformats.org/officeDocument/2006/relationships/image" Target="../media/image112.png"/></Relationships>
</file>

<file path=ppt/slides/_rels/slide66.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4.jpeg"/><Relationship Id="rId11" Type="http://schemas.microsoft.com/office/2007/relationships/hdphoto" Target="../media/hdphoto3.wdp"/><Relationship Id="rId5" Type="http://schemas.openxmlformats.org/officeDocument/2006/relationships/image" Target="../media/image3.png"/><Relationship Id="rId10" Type="http://schemas.openxmlformats.org/officeDocument/2006/relationships/image" Target="../media/image7.jpeg"/><Relationship Id="rId4" Type="http://schemas.microsoft.com/office/2007/relationships/hdphoto" Target="../media/hdphoto1.wdp"/><Relationship Id="rId9" Type="http://schemas.openxmlformats.org/officeDocument/2006/relationships/image" Target="../media/image6.jpg"/></Relationships>
</file>

<file path=ppt/slides/_rels/slide6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microsoft.com/office/2007/relationships/hdphoto" Target="../media/hdphoto28.wdp"/></Relationships>
</file>

<file path=ppt/slides/_rels/slide73.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7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124.png"/><Relationship Id="rId4" Type="http://schemas.microsoft.com/office/2007/relationships/hdphoto" Target="../media/hdphoto29.wdp"/></Relationships>
</file>

<file path=ppt/slides/_rels/slide76.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125.png"/><Relationship Id="rId1" Type="http://schemas.openxmlformats.org/officeDocument/2006/relationships/slideLayout" Target="../slideLayouts/slideLayout7.xml"/><Relationship Id="rId5" Type="http://schemas.microsoft.com/office/2007/relationships/hdphoto" Target="../media/hdphoto31.wdp"/><Relationship Id="rId4" Type="http://schemas.openxmlformats.org/officeDocument/2006/relationships/image" Target="../media/image126.png"/></Relationships>
</file>

<file path=ppt/slides/_rels/slide77.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131.png"/></Relationships>
</file>

<file path=ppt/slides/_rels/slide8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microsoft.com/office/2007/relationships/hdphoto" Target="../media/hdphoto32.wdp"/></Relationships>
</file>

<file path=ppt/slides/_rels/slide82.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microsoft.com/office/2007/relationships/hdphoto" Target="../media/hdphoto33.wdp"/></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B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006FC-BB73-8F3F-7064-E0EFFD5D8FB1}"/>
              </a:ext>
            </a:extLst>
          </p:cNvPr>
          <p:cNvSpPr>
            <a:spLocks noGrp="1"/>
          </p:cNvSpPr>
          <p:nvPr>
            <p:ph type="ctrTitle"/>
          </p:nvPr>
        </p:nvSpPr>
        <p:spPr>
          <a:xfrm>
            <a:off x="1143000" y="841772"/>
            <a:ext cx="6858000" cy="917454"/>
          </a:xfrm>
        </p:spPr>
        <p:txBody>
          <a:bodyPr>
            <a:normAutofit/>
          </a:bodyPr>
          <a:lstStyle/>
          <a:p>
            <a:r>
              <a:rPr lang="en-US" b="1" dirty="0"/>
              <a:t>Jane Austen and Fashion: </a:t>
            </a:r>
            <a:endParaRPr lang="en-US" sz="3600" b="1" dirty="0"/>
          </a:p>
        </p:txBody>
      </p:sp>
      <p:sp>
        <p:nvSpPr>
          <p:cNvPr id="3" name="Subtitle 2">
            <a:extLst>
              <a:ext uri="{FF2B5EF4-FFF2-40B4-BE49-F238E27FC236}">
                <a16:creationId xmlns:a16="http://schemas.microsoft.com/office/drawing/2014/main" id="{DC0F1BB5-9074-1D2B-0BB6-6A660044E1AC}"/>
              </a:ext>
            </a:extLst>
          </p:cNvPr>
          <p:cNvSpPr>
            <a:spLocks noGrp="1"/>
          </p:cNvSpPr>
          <p:nvPr>
            <p:ph type="subTitle" idx="1"/>
          </p:nvPr>
        </p:nvSpPr>
        <p:spPr>
          <a:xfrm>
            <a:off x="1142999" y="2863155"/>
            <a:ext cx="6858000" cy="1241822"/>
          </a:xfrm>
        </p:spPr>
        <p:txBody>
          <a:bodyPr/>
          <a:lstStyle/>
          <a:p>
            <a:endParaRPr lang="en-US" dirty="0"/>
          </a:p>
          <a:p>
            <a:r>
              <a:rPr lang="en-US" sz="2000" dirty="0"/>
              <a:t>Hope Greenberg</a:t>
            </a:r>
          </a:p>
          <a:p>
            <a:r>
              <a:rPr lang="en-US" dirty="0"/>
              <a:t>JASNA-VT</a:t>
            </a:r>
          </a:p>
          <a:p>
            <a:endParaRPr lang="en-US" dirty="0"/>
          </a:p>
        </p:txBody>
      </p:sp>
      <p:sp>
        <p:nvSpPr>
          <p:cNvPr id="4" name="TextBox 3">
            <a:extLst>
              <a:ext uri="{FF2B5EF4-FFF2-40B4-BE49-F238E27FC236}">
                <a16:creationId xmlns:a16="http://schemas.microsoft.com/office/drawing/2014/main" id="{E483B1DD-BB67-F6BD-BC6E-D8DF04EA4B29}"/>
              </a:ext>
            </a:extLst>
          </p:cNvPr>
          <p:cNvSpPr txBox="1"/>
          <p:nvPr/>
        </p:nvSpPr>
        <p:spPr>
          <a:xfrm>
            <a:off x="1973756" y="1624310"/>
            <a:ext cx="5196487" cy="1077218"/>
          </a:xfrm>
          <a:prstGeom prst="rect">
            <a:avLst/>
          </a:prstGeom>
          <a:noFill/>
        </p:spPr>
        <p:txBody>
          <a:bodyPr wrap="none" rtlCol="0">
            <a:spAutoFit/>
          </a:bodyPr>
          <a:lstStyle/>
          <a:p>
            <a:pPr algn="ctr"/>
            <a:r>
              <a:rPr lang="en-US" sz="3200" dirty="0"/>
              <a:t>Did she wear what she saw; </a:t>
            </a:r>
            <a:br>
              <a:rPr lang="en-US" sz="3200" dirty="0"/>
            </a:br>
            <a:r>
              <a:rPr lang="en-US" sz="3200" dirty="0"/>
              <a:t>did she write what she wore?</a:t>
            </a:r>
            <a:endParaRPr lang="en-GB" sz="3200" dirty="0"/>
          </a:p>
        </p:txBody>
      </p:sp>
    </p:spTree>
    <p:extLst>
      <p:ext uri="{BB962C8B-B14F-4D97-AF65-F5344CB8AC3E}">
        <p14:creationId xmlns:p14="http://schemas.microsoft.com/office/powerpoint/2010/main" val="945599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80-corset-hoop.jpg"/>
          <p:cNvPicPr>
            <a:picLocks noChangeAspect="1"/>
          </p:cNvPicPr>
          <p:nvPr/>
        </p:nvPicPr>
        <p:blipFill rotWithShape="1">
          <a:blip r:embed="rId3">
            <a:extLst>
              <a:ext uri="{28A0092B-C50C-407E-A947-70E740481C1C}">
                <a14:useLocalDpi xmlns:a14="http://schemas.microsoft.com/office/drawing/2010/main" val="0"/>
              </a:ext>
            </a:extLst>
          </a:blip>
          <a:srcRect l="22524" t="3955" r="21267" b="9187"/>
          <a:stretch/>
        </p:blipFill>
        <p:spPr>
          <a:xfrm>
            <a:off x="457201" y="91858"/>
            <a:ext cx="2535382" cy="5014837"/>
          </a:xfrm>
          <a:prstGeom prst="rect">
            <a:avLst/>
          </a:prstGeom>
          <a:ln w="9525">
            <a:solidFill>
              <a:srgbClr val="C00000"/>
            </a:solidFill>
          </a:ln>
        </p:spPr>
      </p:pic>
      <p:pic>
        <p:nvPicPr>
          <p:cNvPr id="3" name="Picture 2" descr="1780s-fleming-corset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6860" y="598954"/>
            <a:ext cx="4946976" cy="3701583"/>
          </a:xfrm>
          <a:prstGeom prst="rect">
            <a:avLst/>
          </a:prstGeom>
          <a:ln w="9525">
            <a:solidFill>
              <a:srgbClr val="C00000"/>
            </a:solidFill>
          </a:ln>
        </p:spPr>
      </p:pic>
      <p:sp>
        <p:nvSpPr>
          <p:cNvPr id="4" name="TextBox 3"/>
          <p:cNvSpPr txBox="1"/>
          <p:nvPr/>
        </p:nvSpPr>
        <p:spPr>
          <a:xfrm>
            <a:off x="2992583" y="4806613"/>
            <a:ext cx="3231573" cy="300082"/>
          </a:xfrm>
          <a:prstGeom prst="rect">
            <a:avLst/>
          </a:prstGeom>
          <a:noFill/>
        </p:spPr>
        <p:txBody>
          <a:bodyPr wrap="square" rtlCol="0">
            <a:spAutoFit/>
          </a:bodyPr>
          <a:lstStyle/>
          <a:p>
            <a:r>
              <a:rPr lang="en-US" sz="1350" dirty="0"/>
              <a:t>Stays, hoop, shift: Kyoto Costume Museum</a:t>
            </a:r>
          </a:p>
        </p:txBody>
      </p:sp>
      <p:sp>
        <p:nvSpPr>
          <p:cNvPr id="5" name="TextBox 4"/>
          <p:cNvSpPr txBox="1"/>
          <p:nvPr/>
        </p:nvSpPr>
        <p:spPr>
          <a:xfrm>
            <a:off x="3926860" y="4329112"/>
            <a:ext cx="4946976" cy="300082"/>
          </a:xfrm>
          <a:prstGeom prst="rect">
            <a:avLst/>
          </a:prstGeom>
          <a:noFill/>
        </p:spPr>
        <p:txBody>
          <a:bodyPr wrap="square" rtlCol="0">
            <a:spAutoFit/>
          </a:bodyPr>
          <a:lstStyle/>
          <a:p>
            <a:pPr algn="ctr"/>
            <a:r>
              <a:rPr lang="en-US" sz="1350" dirty="0"/>
              <a:t>Stays: Fleming Museum, University of Vermont</a:t>
            </a:r>
          </a:p>
        </p:txBody>
      </p:sp>
    </p:spTree>
    <p:extLst>
      <p:ext uri="{BB962C8B-B14F-4D97-AF65-F5344CB8AC3E}">
        <p14:creationId xmlns:p14="http://schemas.microsoft.com/office/powerpoint/2010/main" val="3109568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0-cream-langlais-kyot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80657" y="96555"/>
            <a:ext cx="3024188" cy="4734018"/>
          </a:xfrm>
          <a:prstGeom prst="rect">
            <a:avLst/>
          </a:prstGeom>
          <a:ln>
            <a:solidFill>
              <a:srgbClr val="C00000"/>
            </a:solidFill>
          </a:ln>
        </p:spPr>
      </p:pic>
      <p:pic>
        <p:nvPicPr>
          <p:cNvPr id="3" name="Picture 2" descr="1775-90-manchgal-corset.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3101" y="828824"/>
            <a:ext cx="2403148" cy="3892264"/>
          </a:xfrm>
          <a:prstGeom prst="rect">
            <a:avLst/>
          </a:prstGeom>
          <a:ln>
            <a:solidFill>
              <a:srgbClr val="C00000"/>
            </a:solidFill>
          </a:ln>
        </p:spPr>
      </p:pic>
      <p:sp>
        <p:nvSpPr>
          <p:cNvPr id="6" name="TextBox 5"/>
          <p:cNvSpPr txBox="1"/>
          <p:nvPr/>
        </p:nvSpPr>
        <p:spPr>
          <a:xfrm>
            <a:off x="3446141" y="4823695"/>
            <a:ext cx="1693220" cy="300082"/>
          </a:xfrm>
          <a:prstGeom prst="rect">
            <a:avLst/>
          </a:prstGeom>
          <a:noFill/>
        </p:spPr>
        <p:txBody>
          <a:bodyPr wrap="none" rtlCol="0">
            <a:spAutoFit/>
          </a:bodyPr>
          <a:lstStyle/>
          <a:p>
            <a:r>
              <a:rPr lang="en-US" sz="1350" i="1" dirty="0"/>
              <a:t>Kyoto Costume Museum</a:t>
            </a:r>
          </a:p>
        </p:txBody>
      </p:sp>
      <p:pic>
        <p:nvPicPr>
          <p:cNvPr id="7" name="Picture 6" descr="A portrait of a person&#10;&#10;Description automatically generated with medium confidence">
            <a:extLst>
              <a:ext uri="{FF2B5EF4-FFF2-40B4-BE49-F238E27FC236}">
                <a16:creationId xmlns:a16="http://schemas.microsoft.com/office/drawing/2014/main" id="{35178BB6-282C-35EA-16FC-BAA56EA5FF90}"/>
              </a:ext>
            </a:extLst>
          </p:cNvPr>
          <p:cNvPicPr>
            <a:picLocks noChangeAspect="1"/>
          </p:cNvPicPr>
          <p:nvPr/>
        </p:nvPicPr>
        <p:blipFill>
          <a:blip r:embed="rId5"/>
          <a:stretch>
            <a:fillRect/>
          </a:stretch>
        </p:blipFill>
        <p:spPr>
          <a:xfrm>
            <a:off x="5880440" y="103267"/>
            <a:ext cx="3182141" cy="3995531"/>
          </a:xfrm>
          <a:prstGeom prst="rect">
            <a:avLst/>
          </a:prstGeom>
          <a:ln>
            <a:solidFill>
              <a:srgbClr val="C00000"/>
            </a:solidFill>
          </a:ln>
        </p:spPr>
      </p:pic>
      <p:sp>
        <p:nvSpPr>
          <p:cNvPr id="8" name="TextBox 7">
            <a:extLst>
              <a:ext uri="{FF2B5EF4-FFF2-40B4-BE49-F238E27FC236}">
                <a16:creationId xmlns:a16="http://schemas.microsoft.com/office/drawing/2014/main" id="{94255AEB-9819-9E22-8F45-80159507D2B1}"/>
              </a:ext>
            </a:extLst>
          </p:cNvPr>
          <p:cNvSpPr txBox="1"/>
          <p:nvPr/>
        </p:nvSpPr>
        <p:spPr>
          <a:xfrm>
            <a:off x="6254734" y="4203280"/>
            <a:ext cx="2433551" cy="830997"/>
          </a:xfrm>
          <a:prstGeom prst="rect">
            <a:avLst/>
          </a:prstGeom>
          <a:noFill/>
        </p:spPr>
        <p:txBody>
          <a:bodyPr wrap="none" rtlCol="0">
            <a:spAutoFit/>
          </a:bodyPr>
          <a:lstStyle/>
          <a:p>
            <a:r>
              <a:rPr lang="en-US" sz="1600" dirty="0"/>
              <a:t>Eliza (Hancock) de </a:t>
            </a:r>
            <a:r>
              <a:rPr lang="en-US" sz="1600" dirty="0" err="1"/>
              <a:t>Feuillide</a:t>
            </a:r>
            <a:endParaRPr lang="en-US" sz="1600" dirty="0"/>
          </a:p>
          <a:p>
            <a:r>
              <a:rPr lang="en-US" sz="1600" dirty="0"/>
              <a:t>Mrs. Henry Austen (1797)</a:t>
            </a:r>
          </a:p>
          <a:p>
            <a:r>
              <a:rPr lang="en-US" sz="1600" dirty="0"/>
              <a:t>Dec. 1761-April 1813</a:t>
            </a:r>
          </a:p>
        </p:txBody>
      </p:sp>
      <p:sp>
        <p:nvSpPr>
          <p:cNvPr id="9" name="TextBox 8">
            <a:extLst>
              <a:ext uri="{FF2B5EF4-FFF2-40B4-BE49-F238E27FC236}">
                <a16:creationId xmlns:a16="http://schemas.microsoft.com/office/drawing/2014/main" id="{A140AFAD-31C2-C577-56B7-9DDA843C6ED3}"/>
              </a:ext>
            </a:extLst>
          </p:cNvPr>
          <p:cNvSpPr txBox="1"/>
          <p:nvPr/>
        </p:nvSpPr>
        <p:spPr>
          <a:xfrm>
            <a:off x="120907" y="120122"/>
            <a:ext cx="2707536" cy="415498"/>
          </a:xfrm>
          <a:prstGeom prst="rect">
            <a:avLst/>
          </a:prstGeom>
          <a:noFill/>
        </p:spPr>
        <p:txBody>
          <a:bodyPr wrap="none" rtlCol="0">
            <a:spAutoFit/>
          </a:bodyPr>
          <a:lstStyle/>
          <a:p>
            <a:r>
              <a:rPr lang="en-US" sz="2100" dirty="0"/>
              <a:t>Late 1780s/Early1790s</a:t>
            </a:r>
          </a:p>
        </p:txBody>
      </p:sp>
    </p:spTree>
    <p:extLst>
      <p:ext uri="{BB962C8B-B14F-4D97-AF65-F5344CB8AC3E}">
        <p14:creationId xmlns:p14="http://schemas.microsoft.com/office/powerpoint/2010/main" val="498498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4088" t="3084" r="8780" b="7301"/>
          <a:stretch/>
        </p:blipFill>
        <p:spPr>
          <a:xfrm>
            <a:off x="757608" y="0"/>
            <a:ext cx="2442792" cy="5037924"/>
          </a:xfrm>
          <a:prstGeom prst="rect">
            <a:avLst/>
          </a:prstGeom>
          <a:ln w="9525">
            <a:solidFill>
              <a:srgbClr val="C00000"/>
            </a:solidFill>
          </a:ln>
        </p:spPr>
      </p:pic>
      <p:sp>
        <p:nvSpPr>
          <p:cNvPr id="5" name="TextBox 4"/>
          <p:cNvSpPr txBox="1"/>
          <p:nvPr/>
        </p:nvSpPr>
        <p:spPr>
          <a:xfrm>
            <a:off x="3200400" y="4637814"/>
            <a:ext cx="3784882" cy="369332"/>
          </a:xfrm>
          <a:prstGeom prst="rect">
            <a:avLst/>
          </a:prstGeom>
          <a:noFill/>
        </p:spPr>
        <p:txBody>
          <a:bodyPr wrap="none" rtlCol="0">
            <a:spAutoFit/>
          </a:bodyPr>
          <a:lstStyle/>
          <a:p>
            <a:r>
              <a:rPr lang="en-US" i="1" dirty="0"/>
              <a:t>Ackermann</a:t>
            </a:r>
            <a:r>
              <a:rPr lang="en-US" dirty="0"/>
              <a:t>, ‘Ball Dress’ February 1809</a:t>
            </a:r>
          </a:p>
        </p:txBody>
      </p:sp>
      <p:sp>
        <p:nvSpPr>
          <p:cNvPr id="6" name="TextBox 5"/>
          <p:cNvSpPr txBox="1"/>
          <p:nvPr/>
        </p:nvSpPr>
        <p:spPr>
          <a:xfrm>
            <a:off x="4157662" y="1328738"/>
            <a:ext cx="3443288" cy="2523768"/>
          </a:xfrm>
          <a:prstGeom prst="rect">
            <a:avLst/>
          </a:prstGeom>
          <a:noFill/>
          <a:ln w="50800">
            <a:solidFill>
              <a:srgbClr val="7030A0"/>
            </a:solidFill>
          </a:ln>
        </p:spPr>
        <p:txBody>
          <a:bodyPr wrap="square" rtlCol="0">
            <a:spAutoFit/>
          </a:bodyPr>
          <a:lstStyle/>
          <a:p>
            <a:r>
              <a:rPr lang="is-IS" sz="2800" dirty="0"/>
              <a:t>“…besides all this, she must possess a certain something in her air and manner of walking...”</a:t>
            </a:r>
          </a:p>
          <a:p>
            <a:pPr algn="r"/>
            <a:r>
              <a:rPr lang="is-IS" dirty="0"/>
              <a:t>Caroline Bingley, </a:t>
            </a:r>
            <a:r>
              <a:rPr lang="is-IS" i="1" dirty="0"/>
              <a:t>P&amp;P</a:t>
            </a:r>
          </a:p>
        </p:txBody>
      </p:sp>
    </p:spTree>
    <p:extLst>
      <p:ext uri="{BB962C8B-B14F-4D97-AF65-F5344CB8AC3E}">
        <p14:creationId xmlns:p14="http://schemas.microsoft.com/office/powerpoint/2010/main" val="2827438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cruikshank-familyquadril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619" y="-1"/>
            <a:ext cx="7260145" cy="5129784"/>
          </a:xfrm>
          <a:prstGeom prst="rect">
            <a:avLst/>
          </a:prstGeom>
          <a:ln w="9525">
            <a:solidFill>
              <a:srgbClr val="C00000"/>
            </a:solidFill>
          </a:ln>
        </p:spPr>
      </p:pic>
    </p:spTree>
    <p:extLst>
      <p:ext uri="{BB962C8B-B14F-4D97-AF65-F5344CB8AC3E}">
        <p14:creationId xmlns:p14="http://schemas.microsoft.com/office/powerpoint/2010/main" val="453589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5405" t="8253" r="28199" b="8751"/>
          <a:stretch/>
        </p:blipFill>
        <p:spPr>
          <a:xfrm>
            <a:off x="3968928" y="332455"/>
            <a:ext cx="2438602" cy="4644197"/>
          </a:xfrm>
          <a:prstGeom prst="rect">
            <a:avLst/>
          </a:prstGeom>
          <a:ln>
            <a:solidFill>
              <a:srgbClr val="C00000"/>
            </a:solidFill>
          </a:ln>
        </p:spPr>
      </p:pic>
      <p:sp>
        <p:nvSpPr>
          <p:cNvPr id="5" name="TextBox 4"/>
          <p:cNvSpPr txBox="1"/>
          <p:nvPr/>
        </p:nvSpPr>
        <p:spPr>
          <a:xfrm>
            <a:off x="4301030" y="9939"/>
            <a:ext cx="1774397" cy="300082"/>
          </a:xfrm>
          <a:prstGeom prst="rect">
            <a:avLst/>
          </a:prstGeom>
          <a:noFill/>
        </p:spPr>
        <p:txBody>
          <a:bodyPr wrap="none" rtlCol="0">
            <a:spAutoFit/>
          </a:bodyPr>
          <a:lstStyle/>
          <a:p>
            <a:r>
              <a:rPr lang="en-US" sz="1350" i="1" dirty="0"/>
              <a:t>Ackermann</a:t>
            </a:r>
            <a:r>
              <a:rPr lang="en-US" sz="1350" dirty="0"/>
              <a:t> April 1810</a:t>
            </a:r>
          </a:p>
        </p:txBody>
      </p:sp>
      <p:pic>
        <p:nvPicPr>
          <p:cNvPr id="6" name="Picture 5" descr="1812-ack-april-ball-rose.jpg"/>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l="1" t="14266" r="6817" b="15234"/>
          <a:stretch/>
        </p:blipFill>
        <p:spPr>
          <a:xfrm>
            <a:off x="196130" y="300082"/>
            <a:ext cx="3644724" cy="4644197"/>
          </a:xfrm>
          <a:prstGeom prst="rect">
            <a:avLst/>
          </a:prstGeom>
          <a:ln>
            <a:solidFill>
              <a:srgbClr val="C00000"/>
            </a:solidFill>
          </a:ln>
        </p:spPr>
      </p:pic>
      <p:sp>
        <p:nvSpPr>
          <p:cNvPr id="7" name="TextBox 6"/>
          <p:cNvSpPr txBox="1"/>
          <p:nvPr/>
        </p:nvSpPr>
        <p:spPr>
          <a:xfrm>
            <a:off x="1130172" y="9939"/>
            <a:ext cx="1776640" cy="300082"/>
          </a:xfrm>
          <a:prstGeom prst="rect">
            <a:avLst/>
          </a:prstGeom>
          <a:noFill/>
        </p:spPr>
        <p:txBody>
          <a:bodyPr wrap="none" rtlCol="0">
            <a:spAutoFit/>
          </a:bodyPr>
          <a:lstStyle/>
          <a:p>
            <a:r>
              <a:rPr lang="en-US" sz="1350" i="1" dirty="0"/>
              <a:t>Ackermann</a:t>
            </a:r>
            <a:r>
              <a:rPr lang="en-US" sz="1350" dirty="0"/>
              <a:t> April 1812</a:t>
            </a:r>
          </a:p>
        </p:txBody>
      </p:sp>
      <p:sp>
        <p:nvSpPr>
          <p:cNvPr id="8" name="TextBox 7">
            <a:extLst>
              <a:ext uri="{FF2B5EF4-FFF2-40B4-BE49-F238E27FC236}">
                <a16:creationId xmlns:a16="http://schemas.microsoft.com/office/drawing/2014/main" id="{CCCD2EE6-9534-D76C-E97D-662B1B967885}"/>
              </a:ext>
            </a:extLst>
          </p:cNvPr>
          <p:cNvSpPr txBox="1"/>
          <p:nvPr/>
        </p:nvSpPr>
        <p:spPr>
          <a:xfrm>
            <a:off x="6659216" y="1061736"/>
            <a:ext cx="2288654" cy="3354765"/>
          </a:xfrm>
          <a:prstGeom prst="rect">
            <a:avLst/>
          </a:prstGeom>
          <a:noFill/>
          <a:ln w="50800">
            <a:solidFill>
              <a:srgbClr val="7030A0"/>
            </a:solidFill>
          </a:ln>
        </p:spPr>
        <p:txBody>
          <a:bodyPr wrap="square" rtlCol="0">
            <a:spAutoFit/>
          </a:bodyPr>
          <a:lstStyle/>
          <a:p>
            <a:r>
              <a:rPr lang="en-US" dirty="0"/>
              <a:t>“I thought her dress hideous the other night. I used to think she had some taste in dress, but I was ashamed of her at the concert. Something so formal and </a:t>
            </a:r>
            <a:r>
              <a:rPr lang="en-US" i="1" dirty="0" err="1"/>
              <a:t>arrangé</a:t>
            </a:r>
            <a:r>
              <a:rPr lang="en-US" dirty="0"/>
              <a:t> in her air! and she sits so upright! My best love, of course.”</a:t>
            </a:r>
          </a:p>
          <a:p>
            <a:pPr algn="r"/>
            <a:r>
              <a:rPr lang="en-US" sz="1400" dirty="0"/>
              <a:t>Elizabeth Elliot, </a:t>
            </a:r>
            <a:r>
              <a:rPr lang="en-US" sz="1400" i="1" dirty="0"/>
              <a:t>Persuasion</a:t>
            </a:r>
            <a:endParaRPr lang="en-GB" sz="1400" dirty="0"/>
          </a:p>
        </p:txBody>
      </p:sp>
    </p:spTree>
    <p:extLst>
      <p:ext uri="{BB962C8B-B14F-4D97-AF65-F5344CB8AC3E}">
        <p14:creationId xmlns:p14="http://schemas.microsoft.com/office/powerpoint/2010/main" val="1110518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460" t="10261" b="2839"/>
          <a:stretch/>
        </p:blipFill>
        <p:spPr>
          <a:xfrm>
            <a:off x="139150" y="95540"/>
            <a:ext cx="4154555" cy="4952420"/>
          </a:xfrm>
          <a:prstGeom prst="rect">
            <a:avLst/>
          </a:prstGeom>
          <a:ln>
            <a:solidFill>
              <a:srgbClr val="C00000"/>
            </a:solidFill>
          </a:ln>
        </p:spPr>
      </p:pic>
      <p:pic>
        <p:nvPicPr>
          <p:cNvPr id="4" name="Picture 3">
            <a:extLst>
              <a:ext uri="{FF2B5EF4-FFF2-40B4-BE49-F238E27FC236}">
                <a16:creationId xmlns:a16="http://schemas.microsoft.com/office/drawing/2014/main" id="{0E9B9E95-54E1-51DB-6631-C2920184F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0375" y="277238"/>
            <a:ext cx="4408385" cy="2415854"/>
          </a:xfrm>
          <a:prstGeom prst="rect">
            <a:avLst/>
          </a:prstGeom>
          <a:ln w="9525">
            <a:solidFill>
              <a:srgbClr val="C00000"/>
            </a:solidFill>
          </a:ln>
        </p:spPr>
      </p:pic>
      <p:sp>
        <p:nvSpPr>
          <p:cNvPr id="5" name="TextBox 4">
            <a:extLst>
              <a:ext uri="{FF2B5EF4-FFF2-40B4-BE49-F238E27FC236}">
                <a16:creationId xmlns:a16="http://schemas.microsoft.com/office/drawing/2014/main" id="{C8E04881-6234-EF89-994D-2D57973F9B7E}"/>
              </a:ext>
            </a:extLst>
          </p:cNvPr>
          <p:cNvSpPr txBox="1"/>
          <p:nvPr/>
        </p:nvSpPr>
        <p:spPr>
          <a:xfrm>
            <a:off x="4470375" y="2966367"/>
            <a:ext cx="4753078" cy="646331"/>
          </a:xfrm>
          <a:prstGeom prst="rect">
            <a:avLst/>
          </a:prstGeom>
          <a:noFill/>
        </p:spPr>
        <p:txBody>
          <a:bodyPr wrap="square" rtlCol="0">
            <a:spAutoFit/>
          </a:bodyPr>
          <a:lstStyle/>
          <a:p>
            <a:r>
              <a:rPr lang="en-US" dirty="0"/>
              <a:t>Samuel Crompton, spinning mule, 1779 </a:t>
            </a:r>
          </a:p>
          <a:p>
            <a:pPr>
              <a:spcAft>
                <a:spcPts val="900"/>
              </a:spcAft>
            </a:pPr>
            <a:r>
              <a:rPr lang="en-US" dirty="0"/>
              <a:t>Claude </a:t>
            </a:r>
            <a:r>
              <a:rPr lang="en-US" dirty="0" err="1"/>
              <a:t>Berthollet</a:t>
            </a:r>
            <a:r>
              <a:rPr lang="en-US" dirty="0"/>
              <a:t>, liquid bleach, 1780s</a:t>
            </a:r>
          </a:p>
        </p:txBody>
      </p:sp>
      <p:sp>
        <p:nvSpPr>
          <p:cNvPr id="6" name="TextBox 5">
            <a:extLst>
              <a:ext uri="{FF2B5EF4-FFF2-40B4-BE49-F238E27FC236}">
                <a16:creationId xmlns:a16="http://schemas.microsoft.com/office/drawing/2014/main" id="{ACD2882D-F80B-7A77-8344-49D74AC1AA11}"/>
              </a:ext>
            </a:extLst>
          </p:cNvPr>
          <p:cNvSpPr txBox="1"/>
          <p:nvPr/>
        </p:nvSpPr>
        <p:spPr>
          <a:xfrm>
            <a:off x="4572805" y="4065104"/>
            <a:ext cx="4243469" cy="707886"/>
          </a:xfrm>
          <a:prstGeom prst="rect">
            <a:avLst/>
          </a:prstGeom>
          <a:noFill/>
          <a:ln w="50800">
            <a:solidFill>
              <a:srgbClr val="7030A0"/>
            </a:solidFill>
          </a:ln>
        </p:spPr>
        <p:txBody>
          <a:bodyPr wrap="none" rtlCol="0">
            <a:spAutoFit/>
          </a:bodyPr>
          <a:lstStyle/>
          <a:p>
            <a:r>
              <a:rPr lang="en-US" sz="2400" dirty="0"/>
              <a:t>“I do not think it will wash well.”</a:t>
            </a:r>
          </a:p>
          <a:p>
            <a:pPr algn="r"/>
            <a:r>
              <a:rPr lang="en-US" sz="1600" dirty="0"/>
              <a:t>Henry Tilney, </a:t>
            </a:r>
            <a:r>
              <a:rPr lang="en-US" sz="1600" i="1" dirty="0"/>
              <a:t>Northanger Abbey</a:t>
            </a:r>
          </a:p>
        </p:txBody>
      </p:sp>
    </p:spTree>
    <p:extLst>
      <p:ext uri="{BB962C8B-B14F-4D97-AF65-F5344CB8AC3E}">
        <p14:creationId xmlns:p14="http://schemas.microsoft.com/office/powerpoint/2010/main" val="3187756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019" y="575302"/>
            <a:ext cx="3613440" cy="4396986"/>
          </a:xfrm>
          <a:prstGeom prst="rect">
            <a:avLst/>
          </a:prstGeom>
          <a:ln>
            <a:solidFill>
              <a:srgbClr val="C00000"/>
            </a:solidFill>
          </a:ln>
        </p:spPr>
      </p:pic>
      <p:sp>
        <p:nvSpPr>
          <p:cNvPr id="4" name="TextBox 3"/>
          <p:cNvSpPr txBox="1"/>
          <p:nvPr/>
        </p:nvSpPr>
        <p:spPr>
          <a:xfrm>
            <a:off x="483305" y="163303"/>
            <a:ext cx="4334428" cy="300082"/>
          </a:xfrm>
          <a:prstGeom prst="rect">
            <a:avLst/>
          </a:prstGeom>
          <a:noFill/>
        </p:spPr>
        <p:txBody>
          <a:bodyPr wrap="square" rtlCol="0">
            <a:spAutoFit/>
          </a:bodyPr>
          <a:lstStyle/>
          <a:p>
            <a:r>
              <a:rPr lang="en-US" sz="1350" dirty="0"/>
              <a:t>Agostino </a:t>
            </a:r>
            <a:r>
              <a:rPr lang="en-US" sz="1350" dirty="0" err="1"/>
              <a:t>Brunias</a:t>
            </a:r>
            <a:r>
              <a:rPr lang="en-US" sz="1350" dirty="0"/>
              <a:t>, c. 1780 “Linen Day, Roseau, Dominica”</a:t>
            </a:r>
          </a:p>
        </p:txBody>
      </p:sp>
      <p:pic>
        <p:nvPicPr>
          <p:cNvPr id="5" name="Picture 4" descr="1780s-chemise-dress0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16236" y="163303"/>
            <a:ext cx="3761510" cy="4816743"/>
          </a:xfrm>
          <a:prstGeom prst="rect">
            <a:avLst/>
          </a:prstGeom>
          <a:ln>
            <a:solidFill>
              <a:srgbClr val="C00000"/>
            </a:solidFill>
          </a:ln>
        </p:spPr>
      </p:pic>
      <p:sp>
        <p:nvSpPr>
          <p:cNvPr id="6" name="TextBox 5"/>
          <p:cNvSpPr txBox="1"/>
          <p:nvPr/>
        </p:nvSpPr>
        <p:spPr>
          <a:xfrm>
            <a:off x="6317673" y="4485922"/>
            <a:ext cx="2660073" cy="300082"/>
          </a:xfrm>
          <a:prstGeom prst="rect">
            <a:avLst/>
          </a:prstGeom>
          <a:solidFill>
            <a:srgbClr val="FCFBF1"/>
          </a:solidFill>
        </p:spPr>
        <p:txBody>
          <a:bodyPr wrap="square" rtlCol="0">
            <a:spAutoFit/>
          </a:bodyPr>
          <a:lstStyle/>
          <a:p>
            <a:r>
              <a:rPr lang="en-US" sz="1350" dirty="0"/>
              <a:t>Marie Antoinette’s “chemise </a:t>
            </a:r>
            <a:r>
              <a:rPr lang="en-US" sz="1350"/>
              <a:t>dress”</a:t>
            </a:r>
            <a:endParaRPr lang="en-US" sz="1350" dirty="0"/>
          </a:p>
        </p:txBody>
      </p:sp>
    </p:spTree>
    <p:extLst>
      <p:ext uri="{BB962C8B-B14F-4D97-AF65-F5344CB8AC3E}">
        <p14:creationId xmlns:p14="http://schemas.microsoft.com/office/powerpoint/2010/main" val="4227459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114" y="0"/>
            <a:ext cx="2891120" cy="3719229"/>
          </a:xfrm>
          <a:prstGeom prst="rect">
            <a:avLst/>
          </a:prstGeom>
          <a:ln>
            <a:solidFill>
              <a:srgbClr val="C00000"/>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2557" y="1322603"/>
            <a:ext cx="5724331" cy="3621515"/>
          </a:xfrm>
          <a:prstGeom prst="rect">
            <a:avLst/>
          </a:prstGeom>
          <a:ln w="9525">
            <a:solidFill>
              <a:srgbClr val="C00000"/>
            </a:solidFill>
          </a:ln>
        </p:spPr>
      </p:pic>
      <p:sp>
        <p:nvSpPr>
          <p:cNvPr id="8" name="TextBox 7"/>
          <p:cNvSpPr txBox="1"/>
          <p:nvPr/>
        </p:nvSpPr>
        <p:spPr>
          <a:xfrm>
            <a:off x="3408219" y="461247"/>
            <a:ext cx="5008418" cy="400110"/>
          </a:xfrm>
          <a:prstGeom prst="rect">
            <a:avLst/>
          </a:prstGeom>
          <a:noFill/>
        </p:spPr>
        <p:txBody>
          <a:bodyPr wrap="square" rtlCol="0">
            <a:spAutoFit/>
          </a:bodyPr>
          <a:lstStyle/>
          <a:p>
            <a:r>
              <a:rPr lang="en-US" sz="2000" dirty="0"/>
              <a:t>Battle of the Pyramids, July 21, 1798</a:t>
            </a:r>
          </a:p>
        </p:txBody>
      </p:sp>
      <p:sp>
        <p:nvSpPr>
          <p:cNvPr id="2" name="TextBox 1">
            <a:extLst>
              <a:ext uri="{FF2B5EF4-FFF2-40B4-BE49-F238E27FC236}">
                <a16:creationId xmlns:a16="http://schemas.microsoft.com/office/drawing/2014/main" id="{5269783E-63BF-701A-83A0-0E3C016BDA73}"/>
              </a:ext>
            </a:extLst>
          </p:cNvPr>
          <p:cNvSpPr txBox="1"/>
          <p:nvPr/>
        </p:nvSpPr>
        <p:spPr>
          <a:xfrm>
            <a:off x="4449666" y="842820"/>
            <a:ext cx="1626664" cy="369332"/>
          </a:xfrm>
          <a:prstGeom prst="rect">
            <a:avLst/>
          </a:prstGeom>
          <a:noFill/>
        </p:spPr>
        <p:txBody>
          <a:bodyPr wrap="none" rtlCol="0">
            <a:spAutoFit/>
          </a:bodyPr>
          <a:lstStyle/>
          <a:p>
            <a:r>
              <a:rPr lang="en-GB" dirty="0"/>
              <a:t>(Note the date)</a:t>
            </a:r>
          </a:p>
        </p:txBody>
      </p:sp>
    </p:spTree>
    <p:extLst>
      <p:ext uri="{BB962C8B-B14F-4D97-AF65-F5344CB8AC3E}">
        <p14:creationId xmlns:p14="http://schemas.microsoft.com/office/powerpoint/2010/main" val="3139134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meluk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226" y="0"/>
            <a:ext cx="2807692" cy="2932826"/>
          </a:xfrm>
          <a:prstGeom prst="rect">
            <a:avLst/>
          </a:prstGeom>
          <a:ln w="9525">
            <a:solidFill>
              <a:srgbClr val="C00000"/>
            </a:solidFill>
          </a:ln>
        </p:spPr>
      </p:pic>
      <p:pic>
        <p:nvPicPr>
          <p:cNvPr id="3" name="Picture 2" descr="1804-ladiesmonthlymus-mameluke.jpg"/>
          <p:cNvPicPr>
            <a:picLocks noChangeAspect="1"/>
          </p:cNvPicPr>
          <p:nvPr/>
        </p:nvPicPr>
        <p:blipFill rotWithShape="1">
          <a:blip r:embed="rId4">
            <a:extLst>
              <a:ext uri="{28A0092B-C50C-407E-A947-70E740481C1C}">
                <a14:useLocalDpi xmlns:a14="http://schemas.microsoft.com/office/drawing/2010/main" val="0"/>
              </a:ext>
            </a:extLst>
          </a:blip>
          <a:srcRect l="55262" r="15515"/>
          <a:stretch/>
        </p:blipFill>
        <p:spPr>
          <a:xfrm>
            <a:off x="6806062" y="276225"/>
            <a:ext cx="2004074" cy="4838517"/>
          </a:xfrm>
          <a:prstGeom prst="rect">
            <a:avLst/>
          </a:prstGeom>
          <a:ln w="12700">
            <a:solidFill>
              <a:srgbClr val="C00000"/>
            </a:solidFill>
          </a:ln>
        </p:spPr>
      </p:pic>
      <p:pic>
        <p:nvPicPr>
          <p:cNvPr id="4" name="Picture 3" descr="mamalouc512-correction.jpg"/>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b="10708"/>
          <a:stretch/>
        </p:blipFill>
        <p:spPr>
          <a:xfrm>
            <a:off x="4996312" y="2571750"/>
            <a:ext cx="1809750" cy="2542992"/>
          </a:xfrm>
          <a:prstGeom prst="rect">
            <a:avLst/>
          </a:prstGeom>
          <a:ln w="9525">
            <a:solidFill>
              <a:srgbClr val="C00000"/>
            </a:solidFill>
          </a:ln>
        </p:spPr>
      </p:pic>
      <p:sp>
        <p:nvSpPr>
          <p:cNvPr id="6" name="TextBox 5"/>
          <p:cNvSpPr txBox="1"/>
          <p:nvPr/>
        </p:nvSpPr>
        <p:spPr>
          <a:xfrm>
            <a:off x="535933" y="302627"/>
            <a:ext cx="2371151" cy="3347070"/>
          </a:xfrm>
          <a:prstGeom prst="rect">
            <a:avLst/>
          </a:prstGeom>
          <a:noFill/>
        </p:spPr>
        <p:txBody>
          <a:bodyPr wrap="square" rtlCol="0">
            <a:spAutoFit/>
          </a:bodyPr>
          <a:lstStyle/>
          <a:p>
            <a:r>
              <a:rPr lang="en-US" sz="1350" i="1" dirty="0"/>
              <a:t>8 January 1799: </a:t>
            </a:r>
          </a:p>
          <a:p>
            <a:r>
              <a:rPr lang="en-US" dirty="0"/>
              <a:t>“I am not to wear my white satin cap to-night, after all; I am to wear a </a:t>
            </a:r>
            <a:r>
              <a:rPr lang="en-US" dirty="0" err="1"/>
              <a:t>mamalone</a:t>
            </a:r>
            <a:r>
              <a:rPr lang="en-US" dirty="0"/>
              <a:t> [</a:t>
            </a:r>
            <a:r>
              <a:rPr lang="en-US" dirty="0" err="1"/>
              <a:t>mameluke</a:t>
            </a:r>
            <a:r>
              <a:rPr lang="en-US" dirty="0"/>
              <a:t>] cap instead…It is all the fashion now; worn at the opera, and by Lady </a:t>
            </a:r>
            <a:r>
              <a:rPr lang="en-US" dirty="0" err="1"/>
              <a:t>Mildmays</a:t>
            </a:r>
            <a:r>
              <a:rPr lang="en-US" dirty="0"/>
              <a:t> at </a:t>
            </a:r>
            <a:r>
              <a:rPr lang="en-US" dirty="0" err="1"/>
              <a:t>Hackwood</a:t>
            </a:r>
            <a:r>
              <a:rPr lang="en-US" dirty="0"/>
              <a:t> balls.”</a:t>
            </a:r>
          </a:p>
          <a:p>
            <a:endParaRPr lang="en-US" dirty="0"/>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3086" y="3352819"/>
            <a:ext cx="3958936" cy="1621279"/>
          </a:xfrm>
          <a:prstGeom prst="rect">
            <a:avLst/>
          </a:prstGeom>
          <a:ln w="9525">
            <a:solidFill>
              <a:srgbClr val="C00000"/>
            </a:solidFill>
          </a:ln>
        </p:spPr>
      </p:pic>
    </p:spTree>
    <p:extLst>
      <p:ext uri="{BB962C8B-B14F-4D97-AF65-F5344CB8AC3E}">
        <p14:creationId xmlns:p14="http://schemas.microsoft.com/office/powerpoint/2010/main" val="326356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087" y="123587"/>
            <a:ext cx="5526157" cy="4741329"/>
          </a:xfrm>
          <a:prstGeom prst="rect">
            <a:avLst/>
          </a:prstGeom>
          <a:ln w="12700">
            <a:solidFill>
              <a:srgbClr val="C00000"/>
            </a:solidFill>
          </a:ln>
        </p:spPr>
      </p:pic>
      <p:sp>
        <p:nvSpPr>
          <p:cNvPr id="3" name="TextBox 2"/>
          <p:cNvSpPr txBox="1"/>
          <p:nvPr/>
        </p:nvSpPr>
        <p:spPr>
          <a:xfrm>
            <a:off x="555362" y="4564834"/>
            <a:ext cx="1591269" cy="300082"/>
          </a:xfrm>
          <a:prstGeom prst="rect">
            <a:avLst/>
          </a:prstGeom>
          <a:solidFill>
            <a:srgbClr val="FCFBF1"/>
          </a:solidFill>
        </p:spPr>
        <p:txBody>
          <a:bodyPr wrap="none" rtlCol="0">
            <a:spAutoFit/>
          </a:bodyPr>
          <a:lstStyle/>
          <a:p>
            <a:r>
              <a:rPr lang="en-US" sz="1350" dirty="0"/>
              <a:t>Published 1770-1832</a:t>
            </a:r>
          </a:p>
        </p:txBody>
      </p:sp>
      <p:pic>
        <p:nvPicPr>
          <p:cNvPr id="4" name="Picture 3">
            <a:extLst>
              <a:ext uri="{FF2B5EF4-FFF2-40B4-BE49-F238E27FC236}">
                <a16:creationId xmlns:a16="http://schemas.microsoft.com/office/drawing/2014/main" id="{A10BE2AE-7C87-3F1A-41EB-0430D23E15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9748" y="1369985"/>
            <a:ext cx="4055165" cy="3494931"/>
          </a:xfrm>
          <a:prstGeom prst="rect">
            <a:avLst/>
          </a:prstGeom>
          <a:ln w="12700">
            <a:solidFill>
              <a:srgbClr val="C00000"/>
            </a:solidFill>
          </a:ln>
        </p:spPr>
      </p:pic>
      <p:sp>
        <p:nvSpPr>
          <p:cNvPr id="5" name="TextBox 4">
            <a:extLst>
              <a:ext uri="{FF2B5EF4-FFF2-40B4-BE49-F238E27FC236}">
                <a16:creationId xmlns:a16="http://schemas.microsoft.com/office/drawing/2014/main" id="{E302406E-3E07-2DB1-A0DB-3D52842D8CB4}"/>
              </a:ext>
            </a:extLst>
          </p:cNvPr>
          <p:cNvSpPr txBox="1"/>
          <p:nvPr/>
        </p:nvSpPr>
        <p:spPr>
          <a:xfrm>
            <a:off x="6530010" y="4804946"/>
            <a:ext cx="1938351" cy="338554"/>
          </a:xfrm>
          <a:prstGeom prst="rect">
            <a:avLst/>
          </a:prstGeom>
          <a:noFill/>
        </p:spPr>
        <p:txBody>
          <a:bodyPr wrap="none" rtlCol="0">
            <a:spAutoFit/>
          </a:bodyPr>
          <a:lstStyle/>
          <a:p>
            <a:r>
              <a:rPr lang="en-GB" sz="1600" dirty="0"/>
              <a:t>Published 1797-1839</a:t>
            </a:r>
          </a:p>
        </p:txBody>
      </p:sp>
    </p:spTree>
    <p:extLst>
      <p:ext uri="{BB962C8B-B14F-4D97-AF65-F5344CB8AC3E}">
        <p14:creationId xmlns:p14="http://schemas.microsoft.com/office/powerpoint/2010/main" val="763688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Novels</a:t>
            </a:r>
          </a:p>
        </p:txBody>
      </p:sp>
      <p:sp>
        <p:nvSpPr>
          <p:cNvPr id="3" name="Content Placeholder 2"/>
          <p:cNvSpPr>
            <a:spLocks noGrp="1"/>
          </p:cNvSpPr>
          <p:nvPr>
            <p:ph idx="1"/>
          </p:nvPr>
        </p:nvSpPr>
        <p:spPr>
          <a:xfrm>
            <a:off x="214922" y="1005884"/>
            <a:ext cx="5820288" cy="3847955"/>
          </a:xfrm>
        </p:spPr>
        <p:txBody>
          <a:bodyPr>
            <a:noAutofit/>
          </a:bodyPr>
          <a:lstStyle/>
          <a:p>
            <a:pPr marL="0" indent="0">
              <a:buNone/>
            </a:pPr>
            <a:r>
              <a:rPr lang="en-US" sz="1600" b="1" dirty="0"/>
              <a:t>1795-1799 writing</a:t>
            </a:r>
          </a:p>
          <a:p>
            <a:pPr lvl="1">
              <a:spcBef>
                <a:spcPts val="750"/>
              </a:spcBef>
              <a:buFont typeface="Arial" charset="0"/>
              <a:buChar char="•"/>
            </a:pPr>
            <a:r>
              <a:rPr lang="en-US" sz="1600" dirty="0"/>
              <a:t>“Elinor and Marianne”(</a:t>
            </a:r>
            <a:r>
              <a:rPr lang="en-US" sz="1600" i="1" dirty="0"/>
              <a:t>Sense and Sensibility</a:t>
            </a:r>
            <a:r>
              <a:rPr lang="en-US" sz="1600" dirty="0"/>
              <a:t>)</a:t>
            </a:r>
          </a:p>
          <a:p>
            <a:pPr lvl="1">
              <a:spcBef>
                <a:spcPts val="750"/>
              </a:spcBef>
              <a:buFont typeface="Arial" charset="0"/>
              <a:buChar char="•"/>
            </a:pPr>
            <a:r>
              <a:rPr lang="en-US" sz="1600" dirty="0"/>
              <a:t>“First Impressions” (</a:t>
            </a:r>
            <a:r>
              <a:rPr lang="en-US" sz="1600" i="1" dirty="0"/>
              <a:t>Pride and Prejudice</a:t>
            </a:r>
            <a:r>
              <a:rPr lang="en-US" sz="1600" dirty="0"/>
              <a:t>)</a:t>
            </a:r>
          </a:p>
          <a:p>
            <a:pPr lvl="1">
              <a:spcBef>
                <a:spcPts val="750"/>
              </a:spcBef>
              <a:buFont typeface="Arial" charset="0"/>
              <a:buChar char="•"/>
            </a:pPr>
            <a:r>
              <a:rPr lang="en-US" sz="1600" dirty="0"/>
              <a:t>“Susan/Catherine” (</a:t>
            </a:r>
            <a:r>
              <a:rPr lang="en-US" sz="1600" i="1" dirty="0"/>
              <a:t>Northanger Abbey</a:t>
            </a:r>
            <a:r>
              <a:rPr lang="en-US" sz="1600" dirty="0"/>
              <a:t>)</a:t>
            </a:r>
          </a:p>
          <a:p>
            <a:pPr marL="0" indent="0">
              <a:spcBef>
                <a:spcPts val="1200"/>
              </a:spcBef>
              <a:buNone/>
            </a:pPr>
            <a:r>
              <a:rPr lang="en-US" sz="1600" b="1" dirty="0"/>
              <a:t>1801-1809 writing, revising</a:t>
            </a:r>
          </a:p>
          <a:p>
            <a:pPr lvl="1">
              <a:spcBef>
                <a:spcPts val="600"/>
              </a:spcBef>
            </a:pPr>
            <a:r>
              <a:rPr lang="en-US" sz="1600" i="1" dirty="0"/>
              <a:t>The Watsons </a:t>
            </a:r>
            <a:r>
              <a:rPr lang="en-US" sz="1600" dirty="0"/>
              <a:t>(begun), S&amp;S, P&amp;P, NA, MP (revising)</a:t>
            </a:r>
          </a:p>
          <a:p>
            <a:pPr marL="0" indent="0">
              <a:spcBef>
                <a:spcPts val="1200"/>
              </a:spcBef>
              <a:buNone/>
            </a:pPr>
            <a:r>
              <a:rPr lang="en-US" sz="1600" b="1" dirty="0"/>
              <a:t>1811-1817 writing, revising, publishing</a:t>
            </a:r>
          </a:p>
          <a:p>
            <a:pPr lvl="1">
              <a:spcBef>
                <a:spcPts val="600"/>
              </a:spcBef>
              <a:buFont typeface="Arial" charset="0"/>
              <a:buChar char="•"/>
            </a:pPr>
            <a:r>
              <a:rPr lang="en-US" sz="1600" i="1" dirty="0"/>
              <a:t>Sense and Sensibility (1811)</a:t>
            </a:r>
          </a:p>
          <a:p>
            <a:pPr lvl="1">
              <a:spcBef>
                <a:spcPts val="600"/>
              </a:spcBef>
              <a:buFont typeface="Arial" charset="0"/>
              <a:buChar char="•"/>
            </a:pPr>
            <a:r>
              <a:rPr lang="en-US" sz="1600" i="1" dirty="0"/>
              <a:t>Pride and Prejudice (1813)</a:t>
            </a:r>
            <a:endParaRPr lang="en-US" sz="1600" dirty="0"/>
          </a:p>
          <a:p>
            <a:pPr lvl="1">
              <a:spcBef>
                <a:spcPts val="600"/>
              </a:spcBef>
              <a:buFont typeface="Arial" charset="0"/>
              <a:buChar char="•"/>
            </a:pPr>
            <a:r>
              <a:rPr lang="en-US" sz="1600" i="1" dirty="0"/>
              <a:t>Mansfield Park (1814)</a:t>
            </a:r>
            <a:endParaRPr lang="en-US" sz="1600" dirty="0"/>
          </a:p>
          <a:p>
            <a:pPr lvl="1">
              <a:spcBef>
                <a:spcPts val="600"/>
              </a:spcBef>
              <a:buFont typeface="Arial" charset="0"/>
              <a:buChar char="•"/>
            </a:pPr>
            <a:r>
              <a:rPr lang="en-US" sz="1600" i="1" dirty="0"/>
              <a:t>Emma (1815)</a:t>
            </a:r>
            <a:endParaRPr lang="en-US" sz="1600" dirty="0"/>
          </a:p>
          <a:p>
            <a:pPr lvl="1">
              <a:spcBef>
                <a:spcPts val="600"/>
              </a:spcBef>
              <a:buFont typeface="Arial" charset="0"/>
              <a:buChar char="•"/>
            </a:pPr>
            <a:r>
              <a:rPr lang="en-US" sz="1600" i="1" dirty="0"/>
              <a:t>Persuasion, Northanger Abbey (1817)</a:t>
            </a:r>
            <a:r>
              <a:rPr lang="en-US" sz="1600" dirty="0"/>
              <a:t>.</a:t>
            </a:r>
          </a:p>
        </p:txBody>
      </p:sp>
      <p:pic>
        <p:nvPicPr>
          <p:cNvPr id="4" name="Picture 3">
            <a:extLst>
              <a:ext uri="{FF2B5EF4-FFF2-40B4-BE49-F238E27FC236}">
                <a16:creationId xmlns:a16="http://schemas.microsoft.com/office/drawing/2014/main" id="{9A70540A-6B29-1F71-7B00-C76F7E516198}"/>
              </a:ext>
            </a:extLst>
          </p:cNvPr>
          <p:cNvPicPr>
            <a:picLocks noChangeAspect="1"/>
          </p:cNvPicPr>
          <p:nvPr/>
        </p:nvPicPr>
        <p:blipFill>
          <a:blip r:embed="rId3"/>
          <a:stretch>
            <a:fillRect/>
          </a:stretch>
        </p:blipFill>
        <p:spPr>
          <a:xfrm>
            <a:off x="5181449" y="273844"/>
            <a:ext cx="3962551" cy="4405424"/>
          </a:xfrm>
          <a:prstGeom prst="rect">
            <a:avLst/>
          </a:prstGeom>
          <a:ln w="12700">
            <a:solidFill>
              <a:srgbClr val="C00000"/>
            </a:solidFill>
          </a:ln>
        </p:spPr>
      </p:pic>
    </p:spTree>
    <p:extLst>
      <p:ext uri="{BB962C8B-B14F-4D97-AF65-F5344CB8AC3E}">
        <p14:creationId xmlns:p14="http://schemas.microsoft.com/office/powerpoint/2010/main" val="6936213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489" y="141625"/>
            <a:ext cx="3755430" cy="3197923"/>
          </a:xfrm>
          <a:prstGeom prst="rect">
            <a:avLst/>
          </a:prstGeom>
          <a:ln w="9525">
            <a:solidFill>
              <a:srgbClr val="C0000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9316" y="0"/>
            <a:ext cx="3047107" cy="5060373"/>
          </a:xfrm>
          <a:prstGeom prst="rect">
            <a:avLst/>
          </a:prstGeom>
          <a:ln>
            <a:solidFill>
              <a:srgbClr val="C00000"/>
            </a:solidFill>
          </a:ln>
        </p:spPr>
      </p:pic>
      <p:sp>
        <p:nvSpPr>
          <p:cNvPr id="4" name="TextBox 3"/>
          <p:cNvSpPr txBox="1"/>
          <p:nvPr/>
        </p:nvSpPr>
        <p:spPr>
          <a:xfrm>
            <a:off x="1232123" y="3952377"/>
            <a:ext cx="4727193" cy="1107996"/>
          </a:xfrm>
          <a:prstGeom prst="rect">
            <a:avLst/>
          </a:prstGeom>
          <a:noFill/>
        </p:spPr>
        <p:txBody>
          <a:bodyPr wrap="none" rtlCol="0">
            <a:spAutoFit/>
          </a:bodyPr>
          <a:lstStyle/>
          <a:p>
            <a:pPr algn="r"/>
            <a:r>
              <a:rPr lang="en-US" sz="1600" dirty="0"/>
              <a:t>Published by John Bell 1806-1837</a:t>
            </a:r>
          </a:p>
          <a:p>
            <a:pPr algn="r"/>
            <a:r>
              <a:rPr lang="en-US" sz="1600" dirty="0"/>
              <a:t>Monthly for 2s/6d (half a crown) with B&amp;W engravings</a:t>
            </a:r>
          </a:p>
          <a:p>
            <a:pPr algn="r"/>
            <a:r>
              <a:rPr lang="en-US" sz="1600" dirty="0"/>
              <a:t>Or 3s/6d for hand </a:t>
            </a:r>
            <a:r>
              <a:rPr lang="en-US" sz="1600" dirty="0" err="1"/>
              <a:t>watercoloured</a:t>
            </a:r>
            <a:endParaRPr lang="en-US" sz="1600" dirty="0"/>
          </a:p>
          <a:p>
            <a:endParaRPr lang="en-US" dirty="0"/>
          </a:p>
        </p:txBody>
      </p:sp>
      <p:sp>
        <p:nvSpPr>
          <p:cNvPr id="5" name="TextBox 4"/>
          <p:cNvSpPr txBox="1"/>
          <p:nvPr/>
        </p:nvSpPr>
        <p:spPr>
          <a:xfrm>
            <a:off x="718601" y="3426299"/>
            <a:ext cx="3090077" cy="300082"/>
          </a:xfrm>
          <a:prstGeom prst="rect">
            <a:avLst/>
          </a:prstGeom>
          <a:noFill/>
        </p:spPr>
        <p:txBody>
          <a:bodyPr wrap="none" rtlCol="0">
            <a:spAutoFit/>
          </a:bodyPr>
          <a:lstStyle/>
          <a:p>
            <a:r>
              <a:rPr lang="en-US" sz="1350" dirty="0"/>
              <a:t>Published by Vernon and Hood 1798-1832</a:t>
            </a:r>
          </a:p>
        </p:txBody>
      </p:sp>
    </p:spTree>
    <p:extLst>
      <p:ext uri="{BB962C8B-B14F-4D97-AF65-F5344CB8AC3E}">
        <p14:creationId xmlns:p14="http://schemas.microsoft.com/office/powerpoint/2010/main" val="9900178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F314E3-63B7-ACD0-E41B-C3835F4FA348}"/>
              </a:ext>
            </a:extLst>
          </p:cNvPr>
          <p:cNvSpPr txBox="1"/>
          <p:nvPr/>
        </p:nvSpPr>
        <p:spPr>
          <a:xfrm>
            <a:off x="4665429" y="80500"/>
            <a:ext cx="3078878" cy="400110"/>
          </a:xfrm>
          <a:prstGeom prst="rect">
            <a:avLst/>
          </a:prstGeom>
          <a:noFill/>
        </p:spPr>
        <p:txBody>
          <a:bodyPr wrap="square" rtlCol="0">
            <a:spAutoFit/>
          </a:bodyPr>
          <a:lstStyle/>
          <a:p>
            <a:pPr algn="ctr"/>
            <a:r>
              <a:rPr lang="en-US" sz="2000" i="1" dirty="0"/>
              <a:t>Ackermann</a:t>
            </a:r>
            <a:r>
              <a:rPr lang="en-US" sz="2000" dirty="0"/>
              <a:t>, October 1811</a:t>
            </a:r>
          </a:p>
        </p:txBody>
      </p:sp>
      <p:pic>
        <p:nvPicPr>
          <p:cNvPr id="6" name="Picture 5">
            <a:extLst>
              <a:ext uri="{FF2B5EF4-FFF2-40B4-BE49-F238E27FC236}">
                <a16:creationId xmlns:a16="http://schemas.microsoft.com/office/drawing/2014/main" id="{7BC61C6F-4474-B010-9DF6-F9B88D9E05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792" y="51412"/>
            <a:ext cx="2801030" cy="5040676"/>
          </a:xfrm>
          <a:prstGeom prst="rect">
            <a:avLst/>
          </a:prstGeom>
          <a:ln>
            <a:solidFill>
              <a:srgbClr val="C00000"/>
            </a:solidFill>
          </a:ln>
        </p:spPr>
      </p:pic>
      <p:pic>
        <p:nvPicPr>
          <p:cNvPr id="2" name="Picture 1">
            <a:extLst>
              <a:ext uri="{FF2B5EF4-FFF2-40B4-BE49-F238E27FC236}">
                <a16:creationId xmlns:a16="http://schemas.microsoft.com/office/drawing/2014/main" id="{C2929409-8BED-05EC-7FE5-CF8848C07BE4}"/>
              </a:ext>
            </a:extLst>
          </p:cNvPr>
          <p:cNvPicPr>
            <a:picLocks noChangeAspect="1"/>
          </p:cNvPicPr>
          <p:nvPr/>
        </p:nvPicPr>
        <p:blipFill rotWithShape="1">
          <a:blip r:embed="rId3">
            <a:extLst>
              <a:ext uri="{28A0092B-C50C-407E-A947-70E740481C1C}">
                <a14:useLocalDpi xmlns:a14="http://schemas.microsoft.com/office/drawing/2010/main" val="0"/>
              </a:ext>
            </a:extLst>
          </a:blip>
          <a:srcRect l="301" t="49103" r="2095" b="10588"/>
          <a:stretch/>
        </p:blipFill>
        <p:spPr>
          <a:xfrm>
            <a:off x="3138127" y="480610"/>
            <a:ext cx="5948907" cy="4421219"/>
          </a:xfrm>
          <a:prstGeom prst="rect">
            <a:avLst/>
          </a:prstGeom>
          <a:ln>
            <a:solidFill>
              <a:srgbClr val="C00000"/>
            </a:solidFill>
          </a:ln>
        </p:spPr>
      </p:pic>
      <p:pic>
        <p:nvPicPr>
          <p:cNvPr id="3" name="Picture 2">
            <a:extLst>
              <a:ext uri="{FF2B5EF4-FFF2-40B4-BE49-F238E27FC236}">
                <a16:creationId xmlns:a16="http://schemas.microsoft.com/office/drawing/2014/main" id="{AF9DD8EE-4083-C442-E26D-61766E40171D}"/>
              </a:ext>
            </a:extLst>
          </p:cNvPr>
          <p:cNvPicPr>
            <a:picLocks noChangeAspect="1"/>
          </p:cNvPicPr>
          <p:nvPr/>
        </p:nvPicPr>
        <p:blipFill rotWithShape="1">
          <a:blip r:embed="rId4"/>
          <a:srcRect l="22835" t="4892" r="39983" b="63166"/>
          <a:stretch/>
        </p:blipFill>
        <p:spPr>
          <a:xfrm>
            <a:off x="7141465" y="731519"/>
            <a:ext cx="1755744" cy="1933745"/>
          </a:xfrm>
          <a:prstGeom prst="rect">
            <a:avLst/>
          </a:prstGeom>
        </p:spPr>
      </p:pic>
    </p:spTree>
    <p:extLst>
      <p:ext uri="{BB962C8B-B14F-4D97-AF65-F5344CB8AC3E}">
        <p14:creationId xmlns:p14="http://schemas.microsoft.com/office/powerpoint/2010/main" val="11832957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9F699C-7ED9-BE4F-C4F0-10BF1249E62D}"/>
              </a:ext>
            </a:extLst>
          </p:cNvPr>
          <p:cNvPicPr>
            <a:picLocks noChangeAspect="1"/>
          </p:cNvPicPr>
          <p:nvPr/>
        </p:nvPicPr>
        <p:blipFill rotWithShape="1">
          <a:blip r:embed="rId3">
            <a:extLst>
              <a:ext uri="{28A0092B-C50C-407E-A947-70E740481C1C}">
                <a14:useLocalDpi xmlns:a14="http://schemas.microsoft.com/office/drawing/2010/main" val="0"/>
              </a:ext>
            </a:extLst>
          </a:blip>
          <a:srcRect l="932"/>
          <a:stretch/>
        </p:blipFill>
        <p:spPr>
          <a:xfrm>
            <a:off x="88900" y="1728216"/>
            <a:ext cx="8966200" cy="1687068"/>
          </a:xfrm>
          <a:prstGeom prst="rect">
            <a:avLst/>
          </a:prstGeom>
          <a:ln>
            <a:solidFill>
              <a:srgbClr val="C00000"/>
            </a:solidFill>
          </a:ln>
        </p:spPr>
      </p:pic>
      <p:sp>
        <p:nvSpPr>
          <p:cNvPr id="3" name="TextBox 2">
            <a:extLst>
              <a:ext uri="{FF2B5EF4-FFF2-40B4-BE49-F238E27FC236}">
                <a16:creationId xmlns:a16="http://schemas.microsoft.com/office/drawing/2014/main" id="{A825AA31-C7E4-E963-218A-06957D723C63}"/>
              </a:ext>
            </a:extLst>
          </p:cNvPr>
          <p:cNvSpPr txBox="1"/>
          <p:nvPr/>
        </p:nvSpPr>
        <p:spPr>
          <a:xfrm>
            <a:off x="448733" y="762000"/>
            <a:ext cx="5699894" cy="369332"/>
          </a:xfrm>
          <a:prstGeom prst="rect">
            <a:avLst/>
          </a:prstGeom>
          <a:noFill/>
        </p:spPr>
        <p:txBody>
          <a:bodyPr wrap="none" rtlCol="0">
            <a:spAutoFit/>
          </a:bodyPr>
          <a:lstStyle/>
          <a:p>
            <a:r>
              <a:rPr lang="en-US" dirty="0"/>
              <a:t>Ackermann’s sent around the world for £4 12s per annum </a:t>
            </a:r>
          </a:p>
        </p:txBody>
      </p:sp>
    </p:spTree>
    <p:extLst>
      <p:ext uri="{BB962C8B-B14F-4D97-AF65-F5344CB8AC3E}">
        <p14:creationId xmlns:p14="http://schemas.microsoft.com/office/powerpoint/2010/main" val="29824931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583201" y="191366"/>
            <a:ext cx="5766320" cy="369332"/>
          </a:xfrm>
          <a:prstGeom prst="rect">
            <a:avLst/>
          </a:prstGeom>
          <a:noFill/>
        </p:spPr>
        <p:txBody>
          <a:bodyPr wrap="square" rtlCol="0">
            <a:spAutoFit/>
          </a:bodyPr>
          <a:lstStyle/>
          <a:p>
            <a:pPr algn="ctr"/>
            <a:r>
              <a:rPr lang="en-US" dirty="0"/>
              <a:t>“Scissor edited” from </a:t>
            </a:r>
            <a:r>
              <a:rPr lang="en-US" i="1" dirty="0"/>
              <a:t>La Belle Assemblée</a:t>
            </a:r>
            <a:r>
              <a:rPr lang="en-US" dirty="0"/>
              <a:t> </a:t>
            </a:r>
          </a:p>
        </p:txBody>
      </p:sp>
      <p:sp>
        <p:nvSpPr>
          <p:cNvPr id="2" name="Rectangle 1"/>
          <p:cNvSpPr/>
          <p:nvPr/>
        </p:nvSpPr>
        <p:spPr>
          <a:xfrm>
            <a:off x="2201282" y="706694"/>
            <a:ext cx="4741435" cy="3993401"/>
          </a:xfrm>
          <a:prstGeom prst="rect">
            <a:avLst/>
          </a:prstGeom>
        </p:spPr>
        <p:txBody>
          <a:bodyPr wrap="square">
            <a:spAutoFit/>
          </a:bodyPr>
          <a:lstStyle/>
          <a:p>
            <a:pPr>
              <a:spcAft>
                <a:spcPts val="900"/>
              </a:spcAft>
            </a:pPr>
            <a:r>
              <a:rPr lang="en-US" b="1" i="1" dirty="0"/>
              <a:t>The Morning Chronicle</a:t>
            </a:r>
            <a:r>
              <a:rPr lang="en-US" dirty="0"/>
              <a:t> (London, England), </a:t>
            </a:r>
            <a:br>
              <a:rPr lang="en-US" dirty="0"/>
            </a:br>
            <a:r>
              <a:rPr lang="en-US" dirty="0"/>
              <a:t>Tuesday, November 1, 1808</a:t>
            </a:r>
          </a:p>
          <a:p>
            <a:pPr>
              <a:spcAft>
                <a:spcPts val="900"/>
              </a:spcAft>
            </a:pPr>
            <a:r>
              <a:rPr lang="en-US" b="1" i="1" dirty="0"/>
              <a:t>The Leeds Mercury</a:t>
            </a:r>
            <a:r>
              <a:rPr lang="en-US" dirty="0"/>
              <a:t> (Leeds, England), </a:t>
            </a:r>
            <a:br>
              <a:rPr lang="en-US" dirty="0"/>
            </a:br>
            <a:r>
              <a:rPr lang="en-US" dirty="0"/>
              <a:t>Saturday, November 5, 1808</a:t>
            </a:r>
          </a:p>
          <a:p>
            <a:pPr>
              <a:spcAft>
                <a:spcPts val="900"/>
              </a:spcAft>
            </a:pPr>
            <a:r>
              <a:rPr lang="en-US" b="1" i="1" dirty="0"/>
              <a:t>Jackson's Oxford Journal</a:t>
            </a:r>
            <a:r>
              <a:rPr lang="en-US" dirty="0"/>
              <a:t> (Oxford, England), </a:t>
            </a:r>
            <a:br>
              <a:rPr lang="en-US" dirty="0"/>
            </a:br>
            <a:r>
              <a:rPr lang="en-US" dirty="0"/>
              <a:t>Saturday, November 5, 1808</a:t>
            </a:r>
          </a:p>
          <a:p>
            <a:pPr>
              <a:spcAft>
                <a:spcPts val="900"/>
              </a:spcAft>
            </a:pPr>
            <a:r>
              <a:rPr lang="en-US" b="1" i="1" dirty="0"/>
              <a:t>The Examiner</a:t>
            </a:r>
            <a:r>
              <a:rPr lang="en-US" dirty="0"/>
              <a:t> (London, England), Sunday, </a:t>
            </a:r>
            <a:br>
              <a:rPr lang="en-US" dirty="0"/>
            </a:br>
            <a:r>
              <a:rPr lang="en-US" dirty="0"/>
              <a:t>November 6, 1808</a:t>
            </a:r>
          </a:p>
          <a:p>
            <a:pPr>
              <a:spcAft>
                <a:spcPts val="900"/>
              </a:spcAft>
            </a:pPr>
            <a:r>
              <a:rPr lang="en-US" b="1" i="1" dirty="0" err="1">
                <a:ea typeface="Arial" charset="0"/>
                <a:cs typeface="Arial" charset="0"/>
              </a:rPr>
              <a:t>Trewman's</a:t>
            </a:r>
            <a:r>
              <a:rPr lang="en-US" b="1" i="1" dirty="0">
                <a:ea typeface="Arial" charset="0"/>
                <a:cs typeface="Arial" charset="0"/>
              </a:rPr>
              <a:t> Exeter Flying Post </a:t>
            </a:r>
            <a:r>
              <a:rPr lang="en-US" dirty="0">
                <a:ea typeface="Arial" charset="0"/>
                <a:cs typeface="Arial" charset="0"/>
              </a:rPr>
              <a:t> (Exeter, England), </a:t>
            </a:r>
            <a:br>
              <a:rPr lang="en-US" dirty="0">
                <a:ea typeface="Arial" charset="0"/>
                <a:cs typeface="Arial" charset="0"/>
              </a:rPr>
            </a:br>
            <a:r>
              <a:rPr lang="en-US" dirty="0">
                <a:ea typeface="Arial" charset="0"/>
                <a:cs typeface="Arial" charset="0"/>
              </a:rPr>
              <a:t>Thursday, November 10, 1808; Issue 2322</a:t>
            </a:r>
          </a:p>
          <a:p>
            <a:r>
              <a:rPr lang="en-US" b="1" i="1" dirty="0"/>
              <a:t>The Derby Mercury</a:t>
            </a:r>
            <a:r>
              <a:rPr lang="en-US" dirty="0"/>
              <a:t> (Derby, England), </a:t>
            </a:r>
            <a:br>
              <a:rPr lang="en-US" dirty="0"/>
            </a:br>
            <a:r>
              <a:rPr lang="en-US" dirty="0"/>
              <a:t>Thursday, November 10, 1808; Issue 3990</a:t>
            </a:r>
          </a:p>
        </p:txBody>
      </p:sp>
    </p:spTree>
    <p:extLst>
      <p:ext uri="{BB962C8B-B14F-4D97-AF65-F5344CB8AC3E}">
        <p14:creationId xmlns:p14="http://schemas.microsoft.com/office/powerpoint/2010/main" val="21621182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5-09-14 at 2.28.52 PM.png"/>
          <p:cNvPicPr>
            <a:picLocks noChangeAspect="1"/>
          </p:cNvPicPr>
          <p:nvPr/>
        </p:nvPicPr>
        <p:blipFill rotWithShape="1">
          <a:blip r:embed="rId3">
            <a:extLst>
              <a:ext uri="{28A0092B-C50C-407E-A947-70E740481C1C}">
                <a14:useLocalDpi xmlns:a14="http://schemas.microsoft.com/office/drawing/2010/main" val="0"/>
              </a:ext>
            </a:extLst>
          </a:blip>
          <a:srcRect l="8069" r="6546"/>
          <a:stretch/>
        </p:blipFill>
        <p:spPr>
          <a:xfrm>
            <a:off x="322970" y="81692"/>
            <a:ext cx="2380473" cy="4911170"/>
          </a:xfrm>
          <a:prstGeom prst="rect">
            <a:avLst/>
          </a:prstGeom>
          <a:ln w="9525">
            <a:solidFill>
              <a:srgbClr val="C00000"/>
            </a:solidFill>
          </a:ln>
        </p:spPr>
      </p:pic>
      <p:pic>
        <p:nvPicPr>
          <p:cNvPr id="8" name="Picture 7" descr="Screen Shot 2015-09-14 at 2.29.03 PM.png"/>
          <p:cNvPicPr>
            <a:picLocks noChangeAspect="1"/>
          </p:cNvPicPr>
          <p:nvPr/>
        </p:nvPicPr>
        <p:blipFill rotWithShape="1">
          <a:blip r:embed="rId4">
            <a:extLst>
              <a:ext uri="{28A0092B-C50C-407E-A947-70E740481C1C}">
                <a14:useLocalDpi xmlns:a14="http://schemas.microsoft.com/office/drawing/2010/main" val="0"/>
              </a:ext>
            </a:extLst>
          </a:blip>
          <a:srcRect l="7984" r="4766"/>
          <a:stretch/>
        </p:blipFill>
        <p:spPr>
          <a:xfrm>
            <a:off x="6458178" y="50018"/>
            <a:ext cx="2482575" cy="4942844"/>
          </a:xfrm>
          <a:prstGeom prst="rect">
            <a:avLst/>
          </a:prstGeom>
          <a:ln w="9525">
            <a:solidFill>
              <a:srgbClr val="C00000"/>
            </a:solidFill>
          </a:ln>
        </p:spPr>
      </p:pic>
      <p:pic>
        <p:nvPicPr>
          <p:cNvPr id="9" name="Picture 8" descr="Screen Shot 2015-09-14 at 2.29.12 PM.png"/>
          <p:cNvPicPr>
            <a:picLocks noChangeAspect="1"/>
          </p:cNvPicPr>
          <p:nvPr/>
        </p:nvPicPr>
        <p:blipFill rotWithShape="1">
          <a:blip r:embed="rId5">
            <a:extLst>
              <a:ext uri="{28A0092B-C50C-407E-A947-70E740481C1C}">
                <a14:useLocalDpi xmlns:a14="http://schemas.microsoft.com/office/drawing/2010/main" val="0"/>
              </a:ext>
            </a:extLst>
          </a:blip>
          <a:srcRect l="4639" r="48359" b="35295"/>
          <a:stretch/>
        </p:blipFill>
        <p:spPr>
          <a:xfrm>
            <a:off x="3219600" y="519970"/>
            <a:ext cx="2704799" cy="4574629"/>
          </a:xfrm>
          <a:prstGeom prst="rect">
            <a:avLst/>
          </a:prstGeom>
          <a:ln w="9525">
            <a:solidFill>
              <a:srgbClr val="C00000"/>
            </a:solidFill>
          </a:ln>
        </p:spPr>
      </p:pic>
      <p:sp>
        <p:nvSpPr>
          <p:cNvPr id="10" name="TextBox 9"/>
          <p:cNvSpPr txBox="1"/>
          <p:nvPr/>
        </p:nvSpPr>
        <p:spPr>
          <a:xfrm>
            <a:off x="1725805" y="150638"/>
            <a:ext cx="5692389" cy="369332"/>
          </a:xfrm>
          <a:prstGeom prst="rect">
            <a:avLst/>
          </a:prstGeom>
          <a:noFill/>
        </p:spPr>
        <p:txBody>
          <a:bodyPr wrap="square" rtlCol="0">
            <a:spAutoFit/>
          </a:bodyPr>
          <a:lstStyle/>
          <a:p>
            <a:pPr algn="ctr"/>
            <a:r>
              <a:rPr lang="en-US" i="1" dirty="0"/>
              <a:t>Ackermann </a:t>
            </a:r>
            <a:r>
              <a:rPr lang="en-US" dirty="0"/>
              <a:t>January 1809</a:t>
            </a:r>
          </a:p>
        </p:txBody>
      </p:sp>
    </p:spTree>
    <p:extLst>
      <p:ext uri="{BB962C8B-B14F-4D97-AF65-F5344CB8AC3E}">
        <p14:creationId xmlns:p14="http://schemas.microsoft.com/office/powerpoint/2010/main" val="31842822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2455" y="1508037"/>
            <a:ext cx="2971053" cy="1920963"/>
          </a:xfrm>
        </p:spPr>
        <p:txBody>
          <a:bodyPr>
            <a:normAutofit/>
          </a:bodyPr>
          <a:lstStyle/>
          <a:p>
            <a:pPr algn="ctr"/>
            <a:r>
              <a:rPr lang="en-US" sz="2800" i="1" dirty="0">
                <a:latin typeface="+mn-lt"/>
              </a:rPr>
              <a:t>Worcester Gazette </a:t>
            </a:r>
            <a:r>
              <a:rPr lang="en-US" sz="2800" dirty="0">
                <a:latin typeface="+mn-lt"/>
              </a:rPr>
              <a:t>(Worcester, MA)</a:t>
            </a:r>
            <a:br>
              <a:rPr lang="en-US" sz="2800" dirty="0">
                <a:latin typeface="+mn-lt"/>
              </a:rPr>
            </a:br>
            <a:r>
              <a:rPr lang="en-US" sz="2800" dirty="0">
                <a:latin typeface="+mn-lt"/>
              </a:rPr>
              <a:t>07 June 1809</a:t>
            </a:r>
          </a:p>
        </p:txBody>
      </p:sp>
      <p:pic>
        <p:nvPicPr>
          <p:cNvPr id="5" name="Picture 4" descr="Screen Shot 2015-09-14 at 2.32.1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491" y="0"/>
            <a:ext cx="3849977" cy="5149713"/>
          </a:xfrm>
          <a:prstGeom prst="rect">
            <a:avLst/>
          </a:prstGeom>
          <a:ln w="12700">
            <a:solidFill>
              <a:srgbClr val="C00000"/>
            </a:solidFill>
          </a:ln>
        </p:spPr>
      </p:pic>
    </p:spTree>
    <p:extLst>
      <p:ext uri="{BB962C8B-B14F-4D97-AF65-F5344CB8AC3E}">
        <p14:creationId xmlns:p14="http://schemas.microsoft.com/office/powerpoint/2010/main" val="14666655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6D6C116-3BED-989A-BF91-DE0BAC170B90}"/>
              </a:ext>
            </a:extLst>
          </p:cNvPr>
          <p:cNvPicPr>
            <a:picLocks noChangeAspect="1"/>
          </p:cNvPicPr>
          <p:nvPr/>
        </p:nvPicPr>
        <p:blipFill rotWithShape="1">
          <a:blip r:embed="rId3"/>
          <a:srcRect b="26890"/>
          <a:stretch/>
        </p:blipFill>
        <p:spPr>
          <a:xfrm>
            <a:off x="88900" y="63017"/>
            <a:ext cx="4125056" cy="5017466"/>
          </a:xfrm>
          <a:prstGeom prst="rect">
            <a:avLst/>
          </a:prstGeom>
          <a:ln>
            <a:solidFill>
              <a:srgbClr val="C00000"/>
            </a:solidFill>
          </a:ln>
        </p:spPr>
      </p:pic>
      <p:sp>
        <p:nvSpPr>
          <p:cNvPr id="5" name="TextBox 4">
            <a:extLst>
              <a:ext uri="{FF2B5EF4-FFF2-40B4-BE49-F238E27FC236}">
                <a16:creationId xmlns:a16="http://schemas.microsoft.com/office/drawing/2014/main" id="{CDBC6889-8556-3A49-28E9-9990D5163853}"/>
              </a:ext>
            </a:extLst>
          </p:cNvPr>
          <p:cNvSpPr txBox="1"/>
          <p:nvPr/>
        </p:nvSpPr>
        <p:spPr>
          <a:xfrm>
            <a:off x="4213956" y="4703129"/>
            <a:ext cx="1923347" cy="307777"/>
          </a:xfrm>
          <a:prstGeom prst="rect">
            <a:avLst/>
          </a:prstGeom>
          <a:noFill/>
        </p:spPr>
        <p:txBody>
          <a:bodyPr wrap="none" rtlCol="0">
            <a:spAutoFit/>
          </a:bodyPr>
          <a:lstStyle/>
          <a:p>
            <a:r>
              <a:rPr lang="en-GB" sz="1400" i="1" dirty="0"/>
              <a:t>Ackermann</a:t>
            </a:r>
            <a:r>
              <a:rPr lang="en-GB" sz="1400" dirty="0"/>
              <a:t> March 1813</a:t>
            </a:r>
          </a:p>
        </p:txBody>
      </p:sp>
      <p:pic>
        <p:nvPicPr>
          <p:cNvPr id="8" name="Picture 7" descr="A brown pillow with ruffles&#10;&#10;Description automatically generated with medium confidence">
            <a:extLst>
              <a:ext uri="{FF2B5EF4-FFF2-40B4-BE49-F238E27FC236}">
                <a16:creationId xmlns:a16="http://schemas.microsoft.com/office/drawing/2014/main" id="{146A6AC8-6D03-5963-2ABA-3F0DE5E59919}"/>
              </a:ext>
            </a:extLst>
          </p:cNvPr>
          <p:cNvPicPr>
            <a:picLocks noChangeAspect="1"/>
          </p:cNvPicPr>
          <p:nvPr/>
        </p:nvPicPr>
        <p:blipFill>
          <a:blip r:embed="rId4"/>
          <a:stretch>
            <a:fillRect/>
          </a:stretch>
        </p:blipFill>
        <p:spPr>
          <a:xfrm>
            <a:off x="4469806" y="241540"/>
            <a:ext cx="4185211" cy="3737394"/>
          </a:xfrm>
          <a:prstGeom prst="rect">
            <a:avLst/>
          </a:prstGeom>
          <a:ln>
            <a:solidFill>
              <a:srgbClr val="C00000"/>
            </a:solidFill>
          </a:ln>
        </p:spPr>
      </p:pic>
      <p:sp>
        <p:nvSpPr>
          <p:cNvPr id="9" name="TextBox 8">
            <a:extLst>
              <a:ext uri="{FF2B5EF4-FFF2-40B4-BE49-F238E27FC236}">
                <a16:creationId xmlns:a16="http://schemas.microsoft.com/office/drawing/2014/main" id="{B1C20B10-754A-2E9C-1321-E865143B1323}"/>
              </a:ext>
            </a:extLst>
          </p:cNvPr>
          <p:cNvSpPr txBox="1"/>
          <p:nvPr/>
        </p:nvSpPr>
        <p:spPr>
          <a:xfrm>
            <a:off x="5520906" y="4020499"/>
            <a:ext cx="1662699" cy="369332"/>
          </a:xfrm>
          <a:prstGeom prst="rect">
            <a:avLst/>
          </a:prstGeom>
          <a:noFill/>
        </p:spPr>
        <p:txBody>
          <a:bodyPr wrap="none" rtlCol="0">
            <a:spAutoFit/>
          </a:bodyPr>
          <a:lstStyle/>
          <a:p>
            <a:r>
              <a:rPr lang="en-GB" dirty="0"/>
              <a:t>Austen’s pelisse</a:t>
            </a:r>
          </a:p>
        </p:txBody>
      </p:sp>
    </p:spTree>
    <p:extLst>
      <p:ext uri="{BB962C8B-B14F-4D97-AF65-F5344CB8AC3E}">
        <p14:creationId xmlns:p14="http://schemas.microsoft.com/office/powerpoint/2010/main" val="18550308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F53CE58-8470-AB94-0FC6-96369AF6F16E}"/>
              </a:ext>
            </a:extLst>
          </p:cNvPr>
          <p:cNvSpPr txBox="1"/>
          <p:nvPr/>
        </p:nvSpPr>
        <p:spPr>
          <a:xfrm>
            <a:off x="4352544" y="4280263"/>
            <a:ext cx="4412974" cy="800219"/>
          </a:xfrm>
          <a:prstGeom prst="rect">
            <a:avLst/>
          </a:prstGeom>
          <a:noFill/>
        </p:spPr>
        <p:txBody>
          <a:bodyPr wrap="square" rtlCol="0">
            <a:spAutoFit/>
          </a:bodyPr>
          <a:lstStyle/>
          <a:p>
            <a:r>
              <a:rPr lang="en-US" sz="1400" i="1" dirty="0"/>
              <a:t>24 May 1813</a:t>
            </a:r>
          </a:p>
          <a:p>
            <a:r>
              <a:rPr lang="en-US" sz="1600" dirty="0"/>
              <a:t>“I went to </a:t>
            </a:r>
            <a:r>
              <a:rPr lang="en-US" sz="1600" dirty="0" err="1"/>
              <a:t>Laytons</a:t>
            </a:r>
            <a:r>
              <a:rPr lang="en-US" sz="1600" dirty="0"/>
              <a:t>…and got my mother’s [black </a:t>
            </a:r>
            <a:r>
              <a:rPr lang="en-US" sz="1600" dirty="0" err="1"/>
              <a:t>sarsnet</a:t>
            </a:r>
            <a:r>
              <a:rPr lang="en-US" sz="1600" dirty="0"/>
              <a:t>] gown, 7 yards at 6s/6d.”</a:t>
            </a:r>
          </a:p>
        </p:txBody>
      </p:sp>
      <p:pic>
        <p:nvPicPr>
          <p:cNvPr id="2" name="Picture 1" descr="A page of a book&#10;&#10;Description automatically generated with medium confidence">
            <a:extLst>
              <a:ext uri="{FF2B5EF4-FFF2-40B4-BE49-F238E27FC236}">
                <a16:creationId xmlns:a16="http://schemas.microsoft.com/office/drawing/2014/main" id="{A69E76EF-E1A6-6A37-249D-4F2302F7E6B9}"/>
              </a:ext>
            </a:extLst>
          </p:cNvPr>
          <p:cNvPicPr>
            <a:picLocks noChangeAspect="1"/>
          </p:cNvPicPr>
          <p:nvPr/>
        </p:nvPicPr>
        <p:blipFill rotWithShape="1">
          <a:blip r:embed="rId3"/>
          <a:srcRect b="7653"/>
          <a:stretch/>
        </p:blipFill>
        <p:spPr>
          <a:xfrm>
            <a:off x="3155447" y="63019"/>
            <a:ext cx="5988553" cy="4068510"/>
          </a:xfrm>
          <a:prstGeom prst="rect">
            <a:avLst/>
          </a:prstGeom>
          <a:ln>
            <a:solidFill>
              <a:srgbClr val="C00000"/>
            </a:solidFill>
          </a:ln>
        </p:spPr>
      </p:pic>
      <p:sp>
        <p:nvSpPr>
          <p:cNvPr id="4" name="Oval 3">
            <a:extLst>
              <a:ext uri="{FF2B5EF4-FFF2-40B4-BE49-F238E27FC236}">
                <a16:creationId xmlns:a16="http://schemas.microsoft.com/office/drawing/2014/main" id="{CFC6E07F-FED0-3F38-0822-A2F4C7DB5DE3}"/>
              </a:ext>
            </a:extLst>
          </p:cNvPr>
          <p:cNvSpPr/>
          <p:nvPr/>
        </p:nvSpPr>
        <p:spPr>
          <a:xfrm>
            <a:off x="6077028" y="872190"/>
            <a:ext cx="2783508" cy="1123122"/>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group of buildings with shops&#10;&#10;Description automatically generated">
            <a:extLst>
              <a:ext uri="{FF2B5EF4-FFF2-40B4-BE49-F238E27FC236}">
                <a16:creationId xmlns:a16="http://schemas.microsoft.com/office/drawing/2014/main" id="{CBC91245-8EAD-8E0D-D058-C70945994202}"/>
              </a:ext>
            </a:extLst>
          </p:cNvPr>
          <p:cNvPicPr>
            <a:picLocks noChangeAspect="1"/>
          </p:cNvPicPr>
          <p:nvPr/>
        </p:nvPicPr>
        <p:blipFill rotWithShape="1">
          <a:blip r:embed="rId4"/>
          <a:srcRect l="6546" r="16312"/>
          <a:stretch/>
        </p:blipFill>
        <p:spPr>
          <a:xfrm>
            <a:off x="89957" y="385253"/>
            <a:ext cx="5474925" cy="3895010"/>
          </a:xfrm>
          <a:prstGeom prst="rect">
            <a:avLst/>
          </a:prstGeom>
        </p:spPr>
      </p:pic>
    </p:spTree>
    <p:extLst>
      <p:ext uri="{BB962C8B-B14F-4D97-AF65-F5344CB8AC3E}">
        <p14:creationId xmlns:p14="http://schemas.microsoft.com/office/powerpoint/2010/main" val="37989854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indoor, bed, blanket, pillow&#10;&#10;Description automatically generated">
            <a:extLst>
              <a:ext uri="{FF2B5EF4-FFF2-40B4-BE49-F238E27FC236}">
                <a16:creationId xmlns:a16="http://schemas.microsoft.com/office/drawing/2014/main" id="{DA997D55-282E-B9A5-67AA-94351EEEFC16}"/>
              </a:ext>
            </a:extLst>
          </p:cNvPr>
          <p:cNvPicPr>
            <a:picLocks noChangeAspect="1"/>
          </p:cNvPicPr>
          <p:nvPr/>
        </p:nvPicPr>
        <p:blipFill>
          <a:blip r:embed="rId3"/>
          <a:stretch>
            <a:fillRect/>
          </a:stretch>
        </p:blipFill>
        <p:spPr>
          <a:xfrm>
            <a:off x="0" y="175903"/>
            <a:ext cx="6388925" cy="4791693"/>
          </a:xfrm>
          <a:prstGeom prst="rect">
            <a:avLst/>
          </a:prstGeom>
          <a:ln w="9525">
            <a:solidFill>
              <a:srgbClr val="C00000"/>
            </a:solidFill>
          </a:ln>
        </p:spPr>
      </p:pic>
      <p:sp>
        <p:nvSpPr>
          <p:cNvPr id="4" name="TextBox 3">
            <a:extLst>
              <a:ext uri="{FF2B5EF4-FFF2-40B4-BE49-F238E27FC236}">
                <a16:creationId xmlns:a16="http://schemas.microsoft.com/office/drawing/2014/main" id="{B0A0F9D9-DD8C-AF76-6D72-FDBD0635BE5B}"/>
              </a:ext>
            </a:extLst>
          </p:cNvPr>
          <p:cNvSpPr txBox="1"/>
          <p:nvPr/>
        </p:nvSpPr>
        <p:spPr>
          <a:xfrm>
            <a:off x="5400136" y="177060"/>
            <a:ext cx="3520345" cy="1582729"/>
          </a:xfrm>
          <a:prstGeom prst="rect">
            <a:avLst/>
          </a:prstGeom>
          <a:solidFill>
            <a:srgbClr val="FCFBF1"/>
          </a:solidFill>
          <a:ln w="50800">
            <a:solidFill>
              <a:srgbClr val="7030A0"/>
            </a:solidFill>
          </a:ln>
        </p:spPr>
        <p:txBody>
          <a:bodyPr wrap="square" rtlCol="0">
            <a:spAutoFit/>
          </a:bodyPr>
          <a:lstStyle/>
          <a:p>
            <a:r>
              <a:rPr lang="en-US" sz="2000" dirty="0"/>
              <a:t>“Only, my pattern gown is at Hartfield. No, you shall send it to… But then, Mrs. Goddard will want to see it…”</a:t>
            </a:r>
          </a:p>
          <a:p>
            <a:pPr algn="r"/>
            <a:r>
              <a:rPr lang="en-US" sz="1600" dirty="0"/>
              <a:t>Harriet Smith, </a:t>
            </a:r>
            <a:r>
              <a:rPr lang="en-US" sz="1600" i="1" dirty="0"/>
              <a:t>Emma</a:t>
            </a:r>
          </a:p>
        </p:txBody>
      </p:sp>
      <p:sp>
        <p:nvSpPr>
          <p:cNvPr id="5" name="TextBox 4">
            <a:extLst>
              <a:ext uri="{FF2B5EF4-FFF2-40B4-BE49-F238E27FC236}">
                <a16:creationId xmlns:a16="http://schemas.microsoft.com/office/drawing/2014/main" id="{B5EF1313-046B-8C3A-8254-6BD69F186BD8}"/>
              </a:ext>
            </a:extLst>
          </p:cNvPr>
          <p:cNvSpPr txBox="1"/>
          <p:nvPr/>
        </p:nvSpPr>
        <p:spPr>
          <a:xfrm>
            <a:off x="0" y="4791693"/>
            <a:ext cx="1354089" cy="276999"/>
          </a:xfrm>
          <a:prstGeom prst="rect">
            <a:avLst/>
          </a:prstGeom>
          <a:noFill/>
        </p:spPr>
        <p:txBody>
          <a:bodyPr wrap="none" rtlCol="0">
            <a:spAutoFit/>
          </a:bodyPr>
          <a:lstStyle/>
          <a:p>
            <a:r>
              <a:rPr lang="en-US" sz="1200" dirty="0"/>
              <a:t>V &amp; A, T.356-1965</a:t>
            </a:r>
          </a:p>
        </p:txBody>
      </p:sp>
      <p:sp>
        <p:nvSpPr>
          <p:cNvPr id="6" name="TextBox 5">
            <a:extLst>
              <a:ext uri="{FF2B5EF4-FFF2-40B4-BE49-F238E27FC236}">
                <a16:creationId xmlns:a16="http://schemas.microsoft.com/office/drawing/2014/main" id="{1F4C5EA5-F94B-5AC5-C37A-3B8AC9E3D618}"/>
              </a:ext>
            </a:extLst>
          </p:cNvPr>
          <p:cNvSpPr txBox="1"/>
          <p:nvPr/>
        </p:nvSpPr>
        <p:spPr>
          <a:xfrm>
            <a:off x="6487064" y="4701396"/>
            <a:ext cx="2244397" cy="307777"/>
          </a:xfrm>
          <a:prstGeom prst="rect">
            <a:avLst/>
          </a:prstGeom>
          <a:noFill/>
        </p:spPr>
        <p:txBody>
          <a:bodyPr wrap="none" rtlCol="0">
            <a:spAutoFit/>
          </a:bodyPr>
          <a:lstStyle/>
          <a:p>
            <a:r>
              <a:rPr lang="en-GB" sz="1400" dirty="0"/>
              <a:t>Victoria and Albert Museum</a:t>
            </a:r>
          </a:p>
        </p:txBody>
      </p:sp>
    </p:spTree>
    <p:extLst>
      <p:ext uri="{BB962C8B-B14F-4D97-AF65-F5344CB8AC3E}">
        <p14:creationId xmlns:p14="http://schemas.microsoft.com/office/powerpoint/2010/main" val="17091909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422CAC-78AA-1173-BB5B-63774708F4C6}"/>
              </a:ext>
            </a:extLst>
          </p:cNvPr>
          <p:cNvSpPr txBox="1"/>
          <p:nvPr/>
        </p:nvSpPr>
        <p:spPr>
          <a:xfrm>
            <a:off x="622483" y="354328"/>
            <a:ext cx="6544734" cy="923330"/>
          </a:xfrm>
          <a:prstGeom prst="rect">
            <a:avLst/>
          </a:prstGeom>
          <a:noFill/>
        </p:spPr>
        <p:txBody>
          <a:bodyPr wrap="square" rtlCol="0">
            <a:spAutoFit/>
          </a:bodyPr>
          <a:lstStyle/>
          <a:p>
            <a:r>
              <a:rPr lang="en-US" sz="1600" i="1" dirty="0"/>
              <a:t>24 December 1798</a:t>
            </a:r>
          </a:p>
          <a:p>
            <a:r>
              <a:rPr lang="en-US" dirty="0"/>
              <a:t>“I cannot determine what to do about my new gown; I wish such things were to be bought ready made.” </a:t>
            </a:r>
          </a:p>
        </p:txBody>
      </p:sp>
      <p:sp>
        <p:nvSpPr>
          <p:cNvPr id="3" name="TextBox 2">
            <a:extLst>
              <a:ext uri="{FF2B5EF4-FFF2-40B4-BE49-F238E27FC236}">
                <a16:creationId xmlns:a16="http://schemas.microsoft.com/office/drawing/2014/main" id="{FFE1A268-7DB8-F019-59E5-351F51242AEC}"/>
              </a:ext>
            </a:extLst>
          </p:cNvPr>
          <p:cNvSpPr txBox="1"/>
          <p:nvPr/>
        </p:nvSpPr>
        <p:spPr>
          <a:xfrm>
            <a:off x="622483" y="1450169"/>
            <a:ext cx="3502255" cy="1754326"/>
          </a:xfrm>
          <a:prstGeom prst="rect">
            <a:avLst/>
          </a:prstGeom>
          <a:noFill/>
        </p:spPr>
        <p:txBody>
          <a:bodyPr wrap="square" rtlCol="0">
            <a:spAutoFit/>
          </a:bodyPr>
          <a:lstStyle/>
          <a:p>
            <a:r>
              <a:rPr lang="en-US" sz="1600" i="1" dirty="0"/>
              <a:t>1 November 1800</a:t>
            </a:r>
          </a:p>
          <a:p>
            <a:r>
              <a:rPr lang="en-US" dirty="0"/>
              <a:t>“I have heard from Charles [awaiting orders on the Endymion] and am to send his shirts by half dozens as they are finished;--one set will go next week.”</a:t>
            </a:r>
          </a:p>
        </p:txBody>
      </p:sp>
      <p:grpSp>
        <p:nvGrpSpPr>
          <p:cNvPr id="7" name="Group 6">
            <a:extLst>
              <a:ext uri="{FF2B5EF4-FFF2-40B4-BE49-F238E27FC236}">
                <a16:creationId xmlns:a16="http://schemas.microsoft.com/office/drawing/2014/main" id="{82E4DC77-8AE0-4437-FD89-BA1CCAA4809E}"/>
              </a:ext>
            </a:extLst>
          </p:cNvPr>
          <p:cNvGrpSpPr/>
          <p:nvPr/>
        </p:nvGrpSpPr>
        <p:grpSpPr>
          <a:xfrm>
            <a:off x="4679950" y="2207302"/>
            <a:ext cx="4246598" cy="2825930"/>
            <a:chOff x="4679950" y="2207302"/>
            <a:chExt cx="4246598" cy="2825930"/>
          </a:xfrm>
        </p:grpSpPr>
        <p:pic>
          <p:nvPicPr>
            <p:cNvPr id="5" name="Picture 4" descr="Text, letter&#10;&#10;Description automatically generated">
              <a:extLst>
                <a:ext uri="{FF2B5EF4-FFF2-40B4-BE49-F238E27FC236}">
                  <a16:creationId xmlns:a16="http://schemas.microsoft.com/office/drawing/2014/main" id="{77E4345E-92C0-7F8C-72B0-643787C118E2}"/>
                </a:ext>
              </a:extLst>
            </p:cNvPr>
            <p:cNvPicPr>
              <a:picLocks noChangeAspect="1"/>
            </p:cNvPicPr>
            <p:nvPr/>
          </p:nvPicPr>
          <p:blipFill>
            <a:blip r:embed="rId3"/>
            <a:stretch>
              <a:fillRect/>
            </a:stretch>
          </p:blipFill>
          <p:spPr>
            <a:xfrm>
              <a:off x="4679950" y="2207302"/>
              <a:ext cx="4246598" cy="2581870"/>
            </a:xfrm>
            <a:prstGeom prst="rect">
              <a:avLst/>
            </a:prstGeom>
            <a:ln>
              <a:solidFill>
                <a:srgbClr val="C00000"/>
              </a:solidFill>
            </a:ln>
          </p:spPr>
        </p:pic>
        <p:sp>
          <p:nvSpPr>
            <p:cNvPr id="6" name="TextBox 5">
              <a:extLst>
                <a:ext uri="{FF2B5EF4-FFF2-40B4-BE49-F238E27FC236}">
                  <a16:creationId xmlns:a16="http://schemas.microsoft.com/office/drawing/2014/main" id="{51F137A9-C8C1-540E-8623-948501D1793C}"/>
                </a:ext>
              </a:extLst>
            </p:cNvPr>
            <p:cNvSpPr txBox="1"/>
            <p:nvPr/>
          </p:nvSpPr>
          <p:spPr>
            <a:xfrm>
              <a:off x="6107148" y="4725455"/>
              <a:ext cx="2819400" cy="307777"/>
            </a:xfrm>
            <a:prstGeom prst="rect">
              <a:avLst/>
            </a:prstGeom>
            <a:noFill/>
            <a:ln>
              <a:noFill/>
            </a:ln>
          </p:spPr>
          <p:txBody>
            <a:bodyPr wrap="square" rtlCol="0">
              <a:spAutoFit/>
            </a:bodyPr>
            <a:lstStyle/>
            <a:p>
              <a:pPr algn="r"/>
              <a:r>
                <a:rPr lang="en-US" sz="1400" dirty="0"/>
                <a:t>9 March 1814, </a:t>
              </a:r>
              <a:r>
                <a:rPr lang="en-US" sz="1400" i="1" dirty="0"/>
                <a:t>Morning Chronicle</a:t>
              </a:r>
            </a:p>
          </p:txBody>
        </p:sp>
      </p:grpSp>
    </p:spTree>
    <p:extLst>
      <p:ext uri="{BB962C8B-B14F-4D97-AF65-F5344CB8AC3E}">
        <p14:creationId xmlns:p14="http://schemas.microsoft.com/office/powerpoint/2010/main" val="2249826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1818-10-ac-lace-over-satn-slip-rose-satin-corsage.jpg"/>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12450" t="5051" r="12218" b="15320"/>
          <a:stretch/>
        </p:blipFill>
        <p:spPr>
          <a:xfrm>
            <a:off x="7372420" y="1975529"/>
            <a:ext cx="1708370" cy="3105851"/>
          </a:xfrm>
          <a:prstGeom prst="rect">
            <a:avLst/>
          </a:prstGeom>
          <a:ln w="9525">
            <a:solidFill>
              <a:srgbClr val="C00000"/>
            </a:solidFill>
          </a:ln>
        </p:spPr>
      </p:pic>
      <p:pic>
        <p:nvPicPr>
          <p:cNvPr id="15" name="Picture 14" descr="1812-mccord-gold-close.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630390" y="3799737"/>
            <a:ext cx="2585833" cy="1293376"/>
          </a:xfrm>
          <a:prstGeom prst="rect">
            <a:avLst/>
          </a:prstGeom>
          <a:ln w="9525">
            <a:solidFill>
              <a:srgbClr val="C00000"/>
            </a:solidFill>
          </a:ln>
        </p:spPr>
      </p:pic>
      <p:pic>
        <p:nvPicPr>
          <p:cNvPr id="16" name="Picture 15" descr="1815-ball.png"/>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10038" t="2819" r="17675" b="8493"/>
          <a:stretch/>
        </p:blipFill>
        <p:spPr>
          <a:xfrm>
            <a:off x="5776001" y="1955499"/>
            <a:ext cx="1403028" cy="3105312"/>
          </a:xfrm>
          <a:prstGeom prst="rect">
            <a:avLst/>
          </a:prstGeom>
          <a:ln w="9525">
            <a:solidFill>
              <a:srgbClr val="C00000"/>
            </a:solidFill>
          </a:ln>
        </p:spPr>
      </p:pic>
      <p:pic>
        <p:nvPicPr>
          <p:cNvPr id="10" name="Picture 9" descr="A picture containing text, indoor, painting, picture frame&#10;&#10;Description automatically generated">
            <a:extLst>
              <a:ext uri="{FF2B5EF4-FFF2-40B4-BE49-F238E27FC236}">
                <a16:creationId xmlns:a16="http://schemas.microsoft.com/office/drawing/2014/main" id="{772816F7-D719-D92D-D9D7-45C6B53327FD}"/>
              </a:ext>
            </a:extLst>
          </p:cNvPr>
          <p:cNvPicPr>
            <a:picLocks noChangeAspect="1"/>
          </p:cNvPicPr>
          <p:nvPr/>
        </p:nvPicPr>
        <p:blipFill rotWithShape="1">
          <a:blip r:embed="rId8"/>
          <a:srcRect l="25099" t="19712" r="31416" b="14395"/>
          <a:stretch/>
        </p:blipFill>
        <p:spPr>
          <a:xfrm>
            <a:off x="72586" y="166074"/>
            <a:ext cx="1961830" cy="3618910"/>
          </a:xfrm>
          <a:prstGeom prst="rect">
            <a:avLst/>
          </a:prstGeom>
          <a:ln>
            <a:solidFill>
              <a:srgbClr val="C00000"/>
            </a:solidFill>
          </a:ln>
        </p:spPr>
      </p:pic>
      <p:sp>
        <p:nvSpPr>
          <p:cNvPr id="2" name="TextBox 1"/>
          <p:cNvSpPr txBox="1"/>
          <p:nvPr/>
        </p:nvSpPr>
        <p:spPr>
          <a:xfrm>
            <a:off x="173940" y="242369"/>
            <a:ext cx="523990" cy="307777"/>
          </a:xfrm>
          <a:prstGeom prst="rect">
            <a:avLst/>
          </a:prstGeom>
          <a:noFill/>
          <a:ln>
            <a:noFill/>
          </a:ln>
        </p:spPr>
        <p:txBody>
          <a:bodyPr wrap="none" rtlCol="0">
            <a:spAutoFit/>
          </a:bodyPr>
          <a:lstStyle/>
          <a:p>
            <a:r>
              <a:rPr lang="en-US" sz="1400" dirty="0"/>
              <a:t>1794</a:t>
            </a:r>
          </a:p>
        </p:txBody>
      </p:sp>
      <p:pic>
        <p:nvPicPr>
          <p:cNvPr id="4" name="Picture 3" descr="1800-artstor-AMICO_CLARK_103902762.jpg"/>
          <p:cNvPicPr>
            <a:picLocks noChangeAspect="1"/>
          </p:cNvPicPr>
          <p:nvPr/>
        </p:nvPicPr>
        <p:blipFill rotWithShape="1">
          <a:blip r:embed="rId9">
            <a:extLst>
              <a:ext uri="{28A0092B-C50C-407E-A947-70E740481C1C}">
                <a14:useLocalDpi xmlns:a14="http://schemas.microsoft.com/office/drawing/2010/main"/>
              </a:ext>
            </a:extLst>
          </a:blip>
          <a:srcRect l="9704" t="11030" r="22998" b="9892"/>
          <a:stretch/>
        </p:blipFill>
        <p:spPr>
          <a:xfrm>
            <a:off x="2241064" y="173557"/>
            <a:ext cx="1823810" cy="3412868"/>
          </a:xfrm>
          <a:prstGeom prst="rect">
            <a:avLst/>
          </a:prstGeom>
          <a:ln w="9525">
            <a:solidFill>
              <a:srgbClr val="C00000"/>
            </a:solidFill>
          </a:ln>
        </p:spPr>
      </p:pic>
      <p:sp>
        <p:nvSpPr>
          <p:cNvPr id="18" name="TextBox 17"/>
          <p:cNvSpPr txBox="1"/>
          <p:nvPr/>
        </p:nvSpPr>
        <p:spPr>
          <a:xfrm>
            <a:off x="2318180" y="251334"/>
            <a:ext cx="533672" cy="307777"/>
          </a:xfrm>
          <a:prstGeom prst="rect">
            <a:avLst/>
          </a:prstGeom>
          <a:noFill/>
        </p:spPr>
        <p:txBody>
          <a:bodyPr wrap="none" rtlCol="0">
            <a:spAutoFit/>
          </a:bodyPr>
          <a:lstStyle/>
          <a:p>
            <a:r>
              <a:rPr lang="en-US" sz="1400" dirty="0"/>
              <a:t>1800</a:t>
            </a:r>
          </a:p>
        </p:txBody>
      </p:sp>
      <p:grpSp>
        <p:nvGrpSpPr>
          <p:cNvPr id="17" name="Group 16">
            <a:extLst>
              <a:ext uri="{FF2B5EF4-FFF2-40B4-BE49-F238E27FC236}">
                <a16:creationId xmlns:a16="http://schemas.microsoft.com/office/drawing/2014/main" id="{415C62E0-6150-1DC3-FB8F-4584A0B9F06D}"/>
              </a:ext>
            </a:extLst>
          </p:cNvPr>
          <p:cNvGrpSpPr/>
          <p:nvPr/>
        </p:nvGrpSpPr>
        <p:grpSpPr>
          <a:xfrm>
            <a:off x="4164262" y="185369"/>
            <a:ext cx="1403029" cy="3389244"/>
            <a:chOff x="4164262" y="185369"/>
            <a:chExt cx="1403029" cy="3389244"/>
          </a:xfrm>
        </p:grpSpPr>
        <p:pic>
          <p:nvPicPr>
            <p:cNvPr id="14" name="Picture 13" descr="1809-wu-ack-balldress.png"/>
            <p:cNvPicPr>
              <a:picLocks noChangeAspect="1"/>
            </p:cNvPicPr>
            <p:nvPr/>
          </p:nvPicPr>
          <p:blipFill rotWithShape="1">
            <a:blip r:embed="rId10">
              <a:extLst>
                <a:ext uri="{BEBA8EAE-BF5A-486C-A8C5-ECC9F3942E4B}">
                  <a14:imgProps xmlns:a14="http://schemas.microsoft.com/office/drawing/2010/main">
                    <a14:imgLayer r:embed="rId11">
                      <a14:imgEffect>
                        <a14:brightnessContrast contrast="20000"/>
                      </a14:imgEffect>
                    </a14:imgLayer>
                  </a14:imgProps>
                </a:ext>
                <a:ext uri="{28A0092B-C50C-407E-A947-70E740481C1C}">
                  <a14:useLocalDpi xmlns:a14="http://schemas.microsoft.com/office/drawing/2010/main"/>
                </a:ext>
              </a:extLst>
            </a:blip>
            <a:srcRect l="15501" t="8687" r="28576" b="10302"/>
            <a:stretch/>
          </p:blipFill>
          <p:spPr>
            <a:xfrm>
              <a:off x="4164262" y="185369"/>
              <a:ext cx="1403029" cy="3389244"/>
            </a:xfrm>
            <a:prstGeom prst="rect">
              <a:avLst/>
            </a:prstGeom>
            <a:ln w="9525">
              <a:solidFill>
                <a:srgbClr val="C00000"/>
              </a:solidFill>
            </a:ln>
          </p:spPr>
        </p:pic>
        <p:sp>
          <p:nvSpPr>
            <p:cNvPr id="19" name="TextBox 18"/>
            <p:cNvSpPr txBox="1"/>
            <p:nvPr/>
          </p:nvSpPr>
          <p:spPr>
            <a:xfrm>
              <a:off x="4191109" y="251333"/>
              <a:ext cx="533672" cy="307777"/>
            </a:xfrm>
            <a:prstGeom prst="rect">
              <a:avLst/>
            </a:prstGeom>
            <a:noFill/>
          </p:spPr>
          <p:txBody>
            <a:bodyPr wrap="none" rtlCol="0">
              <a:spAutoFit/>
            </a:bodyPr>
            <a:lstStyle/>
            <a:p>
              <a:r>
                <a:rPr lang="en-US" sz="1400" dirty="0"/>
                <a:t>1809</a:t>
              </a:r>
            </a:p>
          </p:txBody>
        </p:sp>
      </p:grpSp>
      <p:sp>
        <p:nvSpPr>
          <p:cNvPr id="20" name="TextBox 19"/>
          <p:cNvSpPr txBox="1"/>
          <p:nvPr/>
        </p:nvSpPr>
        <p:spPr>
          <a:xfrm>
            <a:off x="6698518" y="1956196"/>
            <a:ext cx="519309" cy="307777"/>
          </a:xfrm>
          <a:prstGeom prst="rect">
            <a:avLst/>
          </a:prstGeom>
          <a:noFill/>
        </p:spPr>
        <p:txBody>
          <a:bodyPr wrap="none" rtlCol="0">
            <a:spAutoFit/>
          </a:bodyPr>
          <a:lstStyle/>
          <a:p>
            <a:r>
              <a:rPr lang="en-US" sz="1400" dirty="0"/>
              <a:t>1815</a:t>
            </a:r>
          </a:p>
        </p:txBody>
      </p:sp>
      <p:sp>
        <p:nvSpPr>
          <p:cNvPr id="21" name="TextBox 20"/>
          <p:cNvSpPr txBox="1"/>
          <p:nvPr/>
        </p:nvSpPr>
        <p:spPr>
          <a:xfrm>
            <a:off x="7482583" y="1993259"/>
            <a:ext cx="512448" cy="307777"/>
          </a:xfrm>
          <a:prstGeom prst="rect">
            <a:avLst/>
          </a:prstGeom>
          <a:noFill/>
        </p:spPr>
        <p:txBody>
          <a:bodyPr wrap="none" rtlCol="0">
            <a:spAutoFit/>
          </a:bodyPr>
          <a:lstStyle/>
          <a:p>
            <a:r>
              <a:rPr lang="en-US" sz="1400" dirty="0"/>
              <a:t>1818</a:t>
            </a:r>
          </a:p>
        </p:txBody>
      </p:sp>
      <p:sp>
        <p:nvSpPr>
          <p:cNvPr id="5" name="TextBox 4"/>
          <p:cNvSpPr txBox="1"/>
          <p:nvPr/>
        </p:nvSpPr>
        <p:spPr>
          <a:xfrm>
            <a:off x="1570318" y="4446425"/>
            <a:ext cx="884538" cy="307777"/>
          </a:xfrm>
          <a:prstGeom prst="rect">
            <a:avLst/>
          </a:prstGeom>
          <a:noFill/>
        </p:spPr>
        <p:txBody>
          <a:bodyPr wrap="none" rtlCol="0">
            <a:spAutoFit/>
          </a:bodyPr>
          <a:lstStyle/>
          <a:p>
            <a:r>
              <a:rPr lang="en-US" sz="1400" dirty="0"/>
              <a:t>1812-1813</a:t>
            </a:r>
          </a:p>
        </p:txBody>
      </p:sp>
      <p:sp>
        <p:nvSpPr>
          <p:cNvPr id="3" name="TextBox 2">
            <a:extLst>
              <a:ext uri="{FF2B5EF4-FFF2-40B4-BE49-F238E27FC236}">
                <a16:creationId xmlns:a16="http://schemas.microsoft.com/office/drawing/2014/main" id="{93171CD3-CDB4-921E-ADBE-67F24F90189F}"/>
              </a:ext>
            </a:extLst>
          </p:cNvPr>
          <p:cNvSpPr txBox="1"/>
          <p:nvPr/>
        </p:nvSpPr>
        <p:spPr>
          <a:xfrm>
            <a:off x="5918360" y="185369"/>
            <a:ext cx="2882348" cy="1477328"/>
          </a:xfrm>
          <a:prstGeom prst="rect">
            <a:avLst/>
          </a:prstGeom>
          <a:noFill/>
        </p:spPr>
        <p:txBody>
          <a:bodyPr wrap="square">
            <a:spAutoFit/>
          </a:bodyPr>
          <a:lstStyle/>
          <a:p>
            <a:pPr marL="0" marR="0">
              <a:spcBef>
                <a:spcPts val="0"/>
              </a:spcBef>
              <a:spcAft>
                <a:spcPts val="0"/>
              </a:spcAft>
            </a:pPr>
            <a:r>
              <a:rPr lang="en-US" dirty="0">
                <a:latin typeface="Calibri" panose="020F0502020204030204" pitchFamily="34" charset="0"/>
                <a:ea typeface="Times New Roman" panose="02020603050405020304" pitchFamily="18" charset="0"/>
                <a:cs typeface="Times New Roman" panose="02020603050405020304" pitchFamily="18" charset="0"/>
              </a:rPr>
              <a:t>Letters</a:t>
            </a: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1796-1798-1799-1800-1801</a:t>
            </a: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1804-1805-1807-1808-1809</a:t>
            </a: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1811-1812-1813</a:t>
            </a: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1814-1815-1816-1817</a:t>
            </a:r>
          </a:p>
        </p:txBody>
      </p:sp>
    </p:spTree>
    <p:extLst>
      <p:ext uri="{BB962C8B-B14F-4D97-AF65-F5344CB8AC3E}">
        <p14:creationId xmlns:p14="http://schemas.microsoft.com/office/powerpoint/2010/main" val="38570687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shirt-1769-garsault-marquise-shirt-drawing.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39093" y="946413"/>
            <a:ext cx="7018586" cy="4118890"/>
          </a:xfrm>
          <a:prstGeom prst="rect">
            <a:avLst/>
          </a:prstGeom>
          <a:ln w="9525">
            <a:solidFill>
              <a:srgbClr val="C00000"/>
            </a:solidFill>
          </a:ln>
        </p:spPr>
      </p:pic>
      <p:sp>
        <p:nvSpPr>
          <p:cNvPr id="2" name="TextBox 1"/>
          <p:cNvSpPr txBox="1"/>
          <p:nvPr/>
        </p:nvSpPr>
        <p:spPr>
          <a:xfrm>
            <a:off x="1211095" y="0"/>
            <a:ext cx="6295863" cy="946413"/>
          </a:xfrm>
          <a:prstGeom prst="rect">
            <a:avLst/>
          </a:prstGeom>
          <a:noFill/>
        </p:spPr>
        <p:txBody>
          <a:bodyPr wrap="square" rtlCol="0">
            <a:spAutoFit/>
          </a:bodyPr>
          <a:lstStyle/>
          <a:p>
            <a:r>
              <a:rPr lang="en-US" sz="1350" i="1" dirty="0"/>
              <a:t>1 September 1796</a:t>
            </a:r>
          </a:p>
          <a:p>
            <a:r>
              <a:rPr lang="en-US" sz="2100" dirty="0"/>
              <a:t>“We are very busy making Edward’s shirts, and I am proud to say that I am the neatest worker of the party.”</a:t>
            </a:r>
          </a:p>
        </p:txBody>
      </p:sp>
    </p:spTree>
    <p:extLst>
      <p:ext uri="{BB962C8B-B14F-4D97-AF65-F5344CB8AC3E}">
        <p14:creationId xmlns:p14="http://schemas.microsoft.com/office/powerpoint/2010/main" val="8584644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rth-darcy-shirt.jp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b="6052"/>
          <a:stretch/>
        </p:blipFill>
        <p:spPr>
          <a:xfrm>
            <a:off x="1002328" y="113076"/>
            <a:ext cx="7139343" cy="5030424"/>
          </a:xfrm>
          <a:prstGeom prst="rect">
            <a:avLst/>
          </a:prstGeom>
          <a:ln w="9525">
            <a:solidFill>
              <a:srgbClr val="C00000"/>
            </a:solidFill>
          </a:ln>
        </p:spPr>
      </p:pic>
    </p:spTree>
    <p:extLst>
      <p:ext uri="{BB962C8B-B14F-4D97-AF65-F5344CB8AC3E}">
        <p14:creationId xmlns:p14="http://schemas.microsoft.com/office/powerpoint/2010/main" val="41880437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1420422"/>
            <a:ext cx="5485210" cy="3042047"/>
          </a:xfrm>
        </p:spPr>
        <p:txBody>
          <a:bodyPr>
            <a:normAutofit/>
          </a:bodyPr>
          <a:lstStyle/>
          <a:p>
            <a:pPr marL="0" indent="0" algn="ctr">
              <a:buNone/>
            </a:pPr>
            <a:r>
              <a:rPr lang="en-US" sz="2400" dirty="0"/>
              <a:t>.</a:t>
            </a:r>
          </a:p>
        </p:txBody>
      </p:sp>
      <p:pic>
        <p:nvPicPr>
          <p:cNvPr id="4" name="Picture 3" descr="1766-william-hall-by-william-williams-philadelphia-winterthur.jp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8027" t="3677" r="14576" b="5757"/>
          <a:stretch/>
        </p:blipFill>
        <p:spPr>
          <a:xfrm>
            <a:off x="529116" y="580992"/>
            <a:ext cx="2542697" cy="4463039"/>
          </a:xfrm>
          <a:prstGeom prst="rect">
            <a:avLst/>
          </a:prstGeom>
          <a:ln w="9525">
            <a:solidFill>
              <a:srgbClr val="C00000"/>
            </a:solidFill>
          </a:ln>
        </p:spPr>
      </p:pic>
      <p:pic>
        <p:nvPicPr>
          <p:cNvPr id="5" name="Picture 4" descr="1780-artstor-men-suitAMICO_BOSTON_103836322.jpg"/>
          <p:cNvPicPr>
            <a:picLocks noChangeAspect="1"/>
          </p:cNvPicPr>
          <p:nvPr/>
        </p:nvPicPr>
        <p:blipFill rotWithShape="1">
          <a:blip r:embed="rId5">
            <a:extLst>
              <a:ext uri="{28A0092B-C50C-407E-A947-70E740481C1C}">
                <a14:useLocalDpi xmlns:a14="http://schemas.microsoft.com/office/drawing/2010/main" val="0"/>
              </a:ext>
            </a:extLst>
          </a:blip>
          <a:srcRect l="14415" r="14883"/>
          <a:stretch/>
        </p:blipFill>
        <p:spPr>
          <a:xfrm>
            <a:off x="3820398" y="622456"/>
            <a:ext cx="2053628" cy="4406458"/>
          </a:xfrm>
          <a:prstGeom prst="rect">
            <a:avLst/>
          </a:prstGeom>
          <a:ln w="9525">
            <a:solidFill>
              <a:srgbClr val="C00000"/>
            </a:solidFill>
          </a:ln>
        </p:spPr>
      </p:pic>
      <p:pic>
        <p:nvPicPr>
          <p:cNvPr id="7" name="Picture 6" descr="Screen Shot 2015-09-14 at 4.16.14 PM.png"/>
          <p:cNvPicPr>
            <a:picLocks noChangeAspect="1"/>
          </p:cNvPicPr>
          <p:nvPr/>
        </p:nvPicPr>
        <p:blipFill rotWithShape="1">
          <a:blip r:embed="rId6">
            <a:extLst>
              <a:ext uri="{28A0092B-C50C-407E-A947-70E740481C1C}">
                <a14:useLocalDpi xmlns:a14="http://schemas.microsoft.com/office/drawing/2010/main" val="0"/>
              </a:ext>
            </a:extLst>
          </a:blip>
          <a:srcRect l="13656" r="7035"/>
          <a:stretch/>
        </p:blipFill>
        <p:spPr>
          <a:xfrm>
            <a:off x="6579085" y="622456"/>
            <a:ext cx="1757874" cy="4421575"/>
          </a:xfrm>
          <a:prstGeom prst="rect">
            <a:avLst/>
          </a:prstGeom>
          <a:ln w="9525">
            <a:solidFill>
              <a:srgbClr val="C00000"/>
            </a:solidFill>
          </a:ln>
        </p:spPr>
      </p:pic>
      <p:sp>
        <p:nvSpPr>
          <p:cNvPr id="8" name="TextBox 7"/>
          <p:cNvSpPr txBox="1"/>
          <p:nvPr/>
        </p:nvSpPr>
        <p:spPr>
          <a:xfrm>
            <a:off x="1454760" y="185884"/>
            <a:ext cx="691408" cy="369332"/>
          </a:xfrm>
          <a:prstGeom prst="rect">
            <a:avLst/>
          </a:prstGeom>
          <a:noFill/>
        </p:spPr>
        <p:txBody>
          <a:bodyPr wrap="none" rtlCol="0">
            <a:spAutoFit/>
          </a:bodyPr>
          <a:lstStyle/>
          <a:p>
            <a:r>
              <a:rPr lang="en-US" dirty="0"/>
              <a:t>1760s</a:t>
            </a:r>
          </a:p>
        </p:txBody>
      </p:sp>
      <p:sp>
        <p:nvSpPr>
          <p:cNvPr id="10" name="TextBox 9"/>
          <p:cNvSpPr txBox="1"/>
          <p:nvPr/>
        </p:nvSpPr>
        <p:spPr>
          <a:xfrm>
            <a:off x="4416096" y="185884"/>
            <a:ext cx="703206" cy="369332"/>
          </a:xfrm>
          <a:prstGeom prst="rect">
            <a:avLst/>
          </a:prstGeom>
          <a:noFill/>
        </p:spPr>
        <p:txBody>
          <a:bodyPr wrap="none" rtlCol="0">
            <a:spAutoFit/>
          </a:bodyPr>
          <a:lstStyle/>
          <a:p>
            <a:r>
              <a:rPr lang="en-US" dirty="0"/>
              <a:t>1780s</a:t>
            </a:r>
          </a:p>
        </p:txBody>
      </p:sp>
      <p:sp>
        <p:nvSpPr>
          <p:cNvPr id="11" name="TextBox 10"/>
          <p:cNvSpPr txBox="1"/>
          <p:nvPr/>
        </p:nvSpPr>
        <p:spPr>
          <a:xfrm>
            <a:off x="6957699" y="185884"/>
            <a:ext cx="703206" cy="369332"/>
          </a:xfrm>
          <a:prstGeom prst="rect">
            <a:avLst/>
          </a:prstGeom>
          <a:noFill/>
        </p:spPr>
        <p:txBody>
          <a:bodyPr wrap="none" rtlCol="0">
            <a:spAutoFit/>
          </a:bodyPr>
          <a:lstStyle/>
          <a:p>
            <a:r>
              <a:rPr lang="en-US" dirty="0"/>
              <a:t>1790s</a:t>
            </a:r>
          </a:p>
        </p:txBody>
      </p:sp>
    </p:spTree>
    <p:extLst>
      <p:ext uri="{BB962C8B-B14F-4D97-AF65-F5344CB8AC3E}">
        <p14:creationId xmlns:p14="http://schemas.microsoft.com/office/powerpoint/2010/main" val="4673007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809-04-men-fullandhalfdres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99648" y="0"/>
            <a:ext cx="3906981" cy="5100326"/>
          </a:xfrm>
          <a:prstGeom prst="rect">
            <a:avLst/>
          </a:prstGeom>
          <a:ln>
            <a:noFill/>
          </a:ln>
        </p:spPr>
      </p:pic>
      <p:pic>
        <p:nvPicPr>
          <p:cNvPr id="3" name="Picture 2"/>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Lst>
          </a:blip>
          <a:srcRect l="15937" r="6412"/>
          <a:stretch/>
        </p:blipFill>
        <p:spPr>
          <a:xfrm>
            <a:off x="833871" y="0"/>
            <a:ext cx="3054339" cy="5090564"/>
          </a:xfrm>
          <a:prstGeom prst="rect">
            <a:avLst/>
          </a:prstGeom>
          <a:ln w="9525">
            <a:solidFill>
              <a:srgbClr val="C00000"/>
            </a:solidFill>
          </a:ln>
        </p:spPr>
      </p:pic>
      <p:grpSp>
        <p:nvGrpSpPr>
          <p:cNvPr id="6" name="Group 5">
            <a:extLst>
              <a:ext uri="{FF2B5EF4-FFF2-40B4-BE49-F238E27FC236}">
                <a16:creationId xmlns:a16="http://schemas.microsoft.com/office/drawing/2014/main" id="{FEF89F99-C93A-99C4-D508-64FF34D0BB93}"/>
              </a:ext>
            </a:extLst>
          </p:cNvPr>
          <p:cNvGrpSpPr/>
          <p:nvPr/>
        </p:nvGrpSpPr>
        <p:grpSpPr>
          <a:xfrm>
            <a:off x="7634548" y="1985201"/>
            <a:ext cx="1509452" cy="492443"/>
            <a:chOff x="8263557" y="4449001"/>
            <a:chExt cx="1509452" cy="492443"/>
          </a:xfrm>
        </p:grpSpPr>
        <p:sp>
          <p:nvSpPr>
            <p:cNvPr id="4" name="TextBox 3"/>
            <p:cNvSpPr txBox="1"/>
            <p:nvPr/>
          </p:nvSpPr>
          <p:spPr>
            <a:xfrm>
              <a:off x="8263557" y="4449001"/>
              <a:ext cx="1039067" cy="338554"/>
            </a:xfrm>
            <a:prstGeom prst="rect">
              <a:avLst/>
            </a:prstGeom>
            <a:noFill/>
          </p:spPr>
          <p:txBody>
            <a:bodyPr wrap="none" rtlCol="0">
              <a:spAutoFit/>
            </a:bodyPr>
            <a:lstStyle/>
            <a:p>
              <a:r>
                <a:rPr lang="en-US" sz="1600" dirty="0"/>
                <a:t>April 1808</a:t>
              </a:r>
            </a:p>
          </p:txBody>
        </p:sp>
        <p:sp>
          <p:nvSpPr>
            <p:cNvPr id="5" name="TextBox 4">
              <a:extLst>
                <a:ext uri="{FF2B5EF4-FFF2-40B4-BE49-F238E27FC236}">
                  <a16:creationId xmlns:a16="http://schemas.microsoft.com/office/drawing/2014/main" id="{D91A7BB0-5F12-9CC8-AE9E-50BDEBED0476}"/>
                </a:ext>
              </a:extLst>
            </p:cNvPr>
            <p:cNvSpPr txBox="1"/>
            <p:nvPr/>
          </p:nvSpPr>
          <p:spPr>
            <a:xfrm>
              <a:off x="8263557" y="4664445"/>
              <a:ext cx="1509452" cy="276999"/>
            </a:xfrm>
            <a:prstGeom prst="rect">
              <a:avLst/>
            </a:prstGeom>
            <a:noFill/>
          </p:spPr>
          <p:txBody>
            <a:bodyPr wrap="none" rtlCol="0">
              <a:spAutoFit/>
            </a:bodyPr>
            <a:lstStyle/>
            <a:p>
              <a:r>
                <a:rPr lang="en-US" sz="1200" dirty="0"/>
                <a:t>From </a:t>
              </a:r>
              <a:r>
                <a:rPr lang="en-US" sz="1200" i="1" dirty="0"/>
                <a:t>Le Beau Monde</a:t>
              </a:r>
              <a:endParaRPr lang="en-US" sz="1200" dirty="0"/>
            </a:p>
          </p:txBody>
        </p:sp>
      </p:grpSp>
    </p:spTree>
    <p:extLst>
      <p:ext uri="{BB962C8B-B14F-4D97-AF65-F5344CB8AC3E}">
        <p14:creationId xmlns:p14="http://schemas.microsoft.com/office/powerpoint/2010/main" val="22760247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1807-watkinsjatc-beaumonde-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57190" y="67394"/>
            <a:ext cx="3786810" cy="5008712"/>
          </a:xfrm>
          <a:prstGeom prst="rect">
            <a:avLst/>
          </a:prstGeom>
          <a:ln w="9525">
            <a:solidFill>
              <a:srgbClr val="C00000"/>
            </a:solidFill>
          </a:ln>
        </p:spPr>
      </p:pic>
      <p:pic>
        <p:nvPicPr>
          <p:cNvPr id="4" name="Picture 3" descr="1811-Captain_Hoste_of_HMS_Amphion_by_Henry_Edridge_(London_1768-1821).jpg"/>
          <p:cNvPicPr>
            <a:picLocks noChangeAspect="1"/>
          </p:cNvPicPr>
          <p:nvPr/>
        </p:nvPicPr>
        <p:blipFill rotWithShape="1">
          <a:blip r:embed="rId4">
            <a:extLst>
              <a:ext uri="{28A0092B-C50C-407E-A947-70E740481C1C}">
                <a14:useLocalDpi xmlns:a14="http://schemas.microsoft.com/office/drawing/2010/main" val="0"/>
              </a:ext>
            </a:extLst>
          </a:blip>
          <a:srcRect l="16329" t="4298" r="10699"/>
          <a:stretch/>
        </p:blipFill>
        <p:spPr>
          <a:xfrm>
            <a:off x="138329" y="104518"/>
            <a:ext cx="2536828" cy="4656325"/>
          </a:xfrm>
          <a:prstGeom prst="rect">
            <a:avLst/>
          </a:prstGeom>
          <a:ln w="9525">
            <a:solidFill>
              <a:srgbClr val="C00000"/>
            </a:solidFill>
          </a:ln>
        </p:spPr>
      </p:pic>
      <p:sp>
        <p:nvSpPr>
          <p:cNvPr id="2" name="TextBox 1"/>
          <p:cNvSpPr txBox="1"/>
          <p:nvPr/>
        </p:nvSpPr>
        <p:spPr>
          <a:xfrm>
            <a:off x="5412366" y="4675996"/>
            <a:ext cx="677108" cy="400110"/>
          </a:xfrm>
          <a:prstGeom prst="rect">
            <a:avLst/>
          </a:prstGeom>
          <a:noFill/>
        </p:spPr>
        <p:txBody>
          <a:bodyPr wrap="none" rtlCol="0">
            <a:spAutoFit/>
          </a:bodyPr>
          <a:lstStyle/>
          <a:p>
            <a:r>
              <a:rPr lang="en-US" sz="2000" dirty="0"/>
              <a:t>1807</a:t>
            </a:r>
          </a:p>
        </p:txBody>
      </p:sp>
      <p:sp>
        <p:nvSpPr>
          <p:cNvPr id="5" name="TextBox 4"/>
          <p:cNvSpPr txBox="1"/>
          <p:nvPr/>
        </p:nvSpPr>
        <p:spPr>
          <a:xfrm>
            <a:off x="193302" y="4831813"/>
            <a:ext cx="2306081" cy="300082"/>
          </a:xfrm>
          <a:prstGeom prst="rect">
            <a:avLst/>
          </a:prstGeom>
          <a:noFill/>
        </p:spPr>
        <p:txBody>
          <a:bodyPr wrap="none" rtlCol="0">
            <a:spAutoFit/>
          </a:bodyPr>
          <a:lstStyle/>
          <a:p>
            <a:r>
              <a:rPr lang="en-US" sz="1350" dirty="0"/>
              <a:t>Captain </a:t>
            </a:r>
            <a:r>
              <a:rPr lang="en-US" sz="1350" dirty="0" err="1"/>
              <a:t>Hoste</a:t>
            </a:r>
            <a:r>
              <a:rPr lang="en-US" sz="1350" dirty="0"/>
              <a:t> 1811 by </a:t>
            </a:r>
            <a:r>
              <a:rPr lang="en-US" sz="1350" dirty="0" err="1"/>
              <a:t>Edridge</a:t>
            </a:r>
            <a:endParaRPr lang="en-US" sz="1350" dirty="0"/>
          </a:p>
        </p:txBody>
      </p:sp>
      <p:sp>
        <p:nvSpPr>
          <p:cNvPr id="6" name="TextBox 5">
            <a:extLst>
              <a:ext uri="{FF2B5EF4-FFF2-40B4-BE49-F238E27FC236}">
                <a16:creationId xmlns:a16="http://schemas.microsoft.com/office/drawing/2014/main" id="{13D9B86B-855A-5A1B-8FF0-267DAC4EDA89}"/>
              </a:ext>
            </a:extLst>
          </p:cNvPr>
          <p:cNvSpPr txBox="1"/>
          <p:nvPr/>
        </p:nvSpPr>
        <p:spPr>
          <a:xfrm>
            <a:off x="3011557" y="1351722"/>
            <a:ext cx="1967947" cy="2862322"/>
          </a:xfrm>
          <a:prstGeom prst="rect">
            <a:avLst/>
          </a:prstGeom>
          <a:noFill/>
          <a:ln w="50800">
            <a:solidFill>
              <a:srgbClr val="7030A0"/>
            </a:solidFill>
          </a:ln>
        </p:spPr>
        <p:txBody>
          <a:bodyPr wrap="square" rtlCol="0">
            <a:spAutoFit/>
          </a:bodyPr>
          <a:lstStyle/>
          <a:p>
            <a:r>
              <a:rPr lang="en-US" dirty="0"/>
              <a:t>“…he would have been delighted to shew his uniform there too, had not cruel custom prohibited its appearance except on duty.”</a:t>
            </a:r>
          </a:p>
          <a:p>
            <a:pPr algn="r"/>
            <a:r>
              <a:rPr lang="en-US" sz="1600" dirty="0"/>
              <a:t>William Price, </a:t>
            </a:r>
            <a:r>
              <a:rPr lang="en-US" sz="1600" i="1" dirty="0"/>
              <a:t>Mansfield Park</a:t>
            </a:r>
            <a:endParaRPr lang="en-GB" sz="1600" i="1" dirty="0"/>
          </a:p>
        </p:txBody>
      </p:sp>
    </p:spTree>
    <p:extLst>
      <p:ext uri="{BB962C8B-B14F-4D97-AF65-F5344CB8AC3E}">
        <p14:creationId xmlns:p14="http://schemas.microsoft.com/office/powerpoint/2010/main" val="29537487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1810-Edridge-SirWilliamHarbord-95thfoot-peninsular.jpg"/>
          <p:cNvPicPr>
            <a:picLocks noChangeAspect="1"/>
          </p:cNvPicPr>
          <p:nvPr/>
        </p:nvPicPr>
        <p:blipFill rotWithShape="1">
          <a:blip r:embed="rId3">
            <a:extLst>
              <a:ext uri="{28A0092B-C50C-407E-A947-70E740481C1C}">
                <a14:useLocalDpi xmlns:a14="http://schemas.microsoft.com/office/drawing/2010/main"/>
              </a:ext>
            </a:extLst>
          </a:blip>
          <a:srcRect l="2374" t="2130" r="18105"/>
          <a:stretch/>
        </p:blipFill>
        <p:spPr>
          <a:xfrm>
            <a:off x="1174174" y="127045"/>
            <a:ext cx="2771271" cy="4751779"/>
          </a:xfrm>
          <a:prstGeom prst="rect">
            <a:avLst/>
          </a:prstGeom>
          <a:ln w="9525">
            <a:solidFill>
              <a:srgbClr val="C00000"/>
            </a:solidFill>
          </a:ln>
        </p:spPr>
      </p:pic>
      <p:pic>
        <p:nvPicPr>
          <p:cNvPr id="4" name="Picture 3" descr="1810s-jfd19-015-pantaloons-pic.jpg"/>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4668" t="4685" r="1104" b="2775"/>
          <a:stretch/>
        </p:blipFill>
        <p:spPr>
          <a:xfrm>
            <a:off x="4738431" y="0"/>
            <a:ext cx="3750942" cy="5105100"/>
          </a:xfrm>
          <a:prstGeom prst="rect">
            <a:avLst/>
          </a:prstGeom>
          <a:ln w="9525">
            <a:solidFill>
              <a:srgbClr val="C00000"/>
            </a:solidFill>
          </a:ln>
        </p:spPr>
      </p:pic>
      <p:sp>
        <p:nvSpPr>
          <p:cNvPr id="3" name="TextBox 2"/>
          <p:cNvSpPr txBox="1"/>
          <p:nvPr/>
        </p:nvSpPr>
        <p:spPr>
          <a:xfrm>
            <a:off x="1239621" y="4878825"/>
            <a:ext cx="2771271" cy="300082"/>
          </a:xfrm>
          <a:prstGeom prst="rect">
            <a:avLst/>
          </a:prstGeom>
          <a:noFill/>
        </p:spPr>
        <p:txBody>
          <a:bodyPr wrap="none" rtlCol="0">
            <a:spAutoFit/>
          </a:bodyPr>
          <a:lstStyle/>
          <a:p>
            <a:r>
              <a:rPr lang="en-US" sz="1350" i="1" dirty="0"/>
              <a:t>Sir William </a:t>
            </a:r>
            <a:r>
              <a:rPr lang="en-US" sz="1350" i="1" dirty="0" err="1"/>
              <a:t>Harbord</a:t>
            </a:r>
            <a:r>
              <a:rPr lang="en-US" sz="1350" dirty="0"/>
              <a:t>, 1810 by </a:t>
            </a:r>
            <a:r>
              <a:rPr lang="en-US" sz="1350" dirty="0" err="1"/>
              <a:t>Edridge</a:t>
            </a:r>
            <a:endParaRPr lang="en-US" sz="1350" dirty="0"/>
          </a:p>
        </p:txBody>
      </p:sp>
    </p:spTree>
    <p:extLst>
      <p:ext uri="{BB962C8B-B14F-4D97-AF65-F5344CB8AC3E}">
        <p14:creationId xmlns:p14="http://schemas.microsoft.com/office/powerpoint/2010/main" val="11372687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973-george-stubbs-dragoons.jpg">
            <a:extLst>
              <a:ext uri="{FF2B5EF4-FFF2-40B4-BE49-F238E27FC236}">
                <a16:creationId xmlns:a16="http://schemas.microsoft.com/office/drawing/2014/main" id="{C60024C6-D7DA-0F99-6089-FDFA65F97A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117" y="386080"/>
            <a:ext cx="3862164" cy="4152900"/>
          </a:xfrm>
          <a:prstGeom prst="rect">
            <a:avLst/>
          </a:prstGeom>
          <a:ln w="9525">
            <a:solidFill>
              <a:srgbClr val="C00000"/>
            </a:solidFill>
          </a:ln>
        </p:spPr>
      </p:pic>
      <p:sp>
        <p:nvSpPr>
          <p:cNvPr id="5" name="TextBox 4">
            <a:extLst>
              <a:ext uri="{FF2B5EF4-FFF2-40B4-BE49-F238E27FC236}">
                <a16:creationId xmlns:a16="http://schemas.microsoft.com/office/drawing/2014/main" id="{CEB678DA-76FB-A8D7-B6EF-74609DF62D92}"/>
              </a:ext>
            </a:extLst>
          </p:cNvPr>
          <p:cNvSpPr txBox="1"/>
          <p:nvPr/>
        </p:nvSpPr>
        <p:spPr>
          <a:xfrm>
            <a:off x="4968250" y="1680284"/>
            <a:ext cx="3862164" cy="1615827"/>
          </a:xfrm>
          <a:prstGeom prst="rect">
            <a:avLst/>
          </a:prstGeom>
          <a:noFill/>
          <a:ln w="50800">
            <a:solidFill>
              <a:srgbClr val="7030A0"/>
            </a:solidFill>
          </a:ln>
        </p:spPr>
        <p:txBody>
          <a:bodyPr wrap="square" rtlCol="0">
            <a:spAutoFit/>
          </a:bodyPr>
          <a:lstStyle/>
          <a:p>
            <a:r>
              <a:rPr lang="en-US" sz="2700" dirty="0"/>
              <a:t>He “wanted only regimentals to make him completely charming.”</a:t>
            </a:r>
          </a:p>
          <a:p>
            <a:pPr algn="r"/>
            <a:r>
              <a:rPr lang="en-US" dirty="0"/>
              <a:t>George Wickham, </a:t>
            </a:r>
            <a:r>
              <a:rPr lang="en-US" i="1" dirty="0"/>
              <a:t>P&amp;P</a:t>
            </a:r>
          </a:p>
        </p:txBody>
      </p:sp>
    </p:spTree>
    <p:extLst>
      <p:ext uri="{BB962C8B-B14F-4D97-AF65-F5344CB8AC3E}">
        <p14:creationId xmlns:p14="http://schemas.microsoft.com/office/powerpoint/2010/main" val="36231711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t="3566" r="2249" b="4515"/>
          <a:stretch/>
        </p:blipFill>
        <p:spPr>
          <a:xfrm>
            <a:off x="1311965" y="78904"/>
            <a:ext cx="6609522" cy="4972169"/>
          </a:xfrm>
          <a:prstGeom prst="rect">
            <a:avLst/>
          </a:prstGeom>
          <a:ln w="9525">
            <a:solidFill>
              <a:srgbClr val="C00000"/>
            </a:solidFill>
          </a:ln>
        </p:spPr>
      </p:pic>
    </p:spTree>
    <p:extLst>
      <p:ext uri="{BB962C8B-B14F-4D97-AF65-F5344CB8AC3E}">
        <p14:creationId xmlns:p14="http://schemas.microsoft.com/office/powerpoint/2010/main" val="12853235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637985"/>
            <a:ext cx="3026994" cy="4309710"/>
          </a:xfrm>
          <a:prstGeom prst="rect">
            <a:avLst/>
          </a:prstGeom>
          <a:ln>
            <a:solidFill>
              <a:srgbClr val="C00000"/>
            </a:solidFill>
          </a:ln>
        </p:spPr>
      </p:pic>
      <p:sp>
        <p:nvSpPr>
          <p:cNvPr id="3" name="TextBox 2"/>
          <p:cNvSpPr txBox="1"/>
          <p:nvPr/>
        </p:nvSpPr>
        <p:spPr>
          <a:xfrm>
            <a:off x="1070264" y="0"/>
            <a:ext cx="6673924" cy="923330"/>
          </a:xfrm>
          <a:prstGeom prst="rect">
            <a:avLst/>
          </a:prstGeom>
          <a:noFill/>
        </p:spPr>
        <p:txBody>
          <a:bodyPr wrap="square" rtlCol="0">
            <a:spAutoFit/>
          </a:bodyPr>
          <a:lstStyle/>
          <a:p>
            <a:pPr>
              <a:defRPr/>
            </a:pPr>
            <a:r>
              <a:rPr lang="en-US" dirty="0"/>
              <a:t>10th Regiment of Dragoons, aka “The Prince of Wales's Own Royal Regiment of Light Dragoons” or “The China 10</a:t>
            </a:r>
            <a:r>
              <a:rPr lang="en-US" baseline="30000" dirty="0"/>
              <a:t>th</a:t>
            </a:r>
            <a:r>
              <a:rPr lang="en-US" dirty="0"/>
              <a:t>”</a:t>
            </a:r>
          </a:p>
          <a:p>
            <a:pPr>
              <a:defRPr/>
            </a:pP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6324" y="623248"/>
            <a:ext cx="3067412" cy="4243253"/>
          </a:xfrm>
          <a:prstGeom prst="rect">
            <a:avLst/>
          </a:prstGeom>
          <a:ln w="9525">
            <a:solidFill>
              <a:srgbClr val="C00000"/>
            </a:solidFill>
          </a:ln>
        </p:spPr>
      </p:pic>
      <p:sp>
        <p:nvSpPr>
          <p:cNvPr id="4" name="TextBox 3"/>
          <p:cNvSpPr txBox="1"/>
          <p:nvPr/>
        </p:nvSpPr>
        <p:spPr>
          <a:xfrm>
            <a:off x="4572000" y="4852889"/>
            <a:ext cx="3961918" cy="300082"/>
          </a:xfrm>
          <a:prstGeom prst="rect">
            <a:avLst/>
          </a:prstGeom>
          <a:noFill/>
        </p:spPr>
        <p:txBody>
          <a:bodyPr wrap="none" rtlCol="0">
            <a:spAutoFit/>
          </a:bodyPr>
          <a:lstStyle/>
          <a:p>
            <a:r>
              <a:rPr lang="en-US" sz="1350" dirty="0"/>
              <a:t>George, Prince of Wales by Sir William </a:t>
            </a:r>
            <a:r>
              <a:rPr lang="en-US" sz="1350" dirty="0" err="1"/>
              <a:t>Beechey</a:t>
            </a:r>
            <a:r>
              <a:rPr lang="en-US" sz="1350" dirty="0"/>
              <a:t> c. 1798</a:t>
            </a:r>
          </a:p>
        </p:txBody>
      </p:sp>
    </p:spTree>
    <p:extLst>
      <p:ext uri="{BB962C8B-B14F-4D97-AF65-F5344CB8AC3E}">
        <p14:creationId xmlns:p14="http://schemas.microsoft.com/office/powerpoint/2010/main" val="6803063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b-male_clothes.jpg"/>
          <p:cNvPicPr>
            <a:picLocks noChangeAspect="1"/>
          </p:cNvPicPr>
          <p:nvPr/>
        </p:nvPicPr>
        <p:blipFill rotWithShape="1">
          <a:blip r:embed="rId3" cstate="screen">
            <a:extLst>
              <a:ext uri="{28A0092B-C50C-407E-A947-70E740481C1C}">
                <a14:useLocalDpi xmlns:a14="http://schemas.microsoft.com/office/drawing/2010/main"/>
              </a:ext>
            </a:extLst>
          </a:blip>
          <a:srcRect t="2524" r="9527" b="2447"/>
          <a:stretch/>
        </p:blipFill>
        <p:spPr>
          <a:xfrm>
            <a:off x="4332459" y="76969"/>
            <a:ext cx="4732028" cy="4989561"/>
          </a:xfrm>
          <a:prstGeom prst="rect">
            <a:avLst/>
          </a:prstGeom>
          <a:ln w="9525">
            <a:solidFill>
              <a:srgbClr val="C00000"/>
            </a:solidFill>
          </a:ln>
        </p:spPr>
      </p:pic>
      <p:pic>
        <p:nvPicPr>
          <p:cNvPr id="4" name="Picture 3">
            <a:extLst>
              <a:ext uri="{FF2B5EF4-FFF2-40B4-BE49-F238E27FC236}">
                <a16:creationId xmlns:a16="http://schemas.microsoft.com/office/drawing/2014/main" id="{20EFA864-4105-8C8A-63E1-AA4E2A915C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285" y="224192"/>
            <a:ext cx="2902324" cy="3603028"/>
          </a:xfrm>
          <a:prstGeom prst="rect">
            <a:avLst/>
          </a:prstGeom>
          <a:ln w="9525">
            <a:solidFill>
              <a:srgbClr val="C00000"/>
            </a:solidFill>
          </a:ln>
        </p:spPr>
      </p:pic>
      <p:sp>
        <p:nvSpPr>
          <p:cNvPr id="5" name="TextBox 4">
            <a:extLst>
              <a:ext uri="{FF2B5EF4-FFF2-40B4-BE49-F238E27FC236}">
                <a16:creationId xmlns:a16="http://schemas.microsoft.com/office/drawing/2014/main" id="{F0FA73B2-A926-7B0C-96B6-EE8D2914CBBA}"/>
              </a:ext>
            </a:extLst>
          </p:cNvPr>
          <p:cNvSpPr txBox="1"/>
          <p:nvPr/>
        </p:nvSpPr>
        <p:spPr>
          <a:xfrm>
            <a:off x="331068" y="3988335"/>
            <a:ext cx="3094758" cy="369332"/>
          </a:xfrm>
          <a:prstGeom prst="rect">
            <a:avLst/>
          </a:prstGeom>
          <a:noFill/>
        </p:spPr>
        <p:txBody>
          <a:bodyPr wrap="none" rtlCol="0">
            <a:spAutoFit/>
          </a:bodyPr>
          <a:lstStyle/>
          <a:p>
            <a:r>
              <a:rPr lang="en-GB" dirty="0"/>
              <a:t>George Bryan “Beau” Brummel</a:t>
            </a:r>
          </a:p>
        </p:txBody>
      </p:sp>
      <p:sp>
        <p:nvSpPr>
          <p:cNvPr id="6" name="TextBox 5">
            <a:extLst>
              <a:ext uri="{FF2B5EF4-FFF2-40B4-BE49-F238E27FC236}">
                <a16:creationId xmlns:a16="http://schemas.microsoft.com/office/drawing/2014/main" id="{101CBE3A-F0E2-2AB2-A3E8-0EF8B40C0DEC}"/>
              </a:ext>
            </a:extLst>
          </p:cNvPr>
          <p:cNvSpPr txBox="1"/>
          <p:nvPr/>
        </p:nvSpPr>
        <p:spPr>
          <a:xfrm>
            <a:off x="7512587" y="4727976"/>
            <a:ext cx="1551900" cy="338554"/>
          </a:xfrm>
          <a:prstGeom prst="rect">
            <a:avLst/>
          </a:prstGeom>
          <a:noFill/>
        </p:spPr>
        <p:txBody>
          <a:bodyPr wrap="none" rtlCol="0">
            <a:spAutoFit/>
          </a:bodyPr>
          <a:lstStyle/>
          <a:p>
            <a:r>
              <a:rPr lang="en-GB" sz="1600" dirty="0"/>
              <a:t>1805 by Dighton</a:t>
            </a:r>
          </a:p>
        </p:txBody>
      </p:sp>
    </p:spTree>
    <p:extLst>
      <p:ext uri="{BB962C8B-B14F-4D97-AF65-F5344CB8AC3E}">
        <p14:creationId xmlns:p14="http://schemas.microsoft.com/office/powerpoint/2010/main" val="897983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2DC08F-6621-F903-F182-D61092DB6A13}"/>
              </a:ext>
            </a:extLst>
          </p:cNvPr>
          <p:cNvSpPr txBox="1"/>
          <p:nvPr/>
        </p:nvSpPr>
        <p:spPr>
          <a:xfrm>
            <a:off x="3847380" y="190393"/>
            <a:ext cx="5125529" cy="1446550"/>
          </a:xfrm>
          <a:prstGeom prst="rect">
            <a:avLst/>
          </a:prstGeom>
          <a:noFill/>
        </p:spPr>
        <p:txBody>
          <a:bodyPr wrap="square" rtlCol="0">
            <a:spAutoFit/>
          </a:bodyPr>
          <a:lstStyle/>
          <a:p>
            <a:r>
              <a:rPr lang="en-US" sz="1600" i="1" dirty="0"/>
              <a:t>17 December 1816</a:t>
            </a:r>
            <a:endParaRPr lang="en-US" sz="1600" dirty="0"/>
          </a:p>
          <a:p>
            <a:r>
              <a:rPr lang="en-US" sz="2400" dirty="0"/>
              <a:t>“…the little bit (two inches wide) of Ivory on which I work with so fine a Brush.”</a:t>
            </a:r>
          </a:p>
        </p:txBody>
      </p:sp>
      <p:sp>
        <p:nvSpPr>
          <p:cNvPr id="5" name="TextBox 4">
            <a:extLst>
              <a:ext uri="{FF2B5EF4-FFF2-40B4-BE49-F238E27FC236}">
                <a16:creationId xmlns:a16="http://schemas.microsoft.com/office/drawing/2014/main" id="{3647AA3B-6F9A-4816-7734-98B431053241}"/>
              </a:ext>
            </a:extLst>
          </p:cNvPr>
          <p:cNvSpPr txBox="1"/>
          <p:nvPr/>
        </p:nvSpPr>
        <p:spPr>
          <a:xfrm>
            <a:off x="3847380" y="2017753"/>
            <a:ext cx="4850527" cy="769441"/>
          </a:xfrm>
          <a:prstGeom prst="rect">
            <a:avLst/>
          </a:prstGeom>
          <a:noFill/>
        </p:spPr>
        <p:txBody>
          <a:bodyPr wrap="square" rtlCol="0">
            <a:spAutoFit/>
          </a:bodyPr>
          <a:lstStyle/>
          <a:p>
            <a:r>
              <a:rPr lang="en-US" sz="2400" dirty="0"/>
              <a:t>“Few words, tellingly applied.”</a:t>
            </a:r>
          </a:p>
          <a:p>
            <a:pPr algn="r"/>
            <a:r>
              <a:rPr lang="en-US" sz="2000" i="1" dirty="0"/>
              <a:t>James Thompson</a:t>
            </a:r>
          </a:p>
        </p:txBody>
      </p:sp>
      <p:sp>
        <p:nvSpPr>
          <p:cNvPr id="2" name="TextBox 1">
            <a:extLst>
              <a:ext uri="{FF2B5EF4-FFF2-40B4-BE49-F238E27FC236}">
                <a16:creationId xmlns:a16="http://schemas.microsoft.com/office/drawing/2014/main" id="{4285ED31-2E47-671C-AE52-FF5FFE3E254B}"/>
              </a:ext>
            </a:extLst>
          </p:cNvPr>
          <p:cNvSpPr txBox="1"/>
          <p:nvPr/>
        </p:nvSpPr>
        <p:spPr>
          <a:xfrm>
            <a:off x="4223869" y="3313747"/>
            <a:ext cx="4063042" cy="1200329"/>
          </a:xfrm>
          <a:prstGeom prst="rect">
            <a:avLst/>
          </a:prstGeom>
          <a:noFill/>
          <a:ln w="50800">
            <a:solidFill>
              <a:srgbClr val="7030A0"/>
            </a:solidFill>
          </a:ln>
        </p:spPr>
        <p:txBody>
          <a:bodyPr wrap="square" rtlCol="0">
            <a:spAutoFit/>
          </a:bodyPr>
          <a:lstStyle/>
          <a:p>
            <a:r>
              <a:rPr lang="en-US" sz="2800" dirty="0"/>
              <a:t>“…as elegant as lace and pearls could make her.”</a:t>
            </a:r>
          </a:p>
          <a:p>
            <a:pPr algn="r"/>
            <a:r>
              <a:rPr lang="en-US" sz="1600" dirty="0"/>
              <a:t>Describing Mrs. Elton, Emma</a:t>
            </a:r>
          </a:p>
        </p:txBody>
      </p:sp>
      <p:pic>
        <p:nvPicPr>
          <p:cNvPr id="3" name="Picture 2" descr="1813-ack-whitebead-lacma.jpg">
            <a:extLst>
              <a:ext uri="{FF2B5EF4-FFF2-40B4-BE49-F238E27FC236}">
                <a16:creationId xmlns:a16="http://schemas.microsoft.com/office/drawing/2014/main" id="{BAD491D2-6AEC-6A3B-6040-5AC90F4C8F31}"/>
              </a:ext>
            </a:extLst>
          </p:cNvPr>
          <p:cNvPicPr>
            <a:picLocks noChangeAspect="1"/>
          </p:cNvPicPr>
          <p:nvPr/>
        </p:nvPicPr>
        <p:blipFill rotWithShape="1">
          <a:blip r:embed="rId3">
            <a:extLst>
              <a:ext uri="{28A0092B-C50C-407E-A947-70E740481C1C}">
                <a14:useLocalDpi xmlns:a14="http://schemas.microsoft.com/office/drawing/2010/main" val="0"/>
              </a:ext>
            </a:extLst>
          </a:blip>
          <a:srcRect b="13581"/>
          <a:stretch/>
        </p:blipFill>
        <p:spPr>
          <a:xfrm>
            <a:off x="402072" y="82771"/>
            <a:ext cx="3331727" cy="4639406"/>
          </a:xfrm>
          <a:prstGeom prst="rect">
            <a:avLst/>
          </a:prstGeom>
          <a:ln>
            <a:solidFill>
              <a:srgbClr val="C00000"/>
            </a:solidFill>
          </a:ln>
        </p:spPr>
      </p:pic>
      <p:sp>
        <p:nvSpPr>
          <p:cNvPr id="6" name="TextBox 5">
            <a:extLst>
              <a:ext uri="{FF2B5EF4-FFF2-40B4-BE49-F238E27FC236}">
                <a16:creationId xmlns:a16="http://schemas.microsoft.com/office/drawing/2014/main" id="{68A4C1FD-B2B8-B5A8-4C51-92232DA27598}"/>
              </a:ext>
            </a:extLst>
          </p:cNvPr>
          <p:cNvSpPr txBox="1"/>
          <p:nvPr/>
        </p:nvSpPr>
        <p:spPr>
          <a:xfrm>
            <a:off x="663660" y="4722176"/>
            <a:ext cx="2869825" cy="338554"/>
          </a:xfrm>
          <a:prstGeom prst="rect">
            <a:avLst/>
          </a:prstGeom>
          <a:noFill/>
        </p:spPr>
        <p:txBody>
          <a:bodyPr wrap="none" rtlCol="0">
            <a:spAutoFit/>
          </a:bodyPr>
          <a:lstStyle/>
          <a:p>
            <a:r>
              <a:rPr lang="en-US" sz="1600" i="1" dirty="0"/>
              <a:t>Ackermann</a:t>
            </a:r>
            <a:r>
              <a:rPr lang="en-US" sz="1600" dirty="0"/>
              <a:t> Ball Dress June 1813</a:t>
            </a:r>
          </a:p>
        </p:txBody>
      </p:sp>
    </p:spTree>
    <p:extLst>
      <p:ext uri="{BB962C8B-B14F-4D97-AF65-F5344CB8AC3E}">
        <p14:creationId xmlns:p14="http://schemas.microsoft.com/office/powerpoint/2010/main" val="38030785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1817-18-sharples-cliftonassembly-cloakroom.jp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1984014" y="9928"/>
            <a:ext cx="7056077" cy="5133572"/>
          </a:xfrm>
          <a:prstGeom prst="rect">
            <a:avLst/>
          </a:prstGeom>
          <a:ln w="9525">
            <a:solidFill>
              <a:srgbClr val="C00000"/>
            </a:solidFill>
          </a:ln>
        </p:spPr>
      </p:pic>
      <p:sp>
        <p:nvSpPr>
          <p:cNvPr id="5" name="TextBox 4"/>
          <p:cNvSpPr txBox="1"/>
          <p:nvPr/>
        </p:nvSpPr>
        <p:spPr>
          <a:xfrm>
            <a:off x="83127" y="1468672"/>
            <a:ext cx="1900887" cy="1200329"/>
          </a:xfrm>
          <a:prstGeom prst="rect">
            <a:avLst/>
          </a:prstGeom>
          <a:noFill/>
        </p:spPr>
        <p:txBody>
          <a:bodyPr wrap="square" rtlCol="0">
            <a:spAutoFit/>
          </a:bodyPr>
          <a:lstStyle/>
          <a:p>
            <a:r>
              <a:rPr lang="en-US" dirty="0" err="1"/>
              <a:t>Rolinda</a:t>
            </a:r>
            <a:r>
              <a:rPr lang="en-US" dirty="0"/>
              <a:t> </a:t>
            </a:r>
            <a:r>
              <a:rPr lang="en-US" dirty="0" err="1"/>
              <a:t>Sharples</a:t>
            </a:r>
            <a:r>
              <a:rPr lang="en-US" dirty="0"/>
              <a:t>, </a:t>
            </a:r>
            <a:br>
              <a:rPr lang="en-US" dirty="0"/>
            </a:br>
            <a:r>
              <a:rPr lang="en-US" i="1" dirty="0"/>
              <a:t>The Cloak Room at the Assembly Rooms at Clifton</a:t>
            </a:r>
            <a:r>
              <a:rPr lang="en-US" dirty="0"/>
              <a:t>, 1818</a:t>
            </a:r>
          </a:p>
        </p:txBody>
      </p:sp>
    </p:spTree>
    <p:extLst>
      <p:ext uri="{BB962C8B-B14F-4D97-AF65-F5344CB8AC3E}">
        <p14:creationId xmlns:p14="http://schemas.microsoft.com/office/powerpoint/2010/main" val="1986164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hair-1796x-hair-natpor-walkerfam-romne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5519" y="86984"/>
            <a:ext cx="4893550" cy="3997999"/>
          </a:xfrm>
          <a:prstGeom prst="rect">
            <a:avLst/>
          </a:prstGeom>
          <a:ln w="9525">
            <a:solidFill>
              <a:srgbClr val="C00000"/>
            </a:solidFill>
          </a:ln>
        </p:spPr>
      </p:pic>
      <p:sp>
        <p:nvSpPr>
          <p:cNvPr id="4" name="TextBox 3"/>
          <p:cNvSpPr txBox="1"/>
          <p:nvPr/>
        </p:nvSpPr>
        <p:spPr>
          <a:xfrm>
            <a:off x="6846547" y="223612"/>
            <a:ext cx="947695" cy="600164"/>
          </a:xfrm>
          <a:prstGeom prst="rect">
            <a:avLst/>
          </a:prstGeom>
          <a:noFill/>
        </p:spPr>
        <p:txBody>
          <a:bodyPr wrap="none" rtlCol="0">
            <a:spAutoFit/>
          </a:bodyPr>
          <a:lstStyle/>
          <a:p>
            <a:r>
              <a:rPr lang="en-US" sz="3300" dirty="0"/>
              <a:t>Hair</a:t>
            </a:r>
          </a:p>
        </p:txBody>
      </p:sp>
      <p:pic>
        <p:nvPicPr>
          <p:cNvPr id="6" name="Picture 5" descr="1813-natpor-byron-westail.jpg"/>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6367513" y="873642"/>
            <a:ext cx="2453465" cy="3211341"/>
          </a:xfrm>
          <a:prstGeom prst="rect">
            <a:avLst/>
          </a:prstGeom>
          <a:ln w="9525">
            <a:solidFill>
              <a:schemeClr val="accent1"/>
            </a:solidFill>
          </a:ln>
        </p:spPr>
      </p:pic>
      <p:pic>
        <p:nvPicPr>
          <p:cNvPr id="5" name="Picture 4" descr="brutus_palma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06849" y="1776532"/>
            <a:ext cx="1451756" cy="2159364"/>
          </a:xfrm>
          <a:prstGeom prst="rect">
            <a:avLst/>
          </a:prstGeom>
          <a:ln w="9525">
            <a:solidFill>
              <a:srgbClr val="C00000"/>
            </a:solidFill>
          </a:ln>
        </p:spPr>
      </p:pic>
      <p:sp>
        <p:nvSpPr>
          <p:cNvPr id="2" name="TextBox 1">
            <a:extLst>
              <a:ext uri="{FF2B5EF4-FFF2-40B4-BE49-F238E27FC236}">
                <a16:creationId xmlns:a16="http://schemas.microsoft.com/office/drawing/2014/main" id="{C6BC9467-C2B3-C4C0-4C2D-1DD430CF5271}"/>
              </a:ext>
            </a:extLst>
          </p:cNvPr>
          <p:cNvSpPr txBox="1"/>
          <p:nvPr/>
        </p:nvSpPr>
        <p:spPr>
          <a:xfrm>
            <a:off x="415519" y="4269858"/>
            <a:ext cx="8482900" cy="553998"/>
          </a:xfrm>
          <a:prstGeom prst="rect">
            <a:avLst/>
          </a:prstGeom>
          <a:noFill/>
        </p:spPr>
        <p:txBody>
          <a:bodyPr wrap="none" rtlCol="0">
            <a:spAutoFit/>
          </a:bodyPr>
          <a:lstStyle/>
          <a:p>
            <a:r>
              <a:rPr lang="en-GB" sz="1400" i="1" dirty="0"/>
              <a:t>21 January 1799</a:t>
            </a:r>
          </a:p>
          <a:p>
            <a:r>
              <a:rPr lang="en-GB" sz="1600" dirty="0"/>
              <a:t>“[Charles] appears to far more advantage here than he did at </a:t>
            </a:r>
            <a:r>
              <a:rPr lang="en-GB" sz="1600" dirty="0" err="1"/>
              <a:t>Godmersham</a:t>
            </a:r>
            <a:r>
              <a:rPr lang="en-GB" sz="1600" dirty="0"/>
              <a:t> with powder in his hair.”</a:t>
            </a:r>
          </a:p>
        </p:txBody>
      </p:sp>
    </p:spTree>
    <p:extLst>
      <p:ext uri="{BB962C8B-B14F-4D97-AF65-F5344CB8AC3E}">
        <p14:creationId xmlns:p14="http://schemas.microsoft.com/office/powerpoint/2010/main" val="20083630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810345"/>
            <a:ext cx="5485210" cy="651272"/>
          </a:xfrm>
        </p:spPr>
        <p:txBody>
          <a:bodyPr/>
          <a:lstStyle/>
          <a:p>
            <a:endParaRPr lang="en-US" dirty="0"/>
          </a:p>
        </p:txBody>
      </p:sp>
      <p:pic>
        <p:nvPicPr>
          <p:cNvPr id="3" name="Picture 2" descr="1795-james-gillray-march-10-pow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35600"/>
            <a:ext cx="6858000" cy="4852035"/>
          </a:xfrm>
          <a:prstGeom prst="rect">
            <a:avLst/>
          </a:prstGeom>
          <a:ln w="9525">
            <a:solidFill>
              <a:srgbClr val="C00000"/>
            </a:solidFill>
          </a:ln>
        </p:spPr>
      </p:pic>
      <p:sp>
        <p:nvSpPr>
          <p:cNvPr id="4" name="TextBox 3"/>
          <p:cNvSpPr txBox="1"/>
          <p:nvPr/>
        </p:nvSpPr>
        <p:spPr>
          <a:xfrm>
            <a:off x="3501593" y="4887634"/>
            <a:ext cx="2179315" cy="300082"/>
          </a:xfrm>
          <a:prstGeom prst="rect">
            <a:avLst/>
          </a:prstGeom>
          <a:noFill/>
        </p:spPr>
        <p:txBody>
          <a:bodyPr wrap="none" rtlCol="0">
            <a:spAutoFit/>
          </a:bodyPr>
          <a:lstStyle/>
          <a:p>
            <a:r>
              <a:rPr lang="en-US" sz="1350" dirty="0"/>
              <a:t>James </a:t>
            </a:r>
            <a:r>
              <a:rPr lang="en-US" sz="1350" dirty="0" err="1"/>
              <a:t>Gillray</a:t>
            </a:r>
            <a:r>
              <a:rPr lang="en-US" sz="1350" dirty="0"/>
              <a:t>, 10 March 1795</a:t>
            </a:r>
          </a:p>
        </p:txBody>
      </p:sp>
    </p:spTree>
    <p:extLst>
      <p:ext uri="{BB962C8B-B14F-4D97-AF65-F5344CB8AC3E}">
        <p14:creationId xmlns:p14="http://schemas.microsoft.com/office/powerpoint/2010/main" val="30850826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natpor-robertfellowes-philanthr-edrid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6429" y="209549"/>
            <a:ext cx="3015550" cy="4075068"/>
          </a:xfrm>
          <a:prstGeom prst="rect">
            <a:avLst/>
          </a:prstGeom>
          <a:ln>
            <a:solidFill>
              <a:srgbClr val="C00000"/>
            </a:solidFill>
          </a:ln>
        </p:spPr>
      </p:pic>
      <p:sp>
        <p:nvSpPr>
          <p:cNvPr id="3" name="TextBox 2"/>
          <p:cNvSpPr txBox="1"/>
          <p:nvPr/>
        </p:nvSpPr>
        <p:spPr>
          <a:xfrm>
            <a:off x="2160234" y="346545"/>
            <a:ext cx="3114675" cy="2831544"/>
          </a:xfrm>
          <a:prstGeom prst="rect">
            <a:avLst/>
          </a:prstGeom>
          <a:noFill/>
          <a:ln w="50800">
            <a:solidFill>
              <a:srgbClr val="7030A0"/>
            </a:solidFill>
          </a:ln>
        </p:spPr>
        <p:txBody>
          <a:bodyPr wrap="square" rtlCol="0">
            <a:spAutoFit/>
          </a:bodyPr>
          <a:lstStyle/>
          <a:p>
            <a:r>
              <a:rPr lang="en-US" sz="2700" dirty="0"/>
              <a:t>“…good-looking and gentlemanlike; he had a pleasant countenance, and easy, unaffected manners.”</a:t>
            </a:r>
          </a:p>
          <a:p>
            <a:pPr algn="r"/>
            <a:r>
              <a:rPr lang="en-US" sz="1600" dirty="0"/>
              <a:t>Charles Bingley, </a:t>
            </a:r>
            <a:r>
              <a:rPr lang="en-US" sz="1600" i="1" dirty="0"/>
              <a:t>P&amp;P</a:t>
            </a:r>
          </a:p>
        </p:txBody>
      </p:sp>
      <p:sp>
        <p:nvSpPr>
          <p:cNvPr id="4" name="TextBox 3"/>
          <p:cNvSpPr txBox="1"/>
          <p:nvPr/>
        </p:nvSpPr>
        <p:spPr>
          <a:xfrm>
            <a:off x="5671839" y="4284617"/>
            <a:ext cx="2524730" cy="507831"/>
          </a:xfrm>
          <a:prstGeom prst="rect">
            <a:avLst/>
          </a:prstGeom>
          <a:noFill/>
        </p:spPr>
        <p:txBody>
          <a:bodyPr wrap="none" rtlCol="0">
            <a:spAutoFit/>
          </a:bodyPr>
          <a:lstStyle/>
          <a:p>
            <a:r>
              <a:rPr lang="en-US" sz="1350" dirty="0"/>
              <a:t>Robert Fellows, by </a:t>
            </a:r>
            <a:r>
              <a:rPr lang="en-US" sz="1350" dirty="0" err="1"/>
              <a:t>Edridge</a:t>
            </a:r>
            <a:r>
              <a:rPr lang="en-US" sz="1350" dirty="0"/>
              <a:t> 1800</a:t>
            </a:r>
          </a:p>
          <a:p>
            <a:endParaRPr lang="en-US" sz="1350" dirty="0"/>
          </a:p>
        </p:txBody>
      </p:sp>
      <p:sp>
        <p:nvSpPr>
          <p:cNvPr id="6" name="TextBox 5">
            <a:extLst>
              <a:ext uri="{FF2B5EF4-FFF2-40B4-BE49-F238E27FC236}">
                <a16:creationId xmlns:a16="http://schemas.microsoft.com/office/drawing/2014/main" id="{65480896-225D-2B93-041D-8AEE583D7241}"/>
              </a:ext>
            </a:extLst>
          </p:cNvPr>
          <p:cNvSpPr txBox="1"/>
          <p:nvPr/>
        </p:nvSpPr>
        <p:spPr>
          <a:xfrm>
            <a:off x="165463" y="3439886"/>
            <a:ext cx="4249784" cy="1569660"/>
          </a:xfrm>
          <a:prstGeom prst="rect">
            <a:avLst/>
          </a:prstGeom>
          <a:noFill/>
        </p:spPr>
        <p:txBody>
          <a:bodyPr wrap="square" rtlCol="0">
            <a:spAutoFit/>
          </a:bodyPr>
          <a:lstStyle/>
          <a:p>
            <a:r>
              <a:rPr lang="en-GB" sz="1600" i="1" dirty="0"/>
              <a:t>21 January 1799</a:t>
            </a:r>
          </a:p>
          <a:p>
            <a:r>
              <a:rPr lang="en-GB" sz="2000" dirty="0"/>
              <a:t>[Charles Austen] “</a:t>
            </a:r>
            <a:r>
              <a:rPr lang="en-US" sz="2000" b="0" i="0" dirty="0">
                <a:solidFill>
                  <a:srgbClr val="000000"/>
                </a:solidFill>
                <a:effectLst/>
              </a:rPr>
              <a:t>He appears to far more advantage here than he did at </a:t>
            </a:r>
            <a:r>
              <a:rPr lang="en-US" sz="2000" b="0" i="0" dirty="0" err="1">
                <a:solidFill>
                  <a:srgbClr val="000000"/>
                </a:solidFill>
                <a:effectLst/>
              </a:rPr>
              <a:t>Godmersham</a:t>
            </a:r>
            <a:r>
              <a:rPr lang="en-US" sz="2000" b="0" i="0" dirty="0">
                <a:solidFill>
                  <a:srgbClr val="000000"/>
                </a:solidFill>
                <a:effectLst/>
              </a:rPr>
              <a:t>, not…oppressed by powder in his hair.”</a:t>
            </a:r>
            <a:endParaRPr lang="en-GB" sz="2000" dirty="0"/>
          </a:p>
        </p:txBody>
      </p:sp>
    </p:spTree>
    <p:extLst>
      <p:ext uri="{BB962C8B-B14F-4D97-AF65-F5344CB8AC3E}">
        <p14:creationId xmlns:p14="http://schemas.microsoft.com/office/powerpoint/2010/main" val="601339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d-1820-tozer-greatcoat.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83539" y="45634"/>
            <a:ext cx="3936014" cy="3009417"/>
          </a:xfrm>
          <a:prstGeom prst="rect">
            <a:avLst/>
          </a:prstGeom>
          <a:ln>
            <a:solidFill>
              <a:srgbClr val="C00000"/>
            </a:solidFill>
          </a:ln>
        </p:spPr>
      </p:pic>
      <p:sp>
        <p:nvSpPr>
          <p:cNvPr id="5" name="TextBox 4"/>
          <p:cNvSpPr txBox="1"/>
          <p:nvPr/>
        </p:nvSpPr>
        <p:spPr>
          <a:xfrm>
            <a:off x="256509" y="3257735"/>
            <a:ext cx="5177640" cy="1754326"/>
          </a:xfrm>
          <a:prstGeom prst="rect">
            <a:avLst/>
          </a:prstGeom>
          <a:noFill/>
          <a:ln w="50800">
            <a:solidFill>
              <a:srgbClr val="7030A0"/>
            </a:solidFill>
          </a:ln>
        </p:spPr>
        <p:txBody>
          <a:bodyPr wrap="square" rtlCol="0">
            <a:spAutoFit/>
          </a:bodyPr>
          <a:lstStyle/>
          <a:p>
            <a:r>
              <a:rPr lang="en-US" dirty="0"/>
              <a:t>“His hat sat so well, and the innumerable capes of his great-coat looked so becomingly important. To be driven by him, next to being dancing with him, was certainly the greatest happiness in the world!”</a:t>
            </a:r>
          </a:p>
          <a:p>
            <a:pPr algn="r"/>
            <a:r>
              <a:rPr lang="en-US" dirty="0"/>
              <a:t>Catherine Morland about Henry Tilney, </a:t>
            </a:r>
          </a:p>
          <a:p>
            <a:pPr algn="r"/>
            <a:r>
              <a:rPr lang="en-US" i="1" dirty="0"/>
              <a:t>Northanger Abbey</a:t>
            </a:r>
          </a:p>
        </p:txBody>
      </p:sp>
      <p:pic>
        <p:nvPicPr>
          <p:cNvPr id="6" name="Picture 5"/>
          <p:cNvPicPr>
            <a:picLocks noChangeAspect="1"/>
          </p:cNvPicPr>
          <p:nvPr/>
        </p:nvPicPr>
        <p:blipFill>
          <a:blip r:embed="rId4"/>
          <a:stretch>
            <a:fillRect/>
          </a:stretch>
        </p:blipFill>
        <p:spPr>
          <a:xfrm>
            <a:off x="5698253" y="45634"/>
            <a:ext cx="2976905" cy="5052232"/>
          </a:xfrm>
          <a:prstGeom prst="rect">
            <a:avLst/>
          </a:prstGeom>
          <a:ln>
            <a:solidFill>
              <a:srgbClr val="C00000"/>
            </a:solidFill>
          </a:ln>
        </p:spPr>
      </p:pic>
    </p:spTree>
    <p:extLst>
      <p:ext uri="{BB962C8B-B14F-4D97-AF65-F5344CB8AC3E}">
        <p14:creationId xmlns:p14="http://schemas.microsoft.com/office/powerpoint/2010/main" val="9864184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36445" y="3622740"/>
            <a:ext cx="7271108" cy="1323439"/>
          </a:xfrm>
          <a:prstGeom prst="rect">
            <a:avLst/>
          </a:prstGeom>
          <a:noFill/>
          <a:ln w="50800">
            <a:solidFill>
              <a:srgbClr val="7030A0"/>
            </a:solidFill>
          </a:ln>
        </p:spPr>
        <p:txBody>
          <a:bodyPr wrap="square" rtlCol="0">
            <a:spAutoFit/>
          </a:bodyPr>
          <a:lstStyle/>
          <a:p>
            <a:r>
              <a:rPr lang="en-GB" sz="2000" i="1" dirty="0"/>
              <a:t>“</a:t>
            </a:r>
            <a:r>
              <a:rPr lang="en-GB" sz="2000" dirty="0"/>
              <a:t>His name was good, his residence was in their favourite village, and she soon found out that of all manly dresses a shooting jacket was the most becoming. Her imagination was busy…”</a:t>
            </a:r>
          </a:p>
          <a:p>
            <a:pPr algn="r"/>
            <a:r>
              <a:rPr lang="en-GB" sz="2000" dirty="0"/>
              <a:t>Marianne Dashwood when considering Mr. Willoughby, </a:t>
            </a:r>
            <a:r>
              <a:rPr lang="en-GB" sz="2000" i="1" dirty="0"/>
              <a:t>S&amp;S</a:t>
            </a:r>
          </a:p>
        </p:txBody>
      </p:sp>
      <p:pic>
        <p:nvPicPr>
          <p:cNvPr id="5" name="Picture 4" descr="A picture containing text, painting&#10;&#10;Description automatically generated">
            <a:extLst>
              <a:ext uri="{FF2B5EF4-FFF2-40B4-BE49-F238E27FC236}">
                <a16:creationId xmlns:a16="http://schemas.microsoft.com/office/drawing/2014/main" id="{100A70DF-2907-ED91-F310-459CAB9304DB}"/>
              </a:ext>
            </a:extLst>
          </p:cNvPr>
          <p:cNvPicPr>
            <a:picLocks noChangeAspect="1"/>
          </p:cNvPicPr>
          <p:nvPr/>
        </p:nvPicPr>
        <p:blipFill rotWithShape="1">
          <a:blip r:embed="rId3"/>
          <a:srcRect l="7599" t="3292" r="9063" b="7945"/>
          <a:stretch/>
        </p:blipFill>
        <p:spPr>
          <a:xfrm>
            <a:off x="1824445" y="130870"/>
            <a:ext cx="5495109" cy="3317941"/>
          </a:xfrm>
          <a:prstGeom prst="rect">
            <a:avLst/>
          </a:prstGeom>
          <a:ln w="12700">
            <a:solidFill>
              <a:srgbClr val="C00000"/>
            </a:solidFill>
          </a:ln>
        </p:spPr>
      </p:pic>
    </p:spTree>
    <p:extLst>
      <p:ext uri="{BB962C8B-B14F-4D97-AF65-F5344CB8AC3E}">
        <p14:creationId xmlns:p14="http://schemas.microsoft.com/office/powerpoint/2010/main" val="23728162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gstockings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1336" y="92095"/>
            <a:ext cx="2730516" cy="4944448"/>
          </a:xfrm>
          <a:prstGeom prst="rect">
            <a:avLst/>
          </a:prstGeom>
          <a:ln w="9525">
            <a:solidFill>
              <a:srgbClr val="C00000"/>
            </a:solidFill>
          </a:ln>
        </p:spPr>
      </p:pic>
      <p:sp>
        <p:nvSpPr>
          <p:cNvPr id="4" name="TextBox 3">
            <a:extLst>
              <a:ext uri="{FF2B5EF4-FFF2-40B4-BE49-F238E27FC236}">
                <a16:creationId xmlns:a16="http://schemas.microsoft.com/office/drawing/2014/main" id="{A6D5CC30-F1F6-28D5-1659-629EDD1E3CA9}"/>
              </a:ext>
            </a:extLst>
          </p:cNvPr>
          <p:cNvSpPr txBox="1"/>
          <p:nvPr/>
        </p:nvSpPr>
        <p:spPr>
          <a:xfrm>
            <a:off x="745435" y="884582"/>
            <a:ext cx="3935895" cy="2554545"/>
          </a:xfrm>
          <a:prstGeom prst="rect">
            <a:avLst/>
          </a:prstGeom>
          <a:noFill/>
        </p:spPr>
        <p:txBody>
          <a:bodyPr wrap="square" rtlCol="0">
            <a:spAutoFit/>
          </a:bodyPr>
          <a:lstStyle/>
          <a:p>
            <a:r>
              <a:rPr lang="en-GB" sz="1600" i="1" dirty="0"/>
              <a:t>14 September 1804</a:t>
            </a:r>
          </a:p>
          <a:p>
            <a:r>
              <a:rPr lang="en-GB" sz="2400" dirty="0"/>
              <a:t>“Like other young ladies Miss Armstrong is considerably genteeler than her parents. Mrs. Armstrong sat darning a pair of stockings the whole of my visit.”</a:t>
            </a:r>
          </a:p>
        </p:txBody>
      </p:sp>
    </p:spTree>
    <p:extLst>
      <p:ext uri="{BB962C8B-B14F-4D97-AF65-F5344CB8AC3E}">
        <p14:creationId xmlns:p14="http://schemas.microsoft.com/office/powerpoint/2010/main" val="20548311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1800s-mfab-shift.jpg"/>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 uri="{28A0092B-C50C-407E-A947-70E740481C1C}">
                <a14:useLocalDpi xmlns:a14="http://schemas.microsoft.com/office/drawing/2010/main"/>
              </a:ext>
            </a:extLst>
          </a:blip>
          <a:srcRect l="7197" t="4433" r="8894" b="6801"/>
          <a:stretch/>
        </p:blipFill>
        <p:spPr>
          <a:xfrm>
            <a:off x="5008418" y="172950"/>
            <a:ext cx="3752417" cy="4961958"/>
          </a:xfrm>
          <a:prstGeom prst="rect">
            <a:avLst/>
          </a:prstGeom>
          <a:ln w="9525">
            <a:solidFill>
              <a:srgbClr val="C00000"/>
            </a:solidFill>
          </a:ln>
        </p:spPr>
      </p:pic>
      <p:sp>
        <p:nvSpPr>
          <p:cNvPr id="5" name="TextBox 4">
            <a:extLst>
              <a:ext uri="{FF2B5EF4-FFF2-40B4-BE49-F238E27FC236}">
                <a16:creationId xmlns:a16="http://schemas.microsoft.com/office/drawing/2014/main" id="{E8E65CE0-F4A8-5EFF-1C27-16971ED68D9D}"/>
              </a:ext>
            </a:extLst>
          </p:cNvPr>
          <p:cNvSpPr txBox="1"/>
          <p:nvPr/>
        </p:nvSpPr>
        <p:spPr>
          <a:xfrm>
            <a:off x="318053" y="276922"/>
            <a:ext cx="4253947" cy="1723549"/>
          </a:xfrm>
          <a:prstGeom prst="rect">
            <a:avLst/>
          </a:prstGeom>
          <a:noFill/>
        </p:spPr>
        <p:txBody>
          <a:bodyPr wrap="square" rtlCol="0">
            <a:spAutoFit/>
          </a:bodyPr>
          <a:lstStyle/>
          <a:p>
            <a:r>
              <a:rPr lang="en-GB" sz="1600" i="1" dirty="0"/>
              <a:t>25 November 1798</a:t>
            </a:r>
          </a:p>
          <a:p>
            <a:r>
              <a:rPr lang="en-GB" dirty="0"/>
              <a:t>“The Overton Scotchman [pedlar] has been kind enough to rid me of some of my money, in exchange for six shifts and four pair of stockings. The Irish is not so fine as I would like it…It cost me 3s. 6d. per yard.”</a:t>
            </a:r>
          </a:p>
        </p:txBody>
      </p:sp>
      <p:sp>
        <p:nvSpPr>
          <p:cNvPr id="7" name="TextBox 6">
            <a:extLst>
              <a:ext uri="{FF2B5EF4-FFF2-40B4-BE49-F238E27FC236}">
                <a16:creationId xmlns:a16="http://schemas.microsoft.com/office/drawing/2014/main" id="{E325F883-2C97-208C-FCAF-F44E0583FD42}"/>
              </a:ext>
            </a:extLst>
          </p:cNvPr>
          <p:cNvSpPr txBox="1"/>
          <p:nvPr/>
        </p:nvSpPr>
        <p:spPr>
          <a:xfrm>
            <a:off x="383165" y="2373588"/>
            <a:ext cx="3873260" cy="2739211"/>
          </a:xfrm>
          <a:prstGeom prst="rect">
            <a:avLst/>
          </a:prstGeom>
          <a:noFill/>
        </p:spPr>
        <p:txBody>
          <a:bodyPr wrap="square">
            <a:spAutoFit/>
          </a:bodyPr>
          <a:lstStyle/>
          <a:p>
            <a:r>
              <a:rPr lang="en-GB" sz="1600" i="1" dirty="0"/>
              <a:t>23 January 1817</a:t>
            </a:r>
          </a:p>
          <a:p>
            <a:r>
              <a:rPr lang="en-GB" dirty="0"/>
              <a:t>“Nothing offends me so much as the absurdity of not being able to pronounce the word </a:t>
            </a:r>
            <a:r>
              <a:rPr lang="en-GB" u="sng" dirty="0"/>
              <a:t>Shift</a:t>
            </a:r>
            <a:r>
              <a:rPr lang="en-GB" dirty="0"/>
              <a:t>.  I could forgive her any follies in English, rather than the Mock Modesty of that French word.” *</a:t>
            </a:r>
          </a:p>
          <a:p>
            <a:r>
              <a:rPr lang="en-GB" sz="1600" dirty="0"/>
              <a:t>(Letter to niece Caroline Austen re: the heroine in her attempted novel who calls a shift a chemise.)</a:t>
            </a:r>
          </a:p>
        </p:txBody>
      </p:sp>
    </p:spTree>
    <p:extLst>
      <p:ext uri="{BB962C8B-B14F-4D97-AF65-F5344CB8AC3E}">
        <p14:creationId xmlns:p14="http://schemas.microsoft.com/office/powerpoint/2010/main" val="20436130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1-rowlandson-staircase-carlton-house.jp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43550" y="34728"/>
            <a:ext cx="3354617" cy="5074043"/>
          </a:xfrm>
          <a:prstGeom prst="rect">
            <a:avLst/>
          </a:prstGeom>
          <a:ln w="9525">
            <a:solidFill>
              <a:srgbClr val="C00000"/>
            </a:solidFill>
          </a:ln>
        </p:spPr>
      </p:pic>
      <p:pic>
        <p:nvPicPr>
          <p:cNvPr id="4" name="Picture 3" descr="1811-rowlandson-staircase-detail.jpg.png"/>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27298" t="16797" r="12117" b="27832"/>
          <a:stretch/>
        </p:blipFill>
        <p:spPr>
          <a:xfrm>
            <a:off x="4866374" y="69457"/>
            <a:ext cx="3434076" cy="4476141"/>
          </a:xfrm>
          <a:prstGeom prst="rect">
            <a:avLst/>
          </a:prstGeom>
          <a:ln w="9525">
            <a:solidFill>
              <a:srgbClr val="C00000"/>
            </a:solidFill>
          </a:ln>
        </p:spPr>
      </p:pic>
      <p:sp>
        <p:nvSpPr>
          <p:cNvPr id="2" name="TextBox 1"/>
          <p:cNvSpPr txBox="1"/>
          <p:nvPr/>
        </p:nvSpPr>
        <p:spPr>
          <a:xfrm>
            <a:off x="4696133" y="4600940"/>
            <a:ext cx="3604317" cy="507831"/>
          </a:xfrm>
          <a:prstGeom prst="rect">
            <a:avLst/>
          </a:prstGeom>
          <a:noFill/>
        </p:spPr>
        <p:txBody>
          <a:bodyPr wrap="square" rtlCol="0">
            <a:spAutoFit/>
          </a:bodyPr>
          <a:lstStyle/>
          <a:p>
            <a:pPr algn="ctr"/>
            <a:r>
              <a:rPr lang="en-US" sz="1350" dirty="0"/>
              <a:t>Rowlandson, “Exhibition  ‘Stare’ case, Somerset House 1800</a:t>
            </a:r>
          </a:p>
        </p:txBody>
      </p:sp>
    </p:spTree>
    <p:extLst>
      <p:ext uri="{BB962C8B-B14F-4D97-AF65-F5344CB8AC3E}">
        <p14:creationId xmlns:p14="http://schemas.microsoft.com/office/powerpoint/2010/main" val="12190671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reading a book&#10;&#10;Description automatically generated with low confidence">
            <a:extLst>
              <a:ext uri="{FF2B5EF4-FFF2-40B4-BE49-F238E27FC236}">
                <a16:creationId xmlns:a16="http://schemas.microsoft.com/office/drawing/2014/main" id="{327A2779-8E97-712D-EAAE-2CF04E40B775}"/>
              </a:ext>
            </a:extLst>
          </p:cNvPr>
          <p:cNvPicPr>
            <a:picLocks noChangeAspect="1"/>
          </p:cNvPicPr>
          <p:nvPr/>
        </p:nvPicPr>
        <p:blipFill>
          <a:blip r:embed="rId2"/>
          <a:stretch>
            <a:fillRect/>
          </a:stretch>
        </p:blipFill>
        <p:spPr>
          <a:xfrm>
            <a:off x="60356" y="186394"/>
            <a:ext cx="3445048" cy="4690154"/>
          </a:xfrm>
          <a:prstGeom prst="rect">
            <a:avLst/>
          </a:prstGeom>
          <a:ln>
            <a:solidFill>
              <a:srgbClr val="C00000"/>
            </a:solidFill>
          </a:ln>
        </p:spPr>
      </p:pic>
      <p:pic>
        <p:nvPicPr>
          <p:cNvPr id="5" name="Picture 4" descr="A picture containing text, indoor&#10;&#10;Description automatically generated">
            <a:extLst>
              <a:ext uri="{FF2B5EF4-FFF2-40B4-BE49-F238E27FC236}">
                <a16:creationId xmlns:a16="http://schemas.microsoft.com/office/drawing/2014/main" id="{F9212215-110F-166E-3C1E-A8436D4C6E2B}"/>
              </a:ext>
            </a:extLst>
          </p:cNvPr>
          <p:cNvPicPr>
            <a:picLocks noChangeAspect="1"/>
          </p:cNvPicPr>
          <p:nvPr/>
        </p:nvPicPr>
        <p:blipFill>
          <a:blip r:embed="rId3"/>
          <a:stretch>
            <a:fillRect/>
          </a:stretch>
        </p:blipFill>
        <p:spPr>
          <a:xfrm>
            <a:off x="5638598" y="186394"/>
            <a:ext cx="3274976" cy="4770712"/>
          </a:xfrm>
          <a:prstGeom prst="rect">
            <a:avLst/>
          </a:prstGeom>
          <a:ln>
            <a:solidFill>
              <a:srgbClr val="C00000"/>
            </a:solidFill>
          </a:ln>
        </p:spPr>
      </p:pic>
      <p:sp>
        <p:nvSpPr>
          <p:cNvPr id="6" name="TextBox 5">
            <a:extLst>
              <a:ext uri="{FF2B5EF4-FFF2-40B4-BE49-F238E27FC236}">
                <a16:creationId xmlns:a16="http://schemas.microsoft.com/office/drawing/2014/main" id="{7C9CD5A0-0FAA-A577-1B8E-0261A894E6DC}"/>
              </a:ext>
            </a:extLst>
          </p:cNvPr>
          <p:cNvSpPr txBox="1"/>
          <p:nvPr/>
        </p:nvSpPr>
        <p:spPr>
          <a:xfrm>
            <a:off x="3505404" y="437323"/>
            <a:ext cx="1651414" cy="584775"/>
          </a:xfrm>
          <a:prstGeom prst="rect">
            <a:avLst/>
          </a:prstGeom>
          <a:noFill/>
        </p:spPr>
        <p:txBody>
          <a:bodyPr wrap="none" rtlCol="0">
            <a:spAutoFit/>
          </a:bodyPr>
          <a:lstStyle/>
          <a:p>
            <a:r>
              <a:rPr lang="en-US" sz="1600" dirty="0"/>
              <a:t>Charles Williams?</a:t>
            </a:r>
          </a:p>
          <a:p>
            <a:r>
              <a:rPr lang="en-US" sz="1600" dirty="0"/>
              <a:t>1805-1810</a:t>
            </a:r>
          </a:p>
        </p:txBody>
      </p:sp>
      <p:sp>
        <p:nvSpPr>
          <p:cNvPr id="8" name="TextBox 7">
            <a:extLst>
              <a:ext uri="{FF2B5EF4-FFF2-40B4-BE49-F238E27FC236}">
                <a16:creationId xmlns:a16="http://schemas.microsoft.com/office/drawing/2014/main" id="{2863B440-B66D-CB13-727C-504AAE2BF50E}"/>
              </a:ext>
            </a:extLst>
          </p:cNvPr>
          <p:cNvSpPr txBox="1"/>
          <p:nvPr/>
        </p:nvSpPr>
        <p:spPr>
          <a:xfrm>
            <a:off x="4985855" y="4587774"/>
            <a:ext cx="652743" cy="369332"/>
          </a:xfrm>
          <a:prstGeom prst="rect">
            <a:avLst/>
          </a:prstGeom>
          <a:noFill/>
        </p:spPr>
        <p:txBody>
          <a:bodyPr wrap="none" rtlCol="0">
            <a:spAutoFit/>
          </a:bodyPr>
          <a:lstStyle/>
          <a:p>
            <a:r>
              <a:rPr lang="en-GB" dirty="0"/>
              <a:t>1801</a:t>
            </a:r>
          </a:p>
        </p:txBody>
      </p:sp>
    </p:spTree>
    <p:extLst>
      <p:ext uri="{BB962C8B-B14F-4D97-AF65-F5344CB8AC3E}">
        <p14:creationId xmlns:p14="http://schemas.microsoft.com/office/powerpoint/2010/main" val="3446962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B1BA2C-836B-CD6E-E2A8-F75280A33086}"/>
              </a:ext>
            </a:extLst>
          </p:cNvPr>
          <p:cNvSpPr txBox="1"/>
          <p:nvPr/>
        </p:nvSpPr>
        <p:spPr>
          <a:xfrm>
            <a:off x="2850144" y="3255255"/>
            <a:ext cx="3102253" cy="1615827"/>
          </a:xfrm>
          <a:prstGeom prst="rect">
            <a:avLst/>
          </a:prstGeom>
          <a:noFill/>
          <a:ln w="50800">
            <a:solidFill>
              <a:srgbClr val="7030A0"/>
            </a:solidFill>
          </a:ln>
        </p:spPr>
        <p:txBody>
          <a:bodyPr wrap="square" rtlCol="0">
            <a:spAutoFit/>
          </a:bodyPr>
          <a:lstStyle/>
          <a:p>
            <a:r>
              <a:rPr lang="en-US" sz="2700" dirty="0"/>
              <a:t>“I am very glad to hear what you tell us, of long sleeves.”</a:t>
            </a:r>
          </a:p>
          <a:p>
            <a:pPr algn="r"/>
            <a:r>
              <a:rPr lang="en-US" dirty="0"/>
              <a:t>Mrs. Bennet, P&amp;P</a:t>
            </a:r>
          </a:p>
        </p:txBody>
      </p:sp>
      <p:pic>
        <p:nvPicPr>
          <p:cNvPr id="3" name="Picture 2">
            <a:extLst>
              <a:ext uri="{FF2B5EF4-FFF2-40B4-BE49-F238E27FC236}">
                <a16:creationId xmlns:a16="http://schemas.microsoft.com/office/drawing/2014/main" id="{C4F4D095-8342-3514-05DE-4A5997BB9D0D}"/>
              </a:ext>
            </a:extLst>
          </p:cNvPr>
          <p:cNvPicPr>
            <a:picLocks noChangeAspect="1"/>
          </p:cNvPicPr>
          <p:nvPr/>
        </p:nvPicPr>
        <p:blipFill rotWithShape="1">
          <a:blip r:embed="rId3">
            <a:extLst>
              <a:ext uri="{28A0092B-C50C-407E-A947-70E740481C1C}">
                <a14:useLocalDpi xmlns:a14="http://schemas.microsoft.com/office/drawing/2010/main" val="0"/>
              </a:ext>
            </a:extLst>
          </a:blip>
          <a:srcRect l="15005" t="8148" r="21223" b="13334"/>
          <a:stretch/>
        </p:blipFill>
        <p:spPr>
          <a:xfrm>
            <a:off x="142717" y="206034"/>
            <a:ext cx="2166762" cy="4503466"/>
          </a:xfrm>
          <a:prstGeom prst="rect">
            <a:avLst/>
          </a:prstGeom>
          <a:ln w="9525">
            <a:solidFill>
              <a:srgbClr val="C00000"/>
            </a:solidFill>
          </a:ln>
        </p:spPr>
      </p:pic>
      <p:sp>
        <p:nvSpPr>
          <p:cNvPr id="4" name="TextBox 3">
            <a:extLst>
              <a:ext uri="{FF2B5EF4-FFF2-40B4-BE49-F238E27FC236}">
                <a16:creationId xmlns:a16="http://schemas.microsoft.com/office/drawing/2014/main" id="{DC537E76-A157-70CD-B5BE-2BA50E6FBD64}"/>
              </a:ext>
            </a:extLst>
          </p:cNvPr>
          <p:cNvSpPr txBox="1"/>
          <p:nvPr/>
        </p:nvSpPr>
        <p:spPr>
          <a:xfrm>
            <a:off x="233994" y="4709500"/>
            <a:ext cx="1911101" cy="323165"/>
          </a:xfrm>
          <a:prstGeom prst="rect">
            <a:avLst/>
          </a:prstGeom>
          <a:noFill/>
        </p:spPr>
        <p:txBody>
          <a:bodyPr wrap="none" rtlCol="0">
            <a:spAutoFit/>
          </a:bodyPr>
          <a:lstStyle/>
          <a:p>
            <a:r>
              <a:rPr lang="en-US" sz="1500" i="1" dirty="0"/>
              <a:t>Ackermann</a:t>
            </a:r>
            <a:r>
              <a:rPr lang="en-US" sz="1500" dirty="0"/>
              <a:t> April 1814</a:t>
            </a:r>
          </a:p>
        </p:txBody>
      </p:sp>
      <p:sp>
        <p:nvSpPr>
          <p:cNvPr id="5" name="TextBox 4">
            <a:extLst>
              <a:ext uri="{FF2B5EF4-FFF2-40B4-BE49-F238E27FC236}">
                <a16:creationId xmlns:a16="http://schemas.microsoft.com/office/drawing/2014/main" id="{14AFD132-7DFF-DFFE-B72E-E6EF0FA1DB3A}"/>
              </a:ext>
            </a:extLst>
          </p:cNvPr>
          <p:cNvSpPr txBox="1"/>
          <p:nvPr/>
        </p:nvSpPr>
        <p:spPr>
          <a:xfrm>
            <a:off x="6252285" y="4651285"/>
            <a:ext cx="2657721" cy="323165"/>
          </a:xfrm>
          <a:prstGeom prst="rect">
            <a:avLst/>
          </a:prstGeom>
          <a:noFill/>
        </p:spPr>
        <p:txBody>
          <a:bodyPr wrap="square" rtlCol="0">
            <a:spAutoFit/>
          </a:bodyPr>
          <a:lstStyle/>
          <a:p>
            <a:pPr algn="r"/>
            <a:r>
              <a:rPr lang="en-US" sz="1500" i="1" dirty="0"/>
              <a:t>Ackermann </a:t>
            </a:r>
            <a:r>
              <a:rPr lang="en-US" sz="1500" dirty="0"/>
              <a:t>September 1812</a:t>
            </a:r>
          </a:p>
        </p:txBody>
      </p:sp>
      <p:pic>
        <p:nvPicPr>
          <p:cNvPr id="6" name="Picture 5" descr="A picture containing text&#10;&#10;Description automatically generated">
            <a:extLst>
              <a:ext uri="{FF2B5EF4-FFF2-40B4-BE49-F238E27FC236}">
                <a16:creationId xmlns:a16="http://schemas.microsoft.com/office/drawing/2014/main" id="{81518706-1C9C-F4D8-253F-E1191991399D}"/>
              </a:ext>
            </a:extLst>
          </p:cNvPr>
          <p:cNvPicPr>
            <a:picLocks noChangeAspect="1"/>
          </p:cNvPicPr>
          <p:nvPr/>
        </p:nvPicPr>
        <p:blipFill rotWithShape="1">
          <a:blip r:embed="rId4"/>
          <a:srcRect l="12920" t="7506" b="12889"/>
          <a:stretch/>
        </p:blipFill>
        <p:spPr>
          <a:xfrm>
            <a:off x="6493062" y="685896"/>
            <a:ext cx="2508221" cy="3851598"/>
          </a:xfrm>
          <a:prstGeom prst="rect">
            <a:avLst/>
          </a:prstGeom>
          <a:ln w="9525">
            <a:solidFill>
              <a:srgbClr val="C00000"/>
            </a:solidFill>
          </a:ln>
        </p:spPr>
      </p:pic>
      <p:sp>
        <p:nvSpPr>
          <p:cNvPr id="10" name="TextBox 9">
            <a:extLst>
              <a:ext uri="{FF2B5EF4-FFF2-40B4-BE49-F238E27FC236}">
                <a16:creationId xmlns:a16="http://schemas.microsoft.com/office/drawing/2014/main" id="{BB9AF56C-088D-D205-FCDA-D5FB4C987CB5}"/>
              </a:ext>
            </a:extLst>
          </p:cNvPr>
          <p:cNvSpPr txBox="1"/>
          <p:nvPr/>
        </p:nvSpPr>
        <p:spPr>
          <a:xfrm>
            <a:off x="2529978" y="524756"/>
            <a:ext cx="4084043" cy="2215991"/>
          </a:xfrm>
          <a:prstGeom prst="rect">
            <a:avLst/>
          </a:prstGeom>
          <a:noFill/>
        </p:spPr>
        <p:txBody>
          <a:bodyPr wrap="square" rtlCol="0">
            <a:spAutoFit/>
          </a:bodyPr>
          <a:lstStyle/>
          <a:p>
            <a:r>
              <a:rPr lang="en-US" i="1" dirty="0"/>
              <a:t>9 March 1814</a:t>
            </a:r>
          </a:p>
          <a:p>
            <a:r>
              <a:rPr lang="en-US" sz="2400" dirty="0"/>
              <a:t>“I wear my gauze gown to-day, long sleeves and all. I shall see how they succeed, but as yet I have no reason to suppose long sleeves are allowable.”</a:t>
            </a:r>
          </a:p>
        </p:txBody>
      </p:sp>
    </p:spTree>
    <p:extLst>
      <p:ext uri="{BB962C8B-B14F-4D97-AF65-F5344CB8AC3E}">
        <p14:creationId xmlns:p14="http://schemas.microsoft.com/office/powerpoint/2010/main" val="12750758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white dress&#10;&#10;Description automatically generated">
            <a:extLst>
              <a:ext uri="{FF2B5EF4-FFF2-40B4-BE49-F238E27FC236}">
                <a16:creationId xmlns:a16="http://schemas.microsoft.com/office/drawing/2014/main" id="{BA783C81-A94E-EA58-34DC-4BF56940FCAE}"/>
              </a:ext>
            </a:extLst>
          </p:cNvPr>
          <p:cNvPicPr>
            <a:picLocks noChangeAspect="1"/>
          </p:cNvPicPr>
          <p:nvPr/>
        </p:nvPicPr>
        <p:blipFill rotWithShape="1">
          <a:blip r:embed="rId2"/>
          <a:srcRect l="19651" t="1459" r="26876" b="715"/>
          <a:stretch/>
        </p:blipFill>
        <p:spPr>
          <a:xfrm>
            <a:off x="1104181" y="441025"/>
            <a:ext cx="4149306" cy="4261449"/>
          </a:xfrm>
          <a:prstGeom prst="rect">
            <a:avLst/>
          </a:prstGeom>
          <a:ln>
            <a:solidFill>
              <a:srgbClr val="C00000"/>
            </a:solidFill>
          </a:ln>
        </p:spPr>
      </p:pic>
      <p:sp>
        <p:nvSpPr>
          <p:cNvPr id="4" name="TextBox 3">
            <a:extLst>
              <a:ext uri="{FF2B5EF4-FFF2-40B4-BE49-F238E27FC236}">
                <a16:creationId xmlns:a16="http://schemas.microsoft.com/office/drawing/2014/main" id="{AB7F2598-3B33-F6BB-6E3A-04A6C46BFF4C}"/>
              </a:ext>
            </a:extLst>
          </p:cNvPr>
          <p:cNvSpPr txBox="1"/>
          <p:nvPr/>
        </p:nvSpPr>
        <p:spPr>
          <a:xfrm>
            <a:off x="5635514" y="1673771"/>
            <a:ext cx="3119444" cy="369332"/>
          </a:xfrm>
          <a:prstGeom prst="rect">
            <a:avLst/>
          </a:prstGeom>
          <a:noFill/>
        </p:spPr>
        <p:txBody>
          <a:bodyPr wrap="none" rtlCol="0">
            <a:spAutoFit/>
          </a:bodyPr>
          <a:lstStyle/>
          <a:p>
            <a:r>
              <a:rPr lang="en-GB" dirty="0"/>
              <a:t>Autumn de Wilde, </a:t>
            </a:r>
            <a:r>
              <a:rPr lang="en-GB" i="1" dirty="0"/>
              <a:t>Emma</a:t>
            </a:r>
            <a:r>
              <a:rPr lang="en-GB" dirty="0"/>
              <a:t>, 2020</a:t>
            </a:r>
          </a:p>
        </p:txBody>
      </p:sp>
    </p:spTree>
    <p:extLst>
      <p:ext uri="{BB962C8B-B14F-4D97-AF65-F5344CB8AC3E}">
        <p14:creationId xmlns:p14="http://schemas.microsoft.com/office/powerpoint/2010/main" val="13864075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809-corset-fad.gif"/>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755374" y="100915"/>
            <a:ext cx="7931426" cy="4941669"/>
          </a:xfrm>
          <a:prstGeom prst="rect">
            <a:avLst/>
          </a:prstGeom>
          <a:ln w="9525">
            <a:solidFill>
              <a:srgbClr val="C00000"/>
            </a:solidFill>
          </a:ln>
        </p:spPr>
      </p:pic>
    </p:spTree>
    <p:extLst>
      <p:ext uri="{BB962C8B-B14F-4D97-AF65-F5344CB8AC3E}">
        <p14:creationId xmlns:p14="http://schemas.microsoft.com/office/powerpoint/2010/main" val="25471806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810-corset-mfab.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4677" y="60387"/>
            <a:ext cx="3452045" cy="5022726"/>
          </a:xfrm>
          <a:prstGeom prst="rect">
            <a:avLst/>
          </a:prstGeom>
          <a:ln>
            <a:solidFill>
              <a:srgbClr val="C00000"/>
            </a:solidFill>
          </a:ln>
        </p:spPr>
      </p:pic>
      <p:pic>
        <p:nvPicPr>
          <p:cNvPr id="2" name="Picture 1" descr="1819-stay-kyoto.jpg">
            <a:extLst>
              <a:ext uri="{FF2B5EF4-FFF2-40B4-BE49-F238E27FC236}">
                <a16:creationId xmlns:a16="http://schemas.microsoft.com/office/drawing/2014/main" id="{75255070-477F-0681-F191-5C7412A5112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44010" y="0"/>
            <a:ext cx="3171041" cy="5143500"/>
          </a:xfrm>
          <a:prstGeom prst="rect">
            <a:avLst/>
          </a:prstGeom>
          <a:ln w="9525">
            <a:solidFill>
              <a:srgbClr val="C00000"/>
            </a:solidFill>
          </a:ln>
        </p:spPr>
      </p:pic>
    </p:spTree>
    <p:extLst>
      <p:ext uri="{BB962C8B-B14F-4D97-AF65-F5344CB8AC3E}">
        <p14:creationId xmlns:p14="http://schemas.microsoft.com/office/powerpoint/2010/main" val="26029418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ane-austen-watercolo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926" y="307425"/>
            <a:ext cx="3339710" cy="4360178"/>
          </a:xfrm>
          <a:prstGeom prst="rect">
            <a:avLst/>
          </a:prstGeom>
          <a:ln>
            <a:solidFill>
              <a:srgbClr val="C00000"/>
            </a:solidFill>
          </a:ln>
        </p:spPr>
      </p:pic>
      <p:sp>
        <p:nvSpPr>
          <p:cNvPr id="3" name="TextBox 2"/>
          <p:cNvSpPr txBox="1"/>
          <p:nvPr/>
        </p:nvSpPr>
        <p:spPr>
          <a:xfrm>
            <a:off x="5392499" y="779354"/>
            <a:ext cx="3145214" cy="3693319"/>
          </a:xfrm>
          <a:prstGeom prst="rect">
            <a:avLst/>
          </a:prstGeom>
          <a:noFill/>
          <a:ln w="50800">
            <a:solidFill>
              <a:srgbClr val="7030A0"/>
            </a:solidFill>
          </a:ln>
        </p:spPr>
        <p:txBody>
          <a:bodyPr wrap="square" rtlCol="0">
            <a:spAutoFit/>
          </a:bodyPr>
          <a:lstStyle/>
          <a:p>
            <a:r>
              <a:rPr lang="en-US" sz="2700" dirty="0"/>
              <a:t>“I hope you saw her petticoat, six inches deep in mud, I am absolutely certain; and the gown which had been let down to hide it not doing its office.”</a:t>
            </a:r>
          </a:p>
          <a:p>
            <a:pPr algn="r"/>
            <a:r>
              <a:rPr lang="en-US" dirty="0"/>
              <a:t>Louisa (Bingley) Hurst, </a:t>
            </a:r>
            <a:r>
              <a:rPr lang="en-US" i="1" dirty="0"/>
              <a:t>P&amp;P</a:t>
            </a:r>
            <a:endParaRPr lang="en-US" dirty="0"/>
          </a:p>
        </p:txBody>
      </p:sp>
    </p:spTree>
    <p:extLst>
      <p:ext uri="{BB962C8B-B14F-4D97-AF65-F5344CB8AC3E}">
        <p14:creationId xmlns:p14="http://schemas.microsoft.com/office/powerpoint/2010/main" val="4961795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riding camels&#10;&#10;Description automatically generated with medium confidence">
            <a:extLst>
              <a:ext uri="{FF2B5EF4-FFF2-40B4-BE49-F238E27FC236}">
                <a16:creationId xmlns:a16="http://schemas.microsoft.com/office/drawing/2014/main" id="{3F87670A-5B73-1B84-489E-A6D201069BAF}"/>
              </a:ext>
            </a:extLst>
          </p:cNvPr>
          <p:cNvPicPr>
            <a:picLocks noChangeAspect="1"/>
          </p:cNvPicPr>
          <p:nvPr/>
        </p:nvPicPr>
        <p:blipFill>
          <a:blip r:embed="rId2"/>
          <a:stretch>
            <a:fillRect/>
          </a:stretch>
        </p:blipFill>
        <p:spPr>
          <a:xfrm>
            <a:off x="159026" y="129208"/>
            <a:ext cx="5943600" cy="4666852"/>
          </a:xfrm>
          <a:prstGeom prst="rect">
            <a:avLst/>
          </a:prstGeom>
          <a:ln>
            <a:solidFill>
              <a:srgbClr val="C00000"/>
            </a:solidFill>
          </a:ln>
        </p:spPr>
      </p:pic>
      <p:sp>
        <p:nvSpPr>
          <p:cNvPr id="4" name="TextBox 3">
            <a:extLst>
              <a:ext uri="{FF2B5EF4-FFF2-40B4-BE49-F238E27FC236}">
                <a16:creationId xmlns:a16="http://schemas.microsoft.com/office/drawing/2014/main" id="{383B04D4-CAC1-2C4D-AB3C-57D7433D7A50}"/>
              </a:ext>
            </a:extLst>
          </p:cNvPr>
          <p:cNvSpPr txBox="1"/>
          <p:nvPr/>
        </p:nvSpPr>
        <p:spPr>
          <a:xfrm>
            <a:off x="6202017" y="725557"/>
            <a:ext cx="2554357" cy="1200329"/>
          </a:xfrm>
          <a:prstGeom prst="rect">
            <a:avLst/>
          </a:prstGeom>
          <a:noFill/>
        </p:spPr>
        <p:txBody>
          <a:bodyPr wrap="square" rtlCol="0">
            <a:spAutoFit/>
          </a:bodyPr>
          <a:lstStyle/>
          <a:p>
            <a:r>
              <a:rPr lang="en-GB" sz="1600" i="1" dirty="0"/>
              <a:t>23 January 1817</a:t>
            </a:r>
          </a:p>
          <a:p>
            <a:r>
              <a:rPr lang="en-GB" dirty="0"/>
              <a:t>“Sally has got a new red cloak, which adds much to her happiness.”</a:t>
            </a:r>
          </a:p>
        </p:txBody>
      </p:sp>
      <p:sp>
        <p:nvSpPr>
          <p:cNvPr id="5" name="TextBox 4">
            <a:extLst>
              <a:ext uri="{FF2B5EF4-FFF2-40B4-BE49-F238E27FC236}">
                <a16:creationId xmlns:a16="http://schemas.microsoft.com/office/drawing/2014/main" id="{5460C325-2E45-B807-9C53-A0BE042D53B4}"/>
              </a:ext>
            </a:extLst>
          </p:cNvPr>
          <p:cNvSpPr txBox="1"/>
          <p:nvPr/>
        </p:nvSpPr>
        <p:spPr>
          <a:xfrm>
            <a:off x="1076417" y="4809916"/>
            <a:ext cx="4108817" cy="338554"/>
          </a:xfrm>
          <a:prstGeom prst="rect">
            <a:avLst/>
          </a:prstGeom>
          <a:noFill/>
        </p:spPr>
        <p:txBody>
          <a:bodyPr wrap="none" rtlCol="0">
            <a:spAutoFit/>
          </a:bodyPr>
          <a:lstStyle/>
          <a:p>
            <a:r>
              <a:rPr lang="en-GB" sz="1600" dirty="0"/>
              <a:t>Diana Sperling as printed in </a:t>
            </a:r>
            <a:r>
              <a:rPr lang="en-GB" sz="1600" i="1" dirty="0"/>
              <a:t>Mrs. Hurst Dancing</a:t>
            </a:r>
            <a:endParaRPr lang="en-GB" sz="1600" dirty="0"/>
          </a:p>
        </p:txBody>
      </p:sp>
    </p:spTree>
    <p:extLst>
      <p:ext uri="{BB962C8B-B14F-4D97-AF65-F5344CB8AC3E}">
        <p14:creationId xmlns:p14="http://schemas.microsoft.com/office/powerpoint/2010/main" val="18631202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32692" t="12053" r="10003" b="11596"/>
          <a:stretch/>
        </p:blipFill>
        <p:spPr>
          <a:xfrm>
            <a:off x="650886" y="893836"/>
            <a:ext cx="2200275" cy="3929256"/>
          </a:xfrm>
          <a:prstGeom prst="rect">
            <a:avLst/>
          </a:prstGeom>
          <a:ln w="12700">
            <a:solidFill>
              <a:srgbClr val="C00000"/>
            </a:solidFill>
          </a:ln>
        </p:spPr>
      </p:pic>
      <p:pic>
        <p:nvPicPr>
          <p:cNvPr id="7" name="Picture 6" descr="1810-walkingspencer.jpg"/>
          <p:cNvPicPr>
            <a:picLocks noChangeAspect="1"/>
          </p:cNvPicPr>
          <p:nvPr/>
        </p:nvPicPr>
        <p:blipFill rotWithShape="1">
          <a:blip r:embed="rId5" cstate="screen">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l="24438" t="16487" r="18721" b="16670"/>
          <a:stretch/>
        </p:blipFill>
        <p:spPr>
          <a:xfrm>
            <a:off x="3169779" y="238534"/>
            <a:ext cx="2157172" cy="4584558"/>
          </a:xfrm>
          <a:prstGeom prst="rect">
            <a:avLst/>
          </a:prstGeom>
          <a:ln w="9525">
            <a:solidFill>
              <a:srgbClr val="C00000"/>
            </a:solidFill>
          </a:ln>
        </p:spPr>
      </p:pic>
      <p:sp>
        <p:nvSpPr>
          <p:cNvPr id="3" name="TextBox 2"/>
          <p:cNvSpPr txBox="1"/>
          <p:nvPr/>
        </p:nvSpPr>
        <p:spPr>
          <a:xfrm>
            <a:off x="6249857" y="1174173"/>
            <a:ext cx="1661993" cy="600164"/>
          </a:xfrm>
          <a:prstGeom prst="rect">
            <a:avLst/>
          </a:prstGeom>
          <a:noFill/>
        </p:spPr>
        <p:txBody>
          <a:bodyPr wrap="none" rtlCol="0">
            <a:spAutoFit/>
          </a:bodyPr>
          <a:lstStyle/>
          <a:p>
            <a:r>
              <a:rPr lang="en-US" sz="3300" dirty="0" err="1"/>
              <a:t>Spencers</a:t>
            </a:r>
            <a:endParaRPr lang="en-US" sz="3300" dirty="0"/>
          </a:p>
        </p:txBody>
      </p:sp>
      <p:sp>
        <p:nvSpPr>
          <p:cNvPr id="6" name="TextBox 5"/>
          <p:cNvSpPr txBox="1"/>
          <p:nvPr/>
        </p:nvSpPr>
        <p:spPr>
          <a:xfrm>
            <a:off x="293220" y="4833026"/>
            <a:ext cx="2800382" cy="300082"/>
          </a:xfrm>
          <a:prstGeom prst="rect">
            <a:avLst/>
          </a:prstGeom>
          <a:noFill/>
        </p:spPr>
        <p:txBody>
          <a:bodyPr wrap="none" rtlCol="0">
            <a:spAutoFit/>
          </a:bodyPr>
          <a:lstStyle/>
          <a:p>
            <a:r>
              <a:rPr lang="en-US" sz="1350" dirty="0"/>
              <a:t>May 1797, </a:t>
            </a:r>
            <a:r>
              <a:rPr lang="en-US" sz="1350" dirty="0" err="1"/>
              <a:t>Heideloff</a:t>
            </a:r>
            <a:r>
              <a:rPr lang="en-US" sz="1350" dirty="0"/>
              <a:t>, </a:t>
            </a:r>
            <a:r>
              <a:rPr lang="en-US" sz="1350" i="1" dirty="0"/>
              <a:t>Gallery of Fashion</a:t>
            </a:r>
          </a:p>
        </p:txBody>
      </p:sp>
      <p:sp>
        <p:nvSpPr>
          <p:cNvPr id="8" name="TextBox 7"/>
          <p:cNvSpPr txBox="1"/>
          <p:nvPr/>
        </p:nvSpPr>
        <p:spPr>
          <a:xfrm>
            <a:off x="5924383" y="4778670"/>
            <a:ext cx="2501647" cy="300082"/>
          </a:xfrm>
          <a:prstGeom prst="rect">
            <a:avLst/>
          </a:prstGeom>
          <a:noFill/>
        </p:spPr>
        <p:txBody>
          <a:bodyPr wrap="none" rtlCol="0">
            <a:spAutoFit/>
          </a:bodyPr>
          <a:lstStyle/>
          <a:p>
            <a:r>
              <a:rPr lang="en-US" sz="1350" dirty="0"/>
              <a:t>1819-1822</a:t>
            </a:r>
            <a:r>
              <a:rPr lang="en-US" sz="1350"/>
              <a:t>, Metropolitan Museum</a:t>
            </a:r>
          </a:p>
        </p:txBody>
      </p:sp>
      <p:sp>
        <p:nvSpPr>
          <p:cNvPr id="9" name="TextBox 8"/>
          <p:cNvSpPr txBox="1"/>
          <p:nvPr/>
        </p:nvSpPr>
        <p:spPr>
          <a:xfrm>
            <a:off x="5357530" y="378641"/>
            <a:ext cx="1650708" cy="300082"/>
          </a:xfrm>
          <a:prstGeom prst="rect">
            <a:avLst/>
          </a:prstGeom>
          <a:noFill/>
        </p:spPr>
        <p:txBody>
          <a:bodyPr wrap="none" rtlCol="0">
            <a:spAutoFit/>
          </a:bodyPr>
          <a:lstStyle/>
          <a:p>
            <a:r>
              <a:rPr lang="en-US" sz="1350" dirty="0"/>
              <a:t>1810, </a:t>
            </a:r>
            <a:r>
              <a:rPr lang="en-US" sz="1350" i="1" dirty="0"/>
              <a:t>Costume </a:t>
            </a:r>
            <a:r>
              <a:rPr lang="en-US" sz="1350" i="1" dirty="0" err="1"/>
              <a:t>Parisien</a:t>
            </a:r>
            <a:endParaRPr lang="en-US" sz="1350" i="1" dirty="0"/>
          </a:p>
        </p:txBody>
      </p:sp>
      <p:pic>
        <p:nvPicPr>
          <p:cNvPr id="5" name="Picture 4" descr="Screen shot 2011-11-17 at 4.52.24 PM.png"/>
          <p:cNvPicPr>
            <a:picLocks noChangeAspect="1"/>
          </p:cNvPicPr>
          <p:nvPr/>
        </p:nvPicPr>
        <p:blipFill rotWithShape="1">
          <a:blip r:embed="rId7" cstate="screen">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a:ext>
            </a:extLst>
          </a:blip>
          <a:srcRect t="-1" r="3188" b="3460"/>
          <a:stretch/>
        </p:blipFill>
        <p:spPr>
          <a:xfrm>
            <a:off x="5616400" y="2452949"/>
            <a:ext cx="3117615" cy="2325721"/>
          </a:xfrm>
          <a:prstGeom prst="rect">
            <a:avLst/>
          </a:prstGeom>
          <a:ln w="9525">
            <a:solidFill>
              <a:srgbClr val="C00000"/>
            </a:solidFill>
          </a:ln>
        </p:spPr>
      </p:pic>
    </p:spTree>
    <p:extLst>
      <p:ext uri="{BB962C8B-B14F-4D97-AF65-F5344CB8AC3E}">
        <p14:creationId xmlns:p14="http://schemas.microsoft.com/office/powerpoint/2010/main" val="35552713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on a chair&#10;&#10;Description automatically generated with medium confidence">
            <a:extLst>
              <a:ext uri="{FF2B5EF4-FFF2-40B4-BE49-F238E27FC236}">
                <a16:creationId xmlns:a16="http://schemas.microsoft.com/office/drawing/2014/main" id="{38CB1B62-4EB5-B14B-7CA1-1AC374A177E9}"/>
              </a:ext>
            </a:extLst>
          </p:cNvPr>
          <p:cNvPicPr>
            <a:picLocks noChangeAspect="1"/>
          </p:cNvPicPr>
          <p:nvPr/>
        </p:nvPicPr>
        <p:blipFill>
          <a:blip r:embed="rId2"/>
          <a:stretch>
            <a:fillRect/>
          </a:stretch>
        </p:blipFill>
        <p:spPr>
          <a:xfrm>
            <a:off x="0" y="0"/>
            <a:ext cx="2935715" cy="5143500"/>
          </a:xfrm>
          <a:prstGeom prst="rect">
            <a:avLst/>
          </a:prstGeom>
          <a:ln>
            <a:solidFill>
              <a:srgbClr val="C00000"/>
            </a:solidFill>
          </a:ln>
        </p:spPr>
      </p:pic>
      <p:pic>
        <p:nvPicPr>
          <p:cNvPr id="5" name="Picture 4" descr="A picture containing text&#10;&#10;Description automatically generated">
            <a:extLst>
              <a:ext uri="{FF2B5EF4-FFF2-40B4-BE49-F238E27FC236}">
                <a16:creationId xmlns:a16="http://schemas.microsoft.com/office/drawing/2014/main" id="{98A4097E-341B-4FF2-576F-428A8A7EB29E}"/>
              </a:ext>
            </a:extLst>
          </p:cNvPr>
          <p:cNvPicPr>
            <a:picLocks noChangeAspect="1"/>
          </p:cNvPicPr>
          <p:nvPr/>
        </p:nvPicPr>
        <p:blipFill rotWithShape="1">
          <a:blip r:embed="rId3"/>
          <a:srcRect l="27808" t="10905" r="28699" b="45937"/>
          <a:stretch/>
        </p:blipFill>
        <p:spPr>
          <a:xfrm>
            <a:off x="3011558" y="0"/>
            <a:ext cx="2958433" cy="5143499"/>
          </a:xfrm>
          <a:prstGeom prst="rect">
            <a:avLst/>
          </a:prstGeom>
          <a:ln>
            <a:solidFill>
              <a:srgbClr val="C00000"/>
            </a:solidFill>
          </a:ln>
        </p:spPr>
      </p:pic>
      <p:sp>
        <p:nvSpPr>
          <p:cNvPr id="7" name="TextBox 6">
            <a:extLst>
              <a:ext uri="{FF2B5EF4-FFF2-40B4-BE49-F238E27FC236}">
                <a16:creationId xmlns:a16="http://schemas.microsoft.com/office/drawing/2014/main" id="{1A5BE4AA-1E06-BB45-058E-03A41AD36453}"/>
              </a:ext>
            </a:extLst>
          </p:cNvPr>
          <p:cNvSpPr txBox="1"/>
          <p:nvPr/>
        </p:nvSpPr>
        <p:spPr>
          <a:xfrm>
            <a:off x="6132443" y="656630"/>
            <a:ext cx="3011557" cy="1323439"/>
          </a:xfrm>
          <a:prstGeom prst="rect">
            <a:avLst/>
          </a:prstGeom>
          <a:noFill/>
        </p:spPr>
        <p:txBody>
          <a:bodyPr wrap="square" rtlCol="0">
            <a:spAutoFit/>
          </a:bodyPr>
          <a:lstStyle/>
          <a:p>
            <a:r>
              <a:rPr lang="en-US" sz="1600" i="1" dirty="0"/>
              <a:t>Ackermann</a:t>
            </a:r>
            <a:r>
              <a:rPr lang="en-US" sz="1600" dirty="0"/>
              <a:t> December 1813 </a:t>
            </a:r>
            <a:r>
              <a:rPr lang="en-US" sz="1600" i="1" dirty="0"/>
              <a:t> </a:t>
            </a:r>
          </a:p>
          <a:p>
            <a:r>
              <a:rPr lang="en-US" sz="1600" dirty="0"/>
              <a:t>Gown and matching Spencer of kerseymere</a:t>
            </a:r>
          </a:p>
          <a:p>
            <a:endParaRPr lang="en-US" sz="1600" dirty="0"/>
          </a:p>
          <a:p>
            <a:r>
              <a:rPr lang="en-US" sz="1600" dirty="0"/>
              <a:t>(…a sort of day to evening outfit!)</a:t>
            </a:r>
          </a:p>
        </p:txBody>
      </p:sp>
      <p:sp>
        <p:nvSpPr>
          <p:cNvPr id="8" name="TextBox 7">
            <a:extLst>
              <a:ext uri="{FF2B5EF4-FFF2-40B4-BE49-F238E27FC236}">
                <a16:creationId xmlns:a16="http://schemas.microsoft.com/office/drawing/2014/main" id="{DD651DDE-C766-1913-699D-022D1CFECB83}"/>
              </a:ext>
            </a:extLst>
          </p:cNvPr>
          <p:cNvSpPr txBox="1"/>
          <p:nvPr/>
        </p:nvSpPr>
        <p:spPr>
          <a:xfrm>
            <a:off x="6132443" y="2325757"/>
            <a:ext cx="2802835" cy="2308324"/>
          </a:xfrm>
          <a:prstGeom prst="rect">
            <a:avLst/>
          </a:prstGeom>
          <a:noFill/>
        </p:spPr>
        <p:txBody>
          <a:bodyPr wrap="square" rtlCol="0">
            <a:spAutoFit/>
          </a:bodyPr>
          <a:lstStyle/>
          <a:p>
            <a:r>
              <a:rPr lang="en-US" sz="1600" i="1" dirty="0"/>
              <a:t>30 June 1808 </a:t>
            </a:r>
          </a:p>
          <a:p>
            <a:r>
              <a:rPr lang="en-US" dirty="0"/>
              <a:t>“What cold, disagreeable weather, ever since Sunday!—I dare say you have fires every day. My kerseymere Spencer is quite the comfort of our evening walks.”</a:t>
            </a:r>
          </a:p>
        </p:txBody>
      </p:sp>
    </p:spTree>
    <p:extLst>
      <p:ext uri="{BB962C8B-B14F-4D97-AF65-F5344CB8AC3E}">
        <p14:creationId xmlns:p14="http://schemas.microsoft.com/office/powerpoint/2010/main" val="33424181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88436" y="4762240"/>
            <a:ext cx="2617615" cy="300082"/>
          </a:xfrm>
          <a:prstGeom prst="rect">
            <a:avLst/>
          </a:prstGeom>
          <a:noFill/>
        </p:spPr>
        <p:txBody>
          <a:bodyPr wrap="square" rtlCol="0">
            <a:spAutoFit/>
          </a:bodyPr>
          <a:lstStyle/>
          <a:p>
            <a:pPr algn="ctr"/>
            <a:r>
              <a:rPr lang="en-US" sz="1350" dirty="0"/>
              <a:t>Sept. 1812 </a:t>
            </a:r>
            <a:r>
              <a:rPr lang="en-US" sz="1350" i="1" dirty="0"/>
              <a:t>La Belle Assemblée</a:t>
            </a:r>
            <a:endParaRPr lang="en-US" sz="1350" dirty="0"/>
          </a:p>
        </p:txBody>
      </p:sp>
      <p:sp>
        <p:nvSpPr>
          <p:cNvPr id="11" name="TextBox 10">
            <a:extLst>
              <a:ext uri="{FF2B5EF4-FFF2-40B4-BE49-F238E27FC236}">
                <a16:creationId xmlns:a16="http://schemas.microsoft.com/office/drawing/2014/main" id="{D64615EE-91C6-3D2F-158C-7D176DB8912D}"/>
              </a:ext>
            </a:extLst>
          </p:cNvPr>
          <p:cNvSpPr txBox="1"/>
          <p:nvPr/>
        </p:nvSpPr>
        <p:spPr>
          <a:xfrm>
            <a:off x="3365461" y="1256802"/>
            <a:ext cx="2413077" cy="2585323"/>
          </a:xfrm>
          <a:prstGeom prst="rect">
            <a:avLst/>
          </a:prstGeom>
          <a:noFill/>
        </p:spPr>
        <p:txBody>
          <a:bodyPr wrap="square" rtlCol="0">
            <a:spAutoFit/>
          </a:bodyPr>
          <a:lstStyle/>
          <a:p>
            <a:r>
              <a:rPr lang="en-US" i="1" dirty="0"/>
              <a:t>18 April 1811 </a:t>
            </a:r>
          </a:p>
          <a:p>
            <a:r>
              <a:rPr lang="en-US" dirty="0"/>
              <a:t>“Our Pelisses are 17s 6d each—she charges only 8s for the making, but the buttons seem expensive;—are expensive, I might have said—for the fact is plain enough.”</a:t>
            </a:r>
          </a:p>
        </p:txBody>
      </p:sp>
      <p:pic>
        <p:nvPicPr>
          <p:cNvPr id="17" name="Picture 16" descr="A person in a long blue dress&#10;&#10;Description automatically generated with low confidence">
            <a:extLst>
              <a:ext uri="{FF2B5EF4-FFF2-40B4-BE49-F238E27FC236}">
                <a16:creationId xmlns:a16="http://schemas.microsoft.com/office/drawing/2014/main" id="{BF793331-D82C-AB00-2E29-53E12E26EE88}"/>
              </a:ext>
            </a:extLst>
          </p:cNvPr>
          <p:cNvPicPr>
            <a:picLocks noChangeAspect="1"/>
          </p:cNvPicPr>
          <p:nvPr/>
        </p:nvPicPr>
        <p:blipFill rotWithShape="1">
          <a:blip r:embed="rId3"/>
          <a:srcRect l="27837" t="3658" r="33065" b="53579"/>
          <a:stretch/>
        </p:blipFill>
        <p:spPr>
          <a:xfrm>
            <a:off x="6208170" y="218661"/>
            <a:ext cx="2786744" cy="4800600"/>
          </a:xfrm>
          <a:prstGeom prst="rect">
            <a:avLst/>
          </a:prstGeom>
        </p:spPr>
      </p:pic>
      <p:pic>
        <p:nvPicPr>
          <p:cNvPr id="18" name="Picture 17">
            <a:extLst>
              <a:ext uri="{FF2B5EF4-FFF2-40B4-BE49-F238E27FC236}">
                <a16:creationId xmlns:a16="http://schemas.microsoft.com/office/drawing/2014/main" id="{985E356F-6DD8-635F-B8E9-4764998F7A0E}"/>
              </a:ext>
            </a:extLst>
          </p:cNvPr>
          <p:cNvPicPr>
            <a:picLocks noChangeAspect="1"/>
          </p:cNvPicPr>
          <p:nvPr/>
        </p:nvPicPr>
        <p:blipFill rotWithShape="1">
          <a:blip r:embed="rId4">
            <a:extLst>
              <a:ext uri="{28A0092B-C50C-407E-A947-70E740481C1C}">
                <a14:useLocalDpi xmlns:a14="http://schemas.microsoft.com/office/drawing/2010/main" val="0"/>
              </a:ext>
            </a:extLst>
          </a:blip>
          <a:srcRect l="55654" r="2161"/>
          <a:stretch/>
        </p:blipFill>
        <p:spPr>
          <a:xfrm>
            <a:off x="182709" y="120770"/>
            <a:ext cx="2457965" cy="4898491"/>
          </a:xfrm>
          <a:prstGeom prst="rect">
            <a:avLst/>
          </a:prstGeom>
        </p:spPr>
      </p:pic>
    </p:spTree>
    <p:extLst>
      <p:ext uri="{BB962C8B-B14F-4D97-AF65-F5344CB8AC3E}">
        <p14:creationId xmlns:p14="http://schemas.microsoft.com/office/powerpoint/2010/main" val="4999008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jfd19-020-spencerdress-desc.jpg"/>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a:xfrm>
            <a:off x="240365" y="153604"/>
            <a:ext cx="5037827" cy="4358762"/>
          </a:xfrm>
          <a:prstGeom prst="rect">
            <a:avLst/>
          </a:prstGeom>
          <a:ln w="9525">
            <a:solidFill>
              <a:srgbClr val="C00000"/>
            </a:solidFill>
          </a:ln>
        </p:spPr>
      </p:pic>
      <p:pic>
        <p:nvPicPr>
          <p:cNvPr id="3" name="Picture 2" descr="1817-jfd19-021-spencerdress-pic.jpg"/>
          <p:cNvPicPr>
            <a:picLocks noChangeAspect="1"/>
          </p:cNvPicPr>
          <p:nvPr/>
        </p:nvPicPr>
        <p:blipFill rotWithShape="1">
          <a:blip r:embed="rId5" cstate="screen">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p:blipFill>
        <p:spPr>
          <a:xfrm>
            <a:off x="5476010" y="505134"/>
            <a:ext cx="3530444" cy="4464432"/>
          </a:xfrm>
          <a:prstGeom prst="rect">
            <a:avLst/>
          </a:prstGeom>
          <a:ln w="9525">
            <a:solidFill>
              <a:srgbClr val="C00000"/>
            </a:solidFill>
          </a:ln>
        </p:spPr>
      </p:pic>
      <p:sp>
        <p:nvSpPr>
          <p:cNvPr id="4" name="TextBox 3"/>
          <p:cNvSpPr txBox="1"/>
          <p:nvPr/>
        </p:nvSpPr>
        <p:spPr>
          <a:xfrm>
            <a:off x="1069813" y="4620564"/>
            <a:ext cx="3890168" cy="369332"/>
          </a:xfrm>
          <a:prstGeom prst="rect">
            <a:avLst/>
          </a:prstGeom>
          <a:noFill/>
        </p:spPr>
        <p:txBody>
          <a:bodyPr wrap="none" rtlCol="0">
            <a:spAutoFit/>
          </a:bodyPr>
          <a:lstStyle/>
          <a:p>
            <a:r>
              <a:rPr lang="en-US" dirty="0"/>
              <a:t>1817-1820 Victoria and Albert Museum</a:t>
            </a:r>
          </a:p>
        </p:txBody>
      </p:sp>
    </p:spTree>
    <p:extLst>
      <p:ext uri="{BB962C8B-B14F-4D97-AF65-F5344CB8AC3E}">
        <p14:creationId xmlns:p14="http://schemas.microsoft.com/office/powerpoint/2010/main" val="19992693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wall, person, old&#10;&#10;Description automatically generated">
            <a:extLst>
              <a:ext uri="{FF2B5EF4-FFF2-40B4-BE49-F238E27FC236}">
                <a16:creationId xmlns:a16="http://schemas.microsoft.com/office/drawing/2014/main" id="{AE8CAD7E-4A84-4762-F079-0085FF9818C0}"/>
              </a:ext>
            </a:extLst>
          </p:cNvPr>
          <p:cNvPicPr>
            <a:picLocks noChangeAspect="1"/>
          </p:cNvPicPr>
          <p:nvPr/>
        </p:nvPicPr>
        <p:blipFill rotWithShape="1">
          <a:blip r:embed="rId3"/>
          <a:srcRect l="18615" t="9339" r="8266" b="20918"/>
          <a:stretch/>
        </p:blipFill>
        <p:spPr>
          <a:xfrm>
            <a:off x="3664777" y="2571750"/>
            <a:ext cx="2305880" cy="2359925"/>
          </a:xfrm>
          <a:prstGeom prst="rect">
            <a:avLst/>
          </a:prstGeom>
          <a:ln>
            <a:solidFill>
              <a:srgbClr val="C00000"/>
            </a:solidFill>
          </a:ln>
        </p:spPr>
      </p:pic>
      <p:pic>
        <p:nvPicPr>
          <p:cNvPr id="11" name="Picture 10" descr="A picture containing indoor, white&#10;&#10;Description automatically generated">
            <a:extLst>
              <a:ext uri="{FF2B5EF4-FFF2-40B4-BE49-F238E27FC236}">
                <a16:creationId xmlns:a16="http://schemas.microsoft.com/office/drawing/2014/main" id="{53EBD951-0FE8-35D3-EC5C-831EA68A5760}"/>
              </a:ext>
            </a:extLst>
          </p:cNvPr>
          <p:cNvPicPr>
            <a:picLocks noChangeAspect="1"/>
          </p:cNvPicPr>
          <p:nvPr/>
        </p:nvPicPr>
        <p:blipFill>
          <a:blip r:embed="rId4"/>
          <a:stretch>
            <a:fillRect/>
          </a:stretch>
        </p:blipFill>
        <p:spPr>
          <a:xfrm>
            <a:off x="761507" y="71906"/>
            <a:ext cx="2681849" cy="3580138"/>
          </a:xfrm>
          <a:prstGeom prst="rect">
            <a:avLst/>
          </a:prstGeom>
          <a:ln>
            <a:solidFill>
              <a:srgbClr val="C00000"/>
            </a:solidFill>
          </a:ln>
        </p:spPr>
      </p:pic>
      <p:pic>
        <p:nvPicPr>
          <p:cNvPr id="5" name="Picture 4" descr="cap-1812-mma-back-CI37.45.16_B.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02" y="2571750"/>
            <a:ext cx="1903772" cy="2356541"/>
          </a:xfrm>
          <a:prstGeom prst="rect">
            <a:avLst/>
          </a:prstGeom>
          <a:ln w="9525">
            <a:solidFill>
              <a:srgbClr val="C00000"/>
            </a:solidFill>
          </a:ln>
        </p:spPr>
      </p:pic>
      <p:pic>
        <p:nvPicPr>
          <p:cNvPr id="7" name="Picture 6" descr="A picture containing text&#10;&#10;Description automatically generated">
            <a:extLst>
              <a:ext uri="{FF2B5EF4-FFF2-40B4-BE49-F238E27FC236}">
                <a16:creationId xmlns:a16="http://schemas.microsoft.com/office/drawing/2014/main" id="{BBF5DB27-D0B8-5F3F-E50F-A16CA3864F14}"/>
              </a:ext>
            </a:extLst>
          </p:cNvPr>
          <p:cNvPicPr>
            <a:picLocks noChangeAspect="1"/>
          </p:cNvPicPr>
          <p:nvPr/>
        </p:nvPicPr>
        <p:blipFill rotWithShape="1">
          <a:blip r:embed="rId6"/>
          <a:srcRect l="12248" t="11816" r="5990" b="5434"/>
          <a:stretch/>
        </p:blipFill>
        <p:spPr>
          <a:xfrm>
            <a:off x="3649869" y="116222"/>
            <a:ext cx="2305879" cy="2417848"/>
          </a:xfrm>
          <a:prstGeom prst="rect">
            <a:avLst/>
          </a:prstGeom>
          <a:ln>
            <a:solidFill>
              <a:srgbClr val="C00000"/>
            </a:solidFill>
          </a:ln>
        </p:spPr>
      </p:pic>
      <p:sp>
        <p:nvSpPr>
          <p:cNvPr id="12" name="TextBox 11">
            <a:extLst>
              <a:ext uri="{FF2B5EF4-FFF2-40B4-BE49-F238E27FC236}">
                <a16:creationId xmlns:a16="http://schemas.microsoft.com/office/drawing/2014/main" id="{07717275-7288-5B46-7156-A71576B8AE85}"/>
              </a:ext>
            </a:extLst>
          </p:cNvPr>
          <p:cNvSpPr txBox="1"/>
          <p:nvPr/>
        </p:nvSpPr>
        <p:spPr>
          <a:xfrm>
            <a:off x="6192078" y="392596"/>
            <a:ext cx="2912165" cy="1969770"/>
          </a:xfrm>
          <a:prstGeom prst="rect">
            <a:avLst/>
          </a:prstGeom>
          <a:noFill/>
        </p:spPr>
        <p:txBody>
          <a:bodyPr wrap="square" rtlCol="0">
            <a:spAutoFit/>
          </a:bodyPr>
          <a:lstStyle/>
          <a:p>
            <a:r>
              <a:rPr lang="en-US" sz="1400" i="1" dirty="0"/>
              <a:t>16 September 1813</a:t>
            </a:r>
          </a:p>
          <a:p>
            <a:r>
              <a:rPr lang="en-US" dirty="0"/>
              <a:t>“My [evening] cap is come home &amp; I like it very much.</a:t>
            </a:r>
          </a:p>
          <a:p>
            <a:r>
              <a:rPr lang="en-US" dirty="0"/>
              <a:t>Fanny’s cap “is of </a:t>
            </a:r>
            <a:r>
              <a:rPr lang="en-US" dirty="0" err="1"/>
              <a:t>sarsnet</a:t>
            </a:r>
            <a:r>
              <a:rPr lang="en-US" dirty="0"/>
              <a:t> and lace, of a different shape from mine, more fit for morning carriage wear.”</a:t>
            </a:r>
          </a:p>
        </p:txBody>
      </p:sp>
      <p:sp>
        <p:nvSpPr>
          <p:cNvPr id="13" name="TextBox 12">
            <a:extLst>
              <a:ext uri="{FF2B5EF4-FFF2-40B4-BE49-F238E27FC236}">
                <a16:creationId xmlns:a16="http://schemas.microsoft.com/office/drawing/2014/main" id="{E004F529-1CC1-BE69-2469-092A5CE0CD8A}"/>
              </a:ext>
            </a:extLst>
          </p:cNvPr>
          <p:cNvSpPr txBox="1"/>
          <p:nvPr/>
        </p:nvSpPr>
        <p:spPr>
          <a:xfrm>
            <a:off x="6082748" y="4343400"/>
            <a:ext cx="2812774" cy="938719"/>
          </a:xfrm>
          <a:prstGeom prst="rect">
            <a:avLst/>
          </a:prstGeom>
          <a:noFill/>
        </p:spPr>
        <p:txBody>
          <a:bodyPr wrap="square" rtlCol="0">
            <a:spAutoFit/>
          </a:bodyPr>
          <a:lstStyle/>
          <a:p>
            <a:r>
              <a:rPr lang="en-US" sz="1100" dirty="0"/>
              <a:t>L to R: Metropolitan Museum of Art; Susan Greene Collection at Genesee Country Museum; Ackermann April 1813; Ackermann March 1813</a:t>
            </a:r>
          </a:p>
          <a:p>
            <a:endParaRPr lang="en-US" sz="1100" dirty="0"/>
          </a:p>
        </p:txBody>
      </p:sp>
    </p:spTree>
    <p:extLst>
      <p:ext uri="{BB962C8B-B14F-4D97-AF65-F5344CB8AC3E}">
        <p14:creationId xmlns:p14="http://schemas.microsoft.com/office/powerpoint/2010/main" val="4001541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7828" y="1313502"/>
            <a:ext cx="5413664" cy="3061855"/>
          </a:xfrm>
        </p:spPr>
        <p:txBody>
          <a:bodyPr/>
          <a:lstStyle/>
          <a:p>
            <a:pPr marL="0" indent="0" algn="ctr">
              <a:buNone/>
            </a:pPr>
            <a:r>
              <a:rPr lang="en-US" sz="3200" dirty="0"/>
              <a:t>“One could not hope to conduct himself or herself properly on entering a room without immediately assigning a rank to every person.” </a:t>
            </a:r>
          </a:p>
          <a:p>
            <a:pPr marL="0" indent="0" algn="r">
              <a:buNone/>
            </a:pPr>
            <a:r>
              <a:rPr lang="en-US" sz="1500" dirty="0"/>
              <a:t>Richard Bushman, </a:t>
            </a:r>
            <a:r>
              <a:rPr lang="en-US" sz="1500" i="1" dirty="0"/>
              <a:t>The Refinement of America</a:t>
            </a:r>
            <a:endParaRPr lang="en-US" sz="1500" dirty="0"/>
          </a:p>
        </p:txBody>
      </p:sp>
    </p:spTree>
    <p:extLst>
      <p:ext uri="{BB962C8B-B14F-4D97-AF65-F5344CB8AC3E}">
        <p14:creationId xmlns:p14="http://schemas.microsoft.com/office/powerpoint/2010/main" val="41507454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0-mma-bonnet-CI52.9_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3047" y="842756"/>
            <a:ext cx="2592761" cy="3568110"/>
          </a:xfrm>
          <a:prstGeom prst="rect">
            <a:avLst/>
          </a:prstGeom>
          <a:ln w="9525">
            <a:solidFill>
              <a:srgbClr val="C00000"/>
            </a:solidFill>
          </a:ln>
        </p:spPr>
      </p:pic>
      <p:sp>
        <p:nvSpPr>
          <p:cNvPr id="4" name="TextBox 3"/>
          <p:cNvSpPr txBox="1"/>
          <p:nvPr/>
        </p:nvSpPr>
        <p:spPr>
          <a:xfrm>
            <a:off x="5399982" y="257981"/>
            <a:ext cx="3744018" cy="584775"/>
          </a:xfrm>
          <a:prstGeom prst="rect">
            <a:avLst/>
          </a:prstGeom>
          <a:noFill/>
        </p:spPr>
        <p:txBody>
          <a:bodyPr wrap="square" rtlCol="0">
            <a:spAutoFit/>
          </a:bodyPr>
          <a:lstStyle/>
          <a:p>
            <a:pPr algn="ctr"/>
            <a:r>
              <a:rPr lang="en-US" sz="1600" dirty="0"/>
              <a:t>1808-1810: Accommodating </a:t>
            </a:r>
          </a:p>
          <a:p>
            <a:pPr algn="ctr"/>
            <a:r>
              <a:rPr lang="en-US" sz="1600" dirty="0"/>
              <a:t>Grecian hairstyles</a:t>
            </a:r>
          </a:p>
        </p:txBody>
      </p:sp>
      <p:pic>
        <p:nvPicPr>
          <p:cNvPr id="6" name="Picture 5">
            <a:extLst>
              <a:ext uri="{FF2B5EF4-FFF2-40B4-BE49-F238E27FC236}">
                <a16:creationId xmlns:a16="http://schemas.microsoft.com/office/drawing/2014/main" id="{0ACB7D73-A3F2-AF0C-B282-5C64E0888BC6}"/>
              </a:ext>
            </a:extLst>
          </p:cNvPr>
          <p:cNvPicPr>
            <a:picLocks noChangeAspect="1"/>
          </p:cNvPicPr>
          <p:nvPr/>
        </p:nvPicPr>
        <p:blipFill rotWithShape="1">
          <a:blip r:embed="rId4"/>
          <a:srcRect l="3694" t="1798" r="8946" b="8906"/>
          <a:stretch/>
        </p:blipFill>
        <p:spPr>
          <a:xfrm>
            <a:off x="3352253" y="124038"/>
            <a:ext cx="2514600" cy="4442791"/>
          </a:xfrm>
          <a:prstGeom prst="rect">
            <a:avLst/>
          </a:prstGeom>
          <a:ln>
            <a:solidFill>
              <a:srgbClr val="C00000"/>
            </a:solidFill>
          </a:ln>
        </p:spPr>
      </p:pic>
      <p:sp>
        <p:nvSpPr>
          <p:cNvPr id="7" name="TextBox 6">
            <a:extLst>
              <a:ext uri="{FF2B5EF4-FFF2-40B4-BE49-F238E27FC236}">
                <a16:creationId xmlns:a16="http://schemas.microsoft.com/office/drawing/2014/main" id="{2695FDAE-4605-943B-544B-53678CB7C40E}"/>
              </a:ext>
            </a:extLst>
          </p:cNvPr>
          <p:cNvSpPr txBox="1"/>
          <p:nvPr/>
        </p:nvSpPr>
        <p:spPr>
          <a:xfrm>
            <a:off x="3218815" y="4564755"/>
            <a:ext cx="2814232" cy="523220"/>
          </a:xfrm>
          <a:prstGeom prst="rect">
            <a:avLst/>
          </a:prstGeom>
          <a:noFill/>
        </p:spPr>
        <p:txBody>
          <a:bodyPr wrap="none" rtlCol="0">
            <a:spAutoFit/>
          </a:bodyPr>
          <a:lstStyle/>
          <a:p>
            <a:r>
              <a:rPr lang="en-GB" sz="1400" dirty="0"/>
              <a:t>Les journals des dames et des mode</a:t>
            </a:r>
          </a:p>
          <a:p>
            <a:r>
              <a:rPr lang="en-GB" sz="1400" dirty="0"/>
              <a:t>21 December 1802</a:t>
            </a:r>
          </a:p>
        </p:txBody>
      </p:sp>
      <p:sp>
        <p:nvSpPr>
          <p:cNvPr id="10" name="TextBox 9">
            <a:extLst>
              <a:ext uri="{FF2B5EF4-FFF2-40B4-BE49-F238E27FC236}">
                <a16:creationId xmlns:a16="http://schemas.microsoft.com/office/drawing/2014/main" id="{787CEA9F-C77B-00BA-798B-941D816710E8}"/>
              </a:ext>
            </a:extLst>
          </p:cNvPr>
          <p:cNvSpPr txBox="1"/>
          <p:nvPr/>
        </p:nvSpPr>
        <p:spPr>
          <a:xfrm>
            <a:off x="112698" y="76182"/>
            <a:ext cx="2205732" cy="584775"/>
          </a:xfrm>
          <a:prstGeom prst="rect">
            <a:avLst/>
          </a:prstGeom>
          <a:noFill/>
        </p:spPr>
        <p:txBody>
          <a:bodyPr wrap="none" rtlCol="0">
            <a:spAutoFit/>
          </a:bodyPr>
          <a:lstStyle/>
          <a:p>
            <a:pPr algn="ctr"/>
            <a:r>
              <a:rPr lang="en-GB" sz="1600" dirty="0"/>
              <a:t>1790s Big Hats/Big Hair/</a:t>
            </a:r>
          </a:p>
          <a:p>
            <a:pPr algn="ctr"/>
            <a:r>
              <a:rPr lang="en-GB" sz="1600" dirty="0"/>
              <a:t>Big Feathers</a:t>
            </a:r>
          </a:p>
        </p:txBody>
      </p:sp>
      <p:pic>
        <p:nvPicPr>
          <p:cNvPr id="11" name="Picture 10" descr="1796-james-gillray-belle-chair.jpg">
            <a:extLst>
              <a:ext uri="{FF2B5EF4-FFF2-40B4-BE49-F238E27FC236}">
                <a16:creationId xmlns:a16="http://schemas.microsoft.com/office/drawing/2014/main" id="{11C0EA06-FD4E-CCEA-3122-B2104F6E59CA}"/>
              </a:ext>
            </a:extLst>
          </p:cNvPr>
          <p:cNvPicPr>
            <a:picLocks noChangeAspect="1"/>
          </p:cNvPicPr>
          <p:nvPr/>
        </p:nvPicPr>
        <p:blipFill rotWithShape="1">
          <a:blip r:embed="rId5">
            <a:extLst>
              <a:ext uri="{28A0092B-C50C-407E-A947-70E740481C1C}">
                <a14:useLocalDpi xmlns:a14="http://schemas.microsoft.com/office/drawing/2010/main" val="0"/>
              </a:ext>
            </a:extLst>
          </a:blip>
          <a:srcRect l="8620" t="6756" r="9791" b="4496"/>
          <a:stretch/>
        </p:blipFill>
        <p:spPr>
          <a:xfrm>
            <a:off x="491368" y="1087088"/>
            <a:ext cx="2694691" cy="3980230"/>
          </a:xfrm>
          <a:prstGeom prst="rect">
            <a:avLst/>
          </a:prstGeom>
          <a:ln w="9525">
            <a:solidFill>
              <a:srgbClr val="C00000"/>
            </a:solidFill>
          </a:ln>
        </p:spPr>
      </p:pic>
      <p:pic>
        <p:nvPicPr>
          <p:cNvPr id="9" name="Picture 8" descr="A picture containing indoor&#10;&#10;Description automatically generated">
            <a:extLst>
              <a:ext uri="{FF2B5EF4-FFF2-40B4-BE49-F238E27FC236}">
                <a16:creationId xmlns:a16="http://schemas.microsoft.com/office/drawing/2014/main" id="{2142C3F9-866F-7E87-3438-56B813CCDF2B}"/>
              </a:ext>
            </a:extLst>
          </p:cNvPr>
          <p:cNvPicPr>
            <a:picLocks noChangeAspect="1"/>
          </p:cNvPicPr>
          <p:nvPr/>
        </p:nvPicPr>
        <p:blipFill rotWithShape="1">
          <a:blip r:embed="rId6"/>
          <a:srcRect l="10298"/>
          <a:stretch/>
        </p:blipFill>
        <p:spPr>
          <a:xfrm>
            <a:off x="112698" y="771197"/>
            <a:ext cx="1370411" cy="1800553"/>
          </a:xfrm>
          <a:prstGeom prst="rect">
            <a:avLst/>
          </a:prstGeom>
          <a:ln>
            <a:solidFill>
              <a:srgbClr val="C00000"/>
            </a:solidFill>
          </a:ln>
        </p:spPr>
      </p:pic>
    </p:spTree>
    <p:extLst>
      <p:ext uri="{BB962C8B-B14F-4D97-AF65-F5344CB8AC3E}">
        <p14:creationId xmlns:p14="http://schemas.microsoft.com/office/powerpoint/2010/main" val="26281769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6C4410-6162-E40A-C9BA-0FAD235EE5B0}"/>
              </a:ext>
            </a:extLst>
          </p:cNvPr>
          <p:cNvPicPr>
            <a:picLocks noChangeAspect="1"/>
          </p:cNvPicPr>
          <p:nvPr/>
        </p:nvPicPr>
        <p:blipFill rotWithShape="1">
          <a:blip r:embed="rId2">
            <a:extLst>
              <a:ext uri="{28A0092B-C50C-407E-A947-70E740481C1C}">
                <a14:useLocalDpi xmlns:a14="http://schemas.microsoft.com/office/drawing/2010/main" val="0"/>
              </a:ext>
            </a:extLst>
          </a:blip>
          <a:srcRect l="4343" t="5278" r="4232" b="6389"/>
          <a:stretch/>
        </p:blipFill>
        <p:spPr>
          <a:xfrm>
            <a:off x="1999502" y="1189634"/>
            <a:ext cx="4662555" cy="3581370"/>
          </a:xfrm>
          <a:prstGeom prst="rect">
            <a:avLst/>
          </a:prstGeom>
          <a:ln>
            <a:solidFill>
              <a:srgbClr val="C00000"/>
            </a:solidFill>
          </a:ln>
        </p:spPr>
      </p:pic>
      <p:sp>
        <p:nvSpPr>
          <p:cNvPr id="3" name="TextBox 2">
            <a:extLst>
              <a:ext uri="{FF2B5EF4-FFF2-40B4-BE49-F238E27FC236}">
                <a16:creationId xmlns:a16="http://schemas.microsoft.com/office/drawing/2014/main" id="{6EE8D4BE-547D-8CD8-BA27-F3CDDA77AF39}"/>
              </a:ext>
            </a:extLst>
          </p:cNvPr>
          <p:cNvSpPr txBox="1"/>
          <p:nvPr/>
        </p:nvSpPr>
        <p:spPr>
          <a:xfrm>
            <a:off x="3110990" y="4771004"/>
            <a:ext cx="2922018" cy="338554"/>
          </a:xfrm>
          <a:prstGeom prst="rect">
            <a:avLst/>
          </a:prstGeom>
          <a:noFill/>
        </p:spPr>
        <p:txBody>
          <a:bodyPr wrap="none" rtlCol="0">
            <a:spAutoFit/>
          </a:bodyPr>
          <a:lstStyle/>
          <a:p>
            <a:pPr>
              <a:spcAft>
                <a:spcPts val="600"/>
              </a:spcAft>
            </a:pPr>
            <a:r>
              <a:rPr lang="en-US" sz="1600" dirty="0"/>
              <a:t>James </a:t>
            </a:r>
            <a:r>
              <a:rPr lang="en-US" sz="1600" dirty="0" err="1"/>
              <a:t>Gillray</a:t>
            </a:r>
            <a:r>
              <a:rPr lang="en-US" sz="1600" dirty="0"/>
              <a:t>, </a:t>
            </a:r>
            <a:r>
              <a:rPr lang="en-US" sz="1600" i="1" dirty="0"/>
              <a:t>Les Invisibles,</a:t>
            </a:r>
            <a:r>
              <a:rPr lang="en-US" sz="1600" dirty="0"/>
              <a:t> 1810</a:t>
            </a:r>
          </a:p>
        </p:txBody>
      </p:sp>
      <p:sp>
        <p:nvSpPr>
          <p:cNvPr id="5" name="TextBox 4">
            <a:extLst>
              <a:ext uri="{FF2B5EF4-FFF2-40B4-BE49-F238E27FC236}">
                <a16:creationId xmlns:a16="http://schemas.microsoft.com/office/drawing/2014/main" id="{DC0DC8D0-6429-3FD6-62FD-A8E17606CB64}"/>
              </a:ext>
            </a:extLst>
          </p:cNvPr>
          <p:cNvSpPr txBox="1"/>
          <p:nvPr/>
        </p:nvSpPr>
        <p:spPr>
          <a:xfrm>
            <a:off x="1366628" y="160934"/>
            <a:ext cx="6147355" cy="923330"/>
          </a:xfrm>
          <a:prstGeom prst="rect">
            <a:avLst/>
          </a:prstGeom>
          <a:noFill/>
          <a:ln w="50800">
            <a:solidFill>
              <a:srgbClr val="7030A0"/>
            </a:solidFill>
          </a:ln>
        </p:spPr>
        <p:txBody>
          <a:bodyPr wrap="square" rtlCol="0">
            <a:spAutoFit/>
          </a:bodyPr>
          <a:lstStyle/>
          <a:p>
            <a:r>
              <a:rPr lang="en-GB" dirty="0"/>
              <a:t>A girl not out, has always the same sort of dress: a close bonnet, for instance, looks very demure… </a:t>
            </a:r>
          </a:p>
          <a:p>
            <a:pPr algn="r"/>
            <a:r>
              <a:rPr lang="en-GB" sz="1600" dirty="0"/>
              <a:t>Mary Crawford, </a:t>
            </a:r>
            <a:r>
              <a:rPr lang="en-GB" sz="1600" i="1" dirty="0"/>
              <a:t>Mansfield Park</a:t>
            </a:r>
          </a:p>
        </p:txBody>
      </p:sp>
    </p:spTree>
    <p:extLst>
      <p:ext uri="{BB962C8B-B14F-4D97-AF65-F5344CB8AC3E}">
        <p14:creationId xmlns:p14="http://schemas.microsoft.com/office/powerpoint/2010/main" val="9950673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s-french-pokebonnet-sati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055" y="405035"/>
            <a:ext cx="7523016" cy="4688368"/>
          </a:xfrm>
          <a:prstGeom prst="rect">
            <a:avLst/>
          </a:prstGeom>
          <a:ln w="9525">
            <a:solidFill>
              <a:srgbClr val="C00000"/>
            </a:solidFill>
          </a:ln>
        </p:spPr>
      </p:pic>
      <p:sp>
        <p:nvSpPr>
          <p:cNvPr id="3" name="TextBox 2"/>
          <p:cNvSpPr txBox="1"/>
          <p:nvPr/>
        </p:nvSpPr>
        <p:spPr>
          <a:xfrm>
            <a:off x="2478748" y="-20782"/>
            <a:ext cx="4639475" cy="415498"/>
          </a:xfrm>
          <a:prstGeom prst="rect">
            <a:avLst/>
          </a:prstGeom>
          <a:noFill/>
        </p:spPr>
        <p:txBody>
          <a:bodyPr wrap="none" rtlCol="0">
            <a:spAutoFit/>
          </a:bodyPr>
          <a:lstStyle/>
          <a:p>
            <a:r>
              <a:rPr lang="en-US" sz="2100" dirty="0"/>
              <a:t>1810s: Accommodating</a:t>
            </a:r>
            <a:r>
              <a:rPr lang="mr-IN" sz="2100" dirty="0"/>
              <a:t>…</a:t>
            </a:r>
            <a:r>
              <a:rPr lang="en-US" sz="2100" dirty="0"/>
              <a:t>other activities.</a:t>
            </a:r>
          </a:p>
        </p:txBody>
      </p:sp>
    </p:spTree>
    <p:extLst>
      <p:ext uri="{BB962C8B-B14F-4D97-AF65-F5344CB8AC3E}">
        <p14:creationId xmlns:p14="http://schemas.microsoft.com/office/powerpoint/2010/main" val="8368196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7-bonnets-costume-or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68290" y="19296"/>
            <a:ext cx="2888673" cy="5113606"/>
          </a:xfrm>
          <a:prstGeom prst="rect">
            <a:avLst/>
          </a:prstGeom>
          <a:ln w="9525">
            <a:solidFill>
              <a:srgbClr val="C00000"/>
            </a:solidFill>
          </a:ln>
        </p:spPr>
      </p:pic>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12718" t="7334" r="11598" b="10722"/>
          <a:stretch/>
        </p:blipFill>
        <p:spPr>
          <a:xfrm>
            <a:off x="236893" y="19296"/>
            <a:ext cx="3046634" cy="5124204"/>
          </a:xfrm>
          <a:prstGeom prst="rect">
            <a:avLst/>
          </a:prstGeom>
          <a:ln w="9525">
            <a:solidFill>
              <a:srgbClr val="C00000"/>
            </a:solidFill>
          </a:ln>
        </p:spPr>
      </p:pic>
      <p:sp>
        <p:nvSpPr>
          <p:cNvPr id="5" name="TextBox 4"/>
          <p:cNvSpPr txBox="1"/>
          <p:nvPr/>
        </p:nvSpPr>
        <p:spPr>
          <a:xfrm>
            <a:off x="4774153" y="4814470"/>
            <a:ext cx="1294137" cy="300082"/>
          </a:xfrm>
          <a:prstGeom prst="rect">
            <a:avLst/>
          </a:prstGeom>
          <a:noFill/>
        </p:spPr>
        <p:txBody>
          <a:bodyPr wrap="none" rtlCol="0">
            <a:spAutoFit/>
          </a:bodyPr>
          <a:lstStyle/>
          <a:p>
            <a:r>
              <a:rPr lang="en-US" sz="1350" i="1" dirty="0"/>
              <a:t>Ackermann</a:t>
            </a:r>
            <a:r>
              <a:rPr lang="en-US" sz="1350" dirty="0"/>
              <a:t> 1817</a:t>
            </a:r>
          </a:p>
        </p:txBody>
      </p:sp>
      <p:sp>
        <p:nvSpPr>
          <p:cNvPr id="6" name="TextBox 5"/>
          <p:cNvSpPr txBox="1"/>
          <p:nvPr/>
        </p:nvSpPr>
        <p:spPr>
          <a:xfrm>
            <a:off x="3283527" y="167859"/>
            <a:ext cx="2680856" cy="507831"/>
          </a:xfrm>
          <a:prstGeom prst="rect">
            <a:avLst/>
          </a:prstGeom>
          <a:noFill/>
        </p:spPr>
        <p:txBody>
          <a:bodyPr wrap="square" rtlCol="0">
            <a:spAutoFit/>
          </a:bodyPr>
          <a:lstStyle/>
          <a:p>
            <a:r>
              <a:rPr lang="en-US" sz="1350" i="1" dirty="0"/>
              <a:t>Les journals des dames et des modes </a:t>
            </a:r>
            <a:r>
              <a:rPr lang="en-US" sz="1350" dirty="0"/>
              <a:t>1814</a:t>
            </a:r>
          </a:p>
        </p:txBody>
      </p:sp>
      <p:sp>
        <p:nvSpPr>
          <p:cNvPr id="4" name="TextBox 3">
            <a:extLst>
              <a:ext uri="{FF2B5EF4-FFF2-40B4-BE49-F238E27FC236}">
                <a16:creationId xmlns:a16="http://schemas.microsoft.com/office/drawing/2014/main" id="{39868E4C-AE95-0F49-2569-94D62D485B3E}"/>
              </a:ext>
            </a:extLst>
          </p:cNvPr>
          <p:cNvSpPr txBox="1"/>
          <p:nvPr/>
        </p:nvSpPr>
        <p:spPr>
          <a:xfrm>
            <a:off x="3418809" y="1197684"/>
            <a:ext cx="2451353" cy="3477875"/>
          </a:xfrm>
          <a:prstGeom prst="rect">
            <a:avLst/>
          </a:prstGeom>
          <a:noFill/>
          <a:ln w="50800">
            <a:solidFill>
              <a:srgbClr val="7030A0"/>
            </a:solidFill>
          </a:ln>
        </p:spPr>
        <p:txBody>
          <a:bodyPr wrap="square" rtlCol="0">
            <a:spAutoFit/>
          </a:bodyPr>
          <a:lstStyle/>
          <a:p>
            <a:r>
              <a:rPr lang="en-US" sz="2000" dirty="0"/>
              <a:t>“Look here, I have bought this bonnet. I do not think it is very pretty; but I thought I might as well buy it as not. I shall pull it to pieces as soon as I get home and see if I can make it up any better.”</a:t>
            </a:r>
          </a:p>
          <a:p>
            <a:pPr algn="r"/>
            <a:r>
              <a:rPr lang="en-US" sz="1600" dirty="0"/>
              <a:t>Lydia Bennet, </a:t>
            </a:r>
            <a:r>
              <a:rPr lang="en-US" sz="1600" i="1" dirty="0"/>
              <a:t>P&amp;P</a:t>
            </a:r>
            <a:endParaRPr lang="en-GB" sz="1600" dirty="0"/>
          </a:p>
        </p:txBody>
      </p:sp>
    </p:spTree>
    <p:extLst>
      <p:ext uri="{BB962C8B-B14F-4D97-AF65-F5344CB8AC3E}">
        <p14:creationId xmlns:p14="http://schemas.microsoft.com/office/powerpoint/2010/main" val="1699419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9FBABED-27AE-CD70-07F7-7F91E4C92501}"/>
              </a:ext>
            </a:extLst>
          </p:cNvPr>
          <p:cNvSpPr txBox="1"/>
          <p:nvPr/>
        </p:nvSpPr>
        <p:spPr>
          <a:xfrm>
            <a:off x="2286000" y="865706"/>
            <a:ext cx="4572000" cy="2862322"/>
          </a:xfrm>
          <a:prstGeom prst="rect">
            <a:avLst/>
          </a:prstGeom>
          <a:noFill/>
        </p:spPr>
        <p:txBody>
          <a:bodyPr wrap="square">
            <a:spAutoFit/>
          </a:bodyPr>
          <a:lstStyle/>
          <a:p>
            <a:r>
              <a:rPr lang="en-US" i="1" dirty="0"/>
              <a:t>Saturday, 15 October 1808:</a:t>
            </a:r>
          </a:p>
          <a:p>
            <a:br>
              <a:rPr lang="en-US" dirty="0"/>
            </a:br>
            <a:r>
              <a:rPr lang="en-US" dirty="0"/>
              <a:t>On the death of her sister-in-law Mrs. Edward Austen:</a:t>
            </a:r>
          </a:p>
          <a:p>
            <a:r>
              <a:rPr lang="en-US" sz="1800" dirty="0"/>
              <a:t>“I am to be in </a:t>
            </a:r>
            <a:r>
              <a:rPr lang="en-US" sz="1800" dirty="0" err="1"/>
              <a:t>bombazeen</a:t>
            </a:r>
            <a:r>
              <a:rPr lang="en-US" sz="1800" dirty="0"/>
              <a:t> and crape, according to what we are told is universal here…My mourning, however, will not impoverish me, for by having my velvet pelisse fresh lined and made up, I am sure I shall have no occasion this winter for anything new of that sort.”</a:t>
            </a:r>
          </a:p>
        </p:txBody>
      </p:sp>
    </p:spTree>
    <p:extLst>
      <p:ext uri="{BB962C8B-B14F-4D97-AF65-F5344CB8AC3E}">
        <p14:creationId xmlns:p14="http://schemas.microsoft.com/office/powerpoint/2010/main" val="36217333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933209" y="0"/>
            <a:ext cx="2788151" cy="4134970"/>
          </a:xfrm>
          <a:prstGeom prst="rect">
            <a:avLst/>
          </a:prstGeom>
          <a:ln w="9525">
            <a:solidFill>
              <a:schemeClr val="accent1"/>
            </a:solidFill>
          </a:ln>
        </p:spPr>
      </p:pic>
      <p:sp>
        <p:nvSpPr>
          <p:cNvPr id="5" name="TextBox 4"/>
          <p:cNvSpPr txBox="1"/>
          <p:nvPr/>
        </p:nvSpPr>
        <p:spPr>
          <a:xfrm>
            <a:off x="2658892" y="3949181"/>
            <a:ext cx="3694283" cy="1223412"/>
          </a:xfrm>
          <a:prstGeom prst="rect">
            <a:avLst/>
          </a:prstGeom>
          <a:noFill/>
        </p:spPr>
        <p:txBody>
          <a:bodyPr wrap="square" rtlCol="0">
            <a:spAutoFit/>
          </a:bodyPr>
          <a:lstStyle/>
          <a:p>
            <a:r>
              <a:rPr lang="en-US" sz="1350" i="1" dirty="0"/>
              <a:t>20 November 1800</a:t>
            </a:r>
          </a:p>
          <a:p>
            <a:r>
              <a:rPr lang="en-US" sz="2000" dirty="0"/>
              <a:t>“Miss Debary, Susan, and Sally, all in black, but without any statues, made their appearance…”</a:t>
            </a: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6773141" y="3389168"/>
            <a:ext cx="2152650" cy="1619250"/>
          </a:xfrm>
          <a:prstGeom prst="rect">
            <a:avLst/>
          </a:prstGeom>
          <a:ln w="9525">
            <a:solidFill>
              <a:srgbClr val="C00000"/>
            </a:solidFill>
          </a:ln>
        </p:spPr>
      </p:pic>
      <p:pic>
        <p:nvPicPr>
          <p:cNvPr id="7" name="Picture 6" descr="1810s-nancyreg-mourning-unattrib.jpg"/>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a:off x="3066025" y="134078"/>
            <a:ext cx="2610242" cy="3783974"/>
          </a:xfrm>
          <a:prstGeom prst="rect">
            <a:avLst/>
          </a:prstGeom>
          <a:ln w="9525">
            <a:solidFill>
              <a:srgbClr val="C00000"/>
            </a:solidFill>
          </a:ln>
        </p:spPr>
      </p:pic>
      <p:sp>
        <p:nvSpPr>
          <p:cNvPr id="8" name="TextBox 7"/>
          <p:cNvSpPr txBox="1"/>
          <p:nvPr/>
        </p:nvSpPr>
        <p:spPr>
          <a:xfrm>
            <a:off x="4941195" y="165207"/>
            <a:ext cx="561244" cy="338554"/>
          </a:xfrm>
          <a:prstGeom prst="rect">
            <a:avLst/>
          </a:prstGeom>
          <a:noFill/>
        </p:spPr>
        <p:txBody>
          <a:bodyPr wrap="none" rtlCol="0">
            <a:spAutoFit/>
          </a:bodyPr>
          <a:lstStyle/>
          <a:p>
            <a:r>
              <a:rPr lang="en-US" sz="1600" dirty="0"/>
              <a:t>1810</a:t>
            </a:r>
          </a:p>
        </p:txBody>
      </p:sp>
      <p:sp>
        <p:nvSpPr>
          <p:cNvPr id="9" name="TextBox 8"/>
          <p:cNvSpPr txBox="1"/>
          <p:nvPr/>
        </p:nvSpPr>
        <p:spPr>
          <a:xfrm>
            <a:off x="5933209" y="165207"/>
            <a:ext cx="558166" cy="338554"/>
          </a:xfrm>
          <a:prstGeom prst="rect">
            <a:avLst/>
          </a:prstGeom>
          <a:noFill/>
        </p:spPr>
        <p:txBody>
          <a:bodyPr wrap="none" rtlCol="0">
            <a:spAutoFit/>
          </a:bodyPr>
          <a:lstStyle/>
          <a:p>
            <a:r>
              <a:rPr lang="en-US" sz="1600" dirty="0"/>
              <a:t>1816</a:t>
            </a:r>
          </a:p>
        </p:txBody>
      </p:sp>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79" y="0"/>
            <a:ext cx="2414404" cy="4777317"/>
          </a:xfrm>
          <a:prstGeom prst="rect">
            <a:avLst/>
          </a:prstGeom>
          <a:ln>
            <a:solidFill>
              <a:srgbClr val="C00000"/>
            </a:solidFill>
          </a:ln>
        </p:spPr>
      </p:pic>
      <p:sp>
        <p:nvSpPr>
          <p:cNvPr id="6" name="TextBox 5"/>
          <p:cNvSpPr txBox="1"/>
          <p:nvPr/>
        </p:nvSpPr>
        <p:spPr>
          <a:xfrm>
            <a:off x="143891" y="134078"/>
            <a:ext cx="512448" cy="307777"/>
          </a:xfrm>
          <a:prstGeom prst="rect">
            <a:avLst/>
          </a:prstGeom>
          <a:noFill/>
        </p:spPr>
        <p:txBody>
          <a:bodyPr wrap="none" rtlCol="0">
            <a:spAutoFit/>
          </a:bodyPr>
          <a:lstStyle/>
          <a:p>
            <a:r>
              <a:rPr lang="en-US" sz="1400" dirty="0"/>
              <a:t>1818</a:t>
            </a:r>
          </a:p>
        </p:txBody>
      </p:sp>
      <p:sp>
        <p:nvSpPr>
          <p:cNvPr id="11" name="TextBox 10"/>
          <p:cNvSpPr txBox="1"/>
          <p:nvPr/>
        </p:nvSpPr>
        <p:spPr>
          <a:xfrm>
            <a:off x="28095" y="4726729"/>
            <a:ext cx="2401363" cy="369332"/>
          </a:xfrm>
          <a:prstGeom prst="rect">
            <a:avLst/>
          </a:prstGeom>
          <a:noFill/>
        </p:spPr>
        <p:txBody>
          <a:bodyPr wrap="none" rtlCol="0">
            <a:spAutoFit/>
          </a:bodyPr>
          <a:lstStyle/>
          <a:p>
            <a:r>
              <a:rPr lang="en-US" dirty="0"/>
              <a:t>Gown </a:t>
            </a:r>
            <a:r>
              <a:rPr lang="en-US"/>
              <a:t>of silk </a:t>
            </a:r>
            <a:r>
              <a:rPr lang="en-US" dirty="0" err="1"/>
              <a:t>bombasine</a:t>
            </a:r>
            <a:endParaRPr lang="en-US" dirty="0"/>
          </a:p>
        </p:txBody>
      </p:sp>
    </p:spTree>
    <p:extLst>
      <p:ext uri="{BB962C8B-B14F-4D97-AF65-F5344CB8AC3E}">
        <p14:creationId xmlns:p14="http://schemas.microsoft.com/office/powerpoint/2010/main" val="3989578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icture frame&#10;&#10;Description automatically generated">
            <a:extLst>
              <a:ext uri="{FF2B5EF4-FFF2-40B4-BE49-F238E27FC236}">
                <a16:creationId xmlns:a16="http://schemas.microsoft.com/office/drawing/2014/main" id="{7DB7819C-A0AD-8B45-89ED-511EA8EC90FA}"/>
              </a:ext>
            </a:extLst>
          </p:cNvPr>
          <p:cNvPicPr>
            <a:picLocks noChangeAspect="1"/>
          </p:cNvPicPr>
          <p:nvPr/>
        </p:nvPicPr>
        <p:blipFill rotWithShape="1">
          <a:blip r:embed="rId3"/>
          <a:srcRect l="5237" t="7170" r="5969" b="8010"/>
          <a:stretch/>
        </p:blipFill>
        <p:spPr>
          <a:xfrm>
            <a:off x="881437" y="1"/>
            <a:ext cx="7381125" cy="5143499"/>
          </a:xfrm>
          <a:prstGeom prst="rect">
            <a:avLst/>
          </a:prstGeom>
          <a:noFill/>
          <a:ln>
            <a:solidFill>
              <a:srgbClr val="C00000"/>
            </a:solidFill>
          </a:ln>
        </p:spPr>
      </p:pic>
    </p:spTree>
    <p:extLst>
      <p:ext uri="{BB962C8B-B14F-4D97-AF65-F5344CB8AC3E}">
        <p14:creationId xmlns:p14="http://schemas.microsoft.com/office/powerpoint/2010/main" val="33509455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1818-10-ac-lace-over-satn-slip-rose-satin-corsage.jpg"/>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12450" t="5051" r="12218" b="15320"/>
          <a:stretch/>
        </p:blipFill>
        <p:spPr>
          <a:xfrm>
            <a:off x="7372420" y="1975529"/>
            <a:ext cx="1708370" cy="3105851"/>
          </a:xfrm>
          <a:prstGeom prst="rect">
            <a:avLst/>
          </a:prstGeom>
          <a:ln w="9525">
            <a:solidFill>
              <a:srgbClr val="C00000"/>
            </a:solidFill>
          </a:ln>
        </p:spPr>
      </p:pic>
      <p:pic>
        <p:nvPicPr>
          <p:cNvPr id="15" name="Picture 14" descr="1812-mccord-gold-close.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630390" y="3799737"/>
            <a:ext cx="2585833" cy="1293376"/>
          </a:xfrm>
          <a:prstGeom prst="rect">
            <a:avLst/>
          </a:prstGeom>
          <a:ln w="9525">
            <a:solidFill>
              <a:srgbClr val="C00000"/>
            </a:solidFill>
          </a:ln>
        </p:spPr>
      </p:pic>
      <p:pic>
        <p:nvPicPr>
          <p:cNvPr id="16" name="Picture 15" descr="1815-ball.png"/>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10038" t="2819" r="17675" b="8493"/>
          <a:stretch/>
        </p:blipFill>
        <p:spPr>
          <a:xfrm>
            <a:off x="5776001" y="1955499"/>
            <a:ext cx="1403028" cy="3105312"/>
          </a:xfrm>
          <a:prstGeom prst="rect">
            <a:avLst/>
          </a:prstGeom>
          <a:ln w="9525">
            <a:solidFill>
              <a:srgbClr val="C00000"/>
            </a:solidFill>
          </a:ln>
        </p:spPr>
      </p:pic>
      <p:pic>
        <p:nvPicPr>
          <p:cNvPr id="10" name="Picture 9" descr="A picture containing text, indoor, painting, picture frame&#10;&#10;Description automatically generated">
            <a:extLst>
              <a:ext uri="{FF2B5EF4-FFF2-40B4-BE49-F238E27FC236}">
                <a16:creationId xmlns:a16="http://schemas.microsoft.com/office/drawing/2014/main" id="{772816F7-D719-D92D-D9D7-45C6B53327FD}"/>
              </a:ext>
            </a:extLst>
          </p:cNvPr>
          <p:cNvPicPr>
            <a:picLocks noChangeAspect="1"/>
          </p:cNvPicPr>
          <p:nvPr/>
        </p:nvPicPr>
        <p:blipFill rotWithShape="1">
          <a:blip r:embed="rId8"/>
          <a:srcRect l="25099" t="19712" r="31416" b="14395"/>
          <a:stretch/>
        </p:blipFill>
        <p:spPr>
          <a:xfrm>
            <a:off x="72586" y="166074"/>
            <a:ext cx="1961830" cy="3618910"/>
          </a:xfrm>
          <a:prstGeom prst="rect">
            <a:avLst/>
          </a:prstGeom>
          <a:ln>
            <a:solidFill>
              <a:srgbClr val="C00000"/>
            </a:solidFill>
          </a:ln>
        </p:spPr>
      </p:pic>
      <p:sp>
        <p:nvSpPr>
          <p:cNvPr id="2" name="TextBox 1"/>
          <p:cNvSpPr txBox="1"/>
          <p:nvPr/>
        </p:nvSpPr>
        <p:spPr>
          <a:xfrm>
            <a:off x="173940" y="242369"/>
            <a:ext cx="523990" cy="307777"/>
          </a:xfrm>
          <a:prstGeom prst="rect">
            <a:avLst/>
          </a:prstGeom>
          <a:noFill/>
          <a:ln>
            <a:noFill/>
          </a:ln>
        </p:spPr>
        <p:txBody>
          <a:bodyPr wrap="none" rtlCol="0">
            <a:spAutoFit/>
          </a:bodyPr>
          <a:lstStyle/>
          <a:p>
            <a:r>
              <a:rPr lang="en-US" sz="1400" dirty="0"/>
              <a:t>1794</a:t>
            </a:r>
          </a:p>
        </p:txBody>
      </p:sp>
      <p:pic>
        <p:nvPicPr>
          <p:cNvPr id="4" name="Picture 3" descr="1800-artstor-AMICO_CLARK_103902762.jpg"/>
          <p:cNvPicPr>
            <a:picLocks noChangeAspect="1"/>
          </p:cNvPicPr>
          <p:nvPr/>
        </p:nvPicPr>
        <p:blipFill rotWithShape="1">
          <a:blip r:embed="rId9">
            <a:extLst>
              <a:ext uri="{28A0092B-C50C-407E-A947-70E740481C1C}">
                <a14:useLocalDpi xmlns:a14="http://schemas.microsoft.com/office/drawing/2010/main"/>
              </a:ext>
            </a:extLst>
          </a:blip>
          <a:srcRect l="9704" t="11030" r="22998" b="9892"/>
          <a:stretch/>
        </p:blipFill>
        <p:spPr>
          <a:xfrm>
            <a:off x="2241064" y="173557"/>
            <a:ext cx="1823810" cy="3412868"/>
          </a:xfrm>
          <a:prstGeom prst="rect">
            <a:avLst/>
          </a:prstGeom>
          <a:ln w="9525">
            <a:solidFill>
              <a:srgbClr val="C00000"/>
            </a:solidFill>
          </a:ln>
        </p:spPr>
      </p:pic>
      <p:sp>
        <p:nvSpPr>
          <p:cNvPr id="18" name="TextBox 17"/>
          <p:cNvSpPr txBox="1"/>
          <p:nvPr/>
        </p:nvSpPr>
        <p:spPr>
          <a:xfrm>
            <a:off x="2318180" y="251334"/>
            <a:ext cx="533672" cy="307777"/>
          </a:xfrm>
          <a:prstGeom prst="rect">
            <a:avLst/>
          </a:prstGeom>
          <a:noFill/>
        </p:spPr>
        <p:txBody>
          <a:bodyPr wrap="none" rtlCol="0">
            <a:spAutoFit/>
          </a:bodyPr>
          <a:lstStyle/>
          <a:p>
            <a:r>
              <a:rPr lang="en-US" sz="1400" dirty="0"/>
              <a:t>1800</a:t>
            </a:r>
          </a:p>
        </p:txBody>
      </p:sp>
      <p:grpSp>
        <p:nvGrpSpPr>
          <p:cNvPr id="17" name="Group 16">
            <a:extLst>
              <a:ext uri="{FF2B5EF4-FFF2-40B4-BE49-F238E27FC236}">
                <a16:creationId xmlns:a16="http://schemas.microsoft.com/office/drawing/2014/main" id="{415C62E0-6150-1DC3-FB8F-4584A0B9F06D}"/>
              </a:ext>
            </a:extLst>
          </p:cNvPr>
          <p:cNvGrpSpPr/>
          <p:nvPr/>
        </p:nvGrpSpPr>
        <p:grpSpPr>
          <a:xfrm>
            <a:off x="4164262" y="185369"/>
            <a:ext cx="1403029" cy="3389244"/>
            <a:chOff x="4164262" y="185369"/>
            <a:chExt cx="1403029" cy="3389244"/>
          </a:xfrm>
        </p:grpSpPr>
        <p:pic>
          <p:nvPicPr>
            <p:cNvPr id="14" name="Picture 13" descr="1809-wu-ack-balldress.png"/>
            <p:cNvPicPr>
              <a:picLocks noChangeAspect="1"/>
            </p:cNvPicPr>
            <p:nvPr/>
          </p:nvPicPr>
          <p:blipFill rotWithShape="1">
            <a:blip r:embed="rId10">
              <a:extLst>
                <a:ext uri="{BEBA8EAE-BF5A-486C-A8C5-ECC9F3942E4B}">
                  <a14:imgProps xmlns:a14="http://schemas.microsoft.com/office/drawing/2010/main">
                    <a14:imgLayer r:embed="rId11">
                      <a14:imgEffect>
                        <a14:brightnessContrast contrast="20000"/>
                      </a14:imgEffect>
                    </a14:imgLayer>
                  </a14:imgProps>
                </a:ext>
                <a:ext uri="{28A0092B-C50C-407E-A947-70E740481C1C}">
                  <a14:useLocalDpi xmlns:a14="http://schemas.microsoft.com/office/drawing/2010/main"/>
                </a:ext>
              </a:extLst>
            </a:blip>
            <a:srcRect l="15501" t="8687" r="28576" b="10302"/>
            <a:stretch/>
          </p:blipFill>
          <p:spPr>
            <a:xfrm>
              <a:off x="4164262" y="185369"/>
              <a:ext cx="1403029" cy="3389244"/>
            </a:xfrm>
            <a:prstGeom prst="rect">
              <a:avLst/>
            </a:prstGeom>
            <a:ln w="9525">
              <a:solidFill>
                <a:srgbClr val="C00000"/>
              </a:solidFill>
            </a:ln>
          </p:spPr>
        </p:pic>
        <p:sp>
          <p:nvSpPr>
            <p:cNvPr id="19" name="TextBox 18"/>
            <p:cNvSpPr txBox="1"/>
            <p:nvPr/>
          </p:nvSpPr>
          <p:spPr>
            <a:xfrm>
              <a:off x="4191109" y="251333"/>
              <a:ext cx="533672" cy="307777"/>
            </a:xfrm>
            <a:prstGeom prst="rect">
              <a:avLst/>
            </a:prstGeom>
            <a:noFill/>
          </p:spPr>
          <p:txBody>
            <a:bodyPr wrap="none" rtlCol="0">
              <a:spAutoFit/>
            </a:bodyPr>
            <a:lstStyle/>
            <a:p>
              <a:r>
                <a:rPr lang="en-US" sz="1400" dirty="0"/>
                <a:t>1809</a:t>
              </a:r>
            </a:p>
          </p:txBody>
        </p:sp>
      </p:grpSp>
      <p:sp>
        <p:nvSpPr>
          <p:cNvPr id="20" name="TextBox 19"/>
          <p:cNvSpPr txBox="1"/>
          <p:nvPr/>
        </p:nvSpPr>
        <p:spPr>
          <a:xfrm>
            <a:off x="6698518" y="1956196"/>
            <a:ext cx="519309" cy="307777"/>
          </a:xfrm>
          <a:prstGeom prst="rect">
            <a:avLst/>
          </a:prstGeom>
          <a:noFill/>
        </p:spPr>
        <p:txBody>
          <a:bodyPr wrap="none" rtlCol="0">
            <a:spAutoFit/>
          </a:bodyPr>
          <a:lstStyle/>
          <a:p>
            <a:r>
              <a:rPr lang="en-US" sz="1400" dirty="0"/>
              <a:t>1815</a:t>
            </a:r>
          </a:p>
        </p:txBody>
      </p:sp>
      <p:sp>
        <p:nvSpPr>
          <p:cNvPr id="21" name="TextBox 20"/>
          <p:cNvSpPr txBox="1"/>
          <p:nvPr/>
        </p:nvSpPr>
        <p:spPr>
          <a:xfrm>
            <a:off x="7482583" y="1993259"/>
            <a:ext cx="512448" cy="307777"/>
          </a:xfrm>
          <a:prstGeom prst="rect">
            <a:avLst/>
          </a:prstGeom>
          <a:noFill/>
        </p:spPr>
        <p:txBody>
          <a:bodyPr wrap="none" rtlCol="0">
            <a:spAutoFit/>
          </a:bodyPr>
          <a:lstStyle/>
          <a:p>
            <a:r>
              <a:rPr lang="en-US" sz="1400" dirty="0"/>
              <a:t>1818</a:t>
            </a:r>
          </a:p>
        </p:txBody>
      </p:sp>
      <p:sp>
        <p:nvSpPr>
          <p:cNvPr id="5" name="TextBox 4"/>
          <p:cNvSpPr txBox="1"/>
          <p:nvPr/>
        </p:nvSpPr>
        <p:spPr>
          <a:xfrm>
            <a:off x="1570318" y="4446425"/>
            <a:ext cx="884538" cy="307777"/>
          </a:xfrm>
          <a:prstGeom prst="rect">
            <a:avLst/>
          </a:prstGeom>
          <a:noFill/>
        </p:spPr>
        <p:txBody>
          <a:bodyPr wrap="none" rtlCol="0">
            <a:spAutoFit/>
          </a:bodyPr>
          <a:lstStyle/>
          <a:p>
            <a:r>
              <a:rPr lang="en-US" sz="1400" dirty="0"/>
              <a:t>1812-1813</a:t>
            </a:r>
          </a:p>
        </p:txBody>
      </p:sp>
      <p:sp>
        <p:nvSpPr>
          <p:cNvPr id="3" name="TextBox 2">
            <a:extLst>
              <a:ext uri="{FF2B5EF4-FFF2-40B4-BE49-F238E27FC236}">
                <a16:creationId xmlns:a16="http://schemas.microsoft.com/office/drawing/2014/main" id="{93171CD3-CDB4-921E-ADBE-67F24F90189F}"/>
              </a:ext>
            </a:extLst>
          </p:cNvPr>
          <p:cNvSpPr txBox="1"/>
          <p:nvPr/>
        </p:nvSpPr>
        <p:spPr>
          <a:xfrm>
            <a:off x="5918360" y="185369"/>
            <a:ext cx="2882348" cy="1477328"/>
          </a:xfrm>
          <a:prstGeom prst="rect">
            <a:avLst/>
          </a:prstGeom>
          <a:noFill/>
        </p:spPr>
        <p:txBody>
          <a:bodyPr wrap="square">
            <a:spAutoFit/>
          </a:bodyPr>
          <a:lstStyle/>
          <a:p>
            <a:pPr marL="0" marR="0">
              <a:spcBef>
                <a:spcPts val="0"/>
              </a:spcBef>
              <a:spcAft>
                <a:spcPts val="0"/>
              </a:spcAft>
            </a:pPr>
            <a:r>
              <a:rPr lang="en-US" dirty="0">
                <a:latin typeface="Calibri" panose="020F0502020204030204" pitchFamily="34" charset="0"/>
                <a:ea typeface="Times New Roman" panose="02020603050405020304" pitchFamily="18" charset="0"/>
                <a:cs typeface="Times New Roman" panose="02020603050405020304" pitchFamily="18" charset="0"/>
              </a:rPr>
              <a:t>Letters</a:t>
            </a: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1796-1798-1799-1800-1801</a:t>
            </a: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1804-1805-1807-1808-1809</a:t>
            </a: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1811-1812-1813</a:t>
            </a: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1814-1815-1816-1817</a:t>
            </a:r>
          </a:p>
        </p:txBody>
      </p:sp>
    </p:spTree>
    <p:extLst>
      <p:ext uri="{BB962C8B-B14F-4D97-AF65-F5344CB8AC3E}">
        <p14:creationId xmlns:p14="http://schemas.microsoft.com/office/powerpoint/2010/main" val="32317694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C50419-3DEC-B8FE-4898-24EEF660328B}"/>
              </a:ext>
            </a:extLst>
          </p:cNvPr>
          <p:cNvSpPr txBox="1"/>
          <p:nvPr/>
        </p:nvSpPr>
        <p:spPr>
          <a:xfrm>
            <a:off x="6587997" y="137336"/>
            <a:ext cx="2556003" cy="4062651"/>
          </a:xfrm>
          <a:prstGeom prst="rect">
            <a:avLst/>
          </a:prstGeom>
          <a:noFill/>
        </p:spPr>
        <p:txBody>
          <a:bodyPr wrap="square" rtlCol="0">
            <a:spAutoFit/>
          </a:bodyPr>
          <a:lstStyle/>
          <a:p>
            <a:r>
              <a:rPr lang="en-US" i="1" dirty="0"/>
              <a:t>18 December 1798</a:t>
            </a:r>
          </a:p>
          <a:p>
            <a:r>
              <a:rPr lang="en-US" sz="2400" dirty="0"/>
              <a:t>“I believe I </a:t>
            </a:r>
            <a:r>
              <a:rPr lang="en-US" sz="2400" i="1" dirty="0"/>
              <a:t>shall</a:t>
            </a:r>
            <a:r>
              <a:rPr lang="en-US" sz="2400" dirty="0"/>
              <a:t> make my new gown like my robe, but the back of the latter is all in a piece with the tail, and will seven yards enable me to copy it in that respect?”</a:t>
            </a:r>
          </a:p>
        </p:txBody>
      </p:sp>
      <p:pic>
        <p:nvPicPr>
          <p:cNvPr id="5" name="Picture 4">
            <a:extLst>
              <a:ext uri="{FF2B5EF4-FFF2-40B4-BE49-F238E27FC236}">
                <a16:creationId xmlns:a16="http://schemas.microsoft.com/office/drawing/2014/main" id="{6448A376-E2CF-93A2-55F1-688A9BB50C7A}"/>
              </a:ext>
            </a:extLst>
          </p:cNvPr>
          <p:cNvPicPr>
            <a:picLocks noChangeAspect="1"/>
          </p:cNvPicPr>
          <p:nvPr/>
        </p:nvPicPr>
        <p:blipFill>
          <a:blip r:embed="rId2"/>
          <a:stretch>
            <a:fillRect/>
          </a:stretch>
        </p:blipFill>
        <p:spPr>
          <a:xfrm>
            <a:off x="0" y="0"/>
            <a:ext cx="3857625" cy="5143500"/>
          </a:xfrm>
          <a:prstGeom prst="rect">
            <a:avLst/>
          </a:prstGeom>
          <a:ln>
            <a:solidFill>
              <a:srgbClr val="C00000"/>
            </a:solidFill>
          </a:ln>
        </p:spPr>
      </p:pic>
      <p:pic>
        <p:nvPicPr>
          <p:cNvPr id="7" name="Picture 6">
            <a:extLst>
              <a:ext uri="{FF2B5EF4-FFF2-40B4-BE49-F238E27FC236}">
                <a16:creationId xmlns:a16="http://schemas.microsoft.com/office/drawing/2014/main" id="{411FD07F-7A94-55D8-EE9A-93BAFA3DF18C}"/>
              </a:ext>
            </a:extLst>
          </p:cNvPr>
          <p:cNvPicPr>
            <a:picLocks noChangeAspect="1"/>
          </p:cNvPicPr>
          <p:nvPr/>
        </p:nvPicPr>
        <p:blipFill>
          <a:blip r:embed="rId3"/>
          <a:stretch>
            <a:fillRect/>
          </a:stretch>
        </p:blipFill>
        <p:spPr>
          <a:xfrm>
            <a:off x="2464905" y="137335"/>
            <a:ext cx="4035908" cy="3438719"/>
          </a:xfrm>
          <a:prstGeom prst="rect">
            <a:avLst/>
          </a:prstGeom>
          <a:ln>
            <a:solidFill>
              <a:srgbClr val="C00000"/>
            </a:solidFill>
          </a:ln>
        </p:spPr>
      </p:pic>
      <p:sp>
        <p:nvSpPr>
          <p:cNvPr id="8" name="TextBox 7">
            <a:extLst>
              <a:ext uri="{FF2B5EF4-FFF2-40B4-BE49-F238E27FC236}">
                <a16:creationId xmlns:a16="http://schemas.microsoft.com/office/drawing/2014/main" id="{9B1C1BF8-B19B-F118-637F-5750527236F2}"/>
              </a:ext>
            </a:extLst>
          </p:cNvPr>
          <p:cNvSpPr txBox="1"/>
          <p:nvPr/>
        </p:nvSpPr>
        <p:spPr>
          <a:xfrm>
            <a:off x="3857625" y="4522304"/>
            <a:ext cx="2531078" cy="338554"/>
          </a:xfrm>
          <a:prstGeom prst="rect">
            <a:avLst/>
          </a:prstGeom>
          <a:noFill/>
        </p:spPr>
        <p:txBody>
          <a:bodyPr wrap="none" rtlCol="0">
            <a:spAutoFit/>
          </a:bodyPr>
          <a:lstStyle/>
          <a:p>
            <a:r>
              <a:rPr lang="en-US" sz="1600" dirty="0"/>
              <a:t>Victoria and Albert Museum</a:t>
            </a:r>
          </a:p>
        </p:txBody>
      </p:sp>
    </p:spTree>
    <p:extLst>
      <p:ext uri="{BB962C8B-B14F-4D97-AF65-F5344CB8AC3E}">
        <p14:creationId xmlns:p14="http://schemas.microsoft.com/office/powerpoint/2010/main" val="21019173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4125" y="0"/>
            <a:ext cx="4082143" cy="5143500"/>
          </a:xfrm>
          <a:prstGeom prst="rect">
            <a:avLst/>
          </a:prstGeom>
          <a:ln w="9525">
            <a:solidFill>
              <a:srgbClr val="C00000"/>
            </a:solidFill>
          </a:ln>
        </p:spPr>
      </p:pic>
    </p:spTree>
    <p:extLst>
      <p:ext uri="{BB962C8B-B14F-4D97-AF65-F5344CB8AC3E}">
        <p14:creationId xmlns:p14="http://schemas.microsoft.com/office/powerpoint/2010/main" val="3542988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816797" y="673788"/>
            <a:ext cx="4174867" cy="3131151"/>
          </a:xfrm>
          <a:prstGeom prst="rect">
            <a:avLst/>
          </a:prstGeom>
          <a:ln w="9525">
            <a:solidFill>
              <a:srgbClr val="C00000"/>
            </a:solidFill>
          </a:ln>
        </p:spPr>
      </p:pic>
      <p:pic>
        <p:nvPicPr>
          <p:cNvPr id="3" name="Picture 2"/>
          <p:cNvPicPr>
            <a:picLocks noChangeAspect="1"/>
          </p:cNvPicPr>
          <p:nvPr/>
        </p:nvPicPr>
        <p:blipFill rotWithShape="1">
          <a:blip r:embed="rId4"/>
          <a:srcRect l="4697" t="4502" r="3783" b="9856"/>
          <a:stretch/>
        </p:blipFill>
        <p:spPr>
          <a:xfrm>
            <a:off x="154850" y="1629119"/>
            <a:ext cx="4556338" cy="3131150"/>
          </a:xfrm>
          <a:prstGeom prst="rect">
            <a:avLst/>
          </a:prstGeom>
          <a:ln w="9525">
            <a:solidFill>
              <a:srgbClr val="C00000"/>
            </a:solidFill>
          </a:ln>
        </p:spPr>
      </p:pic>
      <p:sp>
        <p:nvSpPr>
          <p:cNvPr id="5" name="TextBox 4"/>
          <p:cNvSpPr txBox="1"/>
          <p:nvPr/>
        </p:nvSpPr>
        <p:spPr>
          <a:xfrm>
            <a:off x="67156" y="267289"/>
            <a:ext cx="4538422" cy="923330"/>
          </a:xfrm>
          <a:prstGeom prst="rect">
            <a:avLst/>
          </a:prstGeom>
          <a:noFill/>
        </p:spPr>
        <p:txBody>
          <a:bodyPr wrap="none" rtlCol="0">
            <a:spAutoFit/>
          </a:bodyPr>
          <a:lstStyle/>
          <a:p>
            <a:r>
              <a:rPr lang="en-US" dirty="0"/>
              <a:t>“Yet even here, amid the crowds you view,</a:t>
            </a:r>
          </a:p>
          <a:p>
            <a:r>
              <a:rPr lang="en-US" dirty="0" err="1"/>
              <a:t>’Tis</a:t>
            </a:r>
            <a:r>
              <a:rPr lang="en-US" dirty="0"/>
              <a:t> sometimes difficult to tell WHO’S WHO.”</a:t>
            </a:r>
          </a:p>
          <a:p>
            <a:pPr algn="r"/>
            <a:r>
              <a:rPr lang="en-US" dirty="0"/>
              <a:t>Pierce Egan, </a:t>
            </a:r>
            <a:r>
              <a:rPr lang="en-US" i="1" dirty="0"/>
              <a:t>Walks Through Bath</a:t>
            </a:r>
            <a:r>
              <a:rPr lang="en-US" dirty="0"/>
              <a:t>, 1819</a:t>
            </a:r>
          </a:p>
        </p:txBody>
      </p:sp>
      <p:sp>
        <p:nvSpPr>
          <p:cNvPr id="11" name="TextBox 10">
            <a:extLst>
              <a:ext uri="{FF2B5EF4-FFF2-40B4-BE49-F238E27FC236}">
                <a16:creationId xmlns:a16="http://schemas.microsoft.com/office/drawing/2014/main" id="{4F09DBC7-D393-F97D-A95D-6B8E227DF886}"/>
              </a:ext>
            </a:extLst>
          </p:cNvPr>
          <p:cNvSpPr txBox="1"/>
          <p:nvPr/>
        </p:nvSpPr>
        <p:spPr>
          <a:xfrm>
            <a:off x="5688866" y="3812487"/>
            <a:ext cx="2430730" cy="615553"/>
          </a:xfrm>
          <a:prstGeom prst="rect">
            <a:avLst/>
          </a:prstGeom>
          <a:noFill/>
        </p:spPr>
        <p:txBody>
          <a:bodyPr wrap="none" rtlCol="0">
            <a:spAutoFit/>
          </a:bodyPr>
          <a:lstStyle/>
          <a:p>
            <a:r>
              <a:rPr lang="en-US" sz="1600" dirty="0"/>
              <a:t>The Assembly Rooms, Bath</a:t>
            </a:r>
          </a:p>
          <a:p>
            <a:endParaRPr lang="en-US" dirty="0"/>
          </a:p>
        </p:txBody>
      </p:sp>
    </p:spTree>
    <p:extLst>
      <p:ext uri="{BB962C8B-B14F-4D97-AF65-F5344CB8AC3E}">
        <p14:creationId xmlns:p14="http://schemas.microsoft.com/office/powerpoint/2010/main" val="37050594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466" t="3056" r="3717" b="3333"/>
          <a:stretch/>
        </p:blipFill>
        <p:spPr>
          <a:xfrm>
            <a:off x="658523" y="125990"/>
            <a:ext cx="3508232" cy="4905702"/>
          </a:xfrm>
          <a:prstGeom prst="rect">
            <a:avLst/>
          </a:prstGeom>
          <a:ln w="9525">
            <a:solidFill>
              <a:srgbClr val="C00000"/>
            </a:solidFill>
          </a:ln>
        </p:spPr>
      </p:pic>
      <p:sp>
        <p:nvSpPr>
          <p:cNvPr id="4" name="TextBox 3"/>
          <p:cNvSpPr txBox="1"/>
          <p:nvPr/>
        </p:nvSpPr>
        <p:spPr>
          <a:xfrm>
            <a:off x="4814888" y="1893540"/>
            <a:ext cx="3080139" cy="923330"/>
          </a:xfrm>
          <a:prstGeom prst="rect">
            <a:avLst/>
          </a:prstGeom>
          <a:noFill/>
        </p:spPr>
        <p:txBody>
          <a:bodyPr wrap="none" rtlCol="0">
            <a:spAutoFit/>
          </a:bodyPr>
          <a:lstStyle/>
          <a:p>
            <a:pPr algn="ctr"/>
            <a:r>
              <a:rPr lang="en-US" dirty="0"/>
              <a:t>James </a:t>
            </a:r>
            <a:r>
              <a:rPr lang="en-US" dirty="0" err="1"/>
              <a:t>Gillray</a:t>
            </a:r>
            <a:endParaRPr lang="en-US" dirty="0"/>
          </a:p>
          <a:p>
            <a:pPr algn="ctr"/>
            <a:r>
              <a:rPr lang="en-US" dirty="0"/>
              <a:t>20 January 1796</a:t>
            </a:r>
          </a:p>
          <a:p>
            <a:pPr algn="ctr"/>
            <a:r>
              <a:rPr lang="en-US" dirty="0"/>
              <a:t>“Ladies Dress as it soon will be”</a:t>
            </a:r>
          </a:p>
        </p:txBody>
      </p:sp>
    </p:spTree>
    <p:extLst>
      <p:ext uri="{BB962C8B-B14F-4D97-AF65-F5344CB8AC3E}">
        <p14:creationId xmlns:p14="http://schemas.microsoft.com/office/powerpoint/2010/main" val="39115795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10-james-gillray-graces-wind.jpg">
            <a:extLst>
              <a:ext uri="{FF2B5EF4-FFF2-40B4-BE49-F238E27FC236}">
                <a16:creationId xmlns:a16="http://schemas.microsoft.com/office/drawing/2014/main" id="{0AA3BBCA-CA3B-D9D1-8B9D-2DA751433E44}"/>
              </a:ext>
            </a:extLst>
          </p:cNvPr>
          <p:cNvPicPr>
            <a:picLocks noChangeAspect="1"/>
          </p:cNvPicPr>
          <p:nvPr/>
        </p:nvPicPr>
        <p:blipFill rotWithShape="1">
          <a:blip r:embed="rId2">
            <a:extLst>
              <a:ext uri="{28A0092B-C50C-407E-A947-70E740481C1C}">
                <a14:useLocalDpi xmlns:a14="http://schemas.microsoft.com/office/drawing/2010/main" val="0"/>
              </a:ext>
            </a:extLst>
          </a:blip>
          <a:srcRect l="7617" t="6549" r="6139" b="3451"/>
          <a:stretch/>
        </p:blipFill>
        <p:spPr>
          <a:xfrm>
            <a:off x="1815171" y="123231"/>
            <a:ext cx="5513657" cy="4200291"/>
          </a:xfrm>
          <a:prstGeom prst="rect">
            <a:avLst/>
          </a:prstGeom>
          <a:ln>
            <a:solidFill>
              <a:srgbClr val="C00000"/>
            </a:solidFill>
          </a:ln>
        </p:spPr>
      </p:pic>
      <p:sp>
        <p:nvSpPr>
          <p:cNvPr id="5" name="TextBox 4">
            <a:extLst>
              <a:ext uri="{FF2B5EF4-FFF2-40B4-BE49-F238E27FC236}">
                <a16:creationId xmlns:a16="http://schemas.microsoft.com/office/drawing/2014/main" id="{C7659953-BE48-60FD-8EFB-A05AB6A4C200}"/>
              </a:ext>
            </a:extLst>
          </p:cNvPr>
          <p:cNvSpPr txBox="1"/>
          <p:nvPr/>
        </p:nvSpPr>
        <p:spPr>
          <a:xfrm>
            <a:off x="1815171" y="4343161"/>
            <a:ext cx="6292172" cy="677108"/>
          </a:xfrm>
          <a:prstGeom prst="rect">
            <a:avLst/>
          </a:prstGeom>
          <a:noFill/>
        </p:spPr>
        <p:txBody>
          <a:bodyPr wrap="none" rtlCol="0">
            <a:spAutoFit/>
          </a:bodyPr>
          <a:lstStyle/>
          <a:p>
            <a:r>
              <a:rPr lang="en-US" i="1" dirty="0"/>
              <a:t>8 January 1801</a:t>
            </a:r>
          </a:p>
          <a:p>
            <a:r>
              <a:rPr lang="en-US" sz="2000" dirty="0"/>
              <a:t>“Mrs. </a:t>
            </a:r>
            <a:r>
              <a:rPr lang="en-US" sz="2000" dirty="0" err="1"/>
              <a:t>Powlett</a:t>
            </a:r>
            <a:r>
              <a:rPr lang="en-US" sz="2000" dirty="0"/>
              <a:t> was at once expensively &amp; nakedly dressed.”</a:t>
            </a:r>
          </a:p>
        </p:txBody>
      </p:sp>
    </p:spTree>
    <p:extLst>
      <p:ext uri="{BB962C8B-B14F-4D97-AF65-F5344CB8AC3E}">
        <p14:creationId xmlns:p14="http://schemas.microsoft.com/office/powerpoint/2010/main" val="4788483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468057" y="673740"/>
            <a:ext cx="1899097" cy="369332"/>
          </a:xfrm>
          <a:prstGeom prst="rect">
            <a:avLst/>
          </a:prstGeom>
          <a:noFill/>
        </p:spPr>
        <p:txBody>
          <a:bodyPr wrap="square" rtlCol="0">
            <a:spAutoFit/>
          </a:bodyPr>
          <a:lstStyle/>
          <a:p>
            <a:pPr algn="ctr"/>
            <a:r>
              <a:rPr lang="en-US" i="1" dirty="0"/>
              <a:t>Ackermann</a:t>
            </a:r>
            <a:r>
              <a:rPr lang="en-US" dirty="0"/>
              <a:t>, 1809</a:t>
            </a: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900"/>
                    </a14:imgEffect>
                    <a14:imgEffect>
                      <a14:brightnessContrast bright="-20000" contrast="20000"/>
                    </a14:imgEffect>
                  </a14:imgLayer>
                </a14:imgProps>
              </a:ext>
              <a:ext uri="{28A0092B-C50C-407E-A947-70E740481C1C}">
                <a14:useLocalDpi xmlns:a14="http://schemas.microsoft.com/office/drawing/2010/main" val="0"/>
              </a:ext>
            </a:extLst>
          </a:blip>
          <a:srcRect r="24009" b="10725"/>
          <a:stretch/>
        </p:blipFill>
        <p:spPr>
          <a:xfrm>
            <a:off x="1610140" y="225446"/>
            <a:ext cx="2348111" cy="4591878"/>
          </a:xfrm>
          <a:prstGeom prst="rect">
            <a:avLst/>
          </a:prstGeom>
          <a:ln>
            <a:solidFill>
              <a:srgbClr val="C00000"/>
            </a:solidFill>
          </a:ln>
        </p:spPr>
      </p:pic>
      <p:sp>
        <p:nvSpPr>
          <p:cNvPr id="2" name="TextBox 1"/>
          <p:cNvSpPr txBox="1"/>
          <p:nvPr/>
        </p:nvSpPr>
        <p:spPr>
          <a:xfrm>
            <a:off x="1472152" y="4817325"/>
            <a:ext cx="2590966" cy="276999"/>
          </a:xfrm>
          <a:prstGeom prst="rect">
            <a:avLst/>
          </a:prstGeom>
          <a:noFill/>
        </p:spPr>
        <p:txBody>
          <a:bodyPr wrap="none" rtlCol="0">
            <a:spAutoFit/>
          </a:bodyPr>
          <a:lstStyle/>
          <a:p>
            <a:r>
              <a:rPr lang="en-US" sz="1200" dirty="0"/>
              <a:t>July 1809, </a:t>
            </a:r>
            <a:r>
              <a:rPr lang="en-US" sz="1200" i="1" dirty="0"/>
              <a:t>Ackermann</a:t>
            </a:r>
            <a:r>
              <a:rPr lang="en-US" sz="1200" dirty="0"/>
              <a:t>, Promenade Dress</a:t>
            </a:r>
          </a:p>
        </p:txBody>
      </p:sp>
      <p:grpSp>
        <p:nvGrpSpPr>
          <p:cNvPr id="5" name="Group 4"/>
          <p:cNvGrpSpPr/>
          <p:nvPr/>
        </p:nvGrpSpPr>
        <p:grpSpPr>
          <a:xfrm>
            <a:off x="4980818" y="1232033"/>
            <a:ext cx="3553138" cy="3139321"/>
            <a:chOff x="3937648" y="1220447"/>
            <a:chExt cx="4737517" cy="4185761"/>
          </a:xfrm>
        </p:grpSpPr>
        <p:sp>
          <p:nvSpPr>
            <p:cNvPr id="4" name="TextBox 3"/>
            <p:cNvSpPr txBox="1"/>
            <p:nvPr/>
          </p:nvSpPr>
          <p:spPr>
            <a:xfrm>
              <a:off x="3937648" y="1220447"/>
              <a:ext cx="2358765" cy="4185761"/>
            </a:xfrm>
            <a:prstGeom prst="rect">
              <a:avLst/>
            </a:prstGeom>
            <a:noFill/>
          </p:spPr>
          <p:txBody>
            <a:bodyPr wrap="none" rtlCol="0">
              <a:spAutoFit/>
            </a:bodyPr>
            <a:lstStyle/>
            <a:p>
              <a:r>
                <a:rPr lang="en-US" dirty="0"/>
                <a:t>French</a:t>
              </a:r>
            </a:p>
            <a:p>
              <a:r>
                <a:rPr lang="en-US" dirty="0"/>
                <a:t>Roman</a:t>
              </a:r>
            </a:p>
            <a:p>
              <a:r>
                <a:rPr lang="en-US" dirty="0"/>
                <a:t>Venetian</a:t>
              </a:r>
            </a:p>
            <a:p>
              <a:r>
                <a:rPr lang="en-US" dirty="0"/>
                <a:t>Tyrolese</a:t>
              </a:r>
            </a:p>
            <a:p>
              <a:r>
                <a:rPr lang="en-US" dirty="0"/>
                <a:t>Andalusian</a:t>
              </a:r>
            </a:p>
            <a:p>
              <a:r>
                <a:rPr lang="en-US" dirty="0"/>
                <a:t>Spanish</a:t>
              </a:r>
            </a:p>
            <a:p>
              <a:r>
                <a:rPr lang="en-US" dirty="0"/>
                <a:t>Chinese</a:t>
              </a:r>
            </a:p>
            <a:p>
              <a:r>
                <a:rPr lang="en-US" i="1" dirty="0" err="1"/>
                <a:t>à</a:t>
              </a:r>
              <a:r>
                <a:rPr lang="en-US" i="1" dirty="0"/>
                <a:t> la Maltese</a:t>
              </a:r>
            </a:p>
            <a:p>
              <a:r>
                <a:rPr lang="en-US" dirty="0"/>
                <a:t>Henry VIII</a:t>
              </a:r>
            </a:p>
            <a:p>
              <a:r>
                <a:rPr lang="en-US" dirty="0"/>
                <a:t>Brussels/</a:t>
              </a:r>
              <a:r>
                <a:rPr lang="en-US" dirty="0" err="1"/>
                <a:t>Mecklin</a:t>
              </a:r>
              <a:endParaRPr lang="en-US" dirty="0"/>
            </a:p>
            <a:p>
              <a:r>
                <a:rPr lang="en-US" dirty="0"/>
                <a:t>Egyptian</a:t>
              </a:r>
            </a:p>
          </p:txBody>
        </p:sp>
        <p:sp>
          <p:nvSpPr>
            <p:cNvPr id="6" name="TextBox 5"/>
            <p:cNvSpPr txBox="1"/>
            <p:nvPr/>
          </p:nvSpPr>
          <p:spPr>
            <a:xfrm>
              <a:off x="6704112" y="1220447"/>
              <a:ext cx="1971053" cy="3816429"/>
            </a:xfrm>
            <a:prstGeom prst="rect">
              <a:avLst/>
            </a:prstGeom>
            <a:noFill/>
          </p:spPr>
          <p:txBody>
            <a:bodyPr wrap="none" rtlCol="0">
              <a:spAutoFit/>
            </a:bodyPr>
            <a:lstStyle/>
            <a:p>
              <a:r>
                <a:rPr lang="en-US" dirty="0"/>
                <a:t>Russian</a:t>
              </a:r>
            </a:p>
            <a:p>
              <a:r>
                <a:rPr lang="en-US" dirty="0"/>
                <a:t>Indian muslin</a:t>
              </a:r>
            </a:p>
            <a:p>
              <a:r>
                <a:rPr lang="en-US" i="1" dirty="0" err="1"/>
                <a:t>à</a:t>
              </a:r>
              <a:r>
                <a:rPr lang="en-US" i="1" dirty="0"/>
                <a:t> </a:t>
              </a:r>
              <a:r>
                <a:rPr lang="en-US" i="1" dirty="0" err="1"/>
                <a:t>l’antique</a:t>
              </a:r>
              <a:endParaRPr lang="en-US" i="1" dirty="0"/>
            </a:p>
            <a:p>
              <a:r>
                <a:rPr lang="en-US" i="1" dirty="0" err="1"/>
                <a:t>à</a:t>
              </a:r>
              <a:r>
                <a:rPr lang="en-US" i="1" dirty="0"/>
                <a:t> la </a:t>
              </a:r>
              <a:r>
                <a:rPr lang="en-US" i="1" dirty="0" err="1"/>
                <a:t>militaire</a:t>
              </a:r>
              <a:endParaRPr lang="en-US" i="1" dirty="0"/>
            </a:p>
            <a:p>
              <a:r>
                <a:rPr lang="en-US" dirty="0"/>
                <a:t>Turkish</a:t>
              </a:r>
            </a:p>
            <a:p>
              <a:r>
                <a:rPr lang="en-US" dirty="0"/>
                <a:t>Danish</a:t>
              </a:r>
            </a:p>
            <a:p>
              <a:r>
                <a:rPr lang="en-US" dirty="0"/>
                <a:t>India muslin</a:t>
              </a:r>
            </a:p>
            <a:p>
              <a:r>
                <a:rPr lang="en-US" i="1" dirty="0" err="1"/>
                <a:t>à</a:t>
              </a:r>
              <a:r>
                <a:rPr lang="en-US" i="1" dirty="0"/>
                <a:t> la Hussar</a:t>
              </a:r>
            </a:p>
            <a:p>
              <a:r>
                <a:rPr lang="en-US" dirty="0"/>
                <a:t>Van Dyke</a:t>
              </a:r>
            </a:p>
            <a:p>
              <a:r>
                <a:rPr lang="en-US" dirty="0"/>
                <a:t>Polish</a:t>
              </a:r>
            </a:p>
          </p:txBody>
        </p:sp>
      </p:grpSp>
    </p:spTree>
    <p:extLst>
      <p:ext uri="{BB962C8B-B14F-4D97-AF65-F5344CB8AC3E}">
        <p14:creationId xmlns:p14="http://schemas.microsoft.com/office/powerpoint/2010/main" val="37877214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room, gallery&#10;&#10;Description automatically generated">
            <a:extLst>
              <a:ext uri="{FF2B5EF4-FFF2-40B4-BE49-F238E27FC236}">
                <a16:creationId xmlns:a16="http://schemas.microsoft.com/office/drawing/2014/main" id="{9347B8BC-2333-5F66-74C5-43B88642FB41}"/>
              </a:ext>
            </a:extLst>
          </p:cNvPr>
          <p:cNvPicPr>
            <a:picLocks noChangeAspect="1"/>
          </p:cNvPicPr>
          <p:nvPr/>
        </p:nvPicPr>
        <p:blipFill rotWithShape="1">
          <a:blip r:embed="rId2"/>
          <a:srcRect l="18525" t="18554" r="25970" b="18133"/>
          <a:stretch/>
        </p:blipFill>
        <p:spPr>
          <a:xfrm>
            <a:off x="421704" y="109990"/>
            <a:ext cx="3335288" cy="4923520"/>
          </a:xfrm>
          <a:prstGeom prst="rect">
            <a:avLst/>
          </a:prstGeom>
          <a:ln>
            <a:solidFill>
              <a:srgbClr val="C00000"/>
            </a:solidFill>
          </a:ln>
        </p:spPr>
      </p:pic>
      <p:sp>
        <p:nvSpPr>
          <p:cNvPr id="4" name="TextBox 3">
            <a:extLst>
              <a:ext uri="{FF2B5EF4-FFF2-40B4-BE49-F238E27FC236}">
                <a16:creationId xmlns:a16="http://schemas.microsoft.com/office/drawing/2014/main" id="{1DA611C5-2E1A-E87E-6910-08AD6DDBD296}"/>
              </a:ext>
            </a:extLst>
          </p:cNvPr>
          <p:cNvSpPr txBox="1"/>
          <p:nvPr/>
        </p:nvSpPr>
        <p:spPr>
          <a:xfrm>
            <a:off x="4306768" y="193248"/>
            <a:ext cx="4000998" cy="3108543"/>
          </a:xfrm>
          <a:prstGeom prst="rect">
            <a:avLst/>
          </a:prstGeom>
          <a:noFill/>
        </p:spPr>
        <p:txBody>
          <a:bodyPr wrap="square" rtlCol="0">
            <a:spAutoFit/>
          </a:bodyPr>
          <a:lstStyle/>
          <a:p>
            <a:r>
              <a:rPr lang="en-US" sz="1600" i="1" dirty="0"/>
              <a:t>Ackermann</a:t>
            </a:r>
            <a:r>
              <a:rPr lang="en-US" sz="1600" dirty="0"/>
              <a:t> July 1813</a:t>
            </a:r>
            <a:endParaRPr lang="en-US" sz="1600" i="1" dirty="0"/>
          </a:p>
          <a:p>
            <a:r>
              <a:rPr lang="en-US" sz="2000" dirty="0"/>
              <a:t>“A round robe of pale jonquil or canary-</a:t>
            </a:r>
            <a:r>
              <a:rPr lang="en-US" sz="2000" dirty="0" err="1"/>
              <a:t>coloured</a:t>
            </a:r>
            <a:r>
              <a:rPr lang="en-US" sz="2000" dirty="0"/>
              <a:t> crape, worn over a white satin slip; short sleeves composed of the shell-scalloped lace and satin…a broad scalloped lace finishes the robe at the feet, above which is placed a double row of plaited ribband, and a diamond clasp confines the waist in front.”</a:t>
            </a:r>
          </a:p>
        </p:txBody>
      </p:sp>
      <p:sp>
        <p:nvSpPr>
          <p:cNvPr id="5" name="TextBox 4">
            <a:extLst>
              <a:ext uri="{FF2B5EF4-FFF2-40B4-BE49-F238E27FC236}">
                <a16:creationId xmlns:a16="http://schemas.microsoft.com/office/drawing/2014/main" id="{20E91018-9113-167C-F222-A4ABAA43AF60}"/>
              </a:ext>
            </a:extLst>
          </p:cNvPr>
          <p:cNvSpPr txBox="1"/>
          <p:nvPr/>
        </p:nvSpPr>
        <p:spPr>
          <a:xfrm>
            <a:off x="4260236" y="3399183"/>
            <a:ext cx="4864794" cy="1569660"/>
          </a:xfrm>
          <a:prstGeom prst="rect">
            <a:avLst/>
          </a:prstGeom>
          <a:noFill/>
        </p:spPr>
        <p:txBody>
          <a:bodyPr wrap="square" rtlCol="0">
            <a:spAutoFit/>
          </a:bodyPr>
          <a:lstStyle/>
          <a:p>
            <a:r>
              <a:rPr lang="en-US" sz="1600" i="1" dirty="0"/>
              <a:t>15 September 1813</a:t>
            </a:r>
          </a:p>
          <a:p>
            <a:r>
              <a:rPr lang="en-US" sz="2000" dirty="0"/>
              <a:t>“My gown is to be trimmed everywhere with white ribbon plaited on somehow or other. She says it will look well. I am not sanguine. They trim with white very much.” </a:t>
            </a:r>
          </a:p>
        </p:txBody>
      </p:sp>
    </p:spTree>
    <p:extLst>
      <p:ext uri="{BB962C8B-B14F-4D97-AF65-F5344CB8AC3E}">
        <p14:creationId xmlns:p14="http://schemas.microsoft.com/office/powerpoint/2010/main" val="19267960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50" y="208723"/>
            <a:ext cx="3234533" cy="4323520"/>
          </a:xfrm>
          <a:prstGeom prst="rect">
            <a:avLst/>
          </a:prstGeom>
          <a:ln w="9525">
            <a:solidFill>
              <a:srgbClr val="C00000"/>
            </a:solidFill>
          </a:ln>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2685" r="12949" b="1717"/>
          <a:stretch/>
        </p:blipFill>
        <p:spPr>
          <a:xfrm>
            <a:off x="3573117" y="168648"/>
            <a:ext cx="1997765" cy="4363595"/>
          </a:xfrm>
          <a:prstGeom prst="rect">
            <a:avLst/>
          </a:prstGeom>
          <a:ln w="9525">
            <a:solidFill>
              <a:srgbClr val="C00000"/>
            </a:solidFill>
          </a:ln>
        </p:spPr>
      </p:pic>
      <p:sp>
        <p:nvSpPr>
          <p:cNvPr id="3" name="TextBox 2">
            <a:extLst>
              <a:ext uri="{FF2B5EF4-FFF2-40B4-BE49-F238E27FC236}">
                <a16:creationId xmlns:a16="http://schemas.microsoft.com/office/drawing/2014/main" id="{97474823-A9FD-F5D2-6F5D-00C17C45A7B9}"/>
              </a:ext>
            </a:extLst>
          </p:cNvPr>
          <p:cNvSpPr txBox="1"/>
          <p:nvPr/>
        </p:nvSpPr>
        <p:spPr>
          <a:xfrm>
            <a:off x="1135161" y="4565445"/>
            <a:ext cx="3436838" cy="369332"/>
          </a:xfrm>
          <a:prstGeom prst="rect">
            <a:avLst/>
          </a:prstGeom>
          <a:noFill/>
        </p:spPr>
        <p:txBody>
          <a:bodyPr wrap="none" rtlCol="0">
            <a:spAutoFit/>
          </a:bodyPr>
          <a:lstStyle/>
          <a:p>
            <a:r>
              <a:rPr lang="en-US" dirty="0"/>
              <a:t>Princess Charlotte, Russian </a:t>
            </a:r>
            <a:r>
              <a:rPr lang="en-US" dirty="0" err="1"/>
              <a:t>sarafan</a:t>
            </a:r>
            <a:endParaRPr lang="en-US" dirty="0"/>
          </a:p>
        </p:txBody>
      </p:sp>
      <p:sp>
        <p:nvSpPr>
          <p:cNvPr id="6" name="TextBox 5">
            <a:extLst>
              <a:ext uri="{FF2B5EF4-FFF2-40B4-BE49-F238E27FC236}">
                <a16:creationId xmlns:a16="http://schemas.microsoft.com/office/drawing/2014/main" id="{7C7C8554-9C3D-F67D-F206-970DA744A3CA}"/>
              </a:ext>
            </a:extLst>
          </p:cNvPr>
          <p:cNvSpPr txBox="1"/>
          <p:nvPr/>
        </p:nvSpPr>
        <p:spPr>
          <a:xfrm>
            <a:off x="5973599" y="1770318"/>
            <a:ext cx="2872408" cy="1200329"/>
          </a:xfrm>
          <a:prstGeom prst="rect">
            <a:avLst/>
          </a:prstGeom>
          <a:noFill/>
        </p:spPr>
        <p:txBody>
          <a:bodyPr wrap="square" rtlCol="0">
            <a:spAutoFit/>
          </a:bodyPr>
          <a:lstStyle/>
          <a:p>
            <a:r>
              <a:rPr lang="en-US" sz="1600" i="1" dirty="0"/>
              <a:t>14 June 1814</a:t>
            </a:r>
          </a:p>
          <a:p>
            <a:r>
              <a:rPr lang="en-US" dirty="0"/>
              <a:t>“…do not be trampled to death in running after the Emperor.” [Tsar Alexander I]</a:t>
            </a:r>
          </a:p>
        </p:txBody>
      </p:sp>
    </p:spTree>
    <p:extLst>
      <p:ext uri="{BB962C8B-B14F-4D97-AF65-F5344CB8AC3E}">
        <p14:creationId xmlns:p14="http://schemas.microsoft.com/office/powerpoint/2010/main" val="37624174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314301" y="788956"/>
            <a:ext cx="3750667" cy="4229853"/>
          </a:xfrm>
          <a:prstGeom prst="rect">
            <a:avLst/>
          </a:prstGeom>
          <a:ln>
            <a:solidFill>
              <a:srgbClr val="C00000"/>
            </a:solidFill>
          </a:ln>
        </p:spPr>
      </p:pic>
      <p:sp>
        <p:nvSpPr>
          <p:cNvPr id="5" name="TextBox 4"/>
          <p:cNvSpPr txBox="1"/>
          <p:nvPr/>
        </p:nvSpPr>
        <p:spPr>
          <a:xfrm>
            <a:off x="314301" y="127979"/>
            <a:ext cx="2164695" cy="646331"/>
          </a:xfrm>
          <a:prstGeom prst="rect">
            <a:avLst/>
          </a:prstGeom>
          <a:solidFill>
            <a:srgbClr val="FCFBF1"/>
          </a:solidFill>
        </p:spPr>
        <p:txBody>
          <a:bodyPr wrap="none" rtlCol="0">
            <a:spAutoFit/>
          </a:bodyPr>
          <a:lstStyle/>
          <a:p>
            <a:r>
              <a:rPr lang="en-US" i="1" dirty="0"/>
              <a:t>Ackermann </a:t>
            </a:r>
            <a:r>
              <a:rPr lang="en-US" dirty="0"/>
              <a:t>July 1814</a:t>
            </a:r>
          </a:p>
          <a:p>
            <a:r>
              <a:rPr lang="en-US" dirty="0"/>
              <a:t>Morning Dress</a:t>
            </a:r>
          </a:p>
        </p:txBody>
      </p:sp>
      <p:sp>
        <p:nvSpPr>
          <p:cNvPr id="6" name="TextBox 5"/>
          <p:cNvSpPr txBox="1"/>
          <p:nvPr/>
        </p:nvSpPr>
        <p:spPr>
          <a:xfrm>
            <a:off x="4223122" y="4361147"/>
            <a:ext cx="2785058" cy="646331"/>
          </a:xfrm>
          <a:prstGeom prst="rect">
            <a:avLst/>
          </a:prstGeom>
          <a:solidFill>
            <a:srgbClr val="FCFBF1"/>
          </a:solidFill>
          <a:ln w="12700">
            <a:noFill/>
          </a:ln>
        </p:spPr>
        <p:txBody>
          <a:bodyPr wrap="none" rtlCol="0">
            <a:spAutoFit/>
          </a:bodyPr>
          <a:lstStyle/>
          <a:p>
            <a:r>
              <a:rPr lang="en-US" i="1" dirty="0"/>
              <a:t>Ackermann </a:t>
            </a:r>
            <a:r>
              <a:rPr lang="en-US" dirty="0"/>
              <a:t>December 1814</a:t>
            </a:r>
          </a:p>
          <a:p>
            <a:r>
              <a:rPr lang="en-US" dirty="0"/>
              <a:t>Walking Dress</a:t>
            </a:r>
          </a:p>
        </p:txBody>
      </p:sp>
      <p:pic>
        <p:nvPicPr>
          <p:cNvPr id="7" name="Picture 6" descr="A statue of a person&#10;&#10;Description automatically generated with low confidence">
            <a:extLst>
              <a:ext uri="{FF2B5EF4-FFF2-40B4-BE49-F238E27FC236}">
                <a16:creationId xmlns:a16="http://schemas.microsoft.com/office/drawing/2014/main" id="{27B6B4F5-56C1-3E48-9CF4-C3B7A87B8B1A}"/>
              </a:ext>
            </a:extLst>
          </p:cNvPr>
          <p:cNvPicPr>
            <a:picLocks noChangeAspect="1"/>
          </p:cNvPicPr>
          <p:nvPr/>
        </p:nvPicPr>
        <p:blipFill>
          <a:blip r:embed="rId5"/>
          <a:stretch>
            <a:fillRect/>
          </a:stretch>
        </p:blipFill>
        <p:spPr>
          <a:xfrm>
            <a:off x="6954366" y="34840"/>
            <a:ext cx="1934550" cy="5039139"/>
          </a:xfrm>
          <a:prstGeom prst="rect">
            <a:avLst/>
          </a:prstGeom>
          <a:ln>
            <a:solidFill>
              <a:srgbClr val="C00000"/>
            </a:solidFill>
          </a:ln>
        </p:spPr>
      </p:pic>
      <p:sp>
        <p:nvSpPr>
          <p:cNvPr id="9" name="TextBox 8">
            <a:extLst>
              <a:ext uri="{FF2B5EF4-FFF2-40B4-BE49-F238E27FC236}">
                <a16:creationId xmlns:a16="http://schemas.microsoft.com/office/drawing/2014/main" id="{BC1FFC8C-24C6-453E-9B4E-4E1C4E83297D}"/>
              </a:ext>
            </a:extLst>
          </p:cNvPr>
          <p:cNvSpPr txBox="1"/>
          <p:nvPr/>
        </p:nvSpPr>
        <p:spPr>
          <a:xfrm>
            <a:off x="4223122" y="578254"/>
            <a:ext cx="2731243" cy="1077218"/>
          </a:xfrm>
          <a:prstGeom prst="rect">
            <a:avLst/>
          </a:prstGeom>
          <a:noFill/>
        </p:spPr>
        <p:txBody>
          <a:bodyPr wrap="square" rtlCol="0">
            <a:spAutoFit/>
          </a:bodyPr>
          <a:lstStyle/>
          <a:p>
            <a:r>
              <a:rPr lang="en-GB" sz="1600" i="1" dirty="0"/>
              <a:t>30 November 1814</a:t>
            </a:r>
          </a:p>
          <a:p>
            <a:r>
              <a:rPr lang="en-GB" sz="1600" dirty="0"/>
              <a:t>”Her purple pelisse rather surprised me…it looked very well.”</a:t>
            </a:r>
          </a:p>
        </p:txBody>
      </p:sp>
    </p:spTree>
    <p:extLst>
      <p:ext uri="{BB962C8B-B14F-4D97-AF65-F5344CB8AC3E}">
        <p14:creationId xmlns:p14="http://schemas.microsoft.com/office/powerpoint/2010/main" val="36453389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DCB476-190A-42DB-C38E-F45C1550DA1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533399" y="130939"/>
            <a:ext cx="2167971" cy="4881621"/>
          </a:xfrm>
          <a:prstGeom prst="rect">
            <a:avLst/>
          </a:prstGeom>
          <a:ln w="9525">
            <a:solidFill>
              <a:srgbClr val="C00000"/>
            </a:solidFill>
          </a:ln>
        </p:spPr>
      </p:pic>
      <p:sp>
        <p:nvSpPr>
          <p:cNvPr id="3" name="TextBox 2">
            <a:extLst>
              <a:ext uri="{FF2B5EF4-FFF2-40B4-BE49-F238E27FC236}">
                <a16:creationId xmlns:a16="http://schemas.microsoft.com/office/drawing/2014/main" id="{150577EC-E36C-C40C-F74A-AB446D300413}"/>
              </a:ext>
            </a:extLst>
          </p:cNvPr>
          <p:cNvSpPr txBox="1"/>
          <p:nvPr/>
        </p:nvSpPr>
        <p:spPr>
          <a:xfrm>
            <a:off x="2878473" y="130939"/>
            <a:ext cx="3387053" cy="2585323"/>
          </a:xfrm>
          <a:prstGeom prst="rect">
            <a:avLst/>
          </a:prstGeom>
          <a:noFill/>
        </p:spPr>
        <p:txBody>
          <a:bodyPr wrap="square" rtlCol="0">
            <a:spAutoFit/>
          </a:bodyPr>
          <a:lstStyle/>
          <a:p>
            <a:r>
              <a:rPr lang="en-US" dirty="0"/>
              <a:t>A lilac sarsenet petticoat, full flounce round the bottom, confined by plaits or tufts of riband of corresponding color, and headed with a border of the same; high plain body of white jaconet muslin; braces tied behind.</a:t>
            </a:r>
          </a:p>
          <a:p>
            <a:pPr algn="r"/>
            <a:r>
              <a:rPr lang="en-US" sz="1600" i="1" dirty="0"/>
              <a:t>Ackermann</a:t>
            </a:r>
            <a:r>
              <a:rPr lang="en-US" sz="1600" dirty="0"/>
              <a:t> August 1814</a:t>
            </a:r>
          </a:p>
        </p:txBody>
      </p:sp>
      <p:sp>
        <p:nvSpPr>
          <p:cNvPr id="4" name="TextBox 3">
            <a:extLst>
              <a:ext uri="{FF2B5EF4-FFF2-40B4-BE49-F238E27FC236}">
                <a16:creationId xmlns:a16="http://schemas.microsoft.com/office/drawing/2014/main" id="{0F889BE7-0F7A-8A8F-0035-CDEB9F19A19D}"/>
              </a:ext>
            </a:extLst>
          </p:cNvPr>
          <p:cNvSpPr txBox="1"/>
          <p:nvPr/>
        </p:nvSpPr>
        <p:spPr>
          <a:xfrm>
            <a:off x="2961813" y="3258234"/>
            <a:ext cx="3387053" cy="1477328"/>
          </a:xfrm>
          <a:prstGeom prst="rect">
            <a:avLst/>
          </a:prstGeom>
          <a:noFill/>
        </p:spPr>
        <p:txBody>
          <a:bodyPr wrap="square" rtlCol="0">
            <a:spAutoFit/>
          </a:bodyPr>
          <a:lstStyle/>
          <a:p>
            <a:r>
              <a:rPr lang="en-US" sz="1600" i="1" dirty="0"/>
              <a:t>2 September 1814</a:t>
            </a:r>
            <a:endParaRPr lang="en-US" sz="1600" dirty="0"/>
          </a:p>
          <a:p>
            <a:r>
              <a:rPr lang="en-US" dirty="0"/>
              <a:t>“I am amused by the present style of female dress;—the </a:t>
            </a:r>
            <a:r>
              <a:rPr lang="en-US" dirty="0" err="1"/>
              <a:t>coloured</a:t>
            </a:r>
            <a:r>
              <a:rPr lang="en-US" dirty="0"/>
              <a:t> petticoats with braces over the white Spencer…”</a:t>
            </a:r>
          </a:p>
        </p:txBody>
      </p:sp>
      <p:pic>
        <p:nvPicPr>
          <p:cNvPr id="5" name="Picture 4" descr="A picture containing text, wall, dress, fabric&#10;&#10;Description automatically generated">
            <a:extLst>
              <a:ext uri="{FF2B5EF4-FFF2-40B4-BE49-F238E27FC236}">
                <a16:creationId xmlns:a16="http://schemas.microsoft.com/office/drawing/2014/main" id="{C864B9D6-926D-2909-86DB-926B8DF0E43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a:off x="6432206" y="452438"/>
            <a:ext cx="2573024" cy="4238624"/>
          </a:xfrm>
          <a:prstGeom prst="rect">
            <a:avLst/>
          </a:prstGeom>
          <a:ln w="9525">
            <a:solidFill>
              <a:srgbClr val="C00000"/>
            </a:solidFill>
          </a:ln>
        </p:spPr>
      </p:pic>
    </p:spTree>
    <p:extLst>
      <p:ext uri="{BB962C8B-B14F-4D97-AF65-F5344CB8AC3E}">
        <p14:creationId xmlns:p14="http://schemas.microsoft.com/office/powerpoint/2010/main" val="22944713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women wearing white dresses&#10;&#10;Description automatically generated with low confidence">
            <a:extLst>
              <a:ext uri="{FF2B5EF4-FFF2-40B4-BE49-F238E27FC236}">
                <a16:creationId xmlns:a16="http://schemas.microsoft.com/office/drawing/2014/main" id="{0A5F3EF5-EFF2-619F-C92A-C6AEAA0FEC07}"/>
              </a:ext>
            </a:extLst>
          </p:cNvPr>
          <p:cNvPicPr>
            <a:picLocks noChangeAspect="1"/>
          </p:cNvPicPr>
          <p:nvPr/>
        </p:nvPicPr>
        <p:blipFill>
          <a:blip r:embed="rId2"/>
          <a:stretch>
            <a:fillRect/>
          </a:stretch>
        </p:blipFill>
        <p:spPr>
          <a:xfrm>
            <a:off x="325901" y="590578"/>
            <a:ext cx="5037962" cy="3770475"/>
          </a:xfrm>
          <a:prstGeom prst="rect">
            <a:avLst/>
          </a:prstGeom>
          <a:ln>
            <a:solidFill>
              <a:srgbClr val="C00000"/>
            </a:solidFill>
          </a:ln>
        </p:spPr>
      </p:pic>
      <p:sp>
        <p:nvSpPr>
          <p:cNvPr id="3" name="TextBox 2">
            <a:extLst>
              <a:ext uri="{FF2B5EF4-FFF2-40B4-BE49-F238E27FC236}">
                <a16:creationId xmlns:a16="http://schemas.microsoft.com/office/drawing/2014/main" id="{609215F4-D714-560E-507D-27E5D7B6E409}"/>
              </a:ext>
            </a:extLst>
          </p:cNvPr>
          <p:cNvSpPr txBox="1"/>
          <p:nvPr/>
        </p:nvSpPr>
        <p:spPr>
          <a:xfrm>
            <a:off x="213523" y="148986"/>
            <a:ext cx="2710935" cy="307777"/>
          </a:xfrm>
          <a:prstGeom prst="rect">
            <a:avLst/>
          </a:prstGeom>
          <a:noFill/>
        </p:spPr>
        <p:txBody>
          <a:bodyPr wrap="none" rtlCol="0">
            <a:spAutoFit/>
          </a:bodyPr>
          <a:lstStyle/>
          <a:p>
            <a:r>
              <a:rPr lang="en-US" sz="1400" dirty="0"/>
              <a:t>Giles Foster, </a:t>
            </a:r>
            <a:r>
              <a:rPr lang="en-US" sz="1400" i="1" dirty="0"/>
              <a:t>Northanger Abbey</a:t>
            </a:r>
            <a:r>
              <a:rPr lang="en-US" sz="1400" dirty="0"/>
              <a:t>, 1986</a:t>
            </a:r>
          </a:p>
        </p:txBody>
      </p:sp>
      <p:sp>
        <p:nvSpPr>
          <p:cNvPr id="4" name="TextBox 3">
            <a:extLst>
              <a:ext uri="{FF2B5EF4-FFF2-40B4-BE49-F238E27FC236}">
                <a16:creationId xmlns:a16="http://schemas.microsoft.com/office/drawing/2014/main" id="{7791A8E2-E43D-DAF5-001B-7457F85C3990}"/>
              </a:ext>
            </a:extLst>
          </p:cNvPr>
          <p:cNvSpPr txBox="1"/>
          <p:nvPr/>
        </p:nvSpPr>
        <p:spPr>
          <a:xfrm>
            <a:off x="5512526" y="1219200"/>
            <a:ext cx="3413760" cy="2062103"/>
          </a:xfrm>
          <a:prstGeom prst="rect">
            <a:avLst/>
          </a:prstGeom>
          <a:noFill/>
          <a:ln w="50800">
            <a:solidFill>
              <a:srgbClr val="7030A0"/>
            </a:solidFill>
          </a:ln>
        </p:spPr>
        <p:txBody>
          <a:bodyPr wrap="square" rtlCol="0">
            <a:spAutoFit/>
          </a:bodyPr>
          <a:lstStyle/>
          <a:p>
            <a:r>
              <a:rPr lang="en-US" sz="2400" dirty="0"/>
              <a:t>“…pinned up each other's train for the dance and were not to be divided in the set.”</a:t>
            </a:r>
          </a:p>
          <a:p>
            <a:pPr algn="r"/>
            <a:r>
              <a:rPr lang="en-US" sz="1600" dirty="0"/>
              <a:t>Catherine Morland/Isabella Thorpe, </a:t>
            </a:r>
            <a:r>
              <a:rPr lang="en-US" sz="1600" i="1" dirty="0"/>
              <a:t>Northanger Abbey</a:t>
            </a:r>
          </a:p>
        </p:txBody>
      </p:sp>
    </p:spTree>
    <p:extLst>
      <p:ext uri="{BB962C8B-B14F-4D97-AF65-F5344CB8AC3E}">
        <p14:creationId xmlns:p14="http://schemas.microsoft.com/office/powerpoint/2010/main" val="9184627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D9BAE1-E2B0-81FB-738D-6A8821F2A7BC}"/>
              </a:ext>
            </a:extLst>
          </p:cNvPr>
          <p:cNvSpPr txBox="1"/>
          <p:nvPr/>
        </p:nvSpPr>
        <p:spPr>
          <a:xfrm>
            <a:off x="615509" y="4746909"/>
            <a:ext cx="4488465" cy="338554"/>
          </a:xfrm>
          <a:prstGeom prst="rect">
            <a:avLst/>
          </a:prstGeom>
          <a:noFill/>
        </p:spPr>
        <p:txBody>
          <a:bodyPr wrap="square" rtlCol="0">
            <a:spAutoFit/>
          </a:bodyPr>
          <a:lstStyle/>
          <a:p>
            <a:r>
              <a:rPr lang="en-US" sz="1600" i="1" dirty="0"/>
              <a:t>La Belle Assemblée</a:t>
            </a:r>
            <a:r>
              <a:rPr lang="en-US" sz="1600" dirty="0"/>
              <a:t>,  October 1808</a:t>
            </a:r>
            <a:endParaRPr lang="en-US" sz="1600" i="1" dirty="0"/>
          </a:p>
        </p:txBody>
      </p:sp>
      <p:pic>
        <p:nvPicPr>
          <p:cNvPr id="3" name="Picture 2">
            <a:extLst>
              <a:ext uri="{FF2B5EF4-FFF2-40B4-BE49-F238E27FC236}">
                <a16:creationId xmlns:a16="http://schemas.microsoft.com/office/drawing/2014/main" id="{83EE146C-C3D4-96FC-CAFF-2C496073E6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349" y="1665325"/>
            <a:ext cx="4059652" cy="3081584"/>
          </a:xfrm>
          <a:prstGeom prst="rect">
            <a:avLst/>
          </a:prstGeom>
        </p:spPr>
      </p:pic>
      <p:sp>
        <p:nvSpPr>
          <p:cNvPr id="4" name="Rectangular Callout 3">
            <a:extLst>
              <a:ext uri="{FF2B5EF4-FFF2-40B4-BE49-F238E27FC236}">
                <a16:creationId xmlns:a16="http://schemas.microsoft.com/office/drawing/2014/main" id="{CC707B2F-42E6-1613-1B10-999CBCC52EA2}"/>
              </a:ext>
            </a:extLst>
          </p:cNvPr>
          <p:cNvSpPr/>
          <p:nvPr/>
        </p:nvSpPr>
        <p:spPr>
          <a:xfrm>
            <a:off x="4698955" y="2786971"/>
            <a:ext cx="3543301" cy="1873389"/>
          </a:xfrm>
          <a:prstGeom prst="wedgeRectCallout">
            <a:avLst>
              <a:gd name="adj1" fmla="val -70741"/>
              <a:gd name="adj2" fmla="val -52010"/>
            </a:avLst>
          </a:prstGeom>
          <a:solidFill>
            <a:schemeClr val="bg1"/>
          </a:solid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FCEBFCD-B601-D2BD-349C-35905A9EA94B}"/>
              </a:ext>
            </a:extLst>
          </p:cNvPr>
          <p:cNvSpPr txBox="1"/>
          <p:nvPr/>
        </p:nvSpPr>
        <p:spPr>
          <a:xfrm>
            <a:off x="5210820" y="2908057"/>
            <a:ext cx="2857500" cy="1631216"/>
          </a:xfrm>
          <a:prstGeom prst="rect">
            <a:avLst/>
          </a:prstGeom>
          <a:noFill/>
        </p:spPr>
        <p:txBody>
          <a:bodyPr wrap="square" rtlCol="0">
            <a:spAutoFit/>
          </a:bodyPr>
          <a:lstStyle/>
          <a:p>
            <a:r>
              <a:rPr lang="en-US" sz="2000" dirty="0"/>
              <a:t>“Pelisses, which are alternately formed of velvet or </a:t>
            </a:r>
            <a:r>
              <a:rPr lang="en-US" sz="2000" dirty="0" err="1"/>
              <a:t>sarsnet</a:t>
            </a:r>
            <a:r>
              <a:rPr lang="en-US" sz="2000" dirty="0"/>
              <a:t>, admit also of much variety in the constructions.”</a:t>
            </a:r>
          </a:p>
        </p:txBody>
      </p:sp>
      <p:sp>
        <p:nvSpPr>
          <p:cNvPr id="6" name="TextBox 5">
            <a:extLst>
              <a:ext uri="{FF2B5EF4-FFF2-40B4-BE49-F238E27FC236}">
                <a16:creationId xmlns:a16="http://schemas.microsoft.com/office/drawing/2014/main" id="{AAE54847-4373-01FD-ABEA-4EE977CD1164}"/>
              </a:ext>
            </a:extLst>
          </p:cNvPr>
          <p:cNvSpPr txBox="1"/>
          <p:nvPr/>
        </p:nvSpPr>
        <p:spPr>
          <a:xfrm>
            <a:off x="608560" y="287554"/>
            <a:ext cx="7807651" cy="1231106"/>
          </a:xfrm>
          <a:prstGeom prst="rect">
            <a:avLst/>
          </a:prstGeom>
          <a:noFill/>
        </p:spPr>
        <p:txBody>
          <a:bodyPr wrap="square" rtlCol="0">
            <a:spAutoFit/>
          </a:bodyPr>
          <a:lstStyle/>
          <a:p>
            <a:r>
              <a:rPr lang="en-US" dirty="0"/>
              <a:t>13 October 1808</a:t>
            </a:r>
          </a:p>
          <a:p>
            <a:r>
              <a:rPr lang="en-US" sz="2800" dirty="0"/>
              <a:t>“We must turn our black pelisses into new, for Velvet is to be very much worn this winter.”</a:t>
            </a:r>
          </a:p>
        </p:txBody>
      </p:sp>
    </p:spTree>
    <p:extLst>
      <p:ext uri="{BB962C8B-B14F-4D97-AF65-F5344CB8AC3E}">
        <p14:creationId xmlns:p14="http://schemas.microsoft.com/office/powerpoint/2010/main" val="38047030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room&#10;&#10;Description automatically generated with medium confidence">
            <a:extLst>
              <a:ext uri="{FF2B5EF4-FFF2-40B4-BE49-F238E27FC236}">
                <a16:creationId xmlns:a16="http://schemas.microsoft.com/office/drawing/2014/main" id="{4106C8E7-0210-9BFE-46CC-EFBBCD7FC222}"/>
              </a:ext>
            </a:extLst>
          </p:cNvPr>
          <p:cNvPicPr>
            <a:picLocks noChangeAspect="1"/>
          </p:cNvPicPr>
          <p:nvPr/>
        </p:nvPicPr>
        <p:blipFill>
          <a:blip r:embed="rId3"/>
          <a:stretch>
            <a:fillRect/>
          </a:stretch>
        </p:blipFill>
        <p:spPr>
          <a:xfrm>
            <a:off x="3301999" y="210577"/>
            <a:ext cx="5757334" cy="4844386"/>
          </a:xfrm>
          <a:prstGeom prst="rect">
            <a:avLst/>
          </a:prstGeom>
          <a:ln>
            <a:solidFill>
              <a:srgbClr val="C00000"/>
            </a:solidFill>
          </a:ln>
        </p:spPr>
      </p:pic>
      <p:sp>
        <p:nvSpPr>
          <p:cNvPr id="4" name="TextBox 3">
            <a:extLst>
              <a:ext uri="{FF2B5EF4-FFF2-40B4-BE49-F238E27FC236}">
                <a16:creationId xmlns:a16="http://schemas.microsoft.com/office/drawing/2014/main" id="{126F6254-76E6-89BE-6D30-A9A18D217E7B}"/>
              </a:ext>
            </a:extLst>
          </p:cNvPr>
          <p:cNvSpPr txBox="1"/>
          <p:nvPr/>
        </p:nvSpPr>
        <p:spPr>
          <a:xfrm>
            <a:off x="357051" y="897466"/>
            <a:ext cx="2817949" cy="1077218"/>
          </a:xfrm>
          <a:prstGeom prst="rect">
            <a:avLst/>
          </a:prstGeom>
          <a:noFill/>
        </p:spPr>
        <p:txBody>
          <a:bodyPr wrap="square" rtlCol="0">
            <a:spAutoFit/>
          </a:bodyPr>
          <a:lstStyle/>
          <a:p>
            <a:r>
              <a:rPr lang="en-US" dirty="0"/>
              <a:t>Drawing Room, </a:t>
            </a:r>
          </a:p>
          <a:p>
            <a:r>
              <a:rPr lang="en-US" dirty="0"/>
              <a:t>St. James’s Palace</a:t>
            </a:r>
          </a:p>
          <a:p>
            <a:pPr algn="r"/>
            <a:r>
              <a:rPr lang="en-US" sz="1400" dirty="0"/>
              <a:t>Ackermann’s </a:t>
            </a:r>
            <a:r>
              <a:rPr lang="en-US" sz="1400" i="1" dirty="0"/>
              <a:t>Microcosm of London</a:t>
            </a:r>
            <a:r>
              <a:rPr lang="en-US" sz="1400" dirty="0"/>
              <a:t> (1808-10)</a:t>
            </a:r>
          </a:p>
        </p:txBody>
      </p:sp>
      <p:sp>
        <p:nvSpPr>
          <p:cNvPr id="5" name="TextBox 4">
            <a:extLst>
              <a:ext uri="{FF2B5EF4-FFF2-40B4-BE49-F238E27FC236}">
                <a16:creationId xmlns:a16="http://schemas.microsoft.com/office/drawing/2014/main" id="{B6C45A66-8B79-2956-A6E8-00BFC74058F1}"/>
              </a:ext>
            </a:extLst>
          </p:cNvPr>
          <p:cNvSpPr txBox="1"/>
          <p:nvPr/>
        </p:nvSpPr>
        <p:spPr>
          <a:xfrm>
            <a:off x="84667" y="2632770"/>
            <a:ext cx="3090333" cy="1754326"/>
          </a:xfrm>
          <a:prstGeom prst="rect">
            <a:avLst/>
          </a:prstGeom>
          <a:noFill/>
          <a:ln w="50800">
            <a:solidFill>
              <a:srgbClr val="7030A0"/>
            </a:solidFill>
          </a:ln>
        </p:spPr>
        <p:txBody>
          <a:bodyPr wrap="square" rtlCol="0">
            <a:spAutoFit/>
          </a:bodyPr>
          <a:lstStyle/>
          <a:p>
            <a:r>
              <a:rPr lang="en-US" dirty="0"/>
              <a:t>“…looked forward to her introduction at </a:t>
            </a:r>
            <a:r>
              <a:rPr lang="en-US" dirty="0" err="1"/>
              <a:t>Rosings</a:t>
            </a:r>
            <a:r>
              <a:rPr lang="en-US" dirty="0"/>
              <a:t> with as much apprehension as her father had done to his presentation at St. James’s.”</a:t>
            </a:r>
          </a:p>
          <a:p>
            <a:pPr algn="r"/>
            <a:r>
              <a:rPr lang="en-US" sz="1600" dirty="0"/>
              <a:t>Maria Lucas, </a:t>
            </a:r>
            <a:r>
              <a:rPr lang="en-US" sz="1600" i="1" dirty="0"/>
              <a:t>P&amp;P</a:t>
            </a:r>
            <a:endParaRPr lang="en-US" sz="1600" dirty="0"/>
          </a:p>
        </p:txBody>
      </p:sp>
    </p:spTree>
    <p:extLst>
      <p:ext uri="{BB962C8B-B14F-4D97-AF65-F5344CB8AC3E}">
        <p14:creationId xmlns:p14="http://schemas.microsoft.com/office/powerpoint/2010/main" val="1349826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26750" y="1392811"/>
            <a:ext cx="5597201" cy="1408078"/>
          </a:xfrm>
          <a:prstGeom prst="rect">
            <a:avLst/>
          </a:prstGeom>
        </p:spPr>
        <p:txBody>
          <a:bodyPr wrap="square">
            <a:spAutoFit/>
          </a:bodyPr>
          <a:lstStyle/>
          <a:p>
            <a:pPr algn="ctr"/>
            <a:r>
              <a:rPr lang="en-US" sz="2400" dirty="0"/>
              <a:t>“In former ages it seemed requisite that every lady should cut out her garments by a certain erect standard.”</a:t>
            </a:r>
          </a:p>
          <a:p>
            <a:pPr algn="r"/>
            <a:r>
              <a:rPr lang="en-US" sz="1350" i="1" dirty="0"/>
              <a:t>Mirror of Graces, </a:t>
            </a:r>
            <a:r>
              <a:rPr lang="en-US" sz="1350" dirty="0"/>
              <a:t> 1811 </a:t>
            </a:r>
          </a:p>
        </p:txBody>
      </p:sp>
    </p:spTree>
    <p:extLst>
      <p:ext uri="{BB962C8B-B14F-4D97-AF65-F5344CB8AC3E}">
        <p14:creationId xmlns:p14="http://schemas.microsoft.com/office/powerpoint/2010/main" val="2464687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7-wu-lba-wales-courtdres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555" y="0"/>
            <a:ext cx="3291151" cy="5143500"/>
          </a:xfrm>
          <a:prstGeom prst="rect">
            <a:avLst/>
          </a:prstGeom>
          <a:ln w="9525">
            <a:solidFill>
              <a:srgbClr val="C00000"/>
            </a:solidFill>
          </a:ln>
        </p:spPr>
      </p:pic>
      <p:pic>
        <p:nvPicPr>
          <p:cNvPr id="3" name="Picture 2" descr="1808-wu-lba-courtdres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0544" y="0"/>
            <a:ext cx="3204008" cy="5143500"/>
          </a:xfrm>
          <a:prstGeom prst="rect">
            <a:avLst/>
          </a:prstGeom>
          <a:ln w="9525">
            <a:solidFill>
              <a:srgbClr val="C00000"/>
            </a:solidFill>
          </a:ln>
        </p:spPr>
      </p:pic>
      <p:sp>
        <p:nvSpPr>
          <p:cNvPr id="4" name="TextBox 3"/>
          <p:cNvSpPr txBox="1"/>
          <p:nvPr/>
        </p:nvSpPr>
        <p:spPr>
          <a:xfrm>
            <a:off x="3687105" y="774798"/>
            <a:ext cx="1748043" cy="1061829"/>
          </a:xfrm>
          <a:prstGeom prst="rect">
            <a:avLst/>
          </a:prstGeom>
          <a:noFill/>
        </p:spPr>
        <p:txBody>
          <a:bodyPr wrap="none" rtlCol="0">
            <a:spAutoFit/>
          </a:bodyPr>
          <a:lstStyle/>
          <a:p>
            <a:pPr algn="ctr"/>
            <a:r>
              <a:rPr lang="en-US" sz="2100" dirty="0"/>
              <a:t>Court Dress </a:t>
            </a:r>
          </a:p>
          <a:p>
            <a:pPr algn="ctr"/>
            <a:r>
              <a:rPr lang="en-US" sz="2100" dirty="0"/>
              <a:t>Between </a:t>
            </a:r>
          </a:p>
          <a:p>
            <a:pPr algn="ctr"/>
            <a:r>
              <a:rPr lang="en-US" sz="2100" dirty="0"/>
              <a:t>1800 and 1821</a:t>
            </a:r>
          </a:p>
        </p:txBody>
      </p:sp>
    </p:spTree>
    <p:extLst>
      <p:ext uri="{BB962C8B-B14F-4D97-AF65-F5344CB8AC3E}">
        <p14:creationId xmlns:p14="http://schemas.microsoft.com/office/powerpoint/2010/main" val="32756582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9-wu-lba-worsley-holmes-court.png"/>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900"/>
                    </a14:imgEffect>
                    <a14:imgEffect>
                      <a14:brightnessContrast contrast="20000"/>
                    </a14:imgEffect>
                  </a14:imgLayer>
                </a14:imgProps>
              </a:ext>
              <a:ext uri="{28A0092B-C50C-407E-A947-70E740481C1C}">
                <a14:useLocalDpi xmlns:a14="http://schemas.microsoft.com/office/drawing/2010/main" val="0"/>
              </a:ext>
            </a:extLst>
          </a:blip>
          <a:srcRect l="10995" r="2766" b="15957"/>
          <a:stretch/>
        </p:blipFill>
        <p:spPr>
          <a:xfrm>
            <a:off x="5548632" y="159325"/>
            <a:ext cx="2950529" cy="4824849"/>
          </a:xfrm>
          <a:prstGeom prst="rect">
            <a:avLst/>
          </a:prstGeom>
          <a:ln w="12700">
            <a:solidFill>
              <a:srgbClr val="C00000"/>
            </a:solidFill>
          </a:ln>
        </p:spPr>
      </p:pic>
      <p:sp>
        <p:nvSpPr>
          <p:cNvPr id="3" name="TextBox 2"/>
          <p:cNvSpPr txBox="1"/>
          <p:nvPr/>
        </p:nvSpPr>
        <p:spPr>
          <a:xfrm>
            <a:off x="1080241" y="2133017"/>
            <a:ext cx="3216586" cy="461665"/>
          </a:xfrm>
          <a:prstGeom prst="rect">
            <a:avLst/>
          </a:prstGeom>
          <a:noFill/>
        </p:spPr>
        <p:txBody>
          <a:bodyPr wrap="none" rtlCol="0">
            <a:spAutoFit/>
          </a:bodyPr>
          <a:lstStyle/>
          <a:p>
            <a:r>
              <a:rPr lang="en-US" sz="2400" dirty="0"/>
              <a:t>Court Dress (After 1820)</a:t>
            </a:r>
          </a:p>
        </p:txBody>
      </p:sp>
    </p:spTree>
    <p:extLst>
      <p:ext uri="{BB962C8B-B14F-4D97-AF65-F5344CB8AC3E}">
        <p14:creationId xmlns:p14="http://schemas.microsoft.com/office/powerpoint/2010/main" val="22006004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green-pelisse.jpg">
            <a:extLst>
              <a:ext uri="{FF2B5EF4-FFF2-40B4-BE49-F238E27FC236}">
                <a16:creationId xmlns:a16="http://schemas.microsoft.com/office/drawing/2014/main" id="{5AE1F4A4-CAC1-EC8A-5781-4D11131F4B1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1272875" y="193013"/>
            <a:ext cx="2543751" cy="4757474"/>
          </a:xfrm>
          <a:prstGeom prst="rect">
            <a:avLst/>
          </a:prstGeom>
          <a:ln w="9525">
            <a:solidFill>
              <a:srgbClr val="C00000"/>
            </a:solidFill>
          </a:ln>
        </p:spPr>
      </p:pic>
      <p:sp>
        <p:nvSpPr>
          <p:cNvPr id="3" name="TextBox 2">
            <a:extLst>
              <a:ext uri="{FF2B5EF4-FFF2-40B4-BE49-F238E27FC236}">
                <a16:creationId xmlns:a16="http://schemas.microsoft.com/office/drawing/2014/main" id="{B8EC30F4-78FA-130D-8F39-10DCC0FBD3C2}"/>
              </a:ext>
            </a:extLst>
          </p:cNvPr>
          <p:cNvSpPr txBox="1"/>
          <p:nvPr/>
        </p:nvSpPr>
        <p:spPr>
          <a:xfrm>
            <a:off x="4974648" y="805882"/>
            <a:ext cx="3028950" cy="3531736"/>
          </a:xfrm>
          <a:prstGeom prst="rect">
            <a:avLst/>
          </a:prstGeom>
          <a:noFill/>
        </p:spPr>
        <p:txBody>
          <a:bodyPr wrap="square" rtlCol="0">
            <a:spAutoFit/>
          </a:bodyPr>
          <a:lstStyle/>
          <a:p>
            <a:r>
              <a:rPr lang="en-US" sz="1350" dirty="0"/>
              <a:t>29 May 1817 (To Frances </a:t>
            </a:r>
            <a:r>
              <a:rPr lang="en-US" sz="1350" dirty="0" err="1"/>
              <a:t>Tilson</a:t>
            </a:r>
            <a:r>
              <a:rPr lang="en-US" sz="1350" dirty="0"/>
              <a:t>)</a:t>
            </a:r>
          </a:p>
          <a:p>
            <a:r>
              <a:rPr lang="en-US" sz="2100" dirty="0"/>
              <a:t>“You will find Captain —— a very respectable, well-meaning man, without much manner, his wife and sister all good </a:t>
            </a:r>
            <a:r>
              <a:rPr lang="en-US" sz="2100" dirty="0" err="1"/>
              <a:t>humour</a:t>
            </a:r>
            <a:r>
              <a:rPr lang="en-US" sz="2100" dirty="0"/>
              <a:t> and obligingness, and I hope (since the fashion allows it) with rather longer petticoats than last year.”</a:t>
            </a:r>
          </a:p>
        </p:txBody>
      </p:sp>
      <p:sp>
        <p:nvSpPr>
          <p:cNvPr id="4" name="TextBox 3">
            <a:extLst>
              <a:ext uri="{FF2B5EF4-FFF2-40B4-BE49-F238E27FC236}">
                <a16:creationId xmlns:a16="http://schemas.microsoft.com/office/drawing/2014/main" id="{F4FF3639-E4C9-F030-1E65-B4342A59CA30}"/>
              </a:ext>
            </a:extLst>
          </p:cNvPr>
          <p:cNvSpPr txBox="1"/>
          <p:nvPr/>
        </p:nvSpPr>
        <p:spPr>
          <a:xfrm>
            <a:off x="3926095" y="4611933"/>
            <a:ext cx="2802562" cy="338554"/>
          </a:xfrm>
          <a:prstGeom prst="rect">
            <a:avLst/>
          </a:prstGeom>
          <a:noFill/>
        </p:spPr>
        <p:txBody>
          <a:bodyPr wrap="none" rtlCol="0">
            <a:spAutoFit/>
          </a:bodyPr>
          <a:lstStyle/>
          <a:p>
            <a:r>
              <a:rPr lang="en-GB" sz="1600" dirty="0"/>
              <a:t>March 1817 </a:t>
            </a:r>
            <a:r>
              <a:rPr lang="en-GB" sz="1600" i="1" dirty="0"/>
              <a:t>La Belle Assemblée</a:t>
            </a:r>
          </a:p>
        </p:txBody>
      </p:sp>
    </p:spTree>
    <p:extLst>
      <p:ext uri="{BB962C8B-B14F-4D97-AF65-F5344CB8AC3E}">
        <p14:creationId xmlns:p14="http://schemas.microsoft.com/office/powerpoint/2010/main" val="24276268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78382" y="1525309"/>
            <a:ext cx="5465618" cy="2092881"/>
          </a:xfrm>
          <a:prstGeom prst="rect">
            <a:avLst/>
          </a:prstGeom>
          <a:noFill/>
        </p:spPr>
        <p:txBody>
          <a:bodyPr wrap="square" rtlCol="0">
            <a:spAutoFit/>
          </a:bodyPr>
          <a:lstStyle/>
          <a:p>
            <a:pPr algn="ctr"/>
            <a:r>
              <a:rPr lang="en-US" sz="2800" dirty="0"/>
              <a:t>The End</a:t>
            </a:r>
          </a:p>
          <a:p>
            <a:pPr algn="ctr"/>
            <a:endParaRPr lang="en-US" sz="2800" dirty="0"/>
          </a:p>
          <a:p>
            <a:pPr algn="ctr"/>
            <a:endParaRPr lang="en-US" sz="2800" dirty="0"/>
          </a:p>
          <a:p>
            <a:pPr algn="ctr"/>
            <a:r>
              <a:rPr lang="en-US" sz="2800" dirty="0" err="1"/>
              <a:t>hope.greenberg@uvm.edu</a:t>
            </a:r>
            <a:endParaRPr lang="en-US" sz="2800" dirty="0"/>
          </a:p>
          <a:p>
            <a:endParaRPr lang="en-US" dirty="0"/>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5201" r="4086" b="12166"/>
          <a:stretch/>
        </p:blipFill>
        <p:spPr>
          <a:xfrm>
            <a:off x="498764" y="23082"/>
            <a:ext cx="3179618" cy="5101217"/>
          </a:xfrm>
          <a:prstGeom prst="rect">
            <a:avLst/>
          </a:prstGeom>
          <a:ln w="12700">
            <a:solidFill>
              <a:srgbClr val="C00000"/>
            </a:solidFill>
          </a:ln>
        </p:spPr>
      </p:pic>
    </p:spTree>
    <p:extLst>
      <p:ext uri="{BB962C8B-B14F-4D97-AF65-F5344CB8AC3E}">
        <p14:creationId xmlns:p14="http://schemas.microsoft.com/office/powerpoint/2010/main" val="1980843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71503" y="79593"/>
            <a:ext cx="6167437" cy="4778158"/>
          </a:xfrm>
          <a:prstGeom prst="rect">
            <a:avLst/>
          </a:prstGeom>
          <a:ln w="9525">
            <a:solidFill>
              <a:srgbClr val="C00000"/>
            </a:solidFill>
          </a:ln>
        </p:spPr>
      </p:pic>
      <p:sp>
        <p:nvSpPr>
          <p:cNvPr id="4" name="TextBox 3"/>
          <p:cNvSpPr txBox="1"/>
          <p:nvPr/>
        </p:nvSpPr>
        <p:spPr>
          <a:xfrm>
            <a:off x="2953276" y="4857751"/>
            <a:ext cx="3203890" cy="300082"/>
          </a:xfrm>
          <a:prstGeom prst="rect">
            <a:avLst/>
          </a:prstGeom>
          <a:noFill/>
        </p:spPr>
        <p:txBody>
          <a:bodyPr wrap="none" rtlCol="0">
            <a:spAutoFit/>
          </a:bodyPr>
          <a:lstStyle/>
          <a:p>
            <a:r>
              <a:rPr lang="en-US" sz="1350" dirty="0"/>
              <a:t>c. 1750, Artist and Subjects Unknown (Tate)</a:t>
            </a:r>
          </a:p>
        </p:txBody>
      </p:sp>
    </p:spTree>
    <p:extLst>
      <p:ext uri="{BB962C8B-B14F-4D97-AF65-F5344CB8AC3E}">
        <p14:creationId xmlns:p14="http://schemas.microsoft.com/office/powerpoint/2010/main" val="245745818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22498</TotalTime>
  <Words>5028</Words>
  <Application>Microsoft Macintosh PowerPoint</Application>
  <PresentationFormat>On-screen Show (16:9)</PresentationFormat>
  <Paragraphs>453</Paragraphs>
  <Slides>83</Slides>
  <Notes>69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83</vt:i4>
      </vt:variant>
    </vt:vector>
  </HeadingPairs>
  <TitlesOfParts>
    <vt:vector size="88" baseType="lpstr">
      <vt:lpstr>Arial</vt:lpstr>
      <vt:lpstr>Calibri</vt:lpstr>
      <vt:lpstr>Calibri Light</vt:lpstr>
      <vt:lpstr>Times</vt:lpstr>
      <vt:lpstr>Office Theme</vt:lpstr>
      <vt:lpstr>Jane Austen and Fashion: </vt:lpstr>
      <vt:lpstr>The Novels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Worcester Gazette (Worcester, MA) 07 June 1809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Hope Greenberg</dc:creator>
  <cp:lastModifiedBy>Hope Greenberg</cp:lastModifiedBy>
  <cp:revision>62</cp:revision>
  <dcterms:created xsi:type="dcterms:W3CDTF">2022-08-11T17:28:17Z</dcterms:created>
  <dcterms:modified xsi:type="dcterms:W3CDTF">2023-07-28T18:47:42Z</dcterms:modified>
</cp:coreProperties>
</file>