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8"/>
  </p:notesMasterIdLst>
  <p:sldIdLst>
    <p:sldId id="257" r:id="rId2"/>
    <p:sldId id="305" r:id="rId3"/>
    <p:sldId id="371" r:id="rId4"/>
    <p:sldId id="602" r:id="rId5"/>
    <p:sldId id="603" r:id="rId6"/>
    <p:sldId id="604" r:id="rId7"/>
    <p:sldId id="605" r:id="rId8"/>
    <p:sldId id="606" r:id="rId9"/>
    <p:sldId id="608" r:id="rId10"/>
    <p:sldId id="609" r:id="rId11"/>
    <p:sldId id="405" r:id="rId12"/>
    <p:sldId id="611" r:id="rId13"/>
    <p:sldId id="400" r:id="rId14"/>
    <p:sldId id="275" r:id="rId15"/>
    <p:sldId id="610" r:id="rId16"/>
    <p:sldId id="612" r:id="rId17"/>
    <p:sldId id="596" r:id="rId18"/>
    <p:sldId id="613" r:id="rId19"/>
    <p:sldId id="649" r:id="rId20"/>
    <p:sldId id="258" r:id="rId21"/>
    <p:sldId id="269" r:id="rId22"/>
    <p:sldId id="473" r:id="rId23"/>
    <p:sldId id="276" r:id="rId24"/>
    <p:sldId id="404" r:id="rId25"/>
    <p:sldId id="402" r:id="rId26"/>
    <p:sldId id="282" r:id="rId27"/>
    <p:sldId id="277" r:id="rId28"/>
    <p:sldId id="491" r:id="rId29"/>
    <p:sldId id="489" r:id="rId30"/>
    <p:sldId id="490" r:id="rId31"/>
    <p:sldId id="455" r:id="rId32"/>
    <p:sldId id="278" r:id="rId33"/>
    <p:sldId id="650" r:id="rId34"/>
    <p:sldId id="284" r:id="rId35"/>
    <p:sldId id="285" r:id="rId36"/>
    <p:sldId id="586" r:id="rId37"/>
    <p:sldId id="330" r:id="rId38"/>
    <p:sldId id="331" r:id="rId39"/>
    <p:sldId id="497" r:id="rId40"/>
    <p:sldId id="503" r:id="rId41"/>
    <p:sldId id="502" r:id="rId42"/>
    <p:sldId id="499" r:id="rId43"/>
    <p:sldId id="500" r:id="rId44"/>
    <p:sldId id="501" r:id="rId45"/>
    <p:sldId id="379" r:id="rId46"/>
    <p:sldId id="505" r:id="rId47"/>
    <p:sldId id="582" r:id="rId48"/>
    <p:sldId id="568" r:id="rId49"/>
    <p:sldId id="569" r:id="rId50"/>
    <p:sldId id="571" r:id="rId51"/>
    <p:sldId id="575" r:id="rId52"/>
    <p:sldId id="576" r:id="rId53"/>
    <p:sldId id="577" r:id="rId54"/>
    <p:sldId id="478" r:id="rId55"/>
    <p:sldId id="477" r:id="rId56"/>
    <p:sldId id="259" r:id="rId57"/>
    <p:sldId id="522" r:id="rId58"/>
    <p:sldId id="476" r:id="rId59"/>
    <p:sldId id="474" r:id="rId60"/>
    <p:sldId id="539" r:id="rId61"/>
    <p:sldId id="540" r:id="rId62"/>
    <p:sldId id="648" r:id="rId63"/>
    <p:sldId id="475" r:id="rId64"/>
    <p:sldId id="485" r:id="rId65"/>
    <p:sldId id="486" r:id="rId66"/>
    <p:sldId id="642" r:id="rId67"/>
    <p:sldId id="461" r:id="rId68"/>
    <p:sldId id="646" r:id="rId69"/>
    <p:sldId id="623" r:id="rId70"/>
    <p:sldId id="460" r:id="rId71"/>
    <p:sldId id="488" r:id="rId72"/>
    <p:sldId id="290" r:id="rId73"/>
    <p:sldId id="601" r:id="rId74"/>
    <p:sldId id="621" r:id="rId75"/>
    <p:sldId id="445" r:id="rId76"/>
    <p:sldId id="624" r:id="rId77"/>
    <p:sldId id="647" r:id="rId78"/>
    <p:sldId id="640" r:id="rId79"/>
    <p:sldId id="565" r:id="rId80"/>
    <p:sldId id="566" r:id="rId81"/>
    <p:sldId id="628" r:id="rId82"/>
    <p:sldId id="562" r:id="rId83"/>
    <p:sldId id="563" r:id="rId84"/>
    <p:sldId id="637" r:id="rId85"/>
    <p:sldId id="625" r:id="rId86"/>
    <p:sldId id="645" r:id="rId87"/>
    <p:sldId id="446" r:id="rId88"/>
    <p:sldId id="552" r:id="rId89"/>
    <p:sldId id="570" r:id="rId90"/>
    <p:sldId id="572" r:id="rId91"/>
    <p:sldId id="573" r:id="rId92"/>
    <p:sldId id="574" r:id="rId93"/>
    <p:sldId id="643" r:id="rId94"/>
    <p:sldId id="619" r:id="rId95"/>
    <p:sldId id="535" r:id="rId96"/>
    <p:sldId id="431" r:id="rId9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9" userDrawn="1">
          <p15:clr>
            <a:srgbClr val="A4A3A4"/>
          </p15:clr>
        </p15:guide>
        <p15:guide id="2" pos="32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CFBF1"/>
    <a:srgbClr val="F3EED1"/>
    <a:srgbClr val="FEFB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20"/>
    <p:restoredTop sz="87917"/>
  </p:normalViewPr>
  <p:slideViewPr>
    <p:cSldViewPr snapToGrid="0" snapToObjects="1" showGuides="1">
      <p:cViewPr>
        <p:scale>
          <a:sx n="135" d="100"/>
          <a:sy n="135" d="100"/>
        </p:scale>
        <p:origin x="896" y="144"/>
      </p:cViewPr>
      <p:guideLst>
        <p:guide orient="horz" pos="1759"/>
        <p:guide pos="3214"/>
      </p:guideLst>
    </p:cSldViewPr>
  </p:slideViewPr>
  <p:notesTextViewPr>
    <p:cViewPr>
      <p:scale>
        <a:sx n="100" d="100"/>
        <a:sy n="100" d="100"/>
      </p:scale>
      <p:origin x="0" y="0"/>
    </p:cViewPr>
  </p:notesTextViewPr>
  <p:sorterViewPr>
    <p:cViewPr>
      <p:scale>
        <a:sx n="1" d="1"/>
        <a:sy n="1" d="1"/>
      </p:scale>
      <p:origin x="0" y="42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1/5/21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uropeana.eu/portal/en/record/2048202/DE_MUS_018313_193930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Title slide: Thank the organizers. </a:t>
            </a:r>
          </a:p>
          <a:p>
            <a:pPr lvl="0"/>
            <a:r>
              <a:rPr lang="en-US" sz="1200" kern="1200" dirty="0">
                <a:solidFill>
                  <a:schemeClr val="tx1"/>
                </a:solidFill>
                <a:effectLst/>
                <a:latin typeface="+mn-lt"/>
                <a:ea typeface="+mn-ea"/>
                <a:cs typeface="+mn-cs"/>
              </a:rPr>
              <a:t>whirlwind tour of fashion 1775-1820 </a:t>
            </a:r>
          </a:p>
          <a:p>
            <a:pPr lvl="0"/>
            <a:r>
              <a:rPr lang="en-US" sz="1200" kern="1200" dirty="0">
                <a:solidFill>
                  <a:schemeClr val="tx1"/>
                </a:solidFill>
                <a:effectLst/>
                <a:latin typeface="+mn-lt"/>
                <a:ea typeface="+mn-ea"/>
                <a:cs typeface="+mn-cs"/>
              </a:rPr>
              <a:t>Jane Austen’s lifetime</a:t>
            </a:r>
          </a:p>
          <a:p>
            <a:pPr lvl="0"/>
            <a:r>
              <a:rPr lang="en-US" sz="1200" kern="1200" dirty="0">
                <a:solidFill>
                  <a:schemeClr val="tx1"/>
                </a:solidFill>
                <a:effectLst/>
                <a:latin typeface="+mn-lt"/>
                <a:ea typeface="+mn-ea"/>
                <a:cs typeface="+mn-cs"/>
              </a:rPr>
              <a:t>Austen Era” instead of “Regency Era.” 1811-1820</a:t>
            </a:r>
          </a:p>
          <a:p>
            <a:pPr lvl="0"/>
            <a:r>
              <a:rPr lang="en-US" sz="1200" kern="1200" dirty="0">
                <a:solidFill>
                  <a:schemeClr val="tx1"/>
                </a:solidFill>
                <a:effectLst/>
                <a:latin typeface="+mn-lt"/>
                <a:ea typeface="+mn-ea"/>
                <a:cs typeface="+mn-cs"/>
              </a:rPr>
              <a:t>Jane Austen was a close observer of fashion</a:t>
            </a:r>
          </a:p>
        </p:txBody>
      </p:sp>
      <p:sp>
        <p:nvSpPr>
          <p:cNvPr id="4" name="Slide Number Placeholder 3"/>
          <p:cNvSpPr>
            <a:spLocks noGrp="1"/>
          </p:cNvSpPr>
          <p:nvPr>
            <p:ph type="sldNum" sz="quarter" idx="10"/>
          </p:nvPr>
        </p:nvSpPr>
        <p:spPr/>
        <p:txBody>
          <a:bodyPr/>
          <a:lstStyle/>
          <a:p>
            <a:fld id="{3E5DDE10-01EB-004C-BFF1-772B727781FC}" type="slidenum">
              <a:rPr lang="en-US" smtClean="0"/>
              <a:t>1</a:t>
            </a:fld>
            <a:endParaRPr lang="en-US"/>
          </a:p>
        </p:txBody>
      </p:sp>
    </p:spTree>
    <p:extLst>
      <p:ext uri="{BB962C8B-B14F-4D97-AF65-F5344CB8AC3E}">
        <p14:creationId xmlns:p14="http://schemas.microsoft.com/office/powerpoint/2010/main" val="2529678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Thomas Hope publishes “Ancient Costumes” with drawings of garments taken from actual friezes and sculptures,</a:t>
            </a:r>
            <a:r>
              <a:rPr lang="en-US" baseline="0" dirty="0"/>
              <a:t> which fashionable women then copy.</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a:t>
            </a:fld>
            <a:endParaRPr lang="en-US"/>
          </a:p>
        </p:txBody>
      </p:sp>
    </p:spTree>
    <p:extLst>
      <p:ext uri="{BB962C8B-B14F-4D97-AF65-F5344CB8AC3E}">
        <p14:creationId xmlns:p14="http://schemas.microsoft.com/office/powerpoint/2010/main" val="3990887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classical male nude</a:t>
            </a:r>
          </a:p>
        </p:txBody>
      </p:sp>
      <p:sp>
        <p:nvSpPr>
          <p:cNvPr id="4" name="Slide Number Placeholder 3"/>
          <p:cNvSpPr>
            <a:spLocks noGrp="1"/>
          </p:cNvSpPr>
          <p:nvPr>
            <p:ph type="sldNum" sz="quarter" idx="10"/>
          </p:nvPr>
        </p:nvSpPr>
        <p:spPr/>
        <p:txBody>
          <a:bodyPr/>
          <a:lstStyle/>
          <a:p>
            <a:fld id="{9CCE9401-6419-7A47-A111-9825583A977A}" type="slidenum">
              <a:rPr lang="en-US" smtClean="0"/>
              <a:t>11</a:t>
            </a:fld>
            <a:endParaRPr lang="en-US"/>
          </a:p>
        </p:txBody>
      </p:sp>
    </p:spTree>
    <p:extLst>
      <p:ext uri="{BB962C8B-B14F-4D97-AF65-F5344CB8AC3E}">
        <p14:creationId xmlns:p14="http://schemas.microsoft.com/office/powerpoint/2010/main" val="2805615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June 1814 when Tsar Alexander I and other European leaders came to London to celebrate what they thought</a:t>
            </a:r>
            <a:r>
              <a:rPr lang="en-US" baseline="0" dirty="0"/>
              <a:t> was the defeat of Napoleon, Prices Charlotte wore the </a:t>
            </a:r>
            <a:r>
              <a:rPr lang="en-US" baseline="0" dirty="0" err="1"/>
              <a:t>sarafan</a:t>
            </a:r>
            <a:r>
              <a:rPr lang="en-US" baseline="0" dirty="0"/>
              <a:t>, </a:t>
            </a:r>
            <a:r>
              <a:rPr lang="en-US" baseline="0" dirty="0" err="1"/>
              <a:t>russian</a:t>
            </a:r>
            <a:r>
              <a:rPr lang="en-US" baseline="0" dirty="0"/>
              <a:t> style. And Jane Austen warned Cassandra, who was in London at the time, to </a:t>
            </a:r>
            <a:r>
              <a:rPr lang="en-US" dirty="0"/>
              <a:t>“take care of yourself</a:t>
            </a:r>
            <a:r>
              <a:rPr lang="en-US" baseline="0" dirty="0"/>
              <a:t> and do not be trampled to death in running after the emperor” [Tsar Alexander I].</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12</a:t>
            </a:fld>
            <a:endParaRPr lang="en-US"/>
          </a:p>
        </p:txBody>
      </p:sp>
    </p:spTree>
    <p:extLst>
      <p:ext uri="{BB962C8B-B14F-4D97-AF65-F5344CB8AC3E}">
        <p14:creationId xmlns:p14="http://schemas.microsoft.com/office/powerpoint/2010/main" val="862116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CCE9401-6419-7A47-A111-9825583A977A}" type="slidenum">
              <a:rPr lang="en-US" smtClean="0"/>
              <a:t>13</a:t>
            </a:fld>
            <a:endParaRPr lang="en-US"/>
          </a:p>
        </p:txBody>
      </p:sp>
    </p:spTree>
    <p:extLst>
      <p:ext uri="{BB962C8B-B14F-4D97-AF65-F5344CB8AC3E}">
        <p14:creationId xmlns:p14="http://schemas.microsoft.com/office/powerpoint/2010/main" val="29322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14</a:t>
            </a:fld>
            <a:endParaRPr lang="en-US"/>
          </a:p>
        </p:txBody>
      </p:sp>
    </p:spTree>
    <p:extLst>
      <p:ext uri="{BB962C8B-B14F-4D97-AF65-F5344CB8AC3E}">
        <p14:creationId xmlns:p14="http://schemas.microsoft.com/office/powerpoint/2010/main" val="2859566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so many other influences. Ackerman fashion descriptions in 1809 contain all these. </a:t>
            </a:r>
            <a:endParaRPr lang="en-US" sz="1200" dirty="0"/>
          </a:p>
        </p:txBody>
      </p:sp>
      <p:sp>
        <p:nvSpPr>
          <p:cNvPr id="4" name="Slide Number Placeholder 3"/>
          <p:cNvSpPr>
            <a:spLocks noGrp="1"/>
          </p:cNvSpPr>
          <p:nvPr>
            <p:ph type="sldNum" sz="quarter" idx="10"/>
          </p:nvPr>
        </p:nvSpPr>
        <p:spPr/>
        <p:txBody>
          <a:bodyPr/>
          <a:lstStyle/>
          <a:p>
            <a:fld id="{3E5DDE10-01EB-004C-BFF1-772B727781FC}" type="slidenum">
              <a:rPr lang="en-US" smtClean="0"/>
              <a:t>15</a:t>
            </a:fld>
            <a:endParaRPr lang="en-US"/>
          </a:p>
        </p:txBody>
      </p:sp>
    </p:spTree>
    <p:extLst>
      <p:ext uri="{BB962C8B-B14F-4D97-AF65-F5344CB8AC3E}">
        <p14:creationId xmlns:p14="http://schemas.microsoft.com/office/powerpoint/2010/main" val="4243832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But it wasn’t just the visual influences.</a:t>
            </a:r>
          </a:p>
          <a:p>
            <a:r>
              <a:rPr lang="en-US" sz="1200" b="0" i="0" kern="1200" dirty="0">
                <a:solidFill>
                  <a:schemeClr val="tx1"/>
                </a:solidFill>
                <a:effectLst/>
                <a:latin typeface="+mn-lt"/>
                <a:ea typeface="+mn-ea"/>
                <a:cs typeface="+mn-cs"/>
              </a:rPr>
              <a:t>Samuel Crompton invented the spinning </a:t>
            </a:r>
            <a:r>
              <a:rPr lang="en-US" sz="1200" b="1" i="0" kern="1200" dirty="0">
                <a:solidFill>
                  <a:schemeClr val="tx1"/>
                </a:solidFill>
                <a:effectLst/>
                <a:latin typeface="+mn-lt"/>
                <a:ea typeface="+mn-ea"/>
                <a:cs typeface="+mn-cs"/>
              </a:rPr>
              <a:t>mule</a:t>
            </a:r>
            <a:r>
              <a:rPr lang="en-US" sz="1200" b="0" i="0" kern="1200" dirty="0">
                <a:solidFill>
                  <a:schemeClr val="tx1"/>
                </a:solidFill>
                <a:effectLst/>
                <a:latin typeface="+mn-lt"/>
                <a:ea typeface="+mn-ea"/>
                <a:cs typeface="+mn-cs"/>
              </a:rPr>
              <a:t> in 1779, so called because it is a hybrid of Arkwright's water frame and James Hargreaves' spinning </a:t>
            </a:r>
            <a:r>
              <a:rPr lang="en-US" sz="1200" b="1" i="0" kern="1200" dirty="0">
                <a:solidFill>
                  <a:schemeClr val="tx1"/>
                </a:solidFill>
                <a:effectLst/>
                <a:latin typeface="+mn-lt"/>
                <a:ea typeface="+mn-ea"/>
                <a:cs typeface="+mn-cs"/>
              </a:rPr>
              <a:t>jenny</a:t>
            </a:r>
            <a:r>
              <a:rPr lang="en-US" sz="1200" b="0" i="0" kern="1200" dirty="0">
                <a:solidFill>
                  <a:schemeClr val="tx1"/>
                </a:solidFill>
                <a:effectLst/>
                <a:latin typeface="+mn-lt"/>
                <a:ea typeface="+mn-ea"/>
                <a:cs typeface="+mn-cs"/>
              </a:rPr>
              <a:t> in the same way that </a:t>
            </a:r>
            <a:r>
              <a:rPr lang="en-US" sz="1200" b="1" i="0" kern="1200" dirty="0">
                <a:solidFill>
                  <a:schemeClr val="tx1"/>
                </a:solidFill>
                <a:effectLst/>
                <a:latin typeface="+mn-lt"/>
                <a:ea typeface="+mn-ea"/>
                <a:cs typeface="+mn-cs"/>
              </a:rPr>
              <a:t>mule</a:t>
            </a:r>
            <a:r>
              <a:rPr lang="en-US" sz="1200" b="0" i="0" kern="1200" dirty="0">
                <a:solidFill>
                  <a:schemeClr val="tx1"/>
                </a:solidFill>
                <a:effectLst/>
                <a:latin typeface="+mn-lt"/>
                <a:ea typeface="+mn-ea"/>
                <a:cs typeface="+mn-cs"/>
              </a:rPr>
              <a:t> is the product of crossbreeding a female horse with a male donkey (a female donkey is called a </a:t>
            </a:r>
            <a:r>
              <a:rPr lang="en-US" sz="1200" b="1" i="0" kern="1200" dirty="0">
                <a:solidFill>
                  <a:schemeClr val="tx1"/>
                </a:solidFill>
                <a:effectLst/>
                <a:latin typeface="+mn-lt"/>
                <a:ea typeface="+mn-ea"/>
                <a:cs typeface="+mn-cs"/>
              </a:rPr>
              <a:t>jenny</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16</a:t>
            </a:fld>
            <a:endParaRPr lang="en-US"/>
          </a:p>
        </p:txBody>
      </p:sp>
    </p:spTree>
    <p:extLst>
      <p:ext uri="{BB962C8B-B14F-4D97-AF65-F5344CB8AC3E}">
        <p14:creationId xmlns:p14="http://schemas.microsoft.com/office/powerpoint/2010/main" val="3690273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globalization of textile manufacture: raw cotton from the Americas dyed white with indigo from the West Indies and woven into fine muslin/mull in India, </a:t>
            </a:r>
          </a:p>
          <a:p>
            <a:r>
              <a:rPr lang="en-US" sz="1200" kern="1200" dirty="0">
                <a:solidFill>
                  <a:schemeClr val="tx1"/>
                </a:solidFill>
                <a:effectLst/>
                <a:latin typeface="+mn-lt"/>
                <a:ea typeface="+mn-ea"/>
                <a:cs typeface="+mn-cs"/>
              </a:rPr>
              <a:t>Rose </a:t>
            </a:r>
            <a:r>
              <a:rPr lang="en-US" sz="1200" kern="1200" dirty="0" err="1">
                <a:solidFill>
                  <a:schemeClr val="tx1"/>
                </a:solidFill>
                <a:effectLst/>
                <a:latin typeface="+mn-lt"/>
                <a:ea typeface="+mn-ea"/>
                <a:cs typeface="+mn-cs"/>
              </a:rPr>
              <a:t>Bertin</a:t>
            </a:r>
            <a:r>
              <a:rPr lang="en-US" sz="1200" kern="1200" dirty="0">
                <a:solidFill>
                  <a:schemeClr val="tx1"/>
                </a:solidFill>
                <a:effectLst/>
                <a:latin typeface="+mn-lt"/>
                <a:ea typeface="+mn-ea"/>
                <a:cs typeface="+mn-cs"/>
              </a:rPr>
              <a:t>. Poor Marie Antoinette. </a:t>
            </a:r>
          </a:p>
          <a:p>
            <a:r>
              <a:rPr lang="en-US" sz="1200" kern="1200" dirty="0">
                <a:solidFill>
                  <a:schemeClr val="tx1"/>
                </a:solidFill>
                <a:effectLst/>
                <a:latin typeface="+mn-lt"/>
                <a:ea typeface="+mn-ea"/>
                <a:cs typeface="+mn-cs"/>
              </a:rPr>
              <a:t>muslin, a textile that was imported from Britain and its colonies. </a:t>
            </a:r>
          </a:p>
          <a:p>
            <a:r>
              <a:rPr lang="en-US" sz="1200" kern="1200" dirty="0">
                <a:solidFill>
                  <a:schemeClr val="tx1"/>
                </a:solidFill>
                <a:effectLst/>
                <a:latin typeface="+mn-lt"/>
                <a:ea typeface="+mn-ea"/>
                <a:cs typeface="+mn-cs"/>
              </a:rPr>
              <a:t>chemise—underwear---</a:t>
            </a:r>
          </a:p>
        </p:txBody>
      </p:sp>
      <p:sp>
        <p:nvSpPr>
          <p:cNvPr id="4" name="Slide Number Placeholder 3"/>
          <p:cNvSpPr>
            <a:spLocks noGrp="1"/>
          </p:cNvSpPr>
          <p:nvPr>
            <p:ph type="sldNum" sz="quarter" idx="10"/>
          </p:nvPr>
        </p:nvSpPr>
        <p:spPr/>
        <p:txBody>
          <a:bodyPr/>
          <a:lstStyle/>
          <a:p>
            <a:fld id="{3E5DDE10-01EB-004C-BFF1-772B727781FC}" type="slidenum">
              <a:rPr lang="en-US" smtClean="0"/>
              <a:t>17</a:t>
            </a:fld>
            <a:endParaRPr lang="en-US"/>
          </a:p>
        </p:txBody>
      </p:sp>
    </p:spTree>
    <p:extLst>
      <p:ext uri="{BB962C8B-B14F-4D97-AF65-F5344CB8AC3E}">
        <p14:creationId xmlns:p14="http://schemas.microsoft.com/office/powerpoint/2010/main" val="711042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aim was always to get a muslin as fine and transparent as that made in India, but make it in England for a</a:t>
            </a:r>
            <a:r>
              <a:rPr lang="en-US" baseline="0" dirty="0"/>
              <a:t> much lower price.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18</a:t>
            </a:fld>
            <a:endParaRPr lang="en-US"/>
          </a:p>
        </p:txBody>
      </p:sp>
    </p:spTree>
    <p:extLst>
      <p:ext uri="{BB962C8B-B14F-4D97-AF65-F5344CB8AC3E}">
        <p14:creationId xmlns:p14="http://schemas.microsoft.com/office/powerpoint/2010/main" val="2085188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we’ve seen this incredible evolution in a few short years from stiff, formal, erect posture and clothing to diaphanous, light, flowing and graceful clothing that is, in turn heading back wide, horizontal look. The question remains why? How did this happen. Impossible to answer fully but we can look at some of the influencers.</a:t>
            </a:r>
          </a:p>
          <a:p>
            <a:r>
              <a:rPr lang="en-US" sz="1200" dirty="0"/>
              <a:t>Was it the Greek statues?</a:t>
            </a:r>
          </a:p>
          <a:p>
            <a:r>
              <a:rPr lang="en-US" sz="1200" dirty="0"/>
              <a:t>Was it the French revolution?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Was it the “Turkish/Oriental”?</a:t>
            </a:r>
          </a:p>
          <a:p>
            <a:r>
              <a:rPr lang="en-US" sz="1200" dirty="0"/>
              <a:t>Was it the Indies (East and West)?</a:t>
            </a:r>
          </a:p>
          <a:p>
            <a:r>
              <a:rPr lang="en-US" sz="1200" dirty="0"/>
              <a:t>Was it new technology?</a:t>
            </a:r>
          </a:p>
          <a:p>
            <a:r>
              <a:rPr lang="en-US" sz="1200" dirty="0"/>
              <a:t>Was it politics and globalization?</a:t>
            </a:r>
          </a:p>
          <a:p>
            <a:r>
              <a:rPr lang="en-US" sz="1200" dirty="0"/>
              <a:t>Was it the price of muslin?</a:t>
            </a:r>
          </a:p>
        </p:txBody>
      </p:sp>
      <p:sp>
        <p:nvSpPr>
          <p:cNvPr id="4" name="Slide Number Placeholder 3"/>
          <p:cNvSpPr>
            <a:spLocks noGrp="1"/>
          </p:cNvSpPr>
          <p:nvPr>
            <p:ph type="sldNum" sz="quarter" idx="10"/>
          </p:nvPr>
        </p:nvSpPr>
        <p:spPr/>
        <p:txBody>
          <a:bodyPr/>
          <a:lstStyle/>
          <a:p>
            <a:fld id="{3E5DDE10-01EB-004C-BFF1-772B727781FC}" type="slidenum">
              <a:rPr lang="en-US" smtClean="0"/>
              <a:t>19</a:t>
            </a:fld>
            <a:endParaRPr lang="en-US"/>
          </a:p>
        </p:txBody>
      </p:sp>
    </p:spTree>
    <p:extLst>
      <p:ext uri="{BB962C8B-B14F-4D97-AF65-F5344CB8AC3E}">
        <p14:creationId xmlns:p14="http://schemas.microsoft.com/office/powerpoint/2010/main" val="444213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hundred years of stiff and formal clothing, then BAM! fashion leaders tore up the rules. The traditional narrative is that women took one look at classical statues, got inspired, shouted </a:t>
            </a:r>
            <a:r>
              <a:rPr lang="en-US" sz="1200" kern="1200" dirty="0" err="1">
                <a:solidFill>
                  <a:schemeClr val="tx1"/>
                </a:solidFill>
                <a:effectLst/>
                <a:latin typeface="+mn-lt"/>
                <a:ea typeface="+mn-ea"/>
                <a:cs typeface="+mn-cs"/>
              </a:rPr>
              <a:t>liberte</a:t>
            </a:r>
            <a:r>
              <a:rPr lang="en-US" sz="1200" kern="1200" dirty="0">
                <a:solidFill>
                  <a:schemeClr val="tx1"/>
                </a:solidFill>
                <a:effectLst/>
                <a:latin typeface="+mn-lt"/>
                <a:ea typeface="+mn-ea"/>
                <a:cs typeface="+mn-cs"/>
              </a:rPr>
              <a:t>, egalite, </a:t>
            </a:r>
            <a:r>
              <a:rPr lang="en-US" sz="1200" kern="1200" dirty="0" err="1">
                <a:solidFill>
                  <a:schemeClr val="tx1"/>
                </a:solidFill>
                <a:effectLst/>
                <a:latin typeface="+mn-lt"/>
                <a:ea typeface="+mn-ea"/>
                <a:cs typeface="+mn-cs"/>
              </a:rPr>
              <a:t>fraternite</a:t>
            </a:r>
            <a:r>
              <a:rPr lang="en-US" sz="1200" kern="1200" dirty="0">
                <a:solidFill>
                  <a:schemeClr val="tx1"/>
                </a:solidFill>
                <a:effectLst/>
                <a:latin typeface="+mn-lt"/>
                <a:ea typeface="+mn-ea"/>
                <a:cs typeface="+mn-cs"/>
              </a:rPr>
              <a:t>, threw off their corsets, and hiked up their waistlines. “Expensively and nakedly dressed” women appeared in diaphanous gowns that, oh horrors!, showed their shape while men adopted skin tight stretch pants and cutaway jackets that left little to the imagination. And all of them tried to stay one step ahead of a growing middle-class eager to be fashionable, too. </a:t>
            </a:r>
          </a:p>
        </p:txBody>
      </p:sp>
      <p:sp>
        <p:nvSpPr>
          <p:cNvPr id="4" name="Slide Number Placeholder 3"/>
          <p:cNvSpPr>
            <a:spLocks noGrp="1"/>
          </p:cNvSpPr>
          <p:nvPr>
            <p:ph type="sldNum" sz="quarter" idx="10"/>
          </p:nvPr>
        </p:nvSpPr>
        <p:spPr/>
        <p:txBody>
          <a:bodyPr/>
          <a:lstStyle/>
          <a:p>
            <a:fld id="{9CCE9401-6419-7A47-A111-9825583A977A}" type="slidenum">
              <a:rPr lang="en-US" smtClean="0"/>
              <a:t>2</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do you do when hair powder is taxed? </a:t>
            </a:r>
            <a:r>
              <a:rPr lang="en-US" dirty="0" err="1"/>
              <a:t>Gillray</a:t>
            </a:r>
            <a:r>
              <a:rPr lang="en-US" dirty="0"/>
              <a:t> was prompt to point out the inevitable outcome.</a:t>
            </a:r>
          </a:p>
        </p:txBody>
      </p:sp>
      <p:sp>
        <p:nvSpPr>
          <p:cNvPr id="4" name="Slide Number Placeholder 3"/>
          <p:cNvSpPr>
            <a:spLocks noGrp="1"/>
          </p:cNvSpPr>
          <p:nvPr>
            <p:ph type="sldNum" sz="quarter" idx="10"/>
          </p:nvPr>
        </p:nvSpPr>
        <p:spPr/>
        <p:txBody>
          <a:bodyPr/>
          <a:lstStyle/>
          <a:p>
            <a:fld id="{3E5DDE10-01EB-004C-BFF1-772B727781FC}" type="slidenum">
              <a:rPr lang="en-US" smtClean="0"/>
              <a:t>20</a:t>
            </a:fld>
            <a:endParaRPr lang="en-US"/>
          </a:p>
        </p:txBody>
      </p:sp>
    </p:spTree>
    <p:extLst>
      <p:ext uri="{BB962C8B-B14F-4D97-AF65-F5344CB8AC3E}">
        <p14:creationId xmlns:p14="http://schemas.microsoft.com/office/powerpoint/2010/main" val="3959110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Brutus” “The Windswept” “The Stanhope Crop.”</a:t>
            </a:r>
          </a:p>
        </p:txBody>
      </p:sp>
      <p:sp>
        <p:nvSpPr>
          <p:cNvPr id="4" name="Slide Number Placeholder 3"/>
          <p:cNvSpPr>
            <a:spLocks noGrp="1"/>
          </p:cNvSpPr>
          <p:nvPr>
            <p:ph type="sldNum" sz="quarter" idx="10"/>
          </p:nvPr>
        </p:nvSpPr>
        <p:spPr/>
        <p:txBody>
          <a:bodyPr/>
          <a:lstStyle/>
          <a:p>
            <a:fld id="{9CCE9401-6419-7A47-A111-9825583A977A}" type="slidenum">
              <a:rPr lang="en-US" smtClean="0"/>
              <a:t>21</a:t>
            </a:fld>
            <a:endParaRPr lang="en-US"/>
          </a:p>
        </p:txBody>
      </p:sp>
    </p:spTree>
    <p:extLst>
      <p:ext uri="{BB962C8B-B14F-4D97-AF65-F5344CB8AC3E}">
        <p14:creationId xmlns:p14="http://schemas.microsoft.com/office/powerpoint/2010/main" val="1204527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changed in shape and volume throughout the period. When Bushman</a:t>
            </a:r>
            <a:r>
              <a:rPr lang="en-US" baseline="0" dirty="0"/>
              <a:t> mentions a waistcoat that would act as a body-shaping or posture garment he was considering the earlier example. When he talks about a new freedom of movement and ease at the end of the century it is more like the latter.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22</a:t>
            </a:fld>
            <a:endParaRPr lang="en-US"/>
          </a:p>
        </p:txBody>
      </p:sp>
    </p:spTree>
    <p:extLst>
      <p:ext uri="{BB962C8B-B14F-4D97-AF65-F5344CB8AC3E}">
        <p14:creationId xmlns:p14="http://schemas.microsoft.com/office/powerpoint/2010/main" val="2543325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Pants</a:t>
            </a:r>
          </a:p>
          <a:p>
            <a:r>
              <a:rPr lang="en-US" baseline="0" dirty="0"/>
              <a:t>bodices</a:t>
            </a:r>
          </a:p>
          <a:p>
            <a:r>
              <a:rPr lang="en-US" baseline="0" dirty="0"/>
              <a:t>Don’t forget to mention dancing pumps.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23</a:t>
            </a:fld>
            <a:endParaRPr lang="en-US"/>
          </a:p>
        </p:txBody>
      </p:sp>
    </p:spTree>
    <p:extLst>
      <p:ext uri="{BB962C8B-B14F-4D97-AF65-F5344CB8AC3E}">
        <p14:creationId xmlns:p14="http://schemas.microsoft.com/office/powerpoint/2010/main" val="936053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shaped piece under the arm </a:t>
            </a:r>
          </a:p>
          <a:p>
            <a:r>
              <a:rPr lang="en-US" baseline="0" dirty="0"/>
              <a:t>wool can be shaped when heated.</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24</a:t>
            </a:fld>
            <a:endParaRPr lang="en-US"/>
          </a:p>
        </p:txBody>
      </p:sp>
    </p:spTree>
    <p:extLst>
      <p:ext uri="{BB962C8B-B14F-4D97-AF65-F5344CB8AC3E}">
        <p14:creationId xmlns:p14="http://schemas.microsoft.com/office/powerpoint/2010/main" val="452373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Here we see an amazing example of skilled tailoring in a</a:t>
            </a:r>
            <a:r>
              <a:rPr lang="en-US" baseline="0" dirty="0"/>
              <a:t> uniform</a:t>
            </a:r>
            <a:r>
              <a:rPr lang="en-US" dirty="0"/>
              <a:t> coat made for the Prince of Wales</a:t>
            </a:r>
            <a:r>
              <a:rPr lang="en-US" baseline="0" dirty="0"/>
              <a:t> August 1762-June 1830)</a:t>
            </a:r>
            <a:r>
              <a:rPr lang="en-US" dirty="0"/>
              <a:t> He is shown wearing it in the portrait by Sir William </a:t>
            </a:r>
            <a:r>
              <a:rPr lang="en-US" dirty="0" err="1"/>
              <a:t>Beechey</a:t>
            </a:r>
            <a:r>
              <a:rPr lang="en-US" dirty="0"/>
              <a:t>. He is in his late 30s here but was already growing stout.</a:t>
            </a:r>
            <a:r>
              <a:rPr lang="en-US" baseline="0" dirty="0"/>
              <a:t> The coat, however is designed to fit him like a glove.</a:t>
            </a:r>
            <a:r>
              <a:rPr lang="en-US" dirty="0"/>
              <a:t> By the way, the 10</a:t>
            </a:r>
            <a:r>
              <a:rPr lang="en-US" baseline="30000" dirty="0"/>
              <a:t>th</a:t>
            </a:r>
            <a:r>
              <a:rPr lang="en-US" dirty="0"/>
              <a:t> was designed to be a “show” regiment, not designed for battle. Hence the moniker China—fragile</a:t>
            </a:r>
            <a:r>
              <a:rPr lang="en-US" baseline="0" dirty="0"/>
              <a:t> and breakable, to be handled with care. As such it attracted young men of wealth and birth, including</a:t>
            </a:r>
            <a:r>
              <a:rPr lang="mr-IN"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25</a:t>
            </a:fld>
            <a:endParaRPr lang="en-US"/>
          </a:p>
        </p:txBody>
      </p:sp>
    </p:spTree>
    <p:extLst>
      <p:ext uri="{BB962C8B-B14F-4D97-AF65-F5344CB8AC3E}">
        <p14:creationId xmlns:p14="http://schemas.microsoft.com/office/powerpoint/2010/main" val="3550584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sartorial advisor,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left the 10</a:t>
            </a:r>
            <a:r>
              <a:rPr lang="en-US" baseline="30000" dirty="0"/>
              <a:t>th</a:t>
            </a:r>
            <a:r>
              <a:rPr lang="en-US" dirty="0"/>
              <a:t> (legend Manchester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understated yet exquisitely tailored clothing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greatest accomplishment dark coats over light colored trousers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did not invent trousers he certainly re-popularized them,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notorious for demanding</a:t>
            </a:r>
            <a:r>
              <a:rPr lang="en-US" baseline="0" dirty="0"/>
              <a:t> a full tub bath every day,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perfectionist when it came to his cravats.</a:t>
            </a:r>
            <a:r>
              <a:rPr lang="en-US" dirty="0"/>
              <a:t> </a:t>
            </a:r>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792479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it’s the folds that determine the names!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27</a:t>
            </a:fld>
            <a:endParaRPr lang="en-US"/>
          </a:p>
        </p:txBody>
      </p:sp>
    </p:spTree>
    <p:extLst>
      <p:ext uri="{BB962C8B-B14F-4D97-AF65-F5344CB8AC3E}">
        <p14:creationId xmlns:p14="http://schemas.microsoft.com/office/powerpoint/2010/main" val="2113574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28</a:t>
            </a:fld>
            <a:endParaRPr lang="en-US"/>
          </a:p>
        </p:txBody>
      </p:sp>
    </p:spTree>
    <p:extLst>
      <p:ext uri="{BB962C8B-B14F-4D97-AF65-F5344CB8AC3E}">
        <p14:creationId xmlns:p14="http://schemas.microsoft.com/office/powerpoint/2010/main" val="1043784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3556737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a:t>
            </a:fld>
            <a:endParaRPr lang="en-US"/>
          </a:p>
        </p:txBody>
      </p:sp>
    </p:spTree>
    <p:extLst>
      <p:ext uri="{BB962C8B-B14F-4D97-AF65-F5344CB8AC3E}">
        <p14:creationId xmlns:p14="http://schemas.microsoft.com/office/powerpoint/2010/main" val="198652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5DDE10-01EB-004C-BFF1-772B727781FC}" type="slidenum">
              <a:rPr lang="en-US" smtClean="0"/>
              <a:t>30</a:t>
            </a:fld>
            <a:endParaRPr lang="en-US"/>
          </a:p>
        </p:txBody>
      </p:sp>
    </p:spTree>
    <p:extLst>
      <p:ext uri="{BB962C8B-B14F-4D97-AF65-F5344CB8AC3E}">
        <p14:creationId xmlns:p14="http://schemas.microsoft.com/office/powerpoint/2010/main" val="409782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wear</a:t>
            </a:r>
            <a:r>
              <a:rPr lang="en-US" baseline="0" dirty="0"/>
              <a:t> the prevailing, body hugging, styles with panache. </a:t>
            </a:r>
          </a:p>
          <a:p>
            <a:r>
              <a:rPr lang="en-US" baseline="0" dirty="0"/>
              <a:t>Where nature did not cooperate, ingenuity served. </a:t>
            </a:r>
          </a:p>
          <a:p>
            <a:r>
              <a:rPr lang="en-US" baseline="0" dirty="0"/>
              <a:t>A very technical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31</a:t>
            </a:fld>
            <a:endParaRPr lang="en-US"/>
          </a:p>
        </p:txBody>
      </p:sp>
    </p:spTree>
    <p:extLst>
      <p:ext uri="{BB962C8B-B14F-4D97-AF65-F5344CB8AC3E}">
        <p14:creationId xmlns:p14="http://schemas.microsoft.com/office/powerpoint/2010/main" val="3980418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strategies were lampooned by caricaturists</a:t>
            </a:r>
            <a:r>
              <a:rPr lang="en-US" baseline="0" dirty="0"/>
              <a:t> like Cruikshank:</a:t>
            </a:r>
            <a:endParaRPr lang="en-US" dirty="0"/>
          </a:p>
          <a:p>
            <a:r>
              <a:rPr lang="en-US" dirty="0"/>
              <a:t>1818 </a:t>
            </a:r>
            <a:r>
              <a:rPr lang="en-US" sz="1200" kern="1200" dirty="0">
                <a:solidFill>
                  <a:schemeClr val="tx1"/>
                </a:solidFill>
                <a:effectLst/>
                <a:latin typeface="+mn-lt"/>
                <a:ea typeface="+mn-ea"/>
                <a:cs typeface="+mn-cs"/>
              </a:rPr>
              <a:t>“Dammit I really believe I must take off my cravat or I shall never get my </a:t>
            </a:r>
            <a:r>
              <a:rPr lang="en-US" sz="1200" kern="1200" dirty="0" err="1">
                <a:solidFill>
                  <a:schemeClr val="tx1"/>
                </a:solidFill>
                <a:effectLst/>
                <a:latin typeface="+mn-lt"/>
                <a:ea typeface="+mn-ea"/>
                <a:cs typeface="+mn-cs"/>
              </a:rPr>
              <a:t>trowsers</a:t>
            </a:r>
            <a:r>
              <a:rPr lang="en-US" sz="1200" kern="1200" dirty="0">
                <a:solidFill>
                  <a:schemeClr val="tx1"/>
                </a:solidFill>
                <a:effectLst/>
                <a:latin typeface="+mn-lt"/>
                <a:ea typeface="+mn-ea"/>
                <a:cs typeface="+mn-cs"/>
              </a:rPr>
              <a:t> on.</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honour</a:t>
            </a:r>
            <a:r>
              <a:rPr lang="en-US" sz="1200" kern="1200" dirty="0">
                <a:solidFill>
                  <a:schemeClr val="tx1"/>
                </a:solidFill>
                <a:effectLst/>
                <a:latin typeface="+mn-lt"/>
                <a:ea typeface="+mn-ea"/>
                <a:cs typeface="+mn-cs"/>
              </a:rPr>
              <a:t> Tom you are a charming figure – you’ll captivate the girls to a nicety.” </a:t>
            </a:r>
          </a:p>
          <a:p>
            <a:r>
              <a:rPr lang="en-US" sz="1200" kern="1200" dirty="0">
                <a:solidFill>
                  <a:schemeClr val="tx1"/>
                </a:solidFill>
                <a:effectLst/>
                <a:latin typeface="+mn-lt"/>
                <a:ea typeface="+mn-ea"/>
                <a:cs typeface="+mn-cs"/>
              </a:rPr>
              <a:t>“Do you think so Charles? I shall look more the thing when I get my other calf on.”</a:t>
            </a:r>
          </a:p>
          <a:p>
            <a:r>
              <a:rPr lang="en-US" sz="1200" kern="1200" dirty="0">
                <a:solidFill>
                  <a:schemeClr val="tx1"/>
                </a:solidFill>
                <a:effectLst/>
                <a:latin typeface="+mn-lt"/>
                <a:ea typeface="+mn-ea"/>
                <a:cs typeface="+mn-cs"/>
              </a:rPr>
              <a:t>“Dear me this is hardly stiff enough. I wish I had another sheet of foolscap.”</a:t>
            </a:r>
          </a:p>
          <a:p>
            <a:r>
              <a:rPr lang="en-US" sz="1200" kern="1200" dirty="0">
                <a:solidFill>
                  <a:schemeClr val="tx1"/>
                </a:solidFill>
                <a:effectLst/>
                <a:latin typeface="+mn-lt"/>
                <a:ea typeface="+mn-ea"/>
                <a:cs typeface="+mn-cs"/>
              </a:rPr>
              <a:t>“You’ll find some to spare in my breeches.”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1523683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we’ve seen this incredible evolution in a few short years from stiff, formal, erect posture and clothing to diaphanous, light, flowing and graceful clothing that is, in turn heading back wide, horizontal look. The question remains why? How did this happen. Impossible to answer fully but we can look at some of the influencers.</a:t>
            </a:r>
          </a:p>
          <a:p>
            <a:r>
              <a:rPr lang="en-US" sz="1200" dirty="0"/>
              <a:t>Was it the Greek statues?</a:t>
            </a:r>
          </a:p>
          <a:p>
            <a:r>
              <a:rPr lang="en-US" sz="1200" dirty="0"/>
              <a:t>Was it the French revolution?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Was it the “Turkish/Oriental”?</a:t>
            </a:r>
          </a:p>
          <a:p>
            <a:r>
              <a:rPr lang="en-US" sz="1200" dirty="0"/>
              <a:t>Was it the Indies (East and West)?</a:t>
            </a:r>
          </a:p>
          <a:p>
            <a:r>
              <a:rPr lang="en-US" sz="1200" dirty="0"/>
              <a:t>Was it new technology?</a:t>
            </a:r>
          </a:p>
          <a:p>
            <a:r>
              <a:rPr lang="en-US" sz="1200" dirty="0"/>
              <a:t>Was it politics and globalization?</a:t>
            </a:r>
          </a:p>
          <a:p>
            <a:r>
              <a:rPr lang="en-US" sz="1200" dirty="0"/>
              <a:t>Was it the price of muslin?</a:t>
            </a:r>
          </a:p>
        </p:txBody>
      </p:sp>
      <p:sp>
        <p:nvSpPr>
          <p:cNvPr id="4" name="Slide Number Placeholder 3"/>
          <p:cNvSpPr>
            <a:spLocks noGrp="1"/>
          </p:cNvSpPr>
          <p:nvPr>
            <p:ph type="sldNum" sz="quarter" idx="10"/>
          </p:nvPr>
        </p:nvSpPr>
        <p:spPr/>
        <p:txBody>
          <a:bodyPr/>
          <a:lstStyle/>
          <a:p>
            <a:fld id="{3E5DDE10-01EB-004C-BFF1-772B727781FC}" type="slidenum">
              <a:rPr lang="en-US" smtClean="0"/>
              <a:t>33</a:t>
            </a:fld>
            <a:endParaRPr lang="en-US"/>
          </a:p>
        </p:txBody>
      </p:sp>
    </p:spTree>
    <p:extLst>
      <p:ext uri="{BB962C8B-B14F-4D97-AF65-F5344CB8AC3E}">
        <p14:creationId xmlns:p14="http://schemas.microsoft.com/office/powerpoint/2010/main" val="3457489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Womens</a:t>
            </a:r>
            <a:r>
              <a:rPr lang="en-US" dirty="0"/>
              <a:t>’ shifts were cut similar to men’s shirts but by the 19</a:t>
            </a:r>
            <a:r>
              <a:rPr lang="en-US" baseline="30000" dirty="0"/>
              <a:t>th</a:t>
            </a:r>
            <a:r>
              <a:rPr lang="en-US" dirty="0"/>
              <a:t> century were more </a:t>
            </a:r>
            <a:r>
              <a:rPr lang="en-US" dirty="0" err="1"/>
              <a:t>a-line</a:t>
            </a:r>
            <a:r>
              <a:rPr lang="en-US" dirty="0"/>
              <a:t>.</a:t>
            </a:r>
          </a:p>
          <a:p>
            <a:r>
              <a:rPr lang="en-US" dirty="0"/>
              <a:t>But the question remains: did women wear drawers?</a:t>
            </a:r>
          </a:p>
        </p:txBody>
      </p:sp>
      <p:sp>
        <p:nvSpPr>
          <p:cNvPr id="4" name="Slide Number Placeholder 3"/>
          <p:cNvSpPr>
            <a:spLocks noGrp="1"/>
          </p:cNvSpPr>
          <p:nvPr>
            <p:ph type="sldNum" sz="quarter" idx="10"/>
          </p:nvPr>
        </p:nvSpPr>
        <p:spPr/>
        <p:txBody>
          <a:bodyPr/>
          <a:lstStyle/>
          <a:p>
            <a:fld id="{9CCE9401-6419-7A47-A111-9825583A977A}" type="slidenum">
              <a:rPr lang="en-US" smtClean="0"/>
              <a:t>34</a:t>
            </a:fld>
            <a:endParaRPr lang="en-US"/>
          </a:p>
        </p:txBody>
      </p:sp>
    </p:spTree>
    <p:extLst>
      <p:ext uri="{BB962C8B-B14F-4D97-AF65-F5344CB8AC3E}">
        <p14:creationId xmlns:p14="http://schemas.microsoft.com/office/powerpoint/2010/main" val="1789082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Rowlandson,</a:t>
            </a:r>
            <a:r>
              <a:rPr lang="en-US" baseline="0" dirty="0"/>
              <a:t> 1800, </a:t>
            </a:r>
            <a:r>
              <a:rPr lang="en-US" dirty="0"/>
              <a:t> “Exhibition Stair Case” at Somerset House, Royal Academy</a:t>
            </a:r>
          </a:p>
        </p:txBody>
      </p:sp>
      <p:sp>
        <p:nvSpPr>
          <p:cNvPr id="4" name="Slide Number Placeholder 3"/>
          <p:cNvSpPr>
            <a:spLocks noGrp="1"/>
          </p:cNvSpPr>
          <p:nvPr>
            <p:ph type="sldNum" sz="quarter" idx="10"/>
          </p:nvPr>
        </p:nvSpPr>
        <p:spPr/>
        <p:txBody>
          <a:bodyPr/>
          <a:lstStyle/>
          <a:p>
            <a:fld id="{9CCE9401-6419-7A47-A111-9825583A977A}" type="slidenum">
              <a:rPr lang="en-US" smtClean="0"/>
              <a:t>35</a:t>
            </a:fld>
            <a:endParaRPr lang="en-US"/>
          </a:p>
        </p:txBody>
      </p:sp>
    </p:spTree>
    <p:extLst>
      <p:ext uri="{BB962C8B-B14F-4D97-AF65-F5344CB8AC3E}">
        <p14:creationId xmlns:p14="http://schemas.microsoft.com/office/powerpoint/2010/main" val="3174523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Well, </a:t>
            </a:r>
            <a:r>
              <a:rPr lang="en-US" dirty="0" err="1"/>
              <a:t>Gillray</a:t>
            </a:r>
            <a:r>
              <a:rPr lang="en-US" dirty="0"/>
              <a:t> was already forecasting that current those</a:t>
            </a:r>
            <a:r>
              <a:rPr lang="en-US" baseline="0" dirty="0"/>
              <a:t> trends would lead to certain outcomes.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36</a:t>
            </a:fld>
            <a:endParaRPr lang="en-US"/>
          </a:p>
        </p:txBody>
      </p:sp>
    </p:spTree>
    <p:extLst>
      <p:ext uri="{BB962C8B-B14F-4D97-AF65-F5344CB8AC3E}">
        <p14:creationId xmlns:p14="http://schemas.microsoft.com/office/powerpoint/2010/main" val="821359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Corset and stockings, two layers of linen,</a:t>
            </a:r>
            <a:r>
              <a:rPr lang="en-US" baseline="0" dirty="0"/>
              <a:t> channels of baleen or cord, single spiral laced, busk (thin wooden stick about 1-2” 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37</a:t>
            </a:fld>
            <a:endParaRPr lang="en-US"/>
          </a:p>
        </p:txBody>
      </p:sp>
    </p:spTree>
    <p:extLst>
      <p:ext uri="{BB962C8B-B14F-4D97-AF65-F5344CB8AC3E}">
        <p14:creationId xmlns:p14="http://schemas.microsoft.com/office/powerpoint/2010/main" val="1641972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confusion when reading historic descriptions of clothing.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38</a:t>
            </a:fld>
            <a:endParaRPr lang="en-US"/>
          </a:p>
        </p:txBody>
      </p:sp>
    </p:spTree>
    <p:extLst>
      <p:ext uri="{BB962C8B-B14F-4D97-AF65-F5344CB8AC3E}">
        <p14:creationId xmlns:p14="http://schemas.microsoft.com/office/powerpoint/2010/main" val="3363217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39</a:t>
            </a:fld>
            <a:endParaRPr lang="en-US"/>
          </a:p>
        </p:txBody>
      </p:sp>
    </p:spTree>
    <p:extLst>
      <p:ext uri="{BB962C8B-B14F-4D97-AF65-F5344CB8AC3E}">
        <p14:creationId xmlns:p14="http://schemas.microsoft.com/office/powerpoint/2010/main" val="2201481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we’ve seen this incredible evolution in a few short years from stiff, formal, erect posture and clothing to diaphanous, light, flowing and graceful clothing that is, in turn heading back wide, horizontal look. The question remains why? How did this happen. Impossible to answer fully but we can look at some of the influencers.</a:t>
            </a:r>
          </a:p>
          <a:p>
            <a:r>
              <a:rPr lang="en-US" sz="1200" dirty="0"/>
              <a:t>Was it the Greek statues?</a:t>
            </a:r>
          </a:p>
          <a:p>
            <a:r>
              <a:rPr lang="en-US" sz="1200" dirty="0"/>
              <a:t>Was it the French revolution?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Was it the “Turkish/Oriental”?</a:t>
            </a:r>
          </a:p>
          <a:p>
            <a:r>
              <a:rPr lang="en-US" sz="1200" dirty="0"/>
              <a:t>Was it the Indies (East and West)?</a:t>
            </a:r>
          </a:p>
          <a:p>
            <a:r>
              <a:rPr lang="en-US" sz="1200" dirty="0"/>
              <a:t>Was it new technology?</a:t>
            </a:r>
          </a:p>
          <a:p>
            <a:r>
              <a:rPr lang="en-US" sz="1200" dirty="0"/>
              <a:t>Was it politics and globalization?</a:t>
            </a:r>
          </a:p>
          <a:p>
            <a:r>
              <a:rPr lang="en-US" sz="1200" dirty="0"/>
              <a:t>Was it the price of muslin?</a:t>
            </a:r>
          </a:p>
        </p:txBody>
      </p:sp>
      <p:sp>
        <p:nvSpPr>
          <p:cNvPr id="4" name="Slide Number Placeholder 3"/>
          <p:cNvSpPr>
            <a:spLocks noGrp="1"/>
          </p:cNvSpPr>
          <p:nvPr>
            <p:ph type="sldNum" sz="quarter" idx="10"/>
          </p:nvPr>
        </p:nvSpPr>
        <p:spPr/>
        <p:txBody>
          <a:bodyPr/>
          <a:lstStyle/>
          <a:p>
            <a:fld id="{3E5DDE10-01EB-004C-BFF1-772B727781FC}" type="slidenum">
              <a:rPr lang="en-US" smtClean="0"/>
              <a:t>4</a:t>
            </a:fld>
            <a:endParaRPr lang="en-US"/>
          </a:p>
        </p:txBody>
      </p:sp>
    </p:spTree>
    <p:extLst>
      <p:ext uri="{BB962C8B-B14F-4D97-AF65-F5344CB8AC3E}">
        <p14:creationId xmlns:p14="http://schemas.microsoft.com/office/powerpoint/2010/main" val="3892704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40</a:t>
            </a:fld>
            <a:endParaRPr lang="en-US"/>
          </a:p>
        </p:txBody>
      </p:sp>
    </p:spTree>
    <p:extLst>
      <p:ext uri="{BB962C8B-B14F-4D97-AF65-F5344CB8AC3E}">
        <p14:creationId xmlns:p14="http://schemas.microsoft.com/office/powerpoint/2010/main" val="2484185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3557206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42</a:t>
            </a:fld>
            <a:endParaRPr lang="en-US"/>
          </a:p>
        </p:txBody>
      </p:sp>
    </p:spTree>
    <p:extLst>
      <p:ext uri="{BB962C8B-B14F-4D97-AF65-F5344CB8AC3E}">
        <p14:creationId xmlns:p14="http://schemas.microsoft.com/office/powerpoint/2010/main" val="22983019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43</a:t>
            </a:fld>
            <a:endParaRPr lang="en-US"/>
          </a:p>
        </p:txBody>
      </p:sp>
    </p:spTree>
    <p:extLst>
      <p:ext uri="{BB962C8B-B14F-4D97-AF65-F5344CB8AC3E}">
        <p14:creationId xmlns:p14="http://schemas.microsoft.com/office/powerpoint/2010/main" val="2334816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French</a:t>
            </a:r>
            <a:r>
              <a:rPr lang="en-US" baseline="0" dirty="0"/>
              <a:t> bonnets all the rage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13042290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which gown? This is the period where upper class women dressed according to the time of day: Morning dress (anytime</a:t>
            </a:r>
            <a:r>
              <a:rPr lang="en-US" baseline="0" dirty="0"/>
              <a:t> before dinner around 1:00, or 2, 3, 4…) If you were at home to visitors you would wear these. For paying calls you might have preferred afternoon, carriage, or promenade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45</a:t>
            </a:fld>
            <a:endParaRPr lang="en-US"/>
          </a:p>
        </p:txBody>
      </p:sp>
    </p:spTree>
    <p:extLst>
      <p:ext uri="{BB962C8B-B14F-4D97-AF65-F5344CB8AC3E}">
        <p14:creationId xmlns:p14="http://schemas.microsoft.com/office/powerpoint/2010/main" val="3018175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Ackermanns</a:t>
            </a:r>
            <a:r>
              <a:rPr lang="en-US" dirty="0"/>
              <a:t> 1810, 1814, 1820</a:t>
            </a:r>
          </a:p>
        </p:txBody>
      </p:sp>
      <p:sp>
        <p:nvSpPr>
          <p:cNvPr id="4" name="Slide Number Placeholder 3"/>
          <p:cNvSpPr>
            <a:spLocks noGrp="1"/>
          </p:cNvSpPr>
          <p:nvPr>
            <p:ph type="sldNum" sz="quarter" idx="10"/>
          </p:nvPr>
        </p:nvSpPr>
        <p:spPr/>
        <p:txBody>
          <a:bodyPr/>
          <a:lstStyle/>
          <a:p>
            <a:fld id="{9CCE9401-6419-7A47-A111-9825583A977A}" type="slidenum">
              <a:rPr lang="en-US" smtClean="0"/>
              <a:t>46</a:t>
            </a:fld>
            <a:endParaRPr lang="en-US"/>
          </a:p>
        </p:txBody>
      </p:sp>
    </p:spTree>
    <p:extLst>
      <p:ext uri="{BB962C8B-B14F-4D97-AF65-F5344CB8AC3E}">
        <p14:creationId xmlns:p14="http://schemas.microsoft.com/office/powerpoint/2010/main" val="2665056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47</a:t>
            </a:fld>
            <a:endParaRPr lang="en-US"/>
          </a:p>
        </p:txBody>
      </p:sp>
    </p:spTree>
    <p:extLst>
      <p:ext uri="{BB962C8B-B14F-4D97-AF65-F5344CB8AC3E}">
        <p14:creationId xmlns:p14="http://schemas.microsoft.com/office/powerpoint/2010/main" val="3468599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37219030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49</a:t>
            </a:fld>
            <a:endParaRPr lang="en-US"/>
          </a:p>
        </p:txBody>
      </p:sp>
    </p:spTree>
    <p:extLst>
      <p:ext uri="{BB962C8B-B14F-4D97-AF65-F5344CB8AC3E}">
        <p14:creationId xmlns:p14="http://schemas.microsoft.com/office/powerpoint/2010/main" val="904945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Global travel already being felt in 18</a:t>
            </a:r>
            <a:r>
              <a:rPr lang="en-US" baseline="30000" dirty="0"/>
              <a:t>th</a:t>
            </a:r>
            <a:r>
              <a:rPr lang="en-US" dirty="0"/>
              <a:t> century</a:t>
            </a:r>
          </a:p>
        </p:txBody>
      </p:sp>
      <p:sp>
        <p:nvSpPr>
          <p:cNvPr id="4" name="Slide Number Placeholder 3"/>
          <p:cNvSpPr>
            <a:spLocks noGrp="1"/>
          </p:cNvSpPr>
          <p:nvPr>
            <p:ph type="sldNum" sz="quarter" idx="10"/>
          </p:nvPr>
        </p:nvSpPr>
        <p:spPr/>
        <p:txBody>
          <a:bodyPr/>
          <a:lstStyle/>
          <a:p>
            <a:fld id="{3E5DDE10-01EB-004C-BFF1-772B727781FC}" type="slidenum">
              <a:rPr lang="en-US" smtClean="0"/>
              <a:t>5</a:t>
            </a:fld>
            <a:endParaRPr lang="en-US"/>
          </a:p>
        </p:txBody>
      </p:sp>
    </p:spTree>
    <p:extLst>
      <p:ext uri="{BB962C8B-B14F-4D97-AF65-F5344CB8AC3E}">
        <p14:creationId xmlns:p14="http://schemas.microsoft.com/office/powerpoint/2010/main" val="7188191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50</a:t>
            </a:fld>
            <a:endParaRPr lang="en-US"/>
          </a:p>
        </p:txBody>
      </p:sp>
    </p:spTree>
    <p:extLst>
      <p:ext uri="{BB962C8B-B14F-4D97-AF65-F5344CB8AC3E}">
        <p14:creationId xmlns:p14="http://schemas.microsoft.com/office/powerpoint/2010/main" val="23202573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followed the styles of the day, </a:t>
            </a:r>
          </a:p>
          <a:p>
            <a:r>
              <a:rPr lang="en-US" dirty="0"/>
              <a:t>but certain textiles </a:t>
            </a:r>
          </a:p>
          <a:p>
            <a:r>
              <a:rPr lang="en-US" baseline="0" dirty="0"/>
              <a:t>Bombazine,. Silk crepe </a:t>
            </a:r>
          </a:p>
          <a:p>
            <a:r>
              <a:rPr lang="en-US" baseline="0" dirty="0"/>
              <a:t>broach </a:t>
            </a:r>
          </a:p>
          <a:p>
            <a:r>
              <a:rPr lang="en-US" baseline="0" dirty="0"/>
              <a:t>royal deaths: </a:t>
            </a:r>
            <a:r>
              <a:rPr lang="en-US" sz="1200" b="0" i="0" kern="1200" dirty="0">
                <a:solidFill>
                  <a:schemeClr val="tx1"/>
                </a:solidFill>
                <a:effectLst/>
                <a:latin typeface="+mn-lt"/>
                <a:ea typeface="+mn-ea"/>
                <a:cs typeface="+mn-cs"/>
              </a:rPr>
              <a:t>Princess Charlotte (George IV’s daughter) 6 November 1817</a:t>
            </a:r>
            <a:br>
              <a:rPr lang="en-US" dirty="0"/>
            </a:br>
            <a:r>
              <a:rPr lang="en-US" sz="1200" b="0" i="0" kern="1200" dirty="0">
                <a:solidFill>
                  <a:schemeClr val="tx1"/>
                </a:solidFill>
                <a:effectLst/>
                <a:latin typeface="+mn-lt"/>
                <a:ea typeface="+mn-ea"/>
                <a:cs typeface="+mn-cs"/>
              </a:rPr>
              <a:t>Queen Charlotte (George III wife), 17 November 1818</a:t>
            </a:r>
            <a:br>
              <a:rPr lang="en-US" dirty="0"/>
            </a:br>
            <a:r>
              <a:rPr lang="en-US" sz="1200" b="0" i="0" kern="1200" dirty="0">
                <a:solidFill>
                  <a:schemeClr val="tx1"/>
                </a:solidFill>
                <a:effectLst/>
                <a:latin typeface="+mn-lt"/>
                <a:ea typeface="+mn-ea"/>
                <a:cs typeface="+mn-cs"/>
              </a:rPr>
              <a:t>Edward, Duke of Kent (son of George III, father of Queen Victoria) 23 January 1820</a:t>
            </a:r>
            <a:br>
              <a:rPr lang="en-US" dirty="0"/>
            </a:br>
            <a:r>
              <a:rPr lang="en-US" sz="1200" b="0" i="0" kern="1200" dirty="0">
                <a:solidFill>
                  <a:schemeClr val="tx1"/>
                </a:solidFill>
                <a:effectLst/>
                <a:latin typeface="+mn-lt"/>
                <a:ea typeface="+mn-ea"/>
                <a:cs typeface="+mn-cs"/>
              </a:rPr>
              <a:t>George III,  (coronation 19 July 1821) 29 January 1820</a:t>
            </a:r>
            <a:br>
              <a:rPr lang="en-US" dirty="0"/>
            </a:br>
            <a:r>
              <a:rPr lang="en-US" sz="1200" b="0" i="0" kern="1200" dirty="0">
                <a:solidFill>
                  <a:schemeClr val="tx1"/>
                </a:solidFill>
                <a:effectLst/>
                <a:latin typeface="+mn-lt"/>
                <a:ea typeface="+mn-ea"/>
                <a:cs typeface="+mn-cs"/>
              </a:rPr>
              <a:t>Princess Frederica Charlotte of Prussia (wife of Frederick, Duke of York, second son of George III) 6 August 1820</a:t>
            </a:r>
            <a:br>
              <a:rPr lang="en-US" dirty="0"/>
            </a:br>
            <a:r>
              <a:rPr lang="en-US" sz="1200" b="0" i="0" kern="1200" dirty="0">
                <a:solidFill>
                  <a:schemeClr val="tx1"/>
                </a:solidFill>
                <a:effectLst/>
                <a:latin typeface="+mn-lt"/>
                <a:ea typeface="+mn-ea"/>
                <a:cs typeface="+mn-cs"/>
              </a:rPr>
              <a:t>Caroline of Brunswick, (George IV wife) 7 August 1821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51</a:t>
            </a:fld>
            <a:endParaRPr lang="en-US"/>
          </a:p>
        </p:txBody>
      </p:sp>
    </p:spTree>
    <p:extLst>
      <p:ext uri="{BB962C8B-B14F-4D97-AF65-F5344CB8AC3E}">
        <p14:creationId xmlns:p14="http://schemas.microsoft.com/office/powerpoint/2010/main" val="23697803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Queen Charlotte (George III’s wife) set specific rules about court dress </a:t>
            </a:r>
          </a:p>
          <a:p>
            <a:r>
              <a:rPr lang="en-US" dirty="0"/>
              <a:t>most irksome must wear hoops of specific dimension, </a:t>
            </a:r>
          </a:p>
          <a:p>
            <a:r>
              <a:rPr lang="en-US" dirty="0"/>
              <a:t>Consider</a:t>
            </a:r>
            <a:r>
              <a:rPr lang="en-US" baseline="0" dirty="0"/>
              <a:t> the high-</a:t>
            </a:r>
            <a:r>
              <a:rPr lang="en-US" baseline="0" dirty="0" err="1"/>
              <a:t>waisted</a:t>
            </a:r>
            <a:r>
              <a:rPr lang="en-US" baseline="0" dirty="0"/>
              <a:t> style. Now consider wearing that with hoops.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52</a:t>
            </a:fld>
            <a:endParaRPr lang="en-US"/>
          </a:p>
        </p:txBody>
      </p:sp>
    </p:spTree>
    <p:extLst>
      <p:ext uri="{BB962C8B-B14F-4D97-AF65-F5344CB8AC3E}">
        <p14:creationId xmlns:p14="http://schemas.microsoft.com/office/powerpoint/2010/main" val="42293337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can see why women, though sorry that the Queen had died, were overjoyed with the new rules. silk sellers. It is my fervent hope that a bold filmmaker and costume designer will create a scene where one of these gowns is worn.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53</a:t>
            </a:fld>
            <a:endParaRPr lang="en-US"/>
          </a:p>
        </p:txBody>
      </p:sp>
    </p:spTree>
    <p:extLst>
      <p:ext uri="{BB962C8B-B14F-4D97-AF65-F5344CB8AC3E}">
        <p14:creationId xmlns:p14="http://schemas.microsoft.com/office/powerpoint/2010/main" val="31406429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clothes as an indicator of that rank    </a:t>
            </a:r>
            <a:r>
              <a:rPr lang="en-US" sz="1200" kern="1200" baseline="0" dirty="0">
                <a:solidFill>
                  <a:schemeClr val="tx1"/>
                </a:solidFill>
                <a:effectLst/>
                <a:latin typeface="+mn-lt"/>
                <a:ea typeface="+mn-ea"/>
                <a:cs typeface="+mn-cs"/>
              </a:rPr>
              <a:t>stay ahead of the social climbers.   </a:t>
            </a:r>
            <a:r>
              <a:rPr lang="en-US" sz="1200" kern="1200" dirty="0">
                <a:solidFill>
                  <a:schemeClr val="tx1"/>
                </a:solidFill>
                <a:effectLst/>
                <a:latin typeface="+mn-lt"/>
                <a:ea typeface="+mn-ea"/>
                <a:cs typeface="+mn-cs"/>
              </a:rPr>
              <a:t>“the mushrooms”,</a:t>
            </a:r>
            <a:r>
              <a:rPr lang="en-US" dirty="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keep up with the latest fashions, the latest dances, and the latest news, not just to be trendy or edgy but to ensure that your rank is recognized. Your deportment, manners and speech all mark you as acceptable into society. Knowing who is who, and following proper deference to those above you in the hierarchy, is key.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54</a:t>
            </a:fld>
            <a:endParaRPr lang="en-US"/>
          </a:p>
        </p:txBody>
      </p:sp>
    </p:spTree>
    <p:extLst>
      <p:ext uri="{BB962C8B-B14F-4D97-AF65-F5344CB8AC3E}">
        <p14:creationId xmlns:p14="http://schemas.microsoft.com/office/powerpoint/2010/main" val="14594134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t> </a:t>
            </a:r>
          </a:p>
          <a:p>
            <a:r>
              <a:rPr lang="en-US" sz="1100" dirty="0"/>
              <a:t>Here, salutary rules exclude all those</a:t>
            </a:r>
          </a:p>
          <a:p>
            <a:r>
              <a:rPr lang="en-US" sz="1100" dirty="0"/>
              <a:t>Whom no </a:t>
            </a:r>
            <a:r>
              <a:rPr lang="en-US" sz="1100" i="1" dirty="0"/>
              <a:t>one hears of</a:t>
            </a:r>
            <a:r>
              <a:rPr lang="en-US" sz="1100" dirty="0"/>
              <a:t>, and whom no </a:t>
            </a:r>
            <a:r>
              <a:rPr lang="en-US" sz="1100" i="1" dirty="0"/>
              <a:t>one knows</a:t>
            </a:r>
            <a:r>
              <a:rPr lang="en-US" sz="1100" dirty="0"/>
              <a:t>;</a:t>
            </a:r>
          </a:p>
          <a:p>
            <a:r>
              <a:rPr lang="en-US" sz="1100" dirty="0"/>
              <a:t>That no plebian </a:t>
            </a:r>
            <a:r>
              <a:rPr lang="en-US" sz="1100" i="1" dirty="0"/>
              <a:t>breathings</a:t>
            </a:r>
            <a:r>
              <a:rPr lang="en-US" sz="1100" dirty="0"/>
              <a:t> may infect</a:t>
            </a:r>
          </a:p>
          <a:p>
            <a:r>
              <a:rPr lang="en-US" sz="1100" dirty="0"/>
              <a:t>An atmosphere at all times so select;</a:t>
            </a:r>
          </a:p>
          <a:p>
            <a:r>
              <a:rPr lang="en-US" sz="1100" dirty="0"/>
              <a:t>;</a:t>
            </a:r>
            <a:r>
              <a:rPr lang="mr-IN" sz="1100" dirty="0"/>
              <a:t>…</a:t>
            </a:r>
            <a:r>
              <a:rPr lang="en-US" sz="1100" dirty="0"/>
              <a:t> </a:t>
            </a:r>
          </a:p>
          <a:p>
            <a:r>
              <a:rPr lang="en-US" sz="1100" dirty="0"/>
              <a:t>And concludes</a:t>
            </a:r>
          </a:p>
          <a:p>
            <a:r>
              <a:rPr lang="en-US" sz="1100" dirty="0"/>
              <a:t>Yet even here, amid the crowds you view,</a:t>
            </a:r>
          </a:p>
          <a:p>
            <a:r>
              <a:rPr lang="en-US" sz="1100" dirty="0" err="1"/>
              <a:t>’Tis</a:t>
            </a:r>
            <a:r>
              <a:rPr lang="en-US" sz="1100" dirty="0"/>
              <a:t> sometimes difficult to tell WHO’S WHO.”</a:t>
            </a:r>
          </a:p>
          <a:p>
            <a:pPr algn="l"/>
            <a:r>
              <a:rPr lang="en-US" sz="1050" dirty="0"/>
              <a:t>Pierce Egan, </a:t>
            </a:r>
            <a:r>
              <a:rPr lang="en-US" sz="1050" i="1" dirty="0"/>
              <a:t>Walks Through Bath</a:t>
            </a:r>
            <a:r>
              <a:rPr lang="en-US" sz="1050" dirty="0"/>
              <a:t>, 181</a:t>
            </a:r>
          </a:p>
          <a:p>
            <a:pPr lvl="0"/>
            <a:endParaRPr lang="en-US" sz="1100" dirty="0"/>
          </a:p>
        </p:txBody>
      </p:sp>
      <p:sp>
        <p:nvSpPr>
          <p:cNvPr id="4" name="Slide Number Placeholder 3"/>
          <p:cNvSpPr>
            <a:spLocks noGrp="1"/>
          </p:cNvSpPr>
          <p:nvPr>
            <p:ph type="sldNum" sz="quarter" idx="10"/>
          </p:nvPr>
        </p:nvSpPr>
        <p:spPr/>
        <p:txBody>
          <a:bodyPr/>
          <a:lstStyle/>
          <a:p>
            <a:fld id="{3E5DDE10-01EB-004C-BFF1-772B727781FC}" type="slidenum">
              <a:rPr lang="en-US" smtClean="0"/>
              <a:t>55</a:t>
            </a:fld>
            <a:endParaRPr lang="en-US"/>
          </a:p>
        </p:txBody>
      </p:sp>
    </p:spTree>
    <p:extLst>
      <p:ext uri="{BB962C8B-B14F-4D97-AF65-F5344CB8AC3E}">
        <p14:creationId xmlns:p14="http://schemas.microsoft.com/office/powerpoint/2010/main" val="20007555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As this cartoon shows: Bobbin (reference to retail trade) Fiddle (trying to con or sham—either the family to con their way into high society,</a:t>
            </a:r>
            <a:r>
              <a:rPr lang="en-US" sz="1200" kern="1200" baseline="0" dirty="0">
                <a:solidFill>
                  <a:schemeClr val="tx1"/>
                </a:solidFill>
                <a:latin typeface="+mn-lt"/>
                <a:ea typeface="+mn-ea"/>
                <a:cs typeface="+mn-cs"/>
              </a:rPr>
              <a:t> or the fiddler himself, pretending to be a French dance master)</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 say </a:t>
            </a:r>
            <a:r>
              <a:rPr lang="en-US" sz="1200" kern="1200" dirty="0" err="1">
                <a:solidFill>
                  <a:schemeClr val="tx1"/>
                </a:solidFill>
                <a:latin typeface="+mn-lt"/>
                <a:ea typeface="+mn-ea"/>
                <a:cs typeface="+mn-cs"/>
              </a:rPr>
              <a:t>Monsouer</a:t>
            </a:r>
            <a:r>
              <a:rPr lang="en-US" sz="1200" kern="1200" dirty="0">
                <a:solidFill>
                  <a:schemeClr val="tx1"/>
                </a:solidFill>
                <a:latin typeface="+mn-lt"/>
                <a:ea typeface="+mn-ea"/>
                <a:cs typeface="+mn-cs"/>
              </a:rPr>
              <a:t> Caper don’t I come it prime?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Ecod</a:t>
            </a:r>
            <a:r>
              <a:rPr lang="en-US" sz="1200" kern="1200" baseline="0" dirty="0">
                <a:solidFill>
                  <a:schemeClr val="tx1"/>
                </a:solidFill>
                <a:latin typeface="+mn-lt"/>
                <a:ea typeface="+mn-ea"/>
                <a:cs typeface="+mn-cs"/>
              </a:rPr>
              <a:t> I shall cut a </a:t>
            </a:r>
            <a:r>
              <a:rPr lang="en-US" sz="1200" kern="1200" baseline="0" dirty="0" err="1">
                <a:solidFill>
                  <a:schemeClr val="tx1"/>
                </a:solidFill>
                <a:latin typeface="+mn-lt"/>
                <a:ea typeface="+mn-ea"/>
                <a:cs typeface="+mn-cs"/>
              </a:rPr>
              <a:t>figor</a:t>
            </a:r>
            <a:r>
              <a:rPr lang="en-US" sz="1200" kern="1200" baseline="0" dirty="0">
                <a:solidFill>
                  <a:schemeClr val="tx1"/>
                </a:solidFill>
                <a:latin typeface="+mn-lt"/>
                <a:ea typeface="+mn-ea"/>
                <a:cs typeface="+mn-cs"/>
              </a:rPr>
              <a:t>!”</a:t>
            </a:r>
          </a:p>
          <a:p>
            <a:r>
              <a:rPr lang="en-US" sz="1200" kern="1200" baseline="0" dirty="0">
                <a:solidFill>
                  <a:schemeClr val="tx1"/>
                </a:solidFill>
                <a:latin typeface="+mn-lt"/>
                <a:ea typeface="+mn-ea"/>
                <a:cs typeface="+mn-cs"/>
              </a:rPr>
              <a:t>Law Pa that’s just as when you was drilling for the Whitechapel Volunteers. Only look at how Ma and I and sister Clementina does it.”</a:t>
            </a:r>
          </a:p>
          <a:p>
            <a:r>
              <a:rPr lang="en-US" sz="1200" kern="1200" baseline="0" dirty="0" err="1">
                <a:solidFill>
                  <a:schemeClr val="tx1"/>
                </a:solidFill>
                <a:latin typeface="+mn-lt"/>
                <a:ea typeface="+mn-ea"/>
                <a:cs typeface="+mn-cs"/>
              </a:rPr>
              <a:t>Ver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vel</a:t>
            </a:r>
            <a:r>
              <a:rPr lang="en-US" sz="1200" kern="1200" baseline="0" dirty="0">
                <a:solidFill>
                  <a:schemeClr val="tx1"/>
                </a:solidFill>
                <a:latin typeface="+mn-lt"/>
                <a:ea typeface="+mn-ea"/>
                <a:cs typeface="+mn-cs"/>
              </a:rPr>
              <a:t> sir, </a:t>
            </a:r>
            <a:r>
              <a:rPr lang="en-US" sz="1200" kern="1200" baseline="0" dirty="0" err="1">
                <a:solidFill>
                  <a:schemeClr val="tx1"/>
                </a:solidFill>
                <a:latin typeface="+mn-lt"/>
                <a:ea typeface="+mn-ea"/>
                <a:cs typeface="+mn-cs"/>
              </a:rPr>
              <a:t>vere</a:t>
            </a:r>
            <a:r>
              <a:rPr lang="en-US" sz="1200" kern="1200" baseline="0" dirty="0">
                <a:solidFill>
                  <a:schemeClr val="tx1"/>
                </a:solidFill>
                <a:latin typeface="+mn-lt"/>
                <a:ea typeface="+mn-ea"/>
                <a:cs typeface="+mn-cs"/>
              </a:rPr>
              <a:t> vel. You </a:t>
            </a:r>
            <a:r>
              <a:rPr lang="en-US" sz="1200" kern="1200" baseline="0" dirty="0" err="1">
                <a:solidFill>
                  <a:schemeClr val="tx1"/>
                </a:solidFill>
                <a:latin typeface="+mn-lt"/>
                <a:ea typeface="+mn-ea"/>
                <a:cs typeface="+mn-cs"/>
              </a:rPr>
              <a:t>vil</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danse</a:t>
            </a:r>
            <a:r>
              <a:rPr lang="en-US" sz="1200" kern="1200" baseline="0" dirty="0">
                <a:solidFill>
                  <a:schemeClr val="tx1"/>
                </a:solidFill>
                <a:latin typeface="+mn-lt"/>
                <a:ea typeface="+mn-ea"/>
                <a:cs typeface="+mn-cs"/>
              </a:rPr>
              <a:t> a </a:t>
            </a:r>
            <a:r>
              <a:rPr lang="en-US" sz="1200" kern="1200" baseline="0" dirty="0" err="1">
                <a:solidFill>
                  <a:schemeClr val="tx1"/>
                </a:solidFill>
                <a:latin typeface="+mn-lt"/>
                <a:ea typeface="+mn-ea"/>
                <a:cs typeface="+mn-cs"/>
              </a:rPr>
              <a:t>merveileux</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ver</a:t>
            </a:r>
            <a:r>
              <a:rPr lang="en-US" sz="1200" kern="1200" baseline="0" dirty="0">
                <a:solidFill>
                  <a:schemeClr val="tx1"/>
                </a:solidFill>
                <a:latin typeface="+mn-lt"/>
                <a:ea typeface="+mn-ea"/>
                <a:cs typeface="+mn-cs"/>
              </a:rPr>
              <a:t> soon.”</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endParaRPr lang="en-US" dirty="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31179840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keep up</a:t>
            </a:r>
            <a:r>
              <a:rPr lang="en-US" baseline="0" dirty="0"/>
              <a:t>? From your dressmaker, friends, magazines. The rise in print publications of all kinds included the Ladies Magazine </a:t>
            </a:r>
            <a:r>
              <a:rPr lang="is-IS" sz="1200" b="0" i="0" kern="1200" dirty="0">
                <a:solidFill>
                  <a:schemeClr val="tx1"/>
                </a:solidFill>
                <a:effectLst/>
                <a:latin typeface="+mn-lt"/>
                <a:ea typeface="+mn-ea"/>
                <a:cs typeface="+mn-cs"/>
              </a:rPr>
              <a:t>(1770-1832)--recognised as the</a:t>
            </a:r>
            <a:r>
              <a:rPr lang="is-IS" sz="1200" b="0" i="0" kern="1200" baseline="0" dirty="0">
                <a:solidFill>
                  <a:schemeClr val="tx1"/>
                </a:solidFill>
                <a:effectLst/>
                <a:latin typeface="+mn-lt"/>
                <a:ea typeface="+mn-ea"/>
                <a:cs typeface="+mn-cs"/>
              </a:rPr>
              <a:t> first created specifically for women. </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57</a:t>
            </a:fld>
            <a:endParaRPr lang="en-US"/>
          </a:p>
        </p:txBody>
      </p:sp>
    </p:spTree>
    <p:extLst>
      <p:ext uri="{BB962C8B-B14F-4D97-AF65-F5344CB8AC3E}">
        <p14:creationId xmlns:p14="http://schemas.microsoft.com/office/powerpoint/2010/main" val="14624396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58</a:t>
            </a:fld>
            <a:endParaRPr lang="en-US"/>
          </a:p>
        </p:txBody>
      </p:sp>
    </p:spTree>
    <p:extLst>
      <p:ext uri="{BB962C8B-B14F-4D97-AF65-F5344CB8AC3E}">
        <p14:creationId xmlns:p14="http://schemas.microsoft.com/office/powerpoint/2010/main" val="13513452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59</a:t>
            </a:fld>
            <a:endParaRPr lang="en-US"/>
          </a:p>
        </p:txBody>
      </p:sp>
    </p:spTree>
    <p:extLst>
      <p:ext uri="{BB962C8B-B14F-4D97-AF65-F5344CB8AC3E}">
        <p14:creationId xmlns:p14="http://schemas.microsoft.com/office/powerpoint/2010/main" val="1400285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Pierre de la </a:t>
            </a:r>
            <a:r>
              <a:rPr lang="en-US" dirty="0" err="1"/>
              <a:t>Mésangère</a:t>
            </a:r>
            <a:r>
              <a:rPr lang="en-US" dirty="0"/>
              <a:t>, Le Bon Genre, 1801 (Staatliche </a:t>
            </a:r>
            <a:r>
              <a:rPr lang="en-US" dirty="0" err="1"/>
              <a:t>Muzeen</a:t>
            </a:r>
            <a:r>
              <a:rPr lang="en-US" dirty="0"/>
              <a:t> </a:t>
            </a:r>
            <a:r>
              <a:rPr lang="en-US" dirty="0" err="1"/>
              <a:t>zu</a:t>
            </a:r>
            <a:r>
              <a:rPr lang="en-US" dirty="0"/>
              <a:t> Berlin) </a:t>
            </a:r>
            <a:r>
              <a:rPr lang="en-US" dirty="0">
                <a:hlinkClick r:id="rId3"/>
              </a:rPr>
              <a:t>https://www.europeana.eu/portal/en/record/2048202/DE_MUS_018313_1939309.html</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a:t>
            </a:fld>
            <a:endParaRPr lang="en-US"/>
          </a:p>
        </p:txBody>
      </p:sp>
    </p:spTree>
    <p:extLst>
      <p:ext uri="{BB962C8B-B14F-4D97-AF65-F5344CB8AC3E}">
        <p14:creationId xmlns:p14="http://schemas.microsoft.com/office/powerpoint/2010/main" val="512686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ability to converse intelligently on a variety of topics.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aquatint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specific descriptions</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61</a:t>
            </a:fld>
            <a:endParaRPr lang="en-US"/>
          </a:p>
        </p:txBody>
      </p:sp>
    </p:spTree>
    <p:extLst>
      <p:ext uri="{BB962C8B-B14F-4D97-AF65-F5344CB8AC3E}">
        <p14:creationId xmlns:p14="http://schemas.microsoft.com/office/powerpoint/2010/main" val="7160543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62</a:t>
            </a:fld>
            <a:endParaRPr lang="en-US"/>
          </a:p>
        </p:txBody>
      </p:sp>
    </p:spTree>
    <p:extLst>
      <p:ext uri="{BB962C8B-B14F-4D97-AF65-F5344CB8AC3E}">
        <p14:creationId xmlns:p14="http://schemas.microsoft.com/office/powerpoint/2010/main" val="16541525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63</a:t>
            </a:fld>
            <a:endParaRPr lang="en-US"/>
          </a:p>
        </p:txBody>
      </p:sp>
    </p:spTree>
    <p:extLst>
      <p:ext uri="{BB962C8B-B14F-4D97-AF65-F5344CB8AC3E}">
        <p14:creationId xmlns:p14="http://schemas.microsoft.com/office/powerpoint/2010/main" val="14631798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Nor was this information limited to England. Ackermann’s could be subscribed to from cities around the world</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64</a:t>
            </a:fld>
            <a:endParaRPr lang="en-US"/>
          </a:p>
        </p:txBody>
      </p:sp>
    </p:spTree>
    <p:extLst>
      <p:ext uri="{BB962C8B-B14F-4D97-AF65-F5344CB8AC3E}">
        <p14:creationId xmlns:p14="http://schemas.microsoft.com/office/powerpoint/2010/main" val="19020854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also copied</a:t>
            </a:r>
            <a:r>
              <a:rPr lang="en-US" baseline="0" dirty="0"/>
              <a:t> all around the world. Here is the same description, copied word for word </a:t>
            </a:r>
            <a:r>
              <a:rPr lang="en-US" dirty="0"/>
              <a:t>in Massachusetts by June of the same year. </a:t>
            </a:r>
          </a:p>
        </p:txBody>
      </p:sp>
      <p:sp>
        <p:nvSpPr>
          <p:cNvPr id="4" name="Slide Number Placeholder 3"/>
          <p:cNvSpPr>
            <a:spLocks noGrp="1"/>
          </p:cNvSpPr>
          <p:nvPr>
            <p:ph type="sldNum" sz="quarter" idx="10"/>
          </p:nvPr>
        </p:nvSpPr>
        <p:spPr/>
        <p:txBody>
          <a:bodyPr/>
          <a:lstStyle/>
          <a:p>
            <a:fld id="{3E5DDE10-01EB-004C-BFF1-772B727781FC}" type="slidenum">
              <a:rPr lang="en-US" smtClean="0"/>
              <a:t>65</a:t>
            </a:fld>
            <a:endParaRPr lang="en-US"/>
          </a:p>
        </p:txBody>
      </p:sp>
    </p:spTree>
    <p:extLst>
      <p:ext uri="{BB962C8B-B14F-4D97-AF65-F5344CB8AC3E}">
        <p14:creationId xmlns:p14="http://schemas.microsoft.com/office/powerpoint/2010/main" val="19293694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once someone has seen the fashion plate, or even the gown being described, one can pass that information to others quite quickly, as Jane did in her letter</a:t>
            </a:r>
          </a:p>
        </p:txBody>
      </p:sp>
      <p:sp>
        <p:nvSpPr>
          <p:cNvPr id="4" name="Slide Number Placeholder 3"/>
          <p:cNvSpPr>
            <a:spLocks noGrp="1"/>
          </p:cNvSpPr>
          <p:nvPr>
            <p:ph type="sldNum" sz="quarter" idx="5"/>
          </p:nvPr>
        </p:nvSpPr>
        <p:spPr/>
        <p:txBody>
          <a:bodyPr/>
          <a:lstStyle/>
          <a:p>
            <a:fld id="{3E5DDE10-01EB-004C-BFF1-772B727781FC}" type="slidenum">
              <a:rPr lang="en-US" smtClean="0"/>
              <a:t>66</a:t>
            </a:fld>
            <a:endParaRPr lang="en-US"/>
          </a:p>
        </p:txBody>
      </p:sp>
    </p:spTree>
    <p:extLst>
      <p:ext uri="{BB962C8B-B14F-4D97-AF65-F5344CB8AC3E}">
        <p14:creationId xmlns:p14="http://schemas.microsoft.com/office/powerpoint/2010/main" val="10121101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Austen frequently shows evidence, in her letters, that she</a:t>
            </a:r>
            <a:r>
              <a:rPr lang="en-US" sz="1200" kern="1200" baseline="0" dirty="0">
                <a:solidFill>
                  <a:schemeClr val="tx1"/>
                </a:solidFill>
                <a:effectLst/>
                <a:latin typeface="+mn-lt"/>
                <a:ea typeface="+mn-ea"/>
                <a:cs typeface="+mn-cs"/>
              </a:rPr>
              <a:t> was aware of, and assiduously adopting, the most recent fashion changes. </a:t>
            </a:r>
            <a:r>
              <a:rPr lang="en-US" sz="1200" kern="1200" dirty="0">
                <a:solidFill>
                  <a:schemeClr val="tx1"/>
                </a:solidFill>
                <a:effectLst/>
                <a:latin typeface="+mn-lt"/>
                <a:ea typeface="+mn-ea"/>
                <a:cs typeface="+mn-cs"/>
              </a:rPr>
              <a:t>When she suggested that her velvet pelisse would remain fashionable with just a bit of alteration she would have been happy to have that confirmed in </a:t>
            </a:r>
            <a:r>
              <a:rPr lang="en-US" sz="1200" i="1" kern="1200" dirty="0">
                <a:solidFill>
                  <a:schemeClr val="tx1"/>
                </a:solidFill>
                <a:effectLst/>
                <a:latin typeface="+mn-lt"/>
                <a:ea typeface="+mn-ea"/>
                <a:cs typeface="+mn-cs"/>
              </a:rPr>
              <a:t>La Belle Assemblée</a:t>
            </a:r>
            <a:r>
              <a:rPr lang="en-US" sz="1200" kern="1200" dirty="0">
                <a:solidFill>
                  <a:schemeClr val="tx1"/>
                </a:solidFill>
                <a:effectLst/>
                <a:latin typeface="+mn-lt"/>
                <a:ea typeface="+mn-ea"/>
                <a:cs typeface="+mn-cs"/>
              </a:rPr>
              <a:t> in October 1808.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67</a:t>
            </a:fld>
            <a:endParaRPr lang="en-US"/>
          </a:p>
        </p:txBody>
      </p:sp>
    </p:spTree>
    <p:extLst>
      <p:ext uri="{BB962C8B-B14F-4D97-AF65-F5344CB8AC3E}">
        <p14:creationId xmlns:p14="http://schemas.microsoft.com/office/powerpoint/2010/main" val="16910923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evening dress</a:t>
            </a:r>
            <a:r>
              <a:rPr lang="en-US" baseline="0" dirty="0"/>
              <a:t> Ackermann, March 1814</a:t>
            </a:r>
            <a:endParaRPr lang="en-US" dirty="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41391848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women of means were anxious to stay in fashion, not all were willing to commit. After all, fabric was expensive and labor was cheap. This woman hedged her bets by raising the skirt to the new higher waist, but leaving the bodice intact just in case the waistlines came down again.</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69</a:t>
            </a:fld>
            <a:endParaRPr lang="en-US"/>
          </a:p>
        </p:txBody>
      </p:sp>
    </p:spTree>
    <p:extLst>
      <p:ext uri="{BB962C8B-B14F-4D97-AF65-F5344CB8AC3E}">
        <p14:creationId xmlns:p14="http://schemas.microsoft.com/office/powerpoint/2010/main" val="968632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i="0" dirty="0"/>
              <a:t>But</a:t>
            </a:r>
            <a:r>
              <a:rPr lang="en-US" sz="1200" b="0" i="0" baseline="0" dirty="0"/>
              <a:t> lets look at the clothes. two key words </a:t>
            </a:r>
          </a:p>
          <a:p>
            <a:pPr algn="l"/>
            <a:r>
              <a:rPr lang="en-US" sz="1200" b="0" i="0" baseline="0" dirty="0"/>
              <a:t>The first is lady. </a:t>
            </a:r>
          </a:p>
          <a:p>
            <a:pPr algn="l"/>
            <a:r>
              <a:rPr lang="en-US" sz="1200" b="0" i="0" baseline="0" dirty="0"/>
              <a:t>miserable. Poverty, war, slavery, disease, oppression</a:t>
            </a:r>
          </a:p>
          <a:p>
            <a:pPr algn="l"/>
            <a:r>
              <a:rPr lang="en-US" sz="1200" b="0" i="0" baseline="0" dirty="0"/>
              <a:t>very small slice of the population who had very specific ideas about their culture and the hierarchies</a:t>
            </a:r>
          </a:p>
          <a:p>
            <a:pPr algn="l"/>
            <a:r>
              <a:rPr lang="en-US" sz="1200" b="0" i="0" baseline="0" dirty="0"/>
              <a:t> We will be focused on the gentry. </a:t>
            </a:r>
          </a:p>
          <a:p>
            <a:pPr algn="l"/>
            <a:r>
              <a:rPr lang="en-US" sz="1200" b="0" i="0" baseline="0" dirty="0"/>
              <a:t>second keyword phrase is erect standard.</a:t>
            </a:r>
            <a:endParaRPr lang="en-US" sz="1200" b="0" i="0" dirty="0"/>
          </a:p>
        </p:txBody>
      </p:sp>
      <p:sp>
        <p:nvSpPr>
          <p:cNvPr id="4" name="Slide Number Placeholder 3"/>
          <p:cNvSpPr>
            <a:spLocks noGrp="1"/>
          </p:cNvSpPr>
          <p:nvPr>
            <p:ph type="sldNum" sz="quarter" idx="10"/>
          </p:nvPr>
        </p:nvSpPr>
        <p:spPr/>
        <p:txBody>
          <a:bodyPr/>
          <a:lstStyle/>
          <a:p>
            <a:fld id="{3E5DDE10-01EB-004C-BFF1-772B727781FC}" type="slidenum">
              <a:rPr lang="en-US" smtClean="0"/>
              <a:t>70</a:t>
            </a:fld>
            <a:endParaRPr lang="en-US"/>
          </a:p>
        </p:txBody>
      </p:sp>
    </p:spTree>
    <p:extLst>
      <p:ext uri="{BB962C8B-B14F-4D97-AF65-F5344CB8AC3E}">
        <p14:creationId xmlns:p14="http://schemas.microsoft.com/office/powerpoint/2010/main" val="291486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a:t>
            </a:fld>
            <a:endParaRPr lang="en-US"/>
          </a:p>
        </p:txBody>
      </p:sp>
    </p:spTree>
    <p:extLst>
      <p:ext uri="{BB962C8B-B14F-4D97-AF65-F5344CB8AC3E}">
        <p14:creationId xmlns:p14="http://schemas.microsoft.com/office/powerpoint/2010/main" val="42505732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period that spans the changes in fashion also demonstrates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posture, stance, and movement. The 18</a:t>
            </a:r>
            <a:r>
              <a:rPr lang="en-US" baseline="30000" dirty="0"/>
              <a:t>th</a:t>
            </a:r>
            <a:r>
              <a:rPr lang="en-US" dirty="0"/>
              <a:t> century </a:t>
            </a:r>
            <a:r>
              <a:rPr lang="en-US" baseline="0" dirty="0"/>
              <a:t>    all the members of this family,  youngest--</a:t>
            </a:r>
            <a:r>
              <a:rPr lang="en-US" dirty="0"/>
              <a:t>even the dog.</a:t>
            </a:r>
            <a:r>
              <a:rPr lang="en-US"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 good leg”—</a:t>
            </a:r>
          </a:p>
        </p:txBody>
      </p:sp>
      <p:sp>
        <p:nvSpPr>
          <p:cNvPr id="4" name="Slide Number Placeholder 3"/>
          <p:cNvSpPr>
            <a:spLocks noGrp="1"/>
          </p:cNvSpPr>
          <p:nvPr>
            <p:ph type="sldNum" sz="quarter" idx="10"/>
          </p:nvPr>
        </p:nvSpPr>
        <p:spPr/>
        <p:txBody>
          <a:bodyPr/>
          <a:lstStyle/>
          <a:p>
            <a:fld id="{3E5DDE10-01EB-004C-BFF1-772B727781FC}" type="slidenum">
              <a:rPr lang="en-US" smtClean="0"/>
              <a:t>71</a:t>
            </a:fld>
            <a:endParaRPr lang="en-US"/>
          </a:p>
        </p:txBody>
      </p:sp>
    </p:spTree>
    <p:extLst>
      <p:ext uri="{BB962C8B-B14F-4D97-AF65-F5344CB8AC3E}">
        <p14:creationId xmlns:p14="http://schemas.microsoft.com/office/powerpoint/2010/main" val="3802384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stays include wall-to-wall boning and hoops to hold out the skirt</a:t>
            </a:r>
          </a:p>
          <a:p>
            <a:r>
              <a:rPr lang="en-US" dirty="0"/>
              <a:t>These aren’t actually the same stays – one is from the Kyoto Costume Museum, the other, slightly earlier, is from the Fleming Museum at the U of </a:t>
            </a:r>
            <a:r>
              <a:rPr lang="en-US" dirty="0" err="1"/>
              <a:t>vermont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72</a:t>
            </a:fld>
            <a:endParaRPr lang="en-US"/>
          </a:p>
        </p:txBody>
      </p:sp>
    </p:spTree>
    <p:extLst>
      <p:ext uri="{BB962C8B-B14F-4D97-AF65-F5344CB8AC3E}">
        <p14:creationId xmlns:p14="http://schemas.microsoft.com/office/powerpoint/2010/main" val="41362622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late 80s and early 90s , corset makers created increasingly complex boning patterns, custom made to fit the wearer, to achieve the desired shape. In this case, the shape is still conical, with that supports and contains the bust.</a:t>
            </a:r>
          </a:p>
        </p:txBody>
      </p:sp>
      <p:sp>
        <p:nvSpPr>
          <p:cNvPr id="4" name="Slide Number Placeholder 3"/>
          <p:cNvSpPr>
            <a:spLocks noGrp="1"/>
          </p:cNvSpPr>
          <p:nvPr>
            <p:ph type="sldNum" sz="quarter" idx="10"/>
          </p:nvPr>
        </p:nvSpPr>
        <p:spPr/>
        <p:txBody>
          <a:bodyPr/>
          <a:lstStyle/>
          <a:p>
            <a:fld id="{3E5DDE10-01EB-004C-BFF1-772B727781FC}" type="slidenum">
              <a:rPr lang="en-US" smtClean="0"/>
              <a:t>73</a:t>
            </a:fld>
            <a:endParaRPr lang="en-US"/>
          </a:p>
        </p:txBody>
      </p:sp>
    </p:spTree>
    <p:extLst>
      <p:ext uri="{BB962C8B-B14F-4D97-AF65-F5344CB8AC3E}">
        <p14:creationId xmlns:p14="http://schemas.microsoft.com/office/powerpoint/2010/main" val="8678995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this painful and disfiguring garment.</a:t>
            </a:r>
          </a:p>
        </p:txBody>
      </p:sp>
      <p:sp>
        <p:nvSpPr>
          <p:cNvPr id="4" name="Slide Number Placeholder 3"/>
          <p:cNvSpPr>
            <a:spLocks noGrp="1"/>
          </p:cNvSpPr>
          <p:nvPr>
            <p:ph type="sldNum" sz="quarter" idx="5"/>
          </p:nvPr>
        </p:nvSpPr>
        <p:spPr/>
        <p:txBody>
          <a:bodyPr/>
          <a:lstStyle/>
          <a:p>
            <a:fld id="{3E5DDE10-01EB-004C-BFF1-772B727781FC}" type="slidenum">
              <a:rPr lang="en-US" smtClean="0"/>
              <a:t>74</a:t>
            </a:fld>
            <a:endParaRPr lang="en-US"/>
          </a:p>
        </p:txBody>
      </p:sp>
    </p:spTree>
    <p:extLst>
      <p:ext uri="{BB962C8B-B14F-4D97-AF65-F5344CB8AC3E}">
        <p14:creationId xmlns:p14="http://schemas.microsoft.com/office/powerpoint/2010/main" val="15422910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the cues to show</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gentry: fashion, manners, knowledgeable, conversation,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grace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“mean girl” “</a:t>
            </a:r>
            <a:r>
              <a:rPr lang="en-US" sz="1200" kern="1200" dirty="0">
                <a:solidFill>
                  <a:schemeClr val="tx1"/>
                </a:solidFill>
                <a:effectLst/>
                <a:latin typeface="+mn-lt"/>
                <a:ea typeface="+mn-ea"/>
                <a:cs typeface="+mn-cs"/>
              </a:rPr>
              <a:t>You need not tell her so, but I thought her dress hideous the other night. I used to think she had some taste in dress, but I was ashamed of her at the concert. Something so formal and arrange in her air! And she sits so upright! My best love of course.</a:t>
            </a:r>
          </a:p>
          <a:p>
            <a:r>
              <a:rPr lang="en-US" sz="1200" kern="1200" dirty="0">
                <a:solidFill>
                  <a:schemeClr val="tx1"/>
                </a:solidFill>
                <a:effectLst/>
                <a:latin typeface="+mn-lt"/>
                <a:ea typeface="+mn-ea"/>
                <a:cs typeface="+mn-cs"/>
              </a:rPr>
              <a:t>Not</a:t>
            </a:r>
            <a:r>
              <a:rPr lang="en-US" sz="1200" kern="1200" baseline="0" dirty="0">
                <a:solidFill>
                  <a:schemeClr val="tx1"/>
                </a:solidFill>
                <a:effectLst/>
                <a:latin typeface="+mn-lt"/>
                <a:ea typeface="+mn-ea"/>
                <a:cs typeface="+mn-cs"/>
              </a:rPr>
              <a:t> wearing old clothes but still upright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75</a:t>
            </a:fld>
            <a:endParaRPr lang="en-US"/>
          </a:p>
        </p:txBody>
      </p:sp>
    </p:spTree>
    <p:extLst>
      <p:ext uri="{BB962C8B-B14F-4D97-AF65-F5344CB8AC3E}">
        <p14:creationId xmlns:p14="http://schemas.microsoft.com/office/powerpoint/2010/main" val="8382621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 us return to Austen, Thompson, weaponizing</a:t>
            </a:r>
          </a:p>
        </p:txBody>
      </p:sp>
      <p:sp>
        <p:nvSpPr>
          <p:cNvPr id="4" name="Slide Number Placeholder 3"/>
          <p:cNvSpPr>
            <a:spLocks noGrp="1"/>
          </p:cNvSpPr>
          <p:nvPr>
            <p:ph type="sldNum" sz="quarter" idx="10"/>
          </p:nvPr>
        </p:nvSpPr>
        <p:spPr/>
        <p:txBody>
          <a:bodyPr/>
          <a:lstStyle/>
          <a:p>
            <a:fld id="{9CCE9401-6419-7A47-A111-9825583A977A}" type="slidenum">
              <a:rPr lang="en-US" smtClean="0"/>
              <a:t>76</a:t>
            </a:fld>
            <a:endParaRPr lang="en-US"/>
          </a:p>
        </p:txBody>
      </p:sp>
    </p:spTree>
    <p:extLst>
      <p:ext uri="{BB962C8B-B14F-4D97-AF65-F5344CB8AC3E}">
        <p14:creationId xmlns:p14="http://schemas.microsoft.com/office/powerpoint/2010/main" val="1867721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 us return to Austen, Thompson, weaponizing</a:t>
            </a:r>
          </a:p>
        </p:txBody>
      </p:sp>
      <p:sp>
        <p:nvSpPr>
          <p:cNvPr id="4" name="Slide Number Placeholder 3"/>
          <p:cNvSpPr>
            <a:spLocks noGrp="1"/>
          </p:cNvSpPr>
          <p:nvPr>
            <p:ph type="sldNum" sz="quarter" idx="10"/>
          </p:nvPr>
        </p:nvSpPr>
        <p:spPr/>
        <p:txBody>
          <a:bodyPr/>
          <a:lstStyle/>
          <a:p>
            <a:fld id="{9CCE9401-6419-7A47-A111-9825583A977A}" type="slidenum">
              <a:rPr lang="en-US" smtClean="0"/>
              <a:t>77</a:t>
            </a:fld>
            <a:endParaRPr lang="en-US"/>
          </a:p>
        </p:txBody>
      </p:sp>
    </p:spTree>
    <p:extLst>
      <p:ext uri="{BB962C8B-B14F-4D97-AF65-F5344CB8AC3E}">
        <p14:creationId xmlns:p14="http://schemas.microsoft.com/office/powerpoint/2010/main" val="36429013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Henry can speak of fashion with impunity</a:t>
            </a:r>
          </a:p>
          <a:p>
            <a:r>
              <a:rPr lang="en-US" dirty="0"/>
              <a:t>A greatcoat was made</a:t>
            </a:r>
            <a:r>
              <a:rPr lang="en-US" baseline="0" dirty="0"/>
              <a:t> of “cloth” which was a synonym for wool. The capes were originally designed to keep off rain but they quickly became a fashion statement as well, as Catherine notes with admiration.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78</a:t>
            </a:fld>
            <a:endParaRPr lang="en-US"/>
          </a:p>
        </p:txBody>
      </p:sp>
    </p:spTree>
    <p:extLst>
      <p:ext uri="{BB962C8B-B14F-4D97-AF65-F5344CB8AC3E}">
        <p14:creationId xmlns:p14="http://schemas.microsoft.com/office/powerpoint/2010/main" val="18749368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a:t>
            </a:r>
            <a:r>
              <a:rPr lang="en-US" baseline="0" dirty="0"/>
              <a:t> elegant: compare to Northanger Abbey where Eleanor is described as “elegant” 1800</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24181102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1564124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a:t>savants</a:t>
            </a:r>
            <a:r>
              <a:rPr lang="en-US" dirty="0"/>
              <a:t> — scientists, engineers and scholars whose responsibility was to capture, not Egyptian soil, but Egyptian culture and history.” The ladies picked up the turban almost immediately. </a:t>
            </a:r>
          </a:p>
          <a:p>
            <a:r>
              <a:rPr lang="en-US" sz="1200" dirty="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a:p>
          <a:p>
            <a:pPr algn="r"/>
            <a:r>
              <a:rPr lang="en-US" sz="1200" i="1" dirty="0"/>
              <a:t>Mirror of Graces, </a:t>
            </a:r>
            <a:r>
              <a:rPr lang="en-US" sz="1200" dirty="0"/>
              <a:t> 1811 (p. 52)</a:t>
            </a:r>
            <a:endParaRPr lang="en-US" sz="1200" i="1" dirty="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1843586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1800 Robert Fellows, philanthropist, by </a:t>
            </a:r>
            <a:r>
              <a:rPr lang="en-US" dirty="0" err="1"/>
              <a:t>Edridge</a:t>
            </a:r>
            <a:r>
              <a:rPr lang="en-US" dirty="0"/>
              <a:t>. The fact that he is looking for a house</a:t>
            </a:r>
            <a:r>
              <a:rPr lang="en-US" baseline="0" dirty="0"/>
              <a:t> suggests a , possibly a grand father who was in trade.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19755420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Awareness of shooting jacket—the country life attire influence.</a:t>
            </a:r>
            <a:r>
              <a:rPr lang="en-US" baseline="0" dirty="0"/>
              <a:t> This picture is a bit deceptive as regards the quote. The rider would have walked to go shooting with the object to bring back birds. If hunting (hunting=fox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29145717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3E5DDE10-01EB-004C-BFF1-772B727781FC}" type="slidenum">
              <a:rPr lang="en-US" smtClean="0"/>
              <a:t>84</a:t>
            </a:fld>
            <a:endParaRPr lang="en-US"/>
          </a:p>
        </p:txBody>
      </p:sp>
    </p:spTree>
    <p:extLst>
      <p:ext uri="{BB962C8B-B14F-4D97-AF65-F5344CB8AC3E}">
        <p14:creationId xmlns:p14="http://schemas.microsoft.com/office/powerpoint/2010/main" val="17721899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a:t>
            </a:r>
            <a:r>
              <a:rPr lang="en-US" baseline="0" dirty="0"/>
              <a:t> elegant: compare to Northanger Abbey where Eleanor is described as “elegant”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18399152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86</a:t>
            </a:fld>
            <a:endParaRPr lang="en-US"/>
          </a:p>
        </p:txBody>
      </p:sp>
    </p:spTree>
    <p:extLst>
      <p:ext uri="{BB962C8B-B14F-4D97-AF65-F5344CB8AC3E}">
        <p14:creationId xmlns:p14="http://schemas.microsoft.com/office/powerpoint/2010/main" val="27816973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grace of movement in dance lessons, a required part of an upper-class education, </a:t>
            </a:r>
          </a:p>
          <a:p>
            <a:r>
              <a:rPr lang="en-US" sz="1200" kern="1200" dirty="0">
                <a:solidFill>
                  <a:schemeClr val="tx1"/>
                </a:solidFill>
                <a:effectLst/>
                <a:latin typeface="+mn-lt"/>
                <a:ea typeface="+mn-ea"/>
                <a:cs typeface="+mn-cs"/>
              </a:rPr>
              <a:t>Or mushrooms</a:t>
            </a:r>
          </a:p>
        </p:txBody>
      </p:sp>
      <p:sp>
        <p:nvSpPr>
          <p:cNvPr id="4" name="Slide Number Placeholder 3"/>
          <p:cNvSpPr>
            <a:spLocks noGrp="1"/>
          </p:cNvSpPr>
          <p:nvPr>
            <p:ph type="sldNum" sz="quarter" idx="10"/>
          </p:nvPr>
        </p:nvSpPr>
        <p:spPr/>
        <p:txBody>
          <a:bodyPr/>
          <a:lstStyle/>
          <a:p>
            <a:fld id="{9CCE9401-6419-7A47-A111-9825583A977A}" type="slidenum">
              <a:rPr lang="en-US" smtClean="0"/>
              <a:t>87</a:t>
            </a:fld>
            <a:endParaRPr lang="en-US"/>
          </a:p>
        </p:txBody>
      </p:sp>
    </p:spTree>
    <p:extLst>
      <p:ext uri="{BB962C8B-B14F-4D97-AF65-F5344CB8AC3E}">
        <p14:creationId xmlns:p14="http://schemas.microsoft.com/office/powerpoint/2010/main" val="13308431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39291294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From</a:t>
            </a:r>
            <a:r>
              <a:rPr lang="en-US" baseline="0" dirty="0"/>
              <a:t> the letters: </a:t>
            </a:r>
            <a:r>
              <a:rPr lang="en-US" sz="1200" kern="1200" dirty="0">
                <a:solidFill>
                  <a:schemeClr val="tx1"/>
                </a:solidFill>
                <a:effectLst/>
                <a:latin typeface="+mn-lt"/>
                <a:ea typeface="+mn-ea"/>
                <a:cs typeface="+mn-cs"/>
              </a:rPr>
              <a:t>Wednesday, 9 March 1814: I wear my gauze gown to-day, long sleeves and all. I shall see how they succeed, but as yet I have no reason to suppose long sleeves are allowable.) She is reassured that they are, and a couple weeks later that decision is confirmed in </a:t>
            </a:r>
            <a:r>
              <a:rPr lang="en-US" sz="1200" kern="1200" dirty="0" err="1">
                <a:solidFill>
                  <a:schemeClr val="tx1"/>
                </a:solidFill>
                <a:effectLst/>
                <a:latin typeface="+mn-lt"/>
                <a:ea typeface="+mn-ea"/>
                <a:cs typeface="+mn-cs"/>
              </a:rPr>
              <a:t>Ackermanns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using long sleeves is a safe bet because it was a fashion that came and went with regularity.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90</a:t>
            </a:fld>
            <a:endParaRPr lang="en-US"/>
          </a:p>
        </p:txBody>
      </p:sp>
    </p:spTree>
    <p:extLst>
      <p:ext uri="{BB962C8B-B14F-4D97-AF65-F5344CB8AC3E}">
        <p14:creationId xmlns:p14="http://schemas.microsoft.com/office/powerpoint/2010/main" val="41406562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91</a:t>
            </a:fld>
            <a:endParaRPr lang="en-US"/>
          </a:p>
        </p:txBody>
      </p:sp>
    </p:spTree>
    <p:extLst>
      <p:ext uri="{BB962C8B-B14F-4D97-AF65-F5344CB8AC3E}">
        <p14:creationId xmlns:p14="http://schemas.microsoft.com/office/powerpoint/2010/main" val="18192045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2685202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(From Candace </a:t>
            </a:r>
            <a:r>
              <a:rPr lang="en-US" sz="1200" dirty="0" err="1"/>
              <a:t>Hern’s</a:t>
            </a:r>
            <a:r>
              <a:rPr lang="en-US" sz="1200" dirty="0"/>
              <a:t> collection)</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a:t>
            </a:fld>
            <a:endParaRPr lang="en-US"/>
          </a:p>
        </p:txBody>
      </p:sp>
    </p:spTree>
    <p:extLst>
      <p:ext uri="{BB962C8B-B14F-4D97-AF65-F5344CB8AC3E}">
        <p14:creationId xmlns:p14="http://schemas.microsoft.com/office/powerpoint/2010/main" val="21079137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keep up</a:t>
            </a:r>
            <a:r>
              <a:rPr lang="en-US" baseline="0" dirty="0"/>
              <a:t>? From your dressmaker, friends, magazines. The rise in print publications of all kinds included the Ladies Magazine </a:t>
            </a:r>
            <a:r>
              <a:rPr lang="is-IS" sz="1200" b="0" i="0" kern="1200" dirty="0">
                <a:solidFill>
                  <a:schemeClr val="tx1"/>
                </a:solidFill>
                <a:effectLst/>
                <a:latin typeface="+mn-lt"/>
                <a:ea typeface="+mn-ea"/>
                <a:cs typeface="+mn-cs"/>
              </a:rPr>
              <a:t>(1770-1832)--recognised as the</a:t>
            </a:r>
            <a:r>
              <a:rPr lang="is-IS" sz="1200" b="0" i="0" kern="1200" baseline="0" dirty="0">
                <a:solidFill>
                  <a:schemeClr val="tx1"/>
                </a:solidFill>
                <a:effectLst/>
                <a:latin typeface="+mn-lt"/>
                <a:ea typeface="+mn-ea"/>
                <a:cs typeface="+mn-cs"/>
              </a:rPr>
              <a:t> first created specifically for women. </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93</a:t>
            </a:fld>
            <a:endParaRPr lang="en-US"/>
          </a:p>
        </p:txBody>
      </p:sp>
    </p:spTree>
    <p:extLst>
      <p:ext uri="{BB962C8B-B14F-4D97-AF65-F5344CB8AC3E}">
        <p14:creationId xmlns:p14="http://schemas.microsoft.com/office/powerpoint/2010/main" val="37584246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by the end of the century a new look was taking over. </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94</a:t>
            </a:fld>
            <a:endParaRPr lang="en-US"/>
          </a:p>
        </p:txBody>
      </p:sp>
    </p:spTree>
    <p:extLst>
      <p:ext uri="{BB962C8B-B14F-4D97-AF65-F5344CB8AC3E}">
        <p14:creationId xmlns:p14="http://schemas.microsoft.com/office/powerpoint/2010/main" val="13720131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 </a:t>
            </a:r>
            <a:r>
              <a:rPr lang="en-US" dirty="0"/>
              <a:t>silk, showing the richness of detail that became the hallmark of pelisses at this time.</a:t>
            </a:r>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17223357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96</a:t>
            </a:fld>
            <a:endParaRPr lang="en-US"/>
          </a:p>
        </p:txBody>
      </p:sp>
    </p:spTree>
    <p:extLst>
      <p:ext uri="{BB962C8B-B14F-4D97-AF65-F5344CB8AC3E}">
        <p14:creationId xmlns:p14="http://schemas.microsoft.com/office/powerpoint/2010/main" val="390110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343150"/>
            <a:ext cx="6477000" cy="1435608"/>
          </a:xfrm>
        </p:spPr>
        <p:txBody>
          <a:bodyPr vert="horz" lIns="45720" tIns="0" rIns="45720" bIns="0" rtlCol="0" anchor="b" anchorCtr="0">
            <a:noAutofit/>
          </a:bodyPr>
          <a:lstStyle>
            <a:lvl1pPr algn="l" defTabSz="685800" rtl="0" eaLnBrk="1" latinLnBrk="0" hangingPunct="1">
              <a:lnSpc>
                <a:spcPts val="3750"/>
              </a:lnSpc>
              <a:spcBef>
                <a:spcPct val="0"/>
              </a:spcBef>
              <a:buNone/>
              <a:defRPr sz="3450" kern="1200">
                <a:solidFill>
                  <a:schemeClr val="tx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2209800" y="3792474"/>
            <a:ext cx="6477000" cy="880566"/>
          </a:xfrm>
        </p:spPr>
        <p:txBody>
          <a:bodyPr vert="horz" lIns="91440" tIns="0" rIns="45720" bIns="0" rtlCol="0">
            <a:normAutofit/>
          </a:bodyPr>
          <a:lstStyle>
            <a:lvl1pPr marL="0" indent="0" algn="l" defTabSz="685800" rtl="0" eaLnBrk="1" latinLnBrk="0" hangingPunct="1">
              <a:lnSpc>
                <a:spcPts val="1950"/>
              </a:lnSpc>
              <a:spcBef>
                <a:spcPts val="0"/>
              </a:spcBef>
              <a:buSzPct val="90000"/>
              <a:buFontTx/>
              <a:buNone/>
              <a:defRPr sz="1650" kern="1200">
                <a:solidFill>
                  <a:schemeClr val="tx1"/>
                </a:solidFill>
                <a:latin typeface="+mn-lt"/>
                <a:ea typeface="+mn-ea"/>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57200" y="4725162"/>
            <a:ext cx="1984248" cy="205740"/>
          </a:xfrm>
        </p:spPr>
        <p:txBody>
          <a:bodyPr vert="horz" lIns="91440" tIns="45720" rIns="91440" bIns="45720" rtlCol="0" anchor="ctr"/>
          <a:lstStyle>
            <a:lvl1pPr marL="0" algn="l" defTabSz="685800" rtl="0" eaLnBrk="1" latinLnBrk="0" hangingPunct="1">
              <a:defRPr sz="825"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1/5/21</a:t>
            </a:fld>
            <a:endParaRPr lang="en-US">
              <a:solidFill>
                <a:prstClr val="black"/>
              </a:solidFill>
            </a:endParaRPr>
          </a:p>
        </p:txBody>
      </p:sp>
      <p:sp>
        <p:nvSpPr>
          <p:cNvPr id="5" name="Footer Placeholder 4"/>
          <p:cNvSpPr>
            <a:spLocks noGrp="1"/>
          </p:cNvSpPr>
          <p:nvPr>
            <p:ph type="ftr" sz="quarter" idx="11"/>
          </p:nvPr>
        </p:nvSpPr>
        <p:spPr>
          <a:xfrm>
            <a:off x="3959352" y="4725162"/>
            <a:ext cx="3813048" cy="205740"/>
          </a:xfrm>
        </p:spPr>
        <p:txBody>
          <a:bodyPr vert="horz" lIns="91440" tIns="45720" rIns="91440" bIns="45720" rtlCol="0" anchor="ctr"/>
          <a:lstStyle>
            <a:lvl1pPr marL="0" algn="l" defTabSz="685800" rtl="0" eaLnBrk="1" latinLnBrk="0" hangingPunct="1">
              <a:defRPr sz="825"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4725162"/>
            <a:ext cx="685800" cy="205740"/>
          </a:xfrm>
        </p:spPr>
        <p:txBody>
          <a:bodyPr vert="horz" lIns="91440" tIns="45720" rIns="91440" bIns="45720" rtlCol="0" anchor="ctr"/>
          <a:lstStyle>
            <a:lvl1pPr marL="0" algn="r" defTabSz="685800" rtl="0" eaLnBrk="1" latinLnBrk="0" hangingPunct="1">
              <a:defRPr sz="825"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301354"/>
            <a:ext cx="3566160" cy="1440180"/>
          </a:xfrm>
        </p:spPr>
        <p:txBody>
          <a:bodyPr/>
          <a:lstStyle>
            <a:lvl1pPr>
              <a:defRPr sz="1650"/>
            </a:lvl1pPr>
            <a:lvl2pPr>
              <a:defRPr sz="1500"/>
            </a:lvl2pPr>
            <a:lvl3pPr>
              <a:defRPr sz="1350"/>
            </a:lvl3pPr>
            <a:lvl4pPr>
              <a:defRPr sz="1350"/>
            </a:lvl4pPr>
            <a:lvl5pPr>
              <a:defRPr sz="1350"/>
            </a:lvl5pPr>
            <a:lvl6pPr marL="1718072" indent="-258366">
              <a:tabLst/>
              <a:defRPr sz="1350"/>
            </a:lvl6pPr>
            <a:lvl7pPr marL="1718072" indent="-258366">
              <a:tabLst/>
              <a:defRPr sz="1350"/>
            </a:lvl7pPr>
            <a:lvl8pPr marL="1718072" indent="-258366">
              <a:tabLst/>
              <a:defRPr sz="1350"/>
            </a:lvl8pPr>
            <a:lvl9pPr marL="1718072" indent="-258366">
              <a:tabLst/>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2903220"/>
            <a:ext cx="3566160" cy="1440180"/>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
          </p:nvPr>
        </p:nvSpPr>
        <p:spPr>
          <a:xfrm>
            <a:off x="914400" y="1301354"/>
            <a:ext cx="3566160" cy="3042047"/>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301354"/>
            <a:ext cx="3566160" cy="1440180"/>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2903220"/>
            <a:ext cx="3566160" cy="1440180"/>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4645152" y="1301354"/>
            <a:ext cx="3566160" cy="1440180"/>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2903220"/>
            <a:ext cx="3566160" cy="1440180"/>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267536"/>
            <a:ext cx="3563938" cy="871538"/>
          </a:xfrm>
        </p:spPr>
        <p:txBody>
          <a:bodyPr tIns="0" bIns="0" anchor="b"/>
          <a:lstStyle>
            <a:lvl1pPr algn="l">
              <a:lnSpc>
                <a:spcPts val="3450"/>
              </a:lnSpc>
              <a:defRPr sz="3150" b="1"/>
            </a:lvl1pPr>
          </a:lstStyle>
          <a:p>
            <a:r>
              <a:rPr lang="en-US"/>
              <a:t>Click to edit Master title style</a:t>
            </a:r>
            <a:endParaRPr/>
          </a:p>
        </p:txBody>
      </p:sp>
      <p:sp>
        <p:nvSpPr>
          <p:cNvPr id="3" name="Content Placeholder 2"/>
          <p:cNvSpPr>
            <a:spLocks noGrp="1"/>
          </p:cNvSpPr>
          <p:nvPr>
            <p:ph idx="1"/>
          </p:nvPr>
        </p:nvSpPr>
        <p:spPr>
          <a:xfrm>
            <a:off x="4667250" y="276367"/>
            <a:ext cx="3566160" cy="4220624"/>
          </a:xfrm>
        </p:spPr>
        <p:txBody>
          <a:bodyPr/>
          <a:lstStyle>
            <a:lvl1pPr>
              <a:defRPr sz="1650"/>
            </a:lvl1pPr>
            <a:lvl2pPr>
              <a:defRPr sz="1500"/>
            </a:lvl2pPr>
            <a:lvl3pPr>
              <a:defRPr sz="1350"/>
            </a:lvl3pPr>
            <a:lvl4pPr>
              <a:defRPr sz="1350"/>
            </a:lvl4pPr>
            <a:lvl5pPr>
              <a:defRPr sz="1350"/>
            </a:lvl5pPr>
            <a:lvl6pPr>
              <a:defRPr sz="1500"/>
            </a:lvl6pPr>
            <a:lvl7pPr marL="1718072" indent="-258366">
              <a:defRPr sz="1500"/>
            </a:lvl7pPr>
            <a:lvl8pPr marL="1718072" indent="-258366">
              <a:defRPr sz="1500"/>
            </a:lvl8pPr>
            <a:lvl9pPr marL="1718072" indent="-258366">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14398" y="2149523"/>
            <a:ext cx="3563938" cy="1622378"/>
          </a:xfrm>
        </p:spPr>
        <p:txBody>
          <a:bodyPr/>
          <a:lstStyle>
            <a:lvl1pPr marL="0" indent="0">
              <a:spcBef>
                <a:spcPts val="450"/>
              </a:spcBef>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143000"/>
            <a:ext cx="3566160" cy="871538"/>
          </a:xfrm>
        </p:spPr>
        <p:txBody>
          <a:bodyPr tIns="0" bIns="0" anchor="b"/>
          <a:lstStyle>
            <a:lvl1pPr algn="l">
              <a:lnSpc>
                <a:spcPts val="3450"/>
              </a:lnSpc>
              <a:defRPr sz="3150" b="1"/>
            </a:lvl1pPr>
          </a:lstStyle>
          <a:p>
            <a:r>
              <a:rPr lang="en-US"/>
              <a:t>Click to edit Master title style</a:t>
            </a:r>
            <a:endParaRPr/>
          </a:p>
        </p:txBody>
      </p:sp>
      <p:sp>
        <p:nvSpPr>
          <p:cNvPr id="4" name="Text Placeholder 3"/>
          <p:cNvSpPr>
            <a:spLocks noGrp="1"/>
          </p:cNvSpPr>
          <p:nvPr>
            <p:ph type="body" sz="half" idx="2"/>
          </p:nvPr>
        </p:nvSpPr>
        <p:spPr>
          <a:xfrm>
            <a:off x="5017544" y="2024987"/>
            <a:ext cx="3566160" cy="1622378"/>
          </a:xfrm>
        </p:spPr>
        <p:txBody>
          <a:bodyPr/>
          <a:lstStyle>
            <a:lvl1pPr marL="0" indent="0">
              <a:spcBef>
                <a:spcPts val="450"/>
              </a:spcBef>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9" y="379237"/>
            <a:ext cx="3850925" cy="4137206"/>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grpSp>
      <p:sp>
        <p:nvSpPr>
          <p:cNvPr id="12" name="Picture Placeholder 9"/>
          <p:cNvSpPr>
            <a:spLocks noGrp="1"/>
          </p:cNvSpPr>
          <p:nvPr>
            <p:ph type="pic" sz="quarter" idx="14"/>
          </p:nvPr>
        </p:nvSpPr>
        <p:spPr>
          <a:xfrm rot="21421631">
            <a:off x="808793" y="500671"/>
            <a:ext cx="3468664" cy="3843542"/>
          </a:xfrm>
          <a:solidFill>
            <a:schemeClr val="bg1">
              <a:lumMod val="85000"/>
            </a:schemeClr>
          </a:solidFill>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2640599"/>
            <a:ext cx="4088024" cy="2269515"/>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grpSp>
      <p:sp>
        <p:nvSpPr>
          <p:cNvPr id="17" name="Picture Placeholder 9"/>
          <p:cNvSpPr>
            <a:spLocks noGrp="1"/>
          </p:cNvSpPr>
          <p:nvPr>
            <p:ph type="pic" sz="quarter" idx="16"/>
          </p:nvPr>
        </p:nvSpPr>
        <p:spPr>
          <a:xfrm rot="21214351">
            <a:off x="491058" y="2761935"/>
            <a:ext cx="3704109" cy="2022812"/>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232774">
            <a:off x="169481" y="180942"/>
            <a:ext cx="4088024" cy="2269515"/>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grpSp>
      <p:sp>
        <p:nvSpPr>
          <p:cNvPr id="13" name="Picture Placeholder 9"/>
          <p:cNvSpPr>
            <a:spLocks noGrp="1"/>
          </p:cNvSpPr>
          <p:nvPr>
            <p:ph type="pic" sz="quarter" idx="15"/>
          </p:nvPr>
        </p:nvSpPr>
        <p:spPr>
          <a:xfrm rot="232774">
            <a:off x="347130" y="302278"/>
            <a:ext cx="3704109" cy="2022812"/>
          </a:xfrm>
          <a:solidFill>
            <a:schemeClr val="bg1">
              <a:lumMod val="85000"/>
            </a:schemeClr>
          </a:solid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5013434" y="1143000"/>
            <a:ext cx="3566160" cy="871538"/>
          </a:xfrm>
        </p:spPr>
        <p:txBody>
          <a:bodyPr tIns="0" bIns="0" anchor="b"/>
          <a:lstStyle>
            <a:lvl1pPr algn="l">
              <a:lnSpc>
                <a:spcPts val="3450"/>
              </a:lnSpc>
              <a:defRPr sz="3150" b="1"/>
            </a:lvl1pPr>
          </a:lstStyle>
          <a:p>
            <a:r>
              <a:rPr lang="en-US"/>
              <a:t>Click to edit Master title style</a:t>
            </a:r>
            <a:endParaRPr/>
          </a:p>
        </p:txBody>
      </p:sp>
      <p:sp>
        <p:nvSpPr>
          <p:cNvPr id="4" name="Text Placeholder 3"/>
          <p:cNvSpPr>
            <a:spLocks noGrp="1"/>
          </p:cNvSpPr>
          <p:nvPr>
            <p:ph type="body" sz="half" idx="2"/>
          </p:nvPr>
        </p:nvSpPr>
        <p:spPr>
          <a:xfrm>
            <a:off x="5013432" y="2024987"/>
            <a:ext cx="3566160" cy="1622378"/>
          </a:xfrm>
        </p:spPr>
        <p:txBody>
          <a:bodyPr/>
          <a:lstStyle>
            <a:lvl1pPr marL="0" indent="0">
              <a:spcBef>
                <a:spcPts val="450"/>
              </a:spcBef>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821780"/>
            <a:ext cx="7315200" cy="871538"/>
          </a:xfrm>
        </p:spPr>
        <p:txBody>
          <a:bodyPr tIns="0" bIns="0" anchor="b"/>
          <a:lstStyle>
            <a:lvl1pPr algn="l">
              <a:lnSpc>
                <a:spcPts val="3450"/>
              </a:lnSpc>
              <a:defRPr sz="2700" b="1"/>
            </a:lvl1pPr>
          </a:lstStyle>
          <a:p>
            <a:r>
              <a:rPr lang="en-US"/>
              <a:t>Click to edit Master title style</a:t>
            </a:r>
            <a:endParaRPr/>
          </a:p>
        </p:txBody>
      </p:sp>
      <p:grpSp>
        <p:nvGrpSpPr>
          <p:cNvPr id="3" name="Group 8"/>
          <p:cNvGrpSpPr/>
          <p:nvPr/>
        </p:nvGrpSpPr>
        <p:grpSpPr>
          <a:xfrm rot="232774">
            <a:off x="2059283" y="284325"/>
            <a:ext cx="5031327" cy="258248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grpSp>
      <p:sp>
        <p:nvSpPr>
          <p:cNvPr id="4" name="Text Placeholder 3"/>
          <p:cNvSpPr>
            <a:spLocks noGrp="1"/>
          </p:cNvSpPr>
          <p:nvPr>
            <p:ph type="body" sz="half" idx="2"/>
          </p:nvPr>
        </p:nvSpPr>
        <p:spPr>
          <a:xfrm>
            <a:off x="914400" y="3696552"/>
            <a:ext cx="7315200" cy="740978"/>
          </a:xfrm>
        </p:spPr>
        <p:txBody>
          <a:bodyPr/>
          <a:lstStyle>
            <a:lvl1pPr marL="0" indent="0">
              <a:spcBef>
                <a:spcPct val="0"/>
              </a:spcBef>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8" y="423423"/>
            <a:ext cx="4653577" cy="2304288"/>
          </a:xfrm>
          <a:solidFill>
            <a:schemeClr val="bg1">
              <a:lumMod val="85000"/>
            </a:schemeClr>
          </a:solidFill>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821780"/>
            <a:ext cx="7315200" cy="871538"/>
          </a:xfrm>
        </p:spPr>
        <p:txBody>
          <a:bodyPr tIns="0" bIns="0" anchor="b"/>
          <a:lstStyle>
            <a:lvl1pPr algn="l">
              <a:lnSpc>
                <a:spcPts val="3450"/>
              </a:lnSpc>
              <a:defRPr sz="2700" b="1"/>
            </a:lvl1pPr>
          </a:lstStyle>
          <a:p>
            <a:r>
              <a:rPr lang="en-US"/>
              <a:t>Click to edit Master title style</a:t>
            </a:r>
            <a:endParaRPr/>
          </a:p>
        </p:txBody>
      </p:sp>
      <p:grpSp>
        <p:nvGrpSpPr>
          <p:cNvPr id="3" name="Group 13"/>
          <p:cNvGrpSpPr/>
          <p:nvPr/>
        </p:nvGrpSpPr>
        <p:grpSpPr>
          <a:xfrm rot="21420000">
            <a:off x="113687" y="87276"/>
            <a:ext cx="3969060" cy="2779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grpSp>
      <p:sp>
        <p:nvSpPr>
          <p:cNvPr id="17" name="Picture Placeholder 9"/>
          <p:cNvSpPr>
            <a:spLocks noGrp="1"/>
          </p:cNvSpPr>
          <p:nvPr>
            <p:ph type="pic" sz="quarter" idx="17"/>
          </p:nvPr>
        </p:nvSpPr>
        <p:spPr>
          <a:xfrm rot="21420000">
            <a:off x="299152" y="228749"/>
            <a:ext cx="3598455" cy="2500676"/>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360000">
            <a:off x="4165480" y="242356"/>
            <a:ext cx="4792693" cy="2582484"/>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grpSp>
      <p:sp>
        <p:nvSpPr>
          <p:cNvPr id="13" name="Picture Placeholder 9"/>
          <p:cNvSpPr>
            <a:spLocks noGrp="1"/>
          </p:cNvSpPr>
          <p:nvPr>
            <p:ph type="pic" sz="quarter" idx="16"/>
          </p:nvPr>
        </p:nvSpPr>
        <p:spPr>
          <a:xfrm rot="360000">
            <a:off x="4336486" y="380751"/>
            <a:ext cx="4432860" cy="2304288"/>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914400" y="3694580"/>
            <a:ext cx="7315200" cy="742950"/>
          </a:xfrm>
        </p:spPr>
        <p:txBody>
          <a:bodyPr/>
          <a:lstStyle>
            <a:lvl1pPr marL="0" indent="0">
              <a:spcBef>
                <a:spcPct val="0"/>
              </a:spcBef>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3" y="338138"/>
            <a:ext cx="846083" cy="4018359"/>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914400" y="338138"/>
            <a:ext cx="5943600" cy="401835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2400300"/>
            <a:ext cx="8021782" cy="1657350"/>
          </a:xfrm>
        </p:spPr>
        <p:txBody>
          <a:bodyPr wrap="none" lIns="0" tIns="0" rIns="0" bIns="0" anchor="ctr" anchorCtr="0">
            <a:noAutofit/>
          </a:bodyPr>
          <a:lstStyle>
            <a:lvl1pPr marL="0" indent="0" algn="r">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ctrTitle"/>
          </p:nvPr>
        </p:nvSpPr>
        <p:spPr>
          <a:xfrm>
            <a:off x="3960813" y="2874821"/>
            <a:ext cx="4724400" cy="907473"/>
          </a:xfrm>
        </p:spPr>
        <p:txBody>
          <a:bodyPr lIns="45720" tIns="0" rIns="45720" bIns="0" anchor="b" anchorCtr="0">
            <a:noAutofit/>
          </a:bodyPr>
          <a:lstStyle>
            <a:lvl1pPr algn="l">
              <a:lnSpc>
                <a:spcPts val="3750"/>
              </a:lnSpc>
              <a:defRPr sz="3450"/>
            </a:lvl1pPr>
          </a:lstStyle>
          <a:p>
            <a:r>
              <a:rPr lang="en-US"/>
              <a:t>Click to edit Master title style</a:t>
            </a:r>
            <a:endParaRPr dirty="0"/>
          </a:p>
        </p:txBody>
      </p:sp>
      <p:sp>
        <p:nvSpPr>
          <p:cNvPr id="3" name="Subtitle 2"/>
          <p:cNvSpPr>
            <a:spLocks noGrp="1"/>
          </p:cNvSpPr>
          <p:nvPr>
            <p:ph type="subTitle" idx="1"/>
          </p:nvPr>
        </p:nvSpPr>
        <p:spPr>
          <a:xfrm>
            <a:off x="3960813" y="3792682"/>
            <a:ext cx="4724400" cy="867440"/>
          </a:xfrm>
        </p:spPr>
        <p:txBody>
          <a:bodyPr lIns="91440" tIns="0" rIns="45720" bIns="0">
            <a:normAutofit/>
          </a:bodyPr>
          <a:lstStyle>
            <a:lvl1pPr marL="0" indent="0" algn="l">
              <a:lnSpc>
                <a:spcPts val="1950"/>
              </a:lnSpc>
              <a:spcBef>
                <a:spcPct val="0"/>
              </a:spcBef>
              <a:buNone/>
              <a:defRPr sz="16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57200" y="4724058"/>
            <a:ext cx="1981200" cy="204788"/>
          </a:xfrm>
        </p:spPr>
        <p:txBody>
          <a:bodyPr/>
          <a:lstStyle>
            <a:lvl1pPr algn="l">
              <a:defRPr sz="825">
                <a:latin typeface="Rockwell" pitchFamily="18" charset="0"/>
              </a:defRPr>
            </a:lvl1pPr>
          </a:lstStyle>
          <a:p>
            <a:fld id="{B9B575F3-13FF-514A-8522-FF90188FF057}" type="datetimeFigureOut">
              <a:rPr lang="en-US" smtClean="0">
                <a:solidFill>
                  <a:prstClr val="black"/>
                </a:solidFill>
              </a:rPr>
              <a:pPr/>
              <a:t>1/5/21</a:t>
            </a:fld>
            <a:endParaRPr lang="en-US">
              <a:solidFill>
                <a:prstClr val="black"/>
              </a:solidFill>
            </a:endParaRPr>
          </a:p>
        </p:txBody>
      </p:sp>
      <p:sp>
        <p:nvSpPr>
          <p:cNvPr id="5" name="Footer Placeholder 4"/>
          <p:cNvSpPr>
            <a:spLocks noGrp="1"/>
          </p:cNvSpPr>
          <p:nvPr>
            <p:ph type="ftr" sz="quarter" idx="11"/>
          </p:nvPr>
        </p:nvSpPr>
        <p:spPr>
          <a:xfrm>
            <a:off x="3962400" y="4724058"/>
            <a:ext cx="3810000" cy="204788"/>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4734294"/>
            <a:ext cx="685800" cy="198817"/>
          </a:xfrm>
        </p:spPr>
        <p:txBody>
          <a:bodyPr/>
          <a:lstStyle>
            <a:lvl1pPr>
              <a:defRPr sz="825">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645921"/>
            <a:ext cx="7772400" cy="1021556"/>
          </a:xfrm>
        </p:spPr>
        <p:txBody>
          <a:bodyPr vert="horz" lIns="45720" tIns="0" rIns="45720" bIns="0" rtlCol="0" anchor="b" anchorCtr="0">
            <a:noAutofit/>
          </a:bodyPr>
          <a:lstStyle>
            <a:lvl1pPr algn="l" defTabSz="685800" rtl="0" eaLnBrk="1" latinLnBrk="0" hangingPunct="1">
              <a:lnSpc>
                <a:spcPts val="3750"/>
              </a:lnSpc>
              <a:spcBef>
                <a:spcPct val="0"/>
              </a:spcBef>
              <a:buNone/>
              <a:defRPr sz="3450" b="1" kern="1200" cap="none" baseline="0">
                <a:solidFill>
                  <a:schemeClr val="tx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57200" y="2667762"/>
            <a:ext cx="7772400" cy="740664"/>
          </a:xfrm>
        </p:spPr>
        <p:txBody>
          <a:bodyPr vert="horz" lIns="91440" tIns="0" rIns="45720" bIns="0" rtlCol="0" anchor="t" anchorCtr="0">
            <a:normAutofit/>
          </a:bodyPr>
          <a:lstStyle>
            <a:lvl1pPr marL="0" indent="0">
              <a:spcBef>
                <a:spcPts val="0"/>
              </a:spcBef>
              <a:buNone/>
              <a:defRPr sz="1650" kern="1200">
                <a:solidFill>
                  <a:schemeClr val="tx1"/>
                </a:solidFill>
                <a:latin typeface="+mn-lt"/>
                <a:ea typeface="+mn-ea"/>
                <a:cs typeface="+mn-cs"/>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marL="0" lvl="0" indent="0" algn="l" defTabSz="685800" rtl="0" eaLnBrk="1" latinLnBrk="0" hangingPunct="1">
              <a:spcBef>
                <a:spcPts val="1500"/>
              </a:spcBef>
              <a:buSzPct val="90000"/>
              <a:buFontTx/>
              <a:buNone/>
            </a:pPr>
            <a:r>
              <a:rPr lang="en-US"/>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4" y="1267385"/>
            <a:ext cx="8431303" cy="1657350"/>
          </a:xfrm>
        </p:spPr>
        <p:txBody>
          <a:bodyPr wrap="none" lIns="0" tIns="0" rIns="0" bIns="0" anchor="ctr" anchorCtr="0">
            <a:noAutofit/>
          </a:bodyPr>
          <a:lstStyle>
            <a:lvl1pPr marL="0" indent="0" algn="l">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915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title"/>
          </p:nvPr>
        </p:nvSpPr>
        <p:spPr>
          <a:xfrm>
            <a:off x="457201" y="1647265"/>
            <a:ext cx="5334000" cy="1021556"/>
          </a:xfrm>
        </p:spPr>
        <p:txBody>
          <a:bodyPr lIns="45720" tIns="0" rIns="45720" bIns="0" anchor="b" anchorCtr="0"/>
          <a:lstStyle>
            <a:lvl1pPr algn="l">
              <a:lnSpc>
                <a:spcPts val="3750"/>
              </a:lnSpc>
              <a:defRPr sz="3450" b="1" cap="none" baseline="0"/>
            </a:lvl1pPr>
          </a:lstStyle>
          <a:p>
            <a:r>
              <a:rPr lang="en-US"/>
              <a:t>Click to edit Master title style</a:t>
            </a:r>
            <a:endParaRPr/>
          </a:p>
        </p:txBody>
      </p:sp>
      <p:sp>
        <p:nvSpPr>
          <p:cNvPr id="3" name="Text Placeholder 2"/>
          <p:cNvSpPr>
            <a:spLocks noGrp="1"/>
          </p:cNvSpPr>
          <p:nvPr>
            <p:ph type="body" idx="1"/>
          </p:nvPr>
        </p:nvSpPr>
        <p:spPr>
          <a:xfrm>
            <a:off x="457200" y="2670464"/>
            <a:ext cx="5334000" cy="737315"/>
          </a:xfrm>
        </p:spPr>
        <p:txBody>
          <a:bodyPr tIns="0" rIns="45720" bIns="0" anchor="t" anchorCtr="0"/>
          <a:lstStyle>
            <a:lvl1pPr marL="0" indent="0">
              <a:spcBef>
                <a:spcPct val="0"/>
              </a:spcBef>
              <a:buNone/>
              <a:defRPr sz="16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152775" y="3052353"/>
            <a:ext cx="5538788" cy="871538"/>
          </a:xfrm>
        </p:spPr>
        <p:txBody>
          <a:bodyPr tIns="0" bIns="0" anchor="b"/>
          <a:lstStyle>
            <a:lvl1pPr algn="l">
              <a:lnSpc>
                <a:spcPts val="3450"/>
              </a:lnSpc>
              <a:defRPr sz="3450" b="1"/>
            </a:lvl1pPr>
          </a:lstStyle>
          <a:p>
            <a:r>
              <a:rPr lang="en-US"/>
              <a:t>Click to edit Master title style</a:t>
            </a:r>
            <a:endParaRPr/>
          </a:p>
        </p:txBody>
      </p:sp>
      <p:grpSp>
        <p:nvGrpSpPr>
          <p:cNvPr id="3" name="Group 8"/>
          <p:cNvGrpSpPr/>
          <p:nvPr/>
        </p:nvGrpSpPr>
        <p:grpSpPr>
          <a:xfrm rot="21240000">
            <a:off x="654353" y="333885"/>
            <a:ext cx="5416247" cy="2722626"/>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latin typeface="Goudy Old Style"/>
              </a:endParaRPr>
            </a:p>
          </p:txBody>
        </p:sp>
      </p:grpSp>
      <p:sp>
        <p:nvSpPr>
          <p:cNvPr id="12" name="Picture Placeholder 9"/>
          <p:cNvSpPr>
            <a:spLocks noGrp="1"/>
          </p:cNvSpPr>
          <p:nvPr>
            <p:ph type="pic" sz="quarter" idx="15"/>
          </p:nvPr>
        </p:nvSpPr>
        <p:spPr>
          <a:xfrm rot="21240000">
            <a:off x="857678" y="474474"/>
            <a:ext cx="5009597" cy="2441448"/>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3158117" y="3923180"/>
            <a:ext cx="5532958" cy="648820"/>
          </a:xfrm>
        </p:spPr>
        <p:txBody>
          <a:bodyPr/>
          <a:lstStyle>
            <a:lvl1pPr marL="0" indent="0">
              <a:spcBef>
                <a:spcPct val="0"/>
              </a:spcBef>
              <a:buNone/>
              <a:defRPr sz="16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301354"/>
            <a:ext cx="3566160" cy="3042047"/>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48200" y="1301354"/>
            <a:ext cx="3566160" cy="3042047"/>
          </a:xfrm>
        </p:spPr>
        <p:txBody>
          <a:bodyPr/>
          <a:lstStyle>
            <a:lvl1pPr>
              <a:defRPr sz="1650"/>
            </a:lvl1pPr>
            <a:lvl2pPr>
              <a:defRPr sz="1500"/>
            </a:lvl2pPr>
            <a:lvl3pPr>
              <a:defRPr sz="1350"/>
            </a:lvl3pPr>
            <a:lvl4pPr>
              <a:defRPr sz="1350"/>
            </a:lvl4pPr>
            <a:lvl5pPr>
              <a:defRPr sz="1350"/>
            </a:lvl5pPr>
            <a:lvl6pPr marL="1718072" indent="-258366">
              <a:defRPr sz="1350"/>
            </a:lvl6pPr>
            <a:lvl7pPr marL="1718072" indent="-258366">
              <a:defRPr sz="1350"/>
            </a:lvl7pPr>
            <a:lvl8pPr marL="1718072" indent="-258366">
              <a:defRPr sz="1350"/>
            </a:lvl8pPr>
            <a:lvl9pPr marL="1718072" indent="-258366">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71326" y="1064525"/>
            <a:ext cx="3200400" cy="438026"/>
          </a:xfrm>
        </p:spPr>
        <p:txBody>
          <a:bodyPr anchor="b"/>
          <a:lstStyle>
            <a:lvl1pPr marL="0" indent="0" algn="ctr">
              <a:spcBef>
                <a:spcPct val="0"/>
              </a:spcBef>
              <a:buNone/>
              <a:defRPr sz="1650" b="0">
                <a:solidFill>
                  <a:schemeClr val="tx2">
                    <a:lumMod val="60000"/>
                    <a:lumOff val="40000"/>
                  </a:schemeClr>
                </a:solidFill>
                <a:latin typeface="Impact"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97367" y="1631157"/>
            <a:ext cx="3566160" cy="2712244"/>
          </a:xfrm>
        </p:spPr>
        <p:txBody>
          <a:bodyPr/>
          <a:lstStyle>
            <a:lvl1pPr>
              <a:defRPr sz="1650"/>
            </a:lvl1pPr>
            <a:lvl2pPr>
              <a:defRPr sz="1500"/>
            </a:lvl2pPr>
            <a:lvl3pPr>
              <a:defRPr sz="1350"/>
            </a:lvl3pPr>
            <a:lvl4pPr>
              <a:defRPr sz="1200"/>
            </a:lvl4pPr>
            <a:lvl5pPr>
              <a:defRPr sz="1200"/>
            </a:lvl5pPr>
            <a:lvl6pPr marL="1718072" indent="-258366">
              <a:defRPr sz="1200"/>
            </a:lvl6pPr>
            <a:lvl7pPr marL="1718072" indent="-258366">
              <a:defRPr sz="1200"/>
            </a:lvl7pPr>
            <a:lvl8pPr marL="1718072" indent="-258366">
              <a:defRPr sz="1200"/>
            </a:lvl8pPr>
            <a:lvl9pPr marL="1718072" indent="-258366">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930247" y="1064525"/>
            <a:ext cx="3200400" cy="438026"/>
          </a:xfrm>
        </p:spPr>
        <p:txBody>
          <a:bodyPr anchor="b"/>
          <a:lstStyle>
            <a:lvl1pPr marL="0" indent="0" algn="ctr">
              <a:spcBef>
                <a:spcPct val="0"/>
              </a:spcBef>
              <a:buNone/>
              <a:defRPr sz="1650" b="0">
                <a:solidFill>
                  <a:schemeClr val="tx2">
                    <a:lumMod val="60000"/>
                    <a:lumOff val="40000"/>
                  </a:schemeClr>
                </a:solidFill>
                <a:latin typeface="Impact"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6514" y="1631157"/>
            <a:ext cx="3566160" cy="2712244"/>
          </a:xfrm>
        </p:spPr>
        <p:txBody>
          <a:bodyPr/>
          <a:lstStyle>
            <a:lvl1pPr>
              <a:defRPr sz="1650"/>
            </a:lvl1pPr>
            <a:lvl2pPr>
              <a:defRPr sz="1500"/>
            </a:lvl2pPr>
            <a:lvl3pPr>
              <a:defRPr sz="1350"/>
            </a:lvl3pPr>
            <a:lvl4pPr>
              <a:defRPr sz="1200"/>
            </a:lvl4pPr>
            <a:lvl5pPr>
              <a:defRPr sz="1200"/>
            </a:lvl5pPr>
            <a:lvl6pPr marL="1718072" indent="-258366">
              <a:defRPr sz="1200"/>
            </a:lvl6pPr>
            <a:lvl7pPr marL="1718072" indent="-258366">
              <a:defRPr sz="1200"/>
            </a:lvl7pPr>
            <a:lvl8pPr marL="1718072" indent="-258366">
              <a:defRPr sz="1200"/>
            </a:lvl8pPr>
            <a:lvl9pPr marL="1718072" indent="-258366">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40" y="1422781"/>
            <a:ext cx="3228975" cy="107156"/>
          </a:xfrm>
          <a:prstGeom prst="rect">
            <a:avLst/>
          </a:prstGeom>
        </p:spPr>
      </p:pic>
      <p:pic>
        <p:nvPicPr>
          <p:cNvPr id="13" name="Picture 12" descr="Comparison-Underline.png"/>
          <p:cNvPicPr>
            <a:picLocks noChangeAspect="1"/>
          </p:cNvPicPr>
          <p:nvPr/>
        </p:nvPicPr>
        <p:blipFill>
          <a:blip r:embed="rId2"/>
          <a:stretch>
            <a:fillRect/>
          </a:stretch>
        </p:blipFill>
        <p:spPr>
          <a:xfrm>
            <a:off x="4915961" y="1422781"/>
            <a:ext cx="3228975" cy="107156"/>
          </a:xfrm>
          <a:prstGeom prst="rect">
            <a:avLst/>
          </a:prstGeom>
        </p:spPr>
      </p:pic>
      <p:pic>
        <p:nvPicPr>
          <p:cNvPr id="12" name="Picture 11" descr="Comparison-Underline.png"/>
          <p:cNvPicPr>
            <a:picLocks noChangeAspect="1"/>
          </p:cNvPicPr>
          <p:nvPr/>
        </p:nvPicPr>
        <p:blipFill>
          <a:blip r:embed="rId2"/>
          <a:stretch>
            <a:fillRect/>
          </a:stretch>
        </p:blipFill>
        <p:spPr>
          <a:xfrm>
            <a:off x="957040" y="1422781"/>
            <a:ext cx="3228975" cy="107156"/>
          </a:xfrm>
          <a:prstGeom prst="rect">
            <a:avLst/>
          </a:prstGeom>
        </p:spPr>
      </p:pic>
      <p:pic>
        <p:nvPicPr>
          <p:cNvPr id="14" name="Picture 13" descr="Comparison-Underline.png"/>
          <p:cNvPicPr>
            <a:picLocks noChangeAspect="1"/>
          </p:cNvPicPr>
          <p:nvPr/>
        </p:nvPicPr>
        <p:blipFill>
          <a:blip r:embed="rId2"/>
          <a:stretch>
            <a:fillRect/>
          </a:stretch>
        </p:blipFill>
        <p:spPr>
          <a:xfrm>
            <a:off x="4915961" y="1422781"/>
            <a:ext cx="3228975" cy="107156"/>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301354"/>
            <a:ext cx="7315200" cy="1440180"/>
          </a:xfrm>
        </p:spPr>
        <p:txBody>
          <a:bodyPr/>
          <a:lstStyle>
            <a:lvl1pPr>
              <a:defRPr sz="1650"/>
            </a:lvl1pPr>
            <a:lvl2pPr>
              <a:defRPr sz="150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1/5/21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2903220"/>
            <a:ext cx="7315200" cy="1440180"/>
          </a:xfrm>
        </p:spPr>
        <p:txBody>
          <a:bodyPr/>
          <a:lstStyle>
            <a:lvl1pPr>
              <a:defRPr sz="1650"/>
            </a:lvl1pPr>
            <a:lvl2pPr>
              <a:defRPr sz="150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BF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377428"/>
            <a:ext cx="7313613" cy="651272"/>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914401" y="1301353"/>
            <a:ext cx="7313613" cy="30420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7663438" y="4735846"/>
            <a:ext cx="1295400" cy="198817"/>
          </a:xfrm>
          <a:prstGeom prst="rect">
            <a:avLst/>
          </a:prstGeom>
        </p:spPr>
        <p:txBody>
          <a:bodyPr vert="horz" lIns="91440" tIns="45720" rIns="91440" bIns="45720" rtlCol="0" anchor="ctr"/>
          <a:lstStyle>
            <a:lvl1pPr algn="r">
              <a:defRPr sz="825">
                <a:solidFill>
                  <a:schemeClr val="tx1"/>
                </a:solidFill>
                <a:latin typeface="Rockwell" pitchFamily="18" charset="0"/>
              </a:defRPr>
            </a:lvl1pPr>
          </a:lstStyle>
          <a:p>
            <a:fld id="{B9B575F3-13FF-514A-8522-FF90188FF057}" type="datetimeFigureOut">
              <a:rPr lang="en-US" smtClean="0">
                <a:solidFill>
                  <a:prstClr val="black"/>
                </a:solidFill>
              </a:rPr>
              <a:pPr/>
              <a:t>1/5/21</a:t>
            </a:fld>
            <a:endParaRPr lang="en-US">
              <a:solidFill>
                <a:prstClr val="black"/>
              </a:solidFill>
            </a:endParaRPr>
          </a:p>
        </p:txBody>
      </p:sp>
      <p:sp>
        <p:nvSpPr>
          <p:cNvPr id="5" name="Footer Placeholder 4"/>
          <p:cNvSpPr>
            <a:spLocks noGrp="1"/>
          </p:cNvSpPr>
          <p:nvPr>
            <p:ph type="ftr" sz="quarter" idx="3"/>
          </p:nvPr>
        </p:nvSpPr>
        <p:spPr>
          <a:xfrm>
            <a:off x="3942608" y="4729348"/>
            <a:ext cx="3717967" cy="194459"/>
          </a:xfrm>
          <a:prstGeom prst="rect">
            <a:avLst/>
          </a:prstGeom>
        </p:spPr>
        <p:txBody>
          <a:bodyPr vert="horz" lIns="91440" tIns="45720" rIns="91440" bIns="45720" rtlCol="0" anchor="ctr"/>
          <a:lstStyle>
            <a:lvl1pPr algn="r">
              <a:defRPr sz="825">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4107073"/>
            <a:ext cx="1483056" cy="638886"/>
          </a:xfrm>
          <a:prstGeom prst="rect">
            <a:avLst/>
          </a:prstGeom>
        </p:spPr>
        <p:txBody>
          <a:bodyPr vert="horz" lIns="91440" tIns="45720" rIns="91440" bIns="45720" rtlCol="0" anchor="ctr"/>
          <a:lstStyle>
            <a:lvl1pPr algn="r">
              <a:defRPr sz="615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685800" rtl="0" eaLnBrk="1" latinLnBrk="0" hangingPunct="1">
        <a:spcBef>
          <a:spcPct val="0"/>
        </a:spcBef>
        <a:buNone/>
        <a:defRPr sz="3450" kern="1200">
          <a:solidFill>
            <a:schemeClr val="tx1"/>
          </a:solidFill>
          <a:latin typeface="+mj-lt"/>
          <a:ea typeface="+mj-ea"/>
          <a:cs typeface="+mj-cs"/>
        </a:defRPr>
      </a:lvl1pPr>
    </p:titleStyle>
    <p:bodyStyle>
      <a:lvl1pPr marL="347663" indent="-347663" algn="l" defTabSz="685800" rtl="0" eaLnBrk="1" latinLnBrk="0" hangingPunct="1">
        <a:spcBef>
          <a:spcPts val="1500"/>
        </a:spcBef>
        <a:buSzPct val="90000"/>
        <a:buFontTx/>
        <a:buBlip>
          <a:blip r:embed="rId22"/>
        </a:buBlip>
        <a:defRPr sz="1800" kern="1200">
          <a:solidFill>
            <a:schemeClr val="tx1"/>
          </a:solidFill>
          <a:latin typeface="+mn-lt"/>
          <a:ea typeface="+mn-ea"/>
          <a:cs typeface="+mn-cs"/>
        </a:defRPr>
      </a:lvl1pPr>
      <a:lvl2pPr marL="685800" indent="-342900" algn="l" defTabSz="685800" rtl="0" eaLnBrk="1" latinLnBrk="0" hangingPunct="1">
        <a:spcBef>
          <a:spcPts val="450"/>
        </a:spcBef>
        <a:buSzPct val="90000"/>
        <a:buFontTx/>
        <a:buBlip>
          <a:blip r:embed="rId23"/>
        </a:buBlip>
        <a:defRPr sz="1650" kern="1200">
          <a:solidFill>
            <a:schemeClr val="tx1"/>
          </a:solidFill>
          <a:latin typeface="+mn-lt"/>
          <a:ea typeface="+mn-ea"/>
          <a:cs typeface="+mn-cs"/>
        </a:defRPr>
      </a:lvl2pPr>
      <a:lvl3pPr marL="941785" indent="-255985" algn="l" defTabSz="685800" rtl="0" eaLnBrk="1" latinLnBrk="0" hangingPunct="1">
        <a:spcBef>
          <a:spcPts val="450"/>
        </a:spcBef>
        <a:buSzPct val="90000"/>
        <a:buFontTx/>
        <a:buBlip>
          <a:blip r:embed="rId24"/>
        </a:buBlip>
        <a:defRPr sz="1500" kern="1200">
          <a:solidFill>
            <a:schemeClr val="tx1"/>
          </a:solidFill>
          <a:latin typeface="+mn-lt"/>
          <a:ea typeface="+mn-ea"/>
          <a:cs typeface="+mn-cs"/>
        </a:defRPr>
      </a:lvl3pPr>
      <a:lvl4pPr marL="1197769" indent="-255985" algn="l" defTabSz="685800" rtl="0" eaLnBrk="1" latinLnBrk="0" hangingPunct="1">
        <a:spcBef>
          <a:spcPts val="450"/>
        </a:spcBef>
        <a:buSzPct val="90000"/>
        <a:buFontTx/>
        <a:buBlip>
          <a:blip r:embed="rId24"/>
        </a:buBlip>
        <a:defRPr sz="1350" kern="1200">
          <a:solidFill>
            <a:schemeClr val="tx1"/>
          </a:solidFill>
          <a:latin typeface="+mn-lt"/>
          <a:ea typeface="+mn-ea"/>
          <a:cs typeface="+mn-cs"/>
        </a:defRPr>
      </a:lvl4pPr>
      <a:lvl5pPr marL="1453754" indent="-255985" algn="l" defTabSz="685800" rtl="0" eaLnBrk="1" latinLnBrk="0" hangingPunct="1">
        <a:spcBef>
          <a:spcPts val="450"/>
        </a:spcBef>
        <a:buSzPct val="90000"/>
        <a:buFontTx/>
        <a:buBlip>
          <a:blip r:embed="rId24"/>
        </a:buBlip>
        <a:defRPr sz="1350" kern="1200">
          <a:solidFill>
            <a:schemeClr val="tx1"/>
          </a:solidFill>
          <a:latin typeface="+mn-lt"/>
          <a:ea typeface="+mn-ea"/>
          <a:cs typeface="+mn-cs"/>
        </a:defRPr>
      </a:lvl5pPr>
      <a:lvl6pPr marL="1718072" indent="-258366" algn="l" defTabSz="685800" rtl="0" eaLnBrk="1" latinLnBrk="0" hangingPunct="1">
        <a:spcBef>
          <a:spcPct val="20000"/>
        </a:spcBef>
        <a:buSzPct val="90000"/>
        <a:buFontTx/>
        <a:buBlip>
          <a:blip r:embed="rId22"/>
        </a:buBlip>
        <a:defRPr lang="en-US" sz="1350" kern="1200" dirty="0" smtClean="0">
          <a:solidFill>
            <a:schemeClr val="tx1"/>
          </a:solidFill>
          <a:latin typeface="+mn-lt"/>
          <a:ea typeface="+mn-ea"/>
          <a:cs typeface="+mn-cs"/>
        </a:defRPr>
      </a:lvl6pPr>
      <a:lvl7pPr marL="1969294" indent="-258366" algn="l" defTabSz="685800" rtl="0" eaLnBrk="1" latinLnBrk="0" hangingPunct="1">
        <a:spcBef>
          <a:spcPct val="20000"/>
        </a:spcBef>
        <a:buSzPct val="90000"/>
        <a:buFontTx/>
        <a:buBlip>
          <a:blip r:embed="rId24"/>
        </a:buBlip>
        <a:defRPr lang="en-US" sz="1350" kern="1200" dirty="0" smtClean="0">
          <a:solidFill>
            <a:schemeClr val="tx1"/>
          </a:solidFill>
          <a:latin typeface="+mn-lt"/>
          <a:ea typeface="+mn-ea"/>
          <a:cs typeface="+mn-cs"/>
        </a:defRPr>
      </a:lvl7pPr>
      <a:lvl8pPr marL="2227660" indent="-258366" algn="l" defTabSz="685800" rtl="0" eaLnBrk="1" latinLnBrk="0" hangingPunct="1">
        <a:spcBef>
          <a:spcPct val="20000"/>
        </a:spcBef>
        <a:buSzPct val="90000"/>
        <a:buFontTx/>
        <a:buBlip>
          <a:blip r:embed="rId22"/>
        </a:buBlip>
        <a:defRPr lang="en-US" sz="1350" kern="1200" dirty="0" smtClean="0">
          <a:solidFill>
            <a:schemeClr val="tx1"/>
          </a:solidFill>
          <a:latin typeface="+mn-lt"/>
          <a:ea typeface="+mn-ea"/>
          <a:cs typeface="+mn-cs"/>
        </a:defRPr>
      </a:lvl8pPr>
      <a:lvl9pPr marL="2484835" indent="-258366" algn="l" defTabSz="685800" rtl="0" eaLnBrk="1" latinLnBrk="0" hangingPunct="1">
        <a:spcBef>
          <a:spcPct val="20000"/>
        </a:spcBef>
        <a:buSzPct val="90000"/>
        <a:buFontTx/>
        <a:buBlip>
          <a:blip r:embed="rId23"/>
        </a:buBlip>
        <a:defRPr lang="en-US" sz="1350" kern="1200" dirty="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7.wdp"/><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microsoft.com/office/2007/relationships/hdphoto" Target="../media/hdphoto8.wdp"/><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46.jpe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microsoft.com/office/2007/relationships/hdphoto" Target="../media/hdphoto13.wdp"/><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8.jpe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microsoft.com/office/2007/relationships/hdphoto" Target="../media/hdphoto15.wdp"/></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65.jpg"/><Relationship Id="rId4" Type="http://schemas.microsoft.com/office/2007/relationships/hdphoto" Target="../media/hdphoto16.wdp"/></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67.jpeg"/><Relationship Id="rId4" Type="http://schemas.microsoft.com/office/2007/relationships/hdphoto" Target="../media/hdphoto17.wdp"/></Relationships>
</file>

<file path=ppt/slides/_rels/slide3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microsoft.com/office/2007/relationships/hdphoto" Target="../media/hdphoto19.wdp"/></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microsoft.com/office/2007/relationships/hdphoto" Target="../media/hdphoto21.wdp"/><Relationship Id="rId5" Type="http://schemas.openxmlformats.org/officeDocument/2006/relationships/image" Target="../media/image71.png"/><Relationship Id="rId4" Type="http://schemas.microsoft.com/office/2007/relationships/hdphoto" Target="../media/hdphoto20.wdp"/></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73.jpg"/><Relationship Id="rId4" Type="http://schemas.microsoft.com/office/2007/relationships/hdphoto" Target="../media/hdphoto22.wdp"/></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5.wdp"/></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76.jp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image" Target="../media/image78.jp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82.jpg"/><Relationship Id="rId4" Type="http://schemas.microsoft.com/office/2007/relationships/hdphoto" Target="../media/hdphoto23.wdp"/></Relationships>
</file>

<file path=ppt/slides/_rels/slide4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microsoft.com/office/2007/relationships/hdphoto" Target="../media/hdphoto24.wdp"/><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88.jpe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microsoft.com/office/2007/relationships/hdphoto" Target="../media/hdphoto26.wdp"/><Relationship Id="rId5" Type="http://schemas.openxmlformats.org/officeDocument/2006/relationships/image" Target="../media/image93.jpeg"/><Relationship Id="rId4" Type="http://schemas.microsoft.com/office/2007/relationships/hdphoto" Target="../media/hdphoto25.wdp"/></Relationships>
</file>

<file path=ppt/slides/_rels/slide48.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94.jpeg"/><Relationship Id="rId7" Type="http://schemas.openxmlformats.org/officeDocument/2006/relationships/image" Target="../media/image96.jpe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microsoft.com/office/2007/relationships/hdphoto" Target="../media/hdphoto28.wdp"/><Relationship Id="rId5" Type="http://schemas.openxmlformats.org/officeDocument/2006/relationships/image" Target="../media/image95.jpeg"/><Relationship Id="rId4" Type="http://schemas.microsoft.com/office/2007/relationships/hdphoto" Target="../media/hdphoto27.wdp"/></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microsoft.com/office/2007/relationships/hdphoto" Target="../media/hdphoto31.wdp"/><Relationship Id="rId5" Type="http://schemas.openxmlformats.org/officeDocument/2006/relationships/image" Target="../media/image98.jpeg"/><Relationship Id="rId4" Type="http://schemas.microsoft.com/office/2007/relationships/hdphoto" Target="../media/hdphoto30.wdp"/></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microsoft.com/office/2007/relationships/hdphoto" Target="../media/hdphoto33.wdp"/><Relationship Id="rId5" Type="http://schemas.openxmlformats.org/officeDocument/2006/relationships/image" Target="../media/image100.jpeg"/><Relationship Id="rId4" Type="http://schemas.microsoft.com/office/2007/relationships/hdphoto" Target="../media/hdphoto32.wdp"/></Relationships>
</file>

<file path=ppt/slides/_rels/slide51.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101.jpeg"/><Relationship Id="rId7" Type="http://schemas.openxmlformats.org/officeDocument/2006/relationships/image" Target="../media/image103.jpe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microsoft.com/office/2007/relationships/hdphoto" Target="../media/hdphoto35.wdp"/><Relationship Id="rId5" Type="http://schemas.openxmlformats.org/officeDocument/2006/relationships/image" Target="../media/image102.jpeg"/><Relationship Id="rId4" Type="http://schemas.microsoft.com/office/2007/relationships/hdphoto" Target="../media/hdphoto34.wdp"/><Relationship Id="rId9"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microsoft.com/office/2007/relationships/hdphoto" Target="../media/hdphoto38.wdp"/><Relationship Id="rId5" Type="http://schemas.openxmlformats.org/officeDocument/2006/relationships/image" Target="../media/image106.jpeg"/><Relationship Id="rId4" Type="http://schemas.microsoft.com/office/2007/relationships/hdphoto" Target="../media/hdphoto37.wdp"/></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15.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19.jpg"/></Relationships>
</file>

<file path=ppt/slides/_rels/slide6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microsoft.com/office/2007/relationships/hdphoto" Target="../media/hdphoto39.wdp"/><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microsoft.com/office/2007/relationships/hdphoto" Target="../media/hdphoto40.wdp"/></Relationships>
</file>

<file path=ppt/slides/_rels/slide7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33.jpg"/></Relationships>
</file>

<file path=ppt/slides/_rels/slide7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35.jpeg"/></Relationships>
</file>

<file path=ppt/slides/_rels/slide74.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139.jpg"/><Relationship Id="rId5" Type="http://schemas.openxmlformats.org/officeDocument/2006/relationships/image" Target="../media/image138.jpeg"/><Relationship Id="rId4" Type="http://schemas.microsoft.com/office/2007/relationships/hdphoto" Target="../media/hdphoto41.wdp"/></Relationships>
</file>

<file path=ppt/slides/_rels/slide7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142.png"/></Relationships>
</file>

<file path=ppt/slides/_rels/slide7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81.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microsoft.com/office/2007/relationships/hdphoto" Target="../media/hdphoto42.wdp"/></Relationships>
</file>

<file path=ppt/slides/_rels/slide88.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156.jpg"/></Relationships>
</file>

<file path=ppt/slides/_rels/slide91.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161.jpg"/></Relationships>
</file>

<file path=ppt/slides/_rels/slide95.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microsoft.com/office/2007/relationships/hdphoto" Target="../media/hdphoto4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5042" y="2074329"/>
            <a:ext cx="1961884" cy="415498"/>
          </a:xfrm>
          <a:prstGeom prst="rect">
            <a:avLst/>
          </a:prstGeom>
          <a:noFill/>
        </p:spPr>
        <p:txBody>
          <a:bodyPr wrap="none" rtlCol="0">
            <a:spAutoFit/>
          </a:bodyPr>
          <a:lstStyle/>
          <a:p>
            <a:r>
              <a:rPr lang="en-US" sz="2100" dirty="0"/>
              <a:t>Hope Greenberg</a:t>
            </a:r>
          </a:p>
        </p:txBody>
      </p:sp>
      <p:sp>
        <p:nvSpPr>
          <p:cNvPr id="5" name="Title 4"/>
          <p:cNvSpPr>
            <a:spLocks noGrp="1"/>
          </p:cNvSpPr>
          <p:nvPr>
            <p:ph type="title"/>
          </p:nvPr>
        </p:nvSpPr>
        <p:spPr>
          <a:xfrm>
            <a:off x="1143001" y="377428"/>
            <a:ext cx="6743700" cy="1637110"/>
          </a:xfrm>
        </p:spPr>
        <p:txBody>
          <a:bodyPr>
            <a:normAutofit/>
          </a:bodyPr>
          <a:lstStyle/>
          <a:p>
            <a:r>
              <a:rPr lang="en-US" sz="3300" dirty="0"/>
              <a:t>Fashion in </a:t>
            </a:r>
            <a:br>
              <a:rPr lang="en-US" sz="3300" dirty="0"/>
            </a:br>
            <a:r>
              <a:rPr lang="en-US" sz="3300" dirty="0"/>
              <a:t>Jane Austen’s England</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759312" y="2757488"/>
            <a:ext cx="3506180" cy="2179048"/>
          </a:xfrm>
          <a:prstGeom prst="rect">
            <a:avLst/>
          </a:prstGeom>
          <a:ln w="12700">
            <a:solidFill>
              <a:schemeClr val="accent1"/>
            </a:solidFill>
          </a:ln>
        </p:spPr>
      </p:pic>
    </p:spTree>
    <p:extLst>
      <p:ext uri="{BB962C8B-B14F-4D97-AF65-F5344CB8AC3E}">
        <p14:creationId xmlns:p14="http://schemas.microsoft.com/office/powerpoint/2010/main" val="131256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911" y="366750"/>
            <a:ext cx="3244561" cy="4659666"/>
          </a:xfrm>
          <a:prstGeom prst="rect">
            <a:avLst/>
          </a:prstGeom>
          <a:ln>
            <a:solidFill>
              <a:schemeClr val="accent1"/>
            </a:solidFill>
          </a:ln>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603" t="5435" r="10534" b="8447"/>
          <a:stretch/>
        </p:blipFill>
        <p:spPr>
          <a:xfrm>
            <a:off x="1274035" y="366750"/>
            <a:ext cx="2528237" cy="4714419"/>
          </a:xfrm>
          <a:prstGeom prst="rect">
            <a:avLst/>
          </a:prstGeom>
          <a:ln>
            <a:solidFill>
              <a:schemeClr val="accent1"/>
            </a:solidFill>
          </a:ln>
        </p:spPr>
      </p:pic>
      <p:sp>
        <p:nvSpPr>
          <p:cNvPr id="5" name="TextBox 4"/>
          <p:cNvSpPr txBox="1"/>
          <p:nvPr/>
        </p:nvSpPr>
        <p:spPr>
          <a:xfrm>
            <a:off x="5048659" y="66668"/>
            <a:ext cx="2783134" cy="300082"/>
          </a:xfrm>
          <a:prstGeom prst="rect">
            <a:avLst/>
          </a:prstGeom>
          <a:noFill/>
        </p:spPr>
        <p:txBody>
          <a:bodyPr wrap="none" rtlCol="0">
            <a:spAutoFit/>
          </a:bodyPr>
          <a:lstStyle/>
          <a:p>
            <a:r>
              <a:rPr lang="en-US" sz="1350" dirty="0"/>
              <a:t>Thomas Hope, </a:t>
            </a:r>
            <a:r>
              <a:rPr lang="en-US" sz="1350" i="1" dirty="0"/>
              <a:t>Ancient Costumes</a:t>
            </a:r>
            <a:r>
              <a:rPr lang="en-US" sz="1350" dirty="0"/>
              <a:t>, 1809</a:t>
            </a:r>
          </a:p>
        </p:txBody>
      </p:sp>
      <p:sp>
        <p:nvSpPr>
          <p:cNvPr id="6" name="TextBox 5"/>
          <p:cNvSpPr txBox="1"/>
          <p:nvPr/>
        </p:nvSpPr>
        <p:spPr>
          <a:xfrm>
            <a:off x="1127285" y="66668"/>
            <a:ext cx="2821735" cy="300082"/>
          </a:xfrm>
          <a:prstGeom prst="rect">
            <a:avLst/>
          </a:prstGeom>
          <a:noFill/>
        </p:spPr>
        <p:txBody>
          <a:bodyPr wrap="none" rtlCol="0">
            <a:spAutoFit/>
          </a:bodyPr>
          <a:lstStyle/>
          <a:p>
            <a:r>
              <a:rPr lang="en-US" sz="1350" dirty="0"/>
              <a:t>Ackermann, Walking Dress, June 1809</a:t>
            </a:r>
          </a:p>
        </p:txBody>
      </p:sp>
    </p:spTree>
    <p:extLst>
      <p:ext uri="{BB962C8B-B14F-4D97-AF65-F5344CB8AC3E}">
        <p14:creationId xmlns:p14="http://schemas.microsoft.com/office/powerpoint/2010/main" val="222826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148003"/>
            <a:ext cx="3713304" cy="4847493"/>
          </a:xfrm>
          <a:prstGeom prst="rect">
            <a:avLst/>
          </a:prstGeom>
          <a:ln>
            <a:solidFill>
              <a:schemeClr val="accent1"/>
            </a:solidFill>
          </a:ln>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15937" r="6412"/>
          <a:stretch/>
        </p:blipFill>
        <p:spPr>
          <a:xfrm>
            <a:off x="833871" y="0"/>
            <a:ext cx="3054339" cy="5090564"/>
          </a:xfrm>
          <a:prstGeom prst="rect">
            <a:avLst/>
          </a:prstGeom>
          <a:ln w="12700">
            <a:solidFill>
              <a:schemeClr val="accent1"/>
            </a:solidFill>
          </a:ln>
        </p:spPr>
      </p:pic>
      <p:sp>
        <p:nvSpPr>
          <p:cNvPr id="4" name="TextBox 3"/>
          <p:cNvSpPr txBox="1"/>
          <p:nvPr/>
        </p:nvSpPr>
        <p:spPr>
          <a:xfrm>
            <a:off x="8306629" y="4385828"/>
            <a:ext cx="782971" cy="461665"/>
          </a:xfrm>
          <a:prstGeom prst="rect">
            <a:avLst/>
          </a:prstGeom>
          <a:noFill/>
        </p:spPr>
        <p:txBody>
          <a:bodyPr wrap="none" rtlCol="0">
            <a:spAutoFit/>
          </a:bodyPr>
          <a:lstStyle/>
          <a:p>
            <a:r>
              <a:rPr lang="en-US" sz="2400" dirty="0"/>
              <a:t>1809</a:t>
            </a:r>
          </a:p>
        </p:txBody>
      </p:sp>
    </p:spTree>
    <p:extLst>
      <p:ext uri="{BB962C8B-B14F-4D97-AF65-F5344CB8AC3E}">
        <p14:creationId xmlns:p14="http://schemas.microsoft.com/office/powerpoint/2010/main" val="3472409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79503"/>
            <a:ext cx="3308654" cy="4422595"/>
          </a:xfrm>
          <a:prstGeom prst="rect">
            <a:avLst/>
          </a:prstGeom>
          <a:ln w="12700">
            <a:solidFill>
              <a:schemeClr val="accent1"/>
            </a:solidFill>
          </a:ln>
        </p:spPr>
      </p:pic>
      <p:sp>
        <p:nvSpPr>
          <p:cNvPr id="4" name="TextBox 3"/>
          <p:cNvSpPr txBox="1"/>
          <p:nvPr/>
        </p:nvSpPr>
        <p:spPr>
          <a:xfrm>
            <a:off x="425102" y="141402"/>
            <a:ext cx="4026552" cy="300082"/>
          </a:xfrm>
          <a:prstGeom prst="rect">
            <a:avLst/>
          </a:prstGeom>
          <a:noFill/>
        </p:spPr>
        <p:txBody>
          <a:bodyPr wrap="none" rtlCol="0">
            <a:spAutoFit/>
          </a:bodyPr>
          <a:lstStyle/>
          <a:p>
            <a:r>
              <a:rPr lang="en-US" sz="1350" dirty="0"/>
              <a:t>William Dawe, </a:t>
            </a:r>
            <a:r>
              <a:rPr lang="en-US" sz="1350" i="1" dirty="0"/>
              <a:t>Princess Charlotte</a:t>
            </a:r>
            <a:r>
              <a:rPr lang="en-US" sz="1350" dirty="0"/>
              <a:t>, 1817 (wearing a </a:t>
            </a:r>
            <a:r>
              <a:rPr lang="en-US" sz="1350" i="1" dirty="0" err="1"/>
              <a:t>sarafan</a:t>
            </a:r>
            <a:r>
              <a:rPr lang="en-US" sz="1350" dirty="0"/>
              <a:t>)</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717"/>
          <a:stretch/>
        </p:blipFill>
        <p:spPr>
          <a:xfrm>
            <a:off x="5278298" y="579503"/>
            <a:ext cx="2722702" cy="4422595"/>
          </a:xfrm>
          <a:prstGeom prst="rect">
            <a:avLst/>
          </a:prstGeom>
          <a:ln w="15875">
            <a:solidFill>
              <a:schemeClr val="accent1"/>
            </a:solidFill>
          </a:ln>
        </p:spPr>
      </p:pic>
      <p:sp>
        <p:nvSpPr>
          <p:cNvPr id="3" name="TextBox 2">
            <a:extLst>
              <a:ext uri="{FF2B5EF4-FFF2-40B4-BE49-F238E27FC236}">
                <a16:creationId xmlns:a16="http://schemas.microsoft.com/office/drawing/2014/main" id="{F09E8135-12AA-7A4A-A60C-54750C1A7479}"/>
              </a:ext>
            </a:extLst>
          </p:cNvPr>
          <p:cNvSpPr txBox="1"/>
          <p:nvPr/>
        </p:nvSpPr>
        <p:spPr>
          <a:xfrm>
            <a:off x="5912141" y="141402"/>
            <a:ext cx="2066591" cy="307777"/>
          </a:xfrm>
          <a:prstGeom prst="rect">
            <a:avLst/>
          </a:prstGeom>
          <a:noFill/>
        </p:spPr>
        <p:txBody>
          <a:bodyPr wrap="none" rtlCol="0">
            <a:spAutoFit/>
          </a:bodyPr>
          <a:lstStyle/>
          <a:p>
            <a:r>
              <a:rPr lang="en-US" sz="1400" dirty="0"/>
              <a:t>The actual gown still exists</a:t>
            </a:r>
          </a:p>
        </p:txBody>
      </p:sp>
    </p:spTree>
    <p:extLst>
      <p:ext uri="{BB962C8B-B14F-4D97-AF65-F5344CB8AC3E}">
        <p14:creationId xmlns:p14="http://schemas.microsoft.com/office/powerpoint/2010/main" val="3834846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rotWithShape="1">
          <a:blip r:embed="rId3">
            <a:extLst>
              <a:ext uri="{28A0092B-C50C-407E-A947-70E740481C1C}">
                <a14:useLocalDpi xmlns:a14="http://schemas.microsoft.com/office/drawing/2010/main"/>
              </a:ext>
            </a:extLst>
          </a:blip>
          <a:srcRect l="2374" t="2130" r="18105"/>
          <a:stretch/>
        </p:blipFill>
        <p:spPr>
          <a:xfrm>
            <a:off x="1174174" y="14827"/>
            <a:ext cx="2836718" cy="4863998"/>
          </a:xfrm>
          <a:prstGeom prst="rect">
            <a:avLst/>
          </a:prstGeom>
          <a:ln w="12700">
            <a:solidFill>
              <a:schemeClr val="accent1"/>
            </a:solidFill>
          </a:ln>
        </p:spPr>
      </p:pic>
      <p:pic>
        <p:nvPicPr>
          <p:cNvPr id="4" name="Picture 3" descr="1810s-jfd19-015-pantaloons-pic.jpg"/>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668" t="4685" r="1104" b="2775"/>
          <a:stretch/>
        </p:blipFill>
        <p:spPr>
          <a:xfrm>
            <a:off x="4738431" y="0"/>
            <a:ext cx="3750942" cy="5105100"/>
          </a:xfrm>
          <a:prstGeom prst="rect">
            <a:avLst/>
          </a:prstGeom>
          <a:ln w="12700">
            <a:solidFill>
              <a:schemeClr val="accent1"/>
            </a:solidFill>
          </a:ln>
        </p:spPr>
      </p:pic>
      <p:sp>
        <p:nvSpPr>
          <p:cNvPr id="3" name="TextBox 2"/>
          <p:cNvSpPr txBox="1"/>
          <p:nvPr/>
        </p:nvSpPr>
        <p:spPr>
          <a:xfrm>
            <a:off x="1239621" y="4878825"/>
            <a:ext cx="2771271" cy="300082"/>
          </a:xfrm>
          <a:prstGeom prst="rect">
            <a:avLst/>
          </a:prstGeom>
          <a:noFill/>
        </p:spPr>
        <p:txBody>
          <a:bodyPr wrap="none" rtlCol="0">
            <a:spAutoFit/>
          </a:bodyPr>
          <a:lstStyle/>
          <a:p>
            <a:r>
              <a:rPr lang="en-US" sz="1350" dirty="0"/>
              <a:t>Sir William </a:t>
            </a:r>
            <a:r>
              <a:rPr lang="en-US" sz="1350" dirty="0" err="1"/>
              <a:t>Harbord</a:t>
            </a:r>
            <a:r>
              <a:rPr lang="en-US" sz="1350" dirty="0"/>
              <a:t>, 1810 by </a:t>
            </a:r>
            <a:r>
              <a:rPr lang="en-US" sz="1350" dirty="0" err="1"/>
              <a:t>Edridge</a:t>
            </a:r>
            <a:endParaRPr lang="en-US" sz="1350" dirty="0"/>
          </a:p>
        </p:txBody>
      </p:sp>
    </p:spTree>
    <p:extLst>
      <p:ext uri="{BB962C8B-B14F-4D97-AF65-F5344CB8AC3E}">
        <p14:creationId xmlns:p14="http://schemas.microsoft.com/office/powerpoint/2010/main" val="1220447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9792" y="0"/>
            <a:ext cx="3888716" cy="5143500"/>
          </a:xfrm>
          <a:prstGeom prst="rect">
            <a:avLst/>
          </a:prstGeom>
          <a:ln w="12700">
            <a:solidFill>
              <a:schemeClr val="accent1"/>
            </a:solidFill>
          </a:ln>
        </p:spPr>
      </p:pic>
      <p:pic>
        <p:nvPicPr>
          <p:cNvPr id="4" name="Picture 3" descr="1811-Captain_Hoste_of_HMS_Amphion_by_Henry_Edridge_(London_1768-1821).jpg"/>
          <p:cNvPicPr>
            <a:picLocks noChangeAspect="1"/>
          </p:cNvPicPr>
          <p:nvPr/>
        </p:nvPicPr>
        <p:blipFill rotWithShape="1">
          <a:blip r:embed="rId4">
            <a:extLst>
              <a:ext uri="{28A0092B-C50C-407E-A947-70E740481C1C}">
                <a14:useLocalDpi xmlns:a14="http://schemas.microsoft.com/office/drawing/2010/main" val="0"/>
              </a:ext>
            </a:extLst>
          </a:blip>
          <a:srcRect l="16329" t="4298" r="10699"/>
          <a:stretch/>
        </p:blipFill>
        <p:spPr>
          <a:xfrm>
            <a:off x="864675" y="0"/>
            <a:ext cx="2657843" cy="4878447"/>
          </a:xfrm>
          <a:prstGeom prst="rect">
            <a:avLst/>
          </a:prstGeom>
          <a:ln w="12700">
            <a:solidFill>
              <a:schemeClr val="accent1"/>
            </a:solidFill>
          </a:ln>
        </p:spPr>
      </p:pic>
      <p:sp>
        <p:nvSpPr>
          <p:cNvPr id="2" name="TextBox 1"/>
          <p:cNvSpPr txBox="1"/>
          <p:nvPr/>
        </p:nvSpPr>
        <p:spPr>
          <a:xfrm>
            <a:off x="8273590" y="4543336"/>
            <a:ext cx="677108" cy="400110"/>
          </a:xfrm>
          <a:prstGeom prst="rect">
            <a:avLst/>
          </a:prstGeom>
          <a:noFill/>
        </p:spPr>
        <p:txBody>
          <a:bodyPr wrap="none" rtlCol="0">
            <a:spAutoFit/>
          </a:bodyPr>
          <a:lstStyle/>
          <a:p>
            <a:r>
              <a:rPr lang="en-US" sz="2000" dirty="0"/>
              <a:t>1807</a:t>
            </a:r>
          </a:p>
        </p:txBody>
      </p:sp>
      <p:sp>
        <p:nvSpPr>
          <p:cNvPr id="5" name="TextBox 4"/>
          <p:cNvSpPr txBox="1"/>
          <p:nvPr/>
        </p:nvSpPr>
        <p:spPr>
          <a:xfrm>
            <a:off x="1216437" y="4843418"/>
            <a:ext cx="2306081" cy="300082"/>
          </a:xfrm>
          <a:prstGeom prst="rect">
            <a:avLst/>
          </a:prstGeom>
          <a:noFill/>
        </p:spPr>
        <p:txBody>
          <a:bodyPr wrap="none" rtlCol="0">
            <a:spAutoFit/>
          </a:bodyPr>
          <a:lstStyle/>
          <a:p>
            <a:r>
              <a:rPr lang="en-US" sz="1350" dirty="0"/>
              <a:t>Captain </a:t>
            </a:r>
            <a:r>
              <a:rPr lang="en-US" sz="1350" dirty="0" err="1"/>
              <a:t>Hoste</a:t>
            </a:r>
            <a:r>
              <a:rPr lang="en-US" sz="1350" dirty="0"/>
              <a:t> 1811 by </a:t>
            </a:r>
            <a:r>
              <a:rPr lang="en-US" sz="1350" dirty="0" err="1"/>
              <a:t>Edridge</a:t>
            </a:r>
            <a:endParaRPr lang="en-US" sz="1350" dirty="0"/>
          </a:p>
        </p:txBody>
      </p:sp>
    </p:spTree>
    <p:extLst>
      <p:ext uri="{BB962C8B-B14F-4D97-AF65-F5344CB8AC3E}">
        <p14:creationId xmlns:p14="http://schemas.microsoft.com/office/powerpoint/2010/main" val="1787913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68057" y="673740"/>
            <a:ext cx="1899097" cy="369332"/>
          </a:xfrm>
          <a:prstGeom prst="rect">
            <a:avLst/>
          </a:prstGeom>
          <a:noFill/>
        </p:spPr>
        <p:txBody>
          <a:bodyPr wrap="square" rtlCol="0">
            <a:spAutoFit/>
          </a:bodyPr>
          <a:lstStyle/>
          <a:p>
            <a:pPr algn="ctr"/>
            <a:r>
              <a:rPr lang="en-US" dirty="0"/>
              <a:t>Ackermann, 1809</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r="24009" b="10725"/>
          <a:stretch/>
        </p:blipFill>
        <p:spPr>
          <a:xfrm>
            <a:off x="1610140" y="225446"/>
            <a:ext cx="2348111" cy="4591878"/>
          </a:xfrm>
          <a:prstGeom prst="rect">
            <a:avLst/>
          </a:prstGeom>
          <a:ln>
            <a:solidFill>
              <a:schemeClr val="accent1"/>
            </a:solidFill>
          </a:ln>
        </p:spPr>
      </p:pic>
      <p:sp>
        <p:nvSpPr>
          <p:cNvPr id="2" name="TextBox 1"/>
          <p:cNvSpPr txBox="1"/>
          <p:nvPr/>
        </p:nvSpPr>
        <p:spPr>
          <a:xfrm>
            <a:off x="1472152" y="4817325"/>
            <a:ext cx="2590966" cy="276999"/>
          </a:xfrm>
          <a:prstGeom prst="rect">
            <a:avLst/>
          </a:prstGeom>
          <a:noFill/>
        </p:spPr>
        <p:txBody>
          <a:bodyPr wrap="none" rtlCol="0">
            <a:spAutoFit/>
          </a:bodyPr>
          <a:lstStyle/>
          <a:p>
            <a:r>
              <a:rPr lang="en-US" sz="1200" dirty="0"/>
              <a:t>July 1809, </a:t>
            </a:r>
            <a:r>
              <a:rPr lang="en-US" sz="1200" i="1" dirty="0"/>
              <a:t>Ackermann</a:t>
            </a:r>
            <a:r>
              <a:rPr lang="en-US" sz="1200" dirty="0"/>
              <a:t>, Promenade Dress</a:t>
            </a:r>
          </a:p>
        </p:txBody>
      </p:sp>
      <p:grpSp>
        <p:nvGrpSpPr>
          <p:cNvPr id="5" name="Group 4"/>
          <p:cNvGrpSpPr/>
          <p:nvPr/>
        </p:nvGrpSpPr>
        <p:grpSpPr>
          <a:xfrm>
            <a:off x="4980818" y="1232033"/>
            <a:ext cx="3553138" cy="3139321"/>
            <a:chOff x="3937648" y="1220447"/>
            <a:chExt cx="4737517" cy="4185761"/>
          </a:xfrm>
        </p:grpSpPr>
        <p:sp>
          <p:nvSpPr>
            <p:cNvPr id="4" name="TextBox 3"/>
            <p:cNvSpPr txBox="1"/>
            <p:nvPr/>
          </p:nvSpPr>
          <p:spPr>
            <a:xfrm>
              <a:off x="3937648" y="1220447"/>
              <a:ext cx="2358765" cy="4185761"/>
            </a:xfrm>
            <a:prstGeom prst="rect">
              <a:avLst/>
            </a:prstGeom>
            <a:noFill/>
          </p:spPr>
          <p:txBody>
            <a:bodyPr wrap="none" rtlCol="0">
              <a:spAutoFit/>
            </a:bodyPr>
            <a:lstStyle/>
            <a:p>
              <a:r>
                <a:rPr lang="en-US" dirty="0"/>
                <a:t>French</a:t>
              </a:r>
            </a:p>
            <a:p>
              <a:r>
                <a:rPr lang="en-US" dirty="0"/>
                <a:t>Roman</a:t>
              </a:r>
            </a:p>
            <a:p>
              <a:r>
                <a:rPr lang="en-US" dirty="0"/>
                <a:t>Venetian</a:t>
              </a:r>
            </a:p>
            <a:p>
              <a:r>
                <a:rPr lang="en-US" dirty="0"/>
                <a:t>Tyrolese</a:t>
              </a:r>
            </a:p>
            <a:p>
              <a:r>
                <a:rPr lang="en-US" dirty="0"/>
                <a:t>Andalusian</a:t>
              </a:r>
            </a:p>
            <a:p>
              <a:r>
                <a:rPr lang="en-US" dirty="0"/>
                <a:t>Spanish</a:t>
              </a:r>
            </a:p>
            <a:p>
              <a:r>
                <a:rPr lang="en-US" dirty="0"/>
                <a:t>Chinese</a:t>
              </a:r>
            </a:p>
            <a:p>
              <a:r>
                <a:rPr lang="en-US" i="1" dirty="0" err="1"/>
                <a:t>à</a:t>
              </a:r>
              <a:r>
                <a:rPr lang="en-US" i="1" dirty="0"/>
                <a:t> la Maltese</a:t>
              </a:r>
            </a:p>
            <a:p>
              <a:r>
                <a:rPr lang="en-US" dirty="0"/>
                <a:t>Henry VIII</a:t>
              </a:r>
            </a:p>
            <a:p>
              <a:r>
                <a:rPr lang="en-US" dirty="0"/>
                <a:t>Brussels/</a:t>
              </a:r>
              <a:r>
                <a:rPr lang="en-US" dirty="0" err="1"/>
                <a:t>Mecklin</a:t>
              </a:r>
              <a:endParaRPr lang="en-US" dirty="0"/>
            </a:p>
            <a:p>
              <a:r>
                <a:rPr lang="en-US" dirty="0"/>
                <a:t>Egyptian</a:t>
              </a:r>
            </a:p>
          </p:txBody>
        </p:sp>
        <p:sp>
          <p:nvSpPr>
            <p:cNvPr id="6" name="TextBox 5"/>
            <p:cNvSpPr txBox="1"/>
            <p:nvPr/>
          </p:nvSpPr>
          <p:spPr>
            <a:xfrm>
              <a:off x="6704112" y="1220447"/>
              <a:ext cx="1971053" cy="3816429"/>
            </a:xfrm>
            <a:prstGeom prst="rect">
              <a:avLst/>
            </a:prstGeom>
            <a:noFill/>
          </p:spPr>
          <p:txBody>
            <a:bodyPr wrap="none" rtlCol="0">
              <a:spAutoFit/>
            </a:bodyPr>
            <a:lstStyle/>
            <a:p>
              <a:r>
                <a:rPr lang="en-US" dirty="0"/>
                <a:t>Russian</a:t>
              </a:r>
            </a:p>
            <a:p>
              <a:r>
                <a:rPr lang="en-US" dirty="0"/>
                <a:t>Indian muslin</a:t>
              </a:r>
            </a:p>
            <a:p>
              <a:r>
                <a:rPr lang="en-US" i="1" dirty="0" err="1"/>
                <a:t>à</a:t>
              </a:r>
              <a:r>
                <a:rPr lang="en-US" i="1" dirty="0"/>
                <a:t> </a:t>
              </a:r>
              <a:r>
                <a:rPr lang="en-US" i="1" dirty="0" err="1"/>
                <a:t>l’antique</a:t>
              </a:r>
              <a:endParaRPr lang="en-US" i="1" dirty="0"/>
            </a:p>
            <a:p>
              <a:r>
                <a:rPr lang="en-US" i="1" dirty="0" err="1"/>
                <a:t>à</a:t>
              </a:r>
              <a:r>
                <a:rPr lang="en-US" i="1" dirty="0"/>
                <a:t> la </a:t>
              </a:r>
              <a:r>
                <a:rPr lang="en-US" i="1" dirty="0" err="1"/>
                <a:t>militaire</a:t>
              </a:r>
              <a:endParaRPr lang="en-US" i="1" dirty="0"/>
            </a:p>
            <a:p>
              <a:r>
                <a:rPr lang="en-US" dirty="0"/>
                <a:t>Turkish</a:t>
              </a:r>
            </a:p>
            <a:p>
              <a:r>
                <a:rPr lang="en-US" dirty="0"/>
                <a:t>Danish</a:t>
              </a:r>
            </a:p>
            <a:p>
              <a:r>
                <a:rPr lang="en-US" dirty="0"/>
                <a:t>India muslin</a:t>
              </a:r>
            </a:p>
            <a:p>
              <a:r>
                <a:rPr lang="en-US" i="1" dirty="0" err="1"/>
                <a:t>à</a:t>
              </a:r>
              <a:r>
                <a:rPr lang="en-US" i="1" dirty="0"/>
                <a:t> la Hussar</a:t>
              </a:r>
            </a:p>
            <a:p>
              <a:r>
                <a:rPr lang="en-US" dirty="0"/>
                <a:t>Van Dyke</a:t>
              </a:r>
            </a:p>
            <a:p>
              <a:r>
                <a:rPr lang="en-US" dirty="0"/>
                <a:t>Polish</a:t>
              </a:r>
            </a:p>
          </p:txBody>
        </p:sp>
      </p:grpSp>
    </p:spTree>
    <p:extLst>
      <p:ext uri="{BB962C8B-B14F-4D97-AF65-F5344CB8AC3E}">
        <p14:creationId xmlns:p14="http://schemas.microsoft.com/office/powerpoint/2010/main" val="152182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299" y="280029"/>
            <a:ext cx="5199401" cy="2849341"/>
          </a:xfrm>
          <a:prstGeom prst="rect">
            <a:avLst/>
          </a:prstGeom>
          <a:ln w="12700">
            <a:solidFill>
              <a:schemeClr val="accent1"/>
            </a:solidFill>
          </a:ln>
        </p:spPr>
      </p:pic>
      <p:sp>
        <p:nvSpPr>
          <p:cNvPr id="3" name="TextBox 2"/>
          <p:cNvSpPr txBox="1"/>
          <p:nvPr/>
        </p:nvSpPr>
        <p:spPr>
          <a:xfrm>
            <a:off x="1804121" y="3129370"/>
            <a:ext cx="6082628" cy="1938992"/>
          </a:xfrm>
          <a:prstGeom prst="rect">
            <a:avLst/>
          </a:prstGeom>
          <a:noFill/>
        </p:spPr>
        <p:txBody>
          <a:bodyPr wrap="square" rtlCol="0">
            <a:spAutoFit/>
          </a:bodyPr>
          <a:lstStyle/>
          <a:p>
            <a:pPr>
              <a:spcAft>
                <a:spcPts val="900"/>
              </a:spcAft>
            </a:pPr>
            <a:r>
              <a:rPr lang="en-US" sz="2100" dirty="0"/>
              <a:t>Samuel Crompton, spinning mule, 1779</a:t>
            </a:r>
          </a:p>
          <a:p>
            <a:pPr>
              <a:spcAft>
                <a:spcPts val="900"/>
              </a:spcAft>
            </a:pPr>
            <a:r>
              <a:rPr lang="en-US" sz="2100" dirty="0"/>
              <a:t>Claude </a:t>
            </a:r>
            <a:r>
              <a:rPr lang="en-US" sz="2100" dirty="0" err="1"/>
              <a:t>Berthollet</a:t>
            </a:r>
            <a:r>
              <a:rPr lang="en-US" sz="2100" dirty="0"/>
              <a:t>, liquid bleach, 1780s</a:t>
            </a:r>
          </a:p>
          <a:p>
            <a:pPr>
              <a:spcAft>
                <a:spcPts val="900"/>
              </a:spcAft>
            </a:pPr>
            <a:r>
              <a:rPr lang="en-US" sz="2100" dirty="0"/>
              <a:t>Charles Taylor, 1788 “</a:t>
            </a:r>
            <a:r>
              <a:rPr lang="en-US" sz="2100" i="1" dirty="0"/>
              <a:t>calico</a:t>
            </a:r>
            <a:r>
              <a:rPr lang="is-IS" sz="2100" i="1" dirty="0"/>
              <a:t>…</a:t>
            </a:r>
            <a:r>
              <a:rPr lang="en-US" sz="2100" i="1" dirty="0"/>
              <a:t>bleached white, printed in permanent </a:t>
            </a:r>
            <a:r>
              <a:rPr lang="en-US" sz="2100" i="1" dirty="0" err="1"/>
              <a:t>colours</a:t>
            </a:r>
            <a:r>
              <a:rPr lang="en-US" sz="2100" i="1" dirty="0"/>
              <a:t>, having undergone all these operations in less than 48 hours</a:t>
            </a:r>
            <a:endParaRPr lang="en-US" sz="2100" dirty="0"/>
          </a:p>
        </p:txBody>
      </p:sp>
    </p:spTree>
    <p:extLst>
      <p:ext uri="{BB962C8B-B14F-4D97-AF65-F5344CB8AC3E}">
        <p14:creationId xmlns:p14="http://schemas.microsoft.com/office/powerpoint/2010/main" val="3021291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19" y="575302"/>
            <a:ext cx="3613440" cy="4396986"/>
          </a:xfrm>
          <a:prstGeom prst="rect">
            <a:avLst/>
          </a:prstGeom>
          <a:ln w="12700">
            <a:solidFill>
              <a:schemeClr val="accent1"/>
            </a:solidFill>
          </a:ln>
        </p:spPr>
      </p:pic>
      <p:sp>
        <p:nvSpPr>
          <p:cNvPr id="4" name="TextBox 3"/>
          <p:cNvSpPr txBox="1"/>
          <p:nvPr/>
        </p:nvSpPr>
        <p:spPr>
          <a:xfrm>
            <a:off x="483305" y="163303"/>
            <a:ext cx="4334428" cy="300082"/>
          </a:xfrm>
          <a:prstGeom prst="rect">
            <a:avLst/>
          </a:prstGeom>
          <a:noFill/>
        </p:spPr>
        <p:txBody>
          <a:bodyPr wrap="square" rtlCol="0">
            <a:spAutoFit/>
          </a:bodyPr>
          <a:lstStyle/>
          <a:p>
            <a:r>
              <a:rPr lang="en-US" sz="1350" dirty="0"/>
              <a:t>Agostino </a:t>
            </a:r>
            <a:r>
              <a:rPr lang="en-US" sz="1350" dirty="0" err="1"/>
              <a:t>Brunias</a:t>
            </a:r>
            <a:r>
              <a:rPr lang="en-US" sz="1350" dirty="0"/>
              <a:t>, c. 1780 “Linen Day, Roseau, Dominica”</a:t>
            </a:r>
          </a:p>
        </p:txBody>
      </p:sp>
      <p:pic>
        <p:nvPicPr>
          <p:cNvPr id="5" name="Picture 4" descr="1780s-chemise-dress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16236" y="163303"/>
            <a:ext cx="3761510" cy="4816743"/>
          </a:xfrm>
          <a:prstGeom prst="rect">
            <a:avLst/>
          </a:prstGeom>
          <a:ln w="12700">
            <a:solidFill>
              <a:schemeClr val="accent1"/>
            </a:solidFill>
          </a:ln>
        </p:spPr>
      </p:pic>
      <p:sp>
        <p:nvSpPr>
          <p:cNvPr id="6" name="TextBox 5"/>
          <p:cNvSpPr txBox="1"/>
          <p:nvPr/>
        </p:nvSpPr>
        <p:spPr>
          <a:xfrm>
            <a:off x="6317673" y="4485922"/>
            <a:ext cx="2660073" cy="300082"/>
          </a:xfrm>
          <a:prstGeom prst="rect">
            <a:avLst/>
          </a:prstGeom>
          <a:solidFill>
            <a:srgbClr val="FCFBF1"/>
          </a:solidFill>
        </p:spPr>
        <p:txBody>
          <a:bodyPr wrap="square" rtlCol="0">
            <a:spAutoFit/>
          </a:bodyPr>
          <a:lstStyle/>
          <a:p>
            <a:r>
              <a:rPr lang="en-US" sz="1350" dirty="0"/>
              <a:t>Marie Antoinette’s “chemise </a:t>
            </a:r>
            <a:r>
              <a:rPr lang="en-US" sz="1350"/>
              <a:t>dress”</a:t>
            </a:r>
            <a:endParaRPr lang="en-US" sz="1350" dirty="0"/>
          </a:p>
        </p:txBody>
      </p:sp>
    </p:spTree>
    <p:extLst>
      <p:ext uri="{BB962C8B-B14F-4D97-AF65-F5344CB8AC3E}">
        <p14:creationId xmlns:p14="http://schemas.microsoft.com/office/powerpoint/2010/main" val="1614200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60" t="10261" b="2839"/>
          <a:stretch/>
        </p:blipFill>
        <p:spPr>
          <a:xfrm>
            <a:off x="420253" y="97214"/>
            <a:ext cx="4151747" cy="4949072"/>
          </a:xfrm>
          <a:prstGeom prst="rect">
            <a:avLst/>
          </a:prstGeom>
          <a:ln>
            <a:solidFill>
              <a:schemeClr val="accent1"/>
            </a:solidFill>
          </a:ln>
        </p:spPr>
      </p:pic>
      <p:sp>
        <p:nvSpPr>
          <p:cNvPr id="3" name="TextBox 2"/>
          <p:cNvSpPr txBox="1"/>
          <p:nvPr/>
        </p:nvSpPr>
        <p:spPr>
          <a:xfrm>
            <a:off x="4437520" y="432455"/>
            <a:ext cx="3132204" cy="969496"/>
          </a:xfrm>
          <a:prstGeom prst="rect">
            <a:avLst/>
          </a:prstGeom>
          <a:noFill/>
        </p:spPr>
        <p:txBody>
          <a:bodyPr wrap="square" rtlCol="0">
            <a:spAutoFit/>
          </a:bodyPr>
          <a:lstStyle/>
          <a:p>
            <a:pPr algn="ctr"/>
            <a:r>
              <a:rPr lang="en-US" sz="2100" dirty="0"/>
              <a:t>“</a:t>
            </a:r>
            <a:r>
              <a:rPr lang="is-IS" sz="2100" dirty="0"/>
              <a:t>…a true India muslin...”</a:t>
            </a:r>
          </a:p>
          <a:p>
            <a:pPr algn="r"/>
            <a:r>
              <a:rPr lang="is-IS" i="1" dirty="0"/>
              <a:t>Henry Tilney</a:t>
            </a:r>
          </a:p>
          <a:p>
            <a:pPr algn="r"/>
            <a:r>
              <a:rPr lang="is-IS" i="1" dirty="0"/>
              <a:t>Northanger Abbey</a:t>
            </a:r>
            <a:endParaRPr lang="en-US" i="1" dirty="0"/>
          </a:p>
        </p:txBody>
      </p:sp>
    </p:spTree>
    <p:extLst>
      <p:ext uri="{BB962C8B-B14F-4D97-AF65-F5344CB8AC3E}">
        <p14:creationId xmlns:p14="http://schemas.microsoft.com/office/powerpoint/2010/main" val="2420662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660" y="898225"/>
            <a:ext cx="6941127" cy="1215737"/>
          </a:xfrm>
          <a:ln w="12700">
            <a:solidFill>
              <a:schemeClr val="accent1"/>
            </a:solidFill>
          </a:ln>
        </p:spPr>
        <p:txBody>
          <a:bodyPr/>
          <a:lstStyle/>
          <a:p>
            <a:r>
              <a:rPr lang="en-US" dirty="0"/>
              <a:t>Undressing a Gentleman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62660" y="3129699"/>
            <a:ext cx="2778926" cy="1727068"/>
          </a:xfrm>
          <a:prstGeom prst="rect">
            <a:avLst/>
          </a:prstGeom>
          <a:ln w="12700">
            <a:solidFill>
              <a:schemeClr val="accent1"/>
            </a:solidFill>
          </a:ln>
        </p:spPr>
      </p:pic>
    </p:spTree>
    <p:extLst>
      <p:ext uri="{BB962C8B-B14F-4D97-AF65-F5344CB8AC3E}">
        <p14:creationId xmlns:p14="http://schemas.microsoft.com/office/powerpoint/2010/main" val="2165898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7868" y="11191"/>
            <a:ext cx="7928264" cy="5099400"/>
          </a:xfrm>
          <a:prstGeom prst="rect">
            <a:avLst/>
          </a:prstGeom>
          <a:ln w="12700">
            <a:solidFill>
              <a:schemeClr val="accent1"/>
            </a:solidFill>
          </a:ln>
        </p:spPr>
      </p:pic>
    </p:spTree>
    <p:extLst>
      <p:ext uri="{BB962C8B-B14F-4D97-AF65-F5344CB8AC3E}">
        <p14:creationId xmlns:p14="http://schemas.microsoft.com/office/powerpoint/2010/main" val="751042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810345"/>
            <a:ext cx="5485210" cy="651272"/>
          </a:xfrm>
        </p:spPr>
        <p:txBody>
          <a:bodyPr/>
          <a:lstStyle/>
          <a:p>
            <a:endParaRPr lang="en-US" dirty="0"/>
          </a:p>
        </p:txBody>
      </p:sp>
      <p:pic>
        <p:nvPicPr>
          <p:cNvPr id="3" name="Picture 2" descr="1795-james-gillray-march-10-pow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7" y="405907"/>
            <a:ext cx="6278252" cy="4441864"/>
          </a:xfrm>
          <a:prstGeom prst="rect">
            <a:avLst/>
          </a:prstGeom>
          <a:ln w="12700">
            <a:solidFill>
              <a:schemeClr val="accent1"/>
            </a:solidFill>
          </a:ln>
        </p:spPr>
      </p:pic>
      <p:sp>
        <p:nvSpPr>
          <p:cNvPr id="4" name="TextBox 3"/>
          <p:cNvSpPr txBox="1"/>
          <p:nvPr/>
        </p:nvSpPr>
        <p:spPr>
          <a:xfrm>
            <a:off x="3233710" y="105825"/>
            <a:ext cx="2179315" cy="300082"/>
          </a:xfrm>
          <a:prstGeom prst="rect">
            <a:avLst/>
          </a:prstGeom>
          <a:noFill/>
        </p:spPr>
        <p:txBody>
          <a:bodyPr wrap="none" rtlCol="0">
            <a:spAutoFit/>
          </a:bodyPr>
          <a:lstStyle/>
          <a:p>
            <a:r>
              <a:rPr lang="en-US" sz="1350" dirty="0"/>
              <a:t>James </a:t>
            </a:r>
            <a:r>
              <a:rPr lang="en-US" sz="1350" dirty="0" err="1"/>
              <a:t>Gillray</a:t>
            </a:r>
            <a:r>
              <a:rPr lang="en-US" sz="1350" dirty="0"/>
              <a:t>, 10 March 1795</a:t>
            </a:r>
          </a:p>
        </p:txBody>
      </p:sp>
    </p:spTree>
    <p:extLst>
      <p:ext uri="{BB962C8B-B14F-4D97-AF65-F5344CB8AC3E}">
        <p14:creationId xmlns:p14="http://schemas.microsoft.com/office/powerpoint/2010/main" val="301510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hair-1796x-hair-natpor-walkerfam-romn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518" y="86984"/>
            <a:ext cx="5164399" cy="4219281"/>
          </a:xfrm>
          <a:prstGeom prst="rect">
            <a:avLst/>
          </a:prstGeom>
          <a:ln w="12700">
            <a:solidFill>
              <a:schemeClr val="accent1"/>
            </a:solidFill>
          </a:ln>
        </p:spPr>
      </p:pic>
      <p:sp>
        <p:nvSpPr>
          <p:cNvPr id="4" name="TextBox 3"/>
          <p:cNvSpPr txBox="1"/>
          <p:nvPr/>
        </p:nvSpPr>
        <p:spPr>
          <a:xfrm>
            <a:off x="6846547" y="223612"/>
            <a:ext cx="947695" cy="600164"/>
          </a:xfrm>
          <a:prstGeom prst="rect">
            <a:avLst/>
          </a:prstGeom>
          <a:noFill/>
        </p:spPr>
        <p:txBody>
          <a:bodyPr wrap="none" rtlCol="0">
            <a:spAutoFit/>
          </a:bodyPr>
          <a:lstStyle/>
          <a:p>
            <a:r>
              <a:rPr lang="en-US" sz="3300" dirty="0"/>
              <a:t>Hair</a:t>
            </a:r>
          </a:p>
        </p:txBody>
      </p:sp>
      <p:pic>
        <p:nvPicPr>
          <p:cNvPr id="5" name="Picture 4" descr="brutus_palm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415" y="2461258"/>
            <a:ext cx="1687394" cy="2509855"/>
          </a:xfrm>
          <a:prstGeom prst="rect">
            <a:avLst/>
          </a:prstGeom>
          <a:ln w="12700">
            <a:solidFill>
              <a:schemeClr val="accent1"/>
            </a:solidFill>
          </a:ln>
        </p:spPr>
      </p:pic>
      <p:pic>
        <p:nvPicPr>
          <p:cNvPr id="6" name="Picture 5" descr="1813-natpor-byron-westail.jp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839691" y="1094924"/>
            <a:ext cx="2961409" cy="3876189"/>
          </a:xfrm>
          <a:prstGeom prst="rect">
            <a:avLst/>
          </a:prstGeom>
          <a:ln w="12700">
            <a:solidFill>
              <a:schemeClr val="accent1"/>
            </a:solidFill>
          </a:ln>
        </p:spPr>
      </p:pic>
    </p:spTree>
    <p:extLst>
      <p:ext uri="{BB962C8B-B14F-4D97-AF65-F5344CB8AC3E}">
        <p14:creationId xmlns:p14="http://schemas.microsoft.com/office/powerpoint/2010/main" val="359999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6001"/>
            <a:ext cx="4032250" cy="651272"/>
          </a:xfrm>
        </p:spPr>
        <p:txBody>
          <a:bodyPr/>
          <a:lstStyle/>
          <a:p>
            <a:pPr algn="l"/>
            <a:r>
              <a:rPr lang="en-US" dirty="0"/>
              <a:t>What did men wear?</a:t>
            </a:r>
          </a:p>
        </p:txBody>
      </p:sp>
      <p:sp>
        <p:nvSpPr>
          <p:cNvPr id="3" name="Content Placeholder 2"/>
          <p:cNvSpPr>
            <a:spLocks noGrp="1"/>
          </p:cNvSpPr>
          <p:nvPr>
            <p:ph idx="1"/>
          </p:nvPr>
        </p:nvSpPr>
        <p:spPr>
          <a:xfrm>
            <a:off x="1828800" y="1420422"/>
            <a:ext cx="5485210" cy="3042047"/>
          </a:xfrm>
        </p:spPr>
        <p:txBody>
          <a:bodyPr>
            <a:normAutofit/>
          </a:bodyPr>
          <a:lstStyle/>
          <a:p>
            <a:pPr marL="0" indent="0" algn="ctr">
              <a:buNone/>
            </a:pPr>
            <a:r>
              <a:rPr lang="en-US" sz="2400" dirty="0"/>
              <a:t>.</a:t>
            </a:r>
          </a:p>
        </p:txBody>
      </p:sp>
      <p:pic>
        <p:nvPicPr>
          <p:cNvPr id="4" name="Picture 3" descr="1766-william-hall-by-william-williams-philadelphia-winterthu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420" y="1193757"/>
            <a:ext cx="2074716" cy="3610011"/>
          </a:xfrm>
          <a:prstGeom prst="rect">
            <a:avLst/>
          </a:prstGeom>
        </p:spPr>
      </p:pic>
      <p:pic>
        <p:nvPicPr>
          <p:cNvPr id="5" name="Picture 4" descr="1780-artstor-men-suitAMICO_BOSTON_10383632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13556" y="1170675"/>
            <a:ext cx="1747807" cy="3750260"/>
          </a:xfrm>
          <a:prstGeom prst="rect">
            <a:avLst/>
          </a:prstGeom>
        </p:spPr>
      </p:pic>
      <p:pic>
        <p:nvPicPr>
          <p:cNvPr id="7" name="Picture 6" descr="Screen Shot 2015-09-14 at 4.16.14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80783" y="1067790"/>
            <a:ext cx="1583439" cy="4033419"/>
          </a:xfrm>
          <a:prstGeom prst="rect">
            <a:avLst/>
          </a:prstGeom>
        </p:spPr>
      </p:pic>
      <p:sp>
        <p:nvSpPr>
          <p:cNvPr id="8" name="TextBox 7"/>
          <p:cNvSpPr txBox="1"/>
          <p:nvPr/>
        </p:nvSpPr>
        <p:spPr>
          <a:xfrm>
            <a:off x="1143000" y="700470"/>
            <a:ext cx="691215" cy="369332"/>
          </a:xfrm>
          <a:prstGeom prst="rect">
            <a:avLst/>
          </a:prstGeom>
          <a:noFill/>
        </p:spPr>
        <p:txBody>
          <a:bodyPr wrap="none" rtlCol="0">
            <a:spAutoFit/>
          </a:bodyPr>
          <a:lstStyle/>
          <a:p>
            <a:r>
              <a:rPr lang="en-US" dirty="0"/>
              <a:t>1760s</a:t>
            </a:r>
          </a:p>
        </p:txBody>
      </p:sp>
      <p:sp>
        <p:nvSpPr>
          <p:cNvPr id="10" name="TextBox 9"/>
          <p:cNvSpPr txBox="1"/>
          <p:nvPr/>
        </p:nvSpPr>
        <p:spPr>
          <a:xfrm>
            <a:off x="3411243" y="700470"/>
            <a:ext cx="703141" cy="369332"/>
          </a:xfrm>
          <a:prstGeom prst="rect">
            <a:avLst/>
          </a:prstGeom>
          <a:noFill/>
        </p:spPr>
        <p:txBody>
          <a:bodyPr wrap="none" rtlCol="0">
            <a:spAutoFit/>
          </a:bodyPr>
          <a:lstStyle/>
          <a:p>
            <a:r>
              <a:rPr lang="en-US" dirty="0"/>
              <a:t>1780s</a:t>
            </a:r>
          </a:p>
        </p:txBody>
      </p:sp>
      <p:sp>
        <p:nvSpPr>
          <p:cNvPr id="11" name="TextBox 10"/>
          <p:cNvSpPr txBox="1"/>
          <p:nvPr/>
        </p:nvSpPr>
        <p:spPr>
          <a:xfrm>
            <a:off x="5555812" y="700470"/>
            <a:ext cx="633379" cy="369332"/>
          </a:xfrm>
          <a:prstGeom prst="rect">
            <a:avLst/>
          </a:prstGeom>
          <a:noFill/>
        </p:spPr>
        <p:txBody>
          <a:bodyPr wrap="none" rtlCol="0">
            <a:spAutoFit/>
          </a:bodyPr>
          <a:lstStyle/>
          <a:p>
            <a:r>
              <a:rPr lang="en-US" dirty="0"/>
              <a:t>1800</a:t>
            </a:r>
          </a:p>
        </p:txBody>
      </p:sp>
      <p:pic>
        <p:nvPicPr>
          <p:cNvPr id="9" name="Picture 8" descr="1815-vanda-bluecoat-pantaloons-T.118-1953.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83642" y="1030757"/>
            <a:ext cx="1640939" cy="4070452"/>
          </a:xfrm>
          <a:prstGeom prst="rect">
            <a:avLst/>
          </a:prstGeom>
        </p:spPr>
      </p:pic>
      <p:sp>
        <p:nvSpPr>
          <p:cNvPr id="12" name="TextBox 11"/>
          <p:cNvSpPr txBox="1"/>
          <p:nvPr/>
        </p:nvSpPr>
        <p:spPr>
          <a:xfrm>
            <a:off x="7314010" y="661425"/>
            <a:ext cx="890628" cy="369332"/>
          </a:xfrm>
          <a:prstGeom prst="rect">
            <a:avLst/>
          </a:prstGeom>
          <a:noFill/>
        </p:spPr>
        <p:txBody>
          <a:bodyPr wrap="none" rtlCol="0">
            <a:spAutoFit/>
          </a:bodyPr>
          <a:lstStyle/>
          <a:p>
            <a:r>
              <a:rPr lang="en-US" dirty="0"/>
              <a:t>1815-20</a:t>
            </a:r>
          </a:p>
        </p:txBody>
      </p:sp>
    </p:spTree>
    <p:extLst>
      <p:ext uri="{BB962C8B-B14F-4D97-AF65-F5344CB8AC3E}">
        <p14:creationId xmlns:p14="http://schemas.microsoft.com/office/powerpoint/2010/main" val="1959584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1984014" y="9928"/>
            <a:ext cx="7056077" cy="5133572"/>
          </a:xfrm>
          <a:prstGeom prst="rect">
            <a:avLst/>
          </a:prstGeom>
          <a:ln w="12700">
            <a:solidFill>
              <a:schemeClr val="accent1"/>
            </a:solidFill>
          </a:ln>
        </p:spPr>
      </p:pic>
      <p:sp>
        <p:nvSpPr>
          <p:cNvPr id="5" name="TextBox 4"/>
          <p:cNvSpPr txBox="1"/>
          <p:nvPr/>
        </p:nvSpPr>
        <p:spPr>
          <a:xfrm>
            <a:off x="83127" y="1468672"/>
            <a:ext cx="1900887" cy="1200329"/>
          </a:xfrm>
          <a:prstGeom prst="rect">
            <a:avLst/>
          </a:prstGeom>
          <a:noFill/>
        </p:spPr>
        <p:txBody>
          <a:bodyPr wrap="square" rtlCol="0">
            <a:spAutoFit/>
          </a:bodyPr>
          <a:lstStyle/>
          <a:p>
            <a:r>
              <a:rPr lang="en-US" dirty="0" err="1"/>
              <a:t>Rolinda</a:t>
            </a:r>
            <a:r>
              <a:rPr lang="en-US" dirty="0"/>
              <a:t> </a:t>
            </a:r>
            <a:r>
              <a:rPr lang="en-US" dirty="0" err="1"/>
              <a:t>Sharples</a:t>
            </a:r>
            <a:r>
              <a:rPr lang="en-US" dirty="0"/>
              <a:t>, </a:t>
            </a:r>
            <a:br>
              <a:rPr lang="en-US" dirty="0"/>
            </a:br>
            <a:r>
              <a:rPr lang="en-US" i="1" dirty="0"/>
              <a:t>The Cloak Room at the Assembly Rooms at Clifton</a:t>
            </a:r>
            <a:r>
              <a:rPr lang="en-US" dirty="0"/>
              <a:t>, 1818</a:t>
            </a:r>
          </a:p>
        </p:txBody>
      </p:sp>
    </p:spTree>
    <p:extLst>
      <p:ext uri="{BB962C8B-B14F-4D97-AF65-F5344CB8AC3E}">
        <p14:creationId xmlns:p14="http://schemas.microsoft.com/office/powerpoint/2010/main" val="2876556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3566" r="2249" b="4515"/>
          <a:stretch/>
        </p:blipFill>
        <p:spPr>
          <a:xfrm>
            <a:off x="1266261" y="84930"/>
            <a:ext cx="6611477" cy="4973640"/>
          </a:xfrm>
          <a:prstGeom prst="rect">
            <a:avLst/>
          </a:prstGeom>
          <a:ln w="12700">
            <a:solidFill>
              <a:schemeClr val="accent1"/>
            </a:solidFill>
          </a:ln>
        </p:spPr>
      </p:pic>
    </p:spTree>
    <p:extLst>
      <p:ext uri="{BB962C8B-B14F-4D97-AF65-F5344CB8AC3E}">
        <p14:creationId xmlns:p14="http://schemas.microsoft.com/office/powerpoint/2010/main" val="1084973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51" y="637985"/>
            <a:ext cx="3026994" cy="4309710"/>
          </a:xfrm>
          <a:prstGeom prst="rect">
            <a:avLst/>
          </a:prstGeom>
          <a:ln>
            <a:solidFill>
              <a:schemeClr val="accent1"/>
            </a:solidFill>
          </a:ln>
        </p:spPr>
      </p:pic>
      <p:sp>
        <p:nvSpPr>
          <p:cNvPr id="3" name="TextBox 2"/>
          <p:cNvSpPr txBox="1"/>
          <p:nvPr/>
        </p:nvSpPr>
        <p:spPr>
          <a:xfrm>
            <a:off x="1070264" y="0"/>
            <a:ext cx="6673924" cy="923330"/>
          </a:xfrm>
          <a:prstGeom prst="rect">
            <a:avLst/>
          </a:prstGeom>
          <a:noFill/>
        </p:spPr>
        <p:txBody>
          <a:bodyPr wrap="square" rtlCol="0">
            <a:spAutoFit/>
          </a:bodyPr>
          <a:lstStyle/>
          <a:p>
            <a:pPr>
              <a:defRPr/>
            </a:pPr>
            <a:r>
              <a:rPr lang="en-US" dirty="0"/>
              <a:t>10th Regiment of Dragoons, aka “The Prince of Wales's Own Royal Regiment of Light Dragoons” or “The China 10</a:t>
            </a:r>
            <a:r>
              <a:rPr lang="en-US" baseline="30000" dirty="0"/>
              <a:t>th</a:t>
            </a:r>
            <a:r>
              <a:rPr lang="en-US" dirty="0"/>
              <a:t>”</a:t>
            </a:r>
          </a:p>
          <a:p>
            <a:pPr>
              <a:defRPr/>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858" y="553144"/>
            <a:ext cx="3067412" cy="4243253"/>
          </a:xfrm>
          <a:prstGeom prst="rect">
            <a:avLst/>
          </a:prstGeom>
          <a:ln w="12700">
            <a:solidFill>
              <a:schemeClr val="accent1"/>
            </a:solidFill>
          </a:ln>
        </p:spPr>
      </p:pic>
      <p:sp>
        <p:nvSpPr>
          <p:cNvPr id="4" name="TextBox 3"/>
          <p:cNvSpPr txBox="1"/>
          <p:nvPr/>
        </p:nvSpPr>
        <p:spPr>
          <a:xfrm>
            <a:off x="3782270" y="2674769"/>
            <a:ext cx="1842187" cy="715581"/>
          </a:xfrm>
          <a:prstGeom prst="rect">
            <a:avLst/>
          </a:prstGeom>
          <a:noFill/>
        </p:spPr>
        <p:txBody>
          <a:bodyPr wrap="square" rtlCol="0">
            <a:spAutoFit/>
          </a:bodyPr>
          <a:lstStyle/>
          <a:p>
            <a:r>
              <a:rPr lang="en-US" sz="1350" dirty="0"/>
              <a:t>George, Prince of Wales by Sir William </a:t>
            </a:r>
            <a:r>
              <a:rPr lang="en-US" sz="1350" dirty="0" err="1"/>
              <a:t>Beechey</a:t>
            </a:r>
            <a:r>
              <a:rPr lang="en-US" sz="1350" dirty="0"/>
              <a:t> c. 1798</a:t>
            </a:r>
          </a:p>
        </p:txBody>
      </p:sp>
    </p:spTree>
    <p:extLst>
      <p:ext uri="{BB962C8B-B14F-4D97-AF65-F5344CB8AC3E}">
        <p14:creationId xmlns:p14="http://schemas.microsoft.com/office/powerpoint/2010/main" val="485028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8055" y="246852"/>
            <a:ext cx="3211285" cy="369332"/>
          </a:xfrm>
          <a:prstGeom prst="rect">
            <a:avLst/>
          </a:prstGeom>
          <a:noFill/>
        </p:spPr>
        <p:txBody>
          <a:bodyPr wrap="square" rtlCol="0">
            <a:spAutoFit/>
          </a:bodyPr>
          <a:lstStyle/>
          <a:p>
            <a:pPr algn="ctr"/>
            <a:r>
              <a:rPr lang="en-US" dirty="0"/>
              <a:t>George Bryan “Beau” Brummel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55" y="659856"/>
            <a:ext cx="3412836" cy="4236792"/>
          </a:xfrm>
          <a:prstGeom prst="rect">
            <a:avLst/>
          </a:prstGeom>
          <a:ln w="12700">
            <a:solidFill>
              <a:schemeClr val="accent1"/>
            </a:solidFill>
          </a:ln>
        </p:spPr>
      </p:pic>
      <p:pic>
        <p:nvPicPr>
          <p:cNvPr id="5" name="Picture 4" descr="0b-male_clothes.jpg">
            <a:extLst>
              <a:ext uri="{FF2B5EF4-FFF2-40B4-BE49-F238E27FC236}">
                <a16:creationId xmlns:a16="http://schemas.microsoft.com/office/drawing/2014/main" id="{0BB02A7A-6704-A641-81CC-4C2F6837ED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524" r="9527" b="2447"/>
          <a:stretch/>
        </p:blipFill>
        <p:spPr>
          <a:xfrm>
            <a:off x="4374037" y="161338"/>
            <a:ext cx="4572000" cy="4820824"/>
          </a:xfrm>
          <a:prstGeom prst="rect">
            <a:avLst/>
          </a:prstGeom>
          <a:ln w="12700">
            <a:solidFill>
              <a:schemeClr val="accent1"/>
            </a:solidFill>
          </a:ln>
        </p:spPr>
      </p:pic>
    </p:spTree>
    <p:extLst>
      <p:ext uri="{BB962C8B-B14F-4D97-AF65-F5344CB8AC3E}">
        <p14:creationId xmlns:p14="http://schemas.microsoft.com/office/powerpoint/2010/main" val="3939698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neckcloth-cruikshank.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063" y="0"/>
            <a:ext cx="4249470" cy="5143500"/>
          </a:xfrm>
          <a:prstGeom prst="rect">
            <a:avLst/>
          </a:prstGeom>
          <a:ln w="12700">
            <a:solidFill>
              <a:schemeClr val="accent1"/>
            </a:solidFill>
          </a:ln>
        </p:spPr>
      </p:pic>
      <p:pic>
        <p:nvPicPr>
          <p:cNvPr id="3" name="Picture 2" descr="6b-1800-natpor-jembelcher.jp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5392470" y="345928"/>
            <a:ext cx="3180030" cy="3803862"/>
          </a:xfrm>
          <a:prstGeom prst="rect">
            <a:avLst/>
          </a:prstGeom>
        </p:spPr>
      </p:pic>
      <p:sp>
        <p:nvSpPr>
          <p:cNvPr id="4" name="TextBox 3"/>
          <p:cNvSpPr txBox="1"/>
          <p:nvPr/>
        </p:nvSpPr>
        <p:spPr>
          <a:xfrm>
            <a:off x="5860502" y="4208064"/>
            <a:ext cx="2108883" cy="715581"/>
          </a:xfrm>
          <a:prstGeom prst="rect">
            <a:avLst/>
          </a:prstGeom>
          <a:noFill/>
        </p:spPr>
        <p:txBody>
          <a:bodyPr wrap="square" rtlCol="0">
            <a:spAutoFit/>
          </a:bodyPr>
          <a:lstStyle/>
          <a:p>
            <a:pPr algn="ctr"/>
            <a:r>
              <a:rPr lang="en-US" sz="1350" dirty="0" err="1"/>
              <a:t>Jem</a:t>
            </a:r>
            <a:r>
              <a:rPr lang="en-US" sz="1350" dirty="0"/>
              <a:t> Belcher: </a:t>
            </a:r>
          </a:p>
          <a:p>
            <a:pPr algn="ctr"/>
            <a:r>
              <a:rPr lang="en-US" sz="1350" dirty="0"/>
              <a:t>Celebrated boxer with his trademark spotted </a:t>
            </a:r>
            <a:r>
              <a:rPr lang="en-US" sz="1350" dirty="0" err="1"/>
              <a:t>neckcloth</a:t>
            </a:r>
            <a:endParaRPr lang="en-US" sz="1350" dirty="0"/>
          </a:p>
        </p:txBody>
      </p:sp>
    </p:spTree>
    <p:extLst>
      <p:ext uri="{BB962C8B-B14F-4D97-AF65-F5344CB8AC3E}">
        <p14:creationId xmlns:p14="http://schemas.microsoft.com/office/powerpoint/2010/main" val="3114252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801" y="541720"/>
            <a:ext cx="7226181" cy="4344742"/>
          </a:xfrm>
          <a:prstGeom prst="rect">
            <a:avLst/>
          </a:prstGeom>
          <a:ln>
            <a:solidFill>
              <a:schemeClr val="accent1"/>
            </a:solidFill>
          </a:ln>
        </p:spPr>
      </p:pic>
      <p:sp>
        <p:nvSpPr>
          <p:cNvPr id="4" name="TextBox 3">
            <a:extLst>
              <a:ext uri="{FF2B5EF4-FFF2-40B4-BE49-F238E27FC236}">
                <a16:creationId xmlns:a16="http://schemas.microsoft.com/office/drawing/2014/main" id="{7730DF5A-07DA-FA44-A099-BC12B5E43C75}"/>
              </a:ext>
            </a:extLst>
          </p:cNvPr>
          <p:cNvSpPr txBox="1"/>
          <p:nvPr/>
        </p:nvSpPr>
        <p:spPr>
          <a:xfrm>
            <a:off x="2584468" y="106997"/>
            <a:ext cx="3975063" cy="300082"/>
          </a:xfrm>
          <a:prstGeom prst="rect">
            <a:avLst/>
          </a:prstGeom>
          <a:noFill/>
        </p:spPr>
        <p:txBody>
          <a:bodyPr wrap="none" rtlCol="0">
            <a:spAutoFit/>
          </a:bodyPr>
          <a:lstStyle/>
          <a:p>
            <a:r>
              <a:rPr lang="en-US" sz="1350" dirty="0"/>
              <a:t>1775-1800, Linen drawers, Victoria and Albert Museum</a:t>
            </a:r>
          </a:p>
        </p:txBody>
      </p:sp>
    </p:spTree>
    <p:extLst>
      <p:ext uri="{BB962C8B-B14F-4D97-AF65-F5344CB8AC3E}">
        <p14:creationId xmlns:p14="http://schemas.microsoft.com/office/powerpoint/2010/main" val="450183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093" y="946413"/>
            <a:ext cx="7018586" cy="4118890"/>
          </a:xfrm>
          <a:prstGeom prst="rect">
            <a:avLst/>
          </a:prstGeom>
          <a:ln w="12700">
            <a:solidFill>
              <a:schemeClr val="accent1"/>
            </a:solidFill>
          </a:ln>
        </p:spPr>
      </p:pic>
      <p:sp>
        <p:nvSpPr>
          <p:cNvPr id="2" name="TextBox 1"/>
          <p:cNvSpPr txBox="1"/>
          <p:nvPr/>
        </p:nvSpPr>
        <p:spPr>
          <a:xfrm>
            <a:off x="1211095" y="0"/>
            <a:ext cx="6295863" cy="946413"/>
          </a:xfrm>
          <a:prstGeom prst="rect">
            <a:avLst/>
          </a:prstGeom>
          <a:noFill/>
        </p:spPr>
        <p:txBody>
          <a:bodyPr wrap="square" rtlCol="0">
            <a:spAutoFit/>
          </a:bodyPr>
          <a:lstStyle/>
          <a:p>
            <a:r>
              <a:rPr lang="en-US" sz="1350" i="1" dirty="0"/>
              <a:t>Austen, Thursday, 1 September 1796:</a:t>
            </a:r>
          </a:p>
          <a:p>
            <a:r>
              <a:rPr lang="en-US" sz="2100" dirty="0"/>
              <a:t>“We are very busy making Edward’s shirts, and I am proud to say that I am the neatest worker of the party.”</a:t>
            </a:r>
          </a:p>
        </p:txBody>
      </p:sp>
    </p:spTree>
    <p:extLst>
      <p:ext uri="{BB962C8B-B14F-4D97-AF65-F5344CB8AC3E}">
        <p14:creationId xmlns:p14="http://schemas.microsoft.com/office/powerpoint/2010/main" val="3331925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deloff-1796-04-0004.jpg"/>
          <p:cNvPicPr>
            <a:picLocks noChangeAspect="1"/>
          </p:cNvPicPr>
          <p:nvPr/>
        </p:nvPicPr>
        <p:blipFill rotWithShape="1">
          <a:blip r:embed="rId3" cstate="screen">
            <a:extLst>
              <a:ext uri="{28A0092B-C50C-407E-A947-70E740481C1C}">
                <a14:useLocalDpi xmlns:a14="http://schemas.microsoft.com/office/drawing/2010/main"/>
              </a:ext>
            </a:extLst>
          </a:blip>
          <a:srcRect l="28945" t="15492" r="16286" b="15191"/>
          <a:stretch/>
        </p:blipFill>
        <p:spPr>
          <a:xfrm>
            <a:off x="1672879" y="1"/>
            <a:ext cx="1719241" cy="2815936"/>
          </a:xfrm>
          <a:prstGeom prst="rect">
            <a:avLst/>
          </a:prstGeom>
          <a:ln w="12700">
            <a:solidFill>
              <a:schemeClr val="accent1"/>
            </a:solidFill>
          </a:ln>
        </p:spPr>
      </p:pic>
      <p:pic>
        <p:nvPicPr>
          <p:cNvPr id="4" name="Picture 3" descr="1800-artstor-AMICO_CLARK_103902762.jpg"/>
          <p:cNvPicPr>
            <a:picLocks noChangeAspect="1"/>
          </p:cNvPicPr>
          <p:nvPr/>
        </p:nvPicPr>
        <p:blipFill rotWithShape="1">
          <a:blip r:embed="rId4">
            <a:extLst>
              <a:ext uri="{28A0092B-C50C-407E-A947-70E740481C1C}">
                <a14:useLocalDpi xmlns:a14="http://schemas.microsoft.com/office/drawing/2010/main"/>
              </a:ext>
            </a:extLst>
          </a:blip>
          <a:srcRect l="9704" t="11030" r="22998" b="9892"/>
          <a:stretch/>
        </p:blipFill>
        <p:spPr>
          <a:xfrm>
            <a:off x="3496981" y="0"/>
            <a:ext cx="1504815" cy="2815937"/>
          </a:xfrm>
          <a:prstGeom prst="rect">
            <a:avLst/>
          </a:prstGeom>
          <a:ln w="12700">
            <a:solidFill>
              <a:schemeClr val="accent1"/>
            </a:solidFill>
          </a:ln>
        </p:spPr>
      </p:pic>
      <p:pic>
        <p:nvPicPr>
          <p:cNvPr id="9" name="Picture 8" descr="1770-artstor-mma-beige-robe-francaise.png"/>
          <p:cNvPicPr>
            <a:picLocks noChangeAspect="1"/>
          </p:cNvPicPr>
          <p:nvPr/>
        </p:nvPicPr>
        <p:blipFill rotWithShape="1">
          <a:blip r:embed="rId5">
            <a:extLst>
              <a:ext uri="{28A0092B-C50C-407E-A947-70E740481C1C}">
                <a14:useLocalDpi xmlns:a14="http://schemas.microsoft.com/office/drawing/2010/main"/>
              </a:ext>
            </a:extLst>
          </a:blip>
          <a:srcRect l="11116" r="18387"/>
          <a:stretch/>
        </p:blipFill>
        <p:spPr>
          <a:xfrm>
            <a:off x="52804" y="0"/>
            <a:ext cx="1593165" cy="2815937"/>
          </a:xfrm>
          <a:prstGeom prst="rect">
            <a:avLst/>
          </a:prstGeom>
          <a:ln w="12700">
            <a:solidFill>
              <a:schemeClr val="accent1"/>
            </a:solidFill>
          </a:ln>
        </p:spPr>
      </p:pic>
      <p:pic>
        <p:nvPicPr>
          <p:cNvPr id="11" name="Picture 10" descr="1818-10-ac-lace-over-satn-slip-rose-satin-corsage.jpg"/>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2450" t="5051" r="12218" b="15320"/>
          <a:stretch/>
        </p:blipFill>
        <p:spPr>
          <a:xfrm>
            <a:off x="7493825" y="2187390"/>
            <a:ext cx="1560630" cy="2837257"/>
          </a:xfrm>
          <a:prstGeom prst="rect">
            <a:avLst/>
          </a:prstGeom>
          <a:ln w="12700">
            <a:solidFill>
              <a:schemeClr val="accent1"/>
            </a:solidFill>
          </a:ln>
        </p:spPr>
      </p:pic>
      <p:pic>
        <p:nvPicPr>
          <p:cNvPr id="14" name="Picture 13" descr="1809-wu-ack-balldress.png"/>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l="15501" t="8687" r="28576" b="10302"/>
          <a:stretch/>
        </p:blipFill>
        <p:spPr>
          <a:xfrm>
            <a:off x="1782012" y="2187390"/>
            <a:ext cx="1165700" cy="2815937"/>
          </a:xfrm>
          <a:prstGeom prst="rect">
            <a:avLst/>
          </a:prstGeom>
          <a:ln w="12700">
            <a:solidFill>
              <a:schemeClr val="accent1"/>
            </a:solidFill>
          </a:ln>
        </p:spPr>
      </p:pic>
      <p:pic>
        <p:nvPicPr>
          <p:cNvPr id="15" name="Picture 14" descr="1812-mccord-gold-close.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034028" y="2977541"/>
            <a:ext cx="2585833" cy="1293376"/>
          </a:xfrm>
          <a:prstGeom prst="rect">
            <a:avLst/>
          </a:prstGeom>
          <a:ln w="12700">
            <a:solidFill>
              <a:schemeClr val="accent1"/>
            </a:solidFill>
          </a:ln>
        </p:spPr>
      </p:pic>
      <p:pic>
        <p:nvPicPr>
          <p:cNvPr id="16" name="Picture 15" descr="1815-ball.png"/>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l="10038" t="2819" r="17675" b="8493"/>
          <a:stretch/>
        </p:blipFill>
        <p:spPr>
          <a:xfrm>
            <a:off x="6000142" y="2205870"/>
            <a:ext cx="1281673" cy="2836718"/>
          </a:xfrm>
          <a:prstGeom prst="rect">
            <a:avLst/>
          </a:prstGeom>
          <a:ln w="12700">
            <a:solidFill>
              <a:schemeClr val="accent1"/>
            </a:solidFill>
          </a:ln>
        </p:spPr>
      </p:pic>
      <p:sp>
        <p:nvSpPr>
          <p:cNvPr id="2" name="TextBox 1"/>
          <p:cNvSpPr txBox="1"/>
          <p:nvPr/>
        </p:nvSpPr>
        <p:spPr>
          <a:xfrm>
            <a:off x="40861" y="0"/>
            <a:ext cx="523990" cy="307777"/>
          </a:xfrm>
          <a:prstGeom prst="rect">
            <a:avLst/>
          </a:prstGeom>
          <a:noFill/>
        </p:spPr>
        <p:txBody>
          <a:bodyPr wrap="none" rtlCol="0">
            <a:spAutoFit/>
          </a:bodyPr>
          <a:lstStyle/>
          <a:p>
            <a:r>
              <a:rPr lang="en-US" sz="1400" dirty="0"/>
              <a:t>1794</a:t>
            </a:r>
          </a:p>
        </p:txBody>
      </p:sp>
      <p:sp>
        <p:nvSpPr>
          <p:cNvPr id="18" name="TextBox 17"/>
          <p:cNvSpPr txBox="1"/>
          <p:nvPr/>
        </p:nvSpPr>
        <p:spPr>
          <a:xfrm>
            <a:off x="1750830" y="29389"/>
            <a:ext cx="533672" cy="307777"/>
          </a:xfrm>
          <a:prstGeom prst="rect">
            <a:avLst/>
          </a:prstGeom>
          <a:noFill/>
        </p:spPr>
        <p:txBody>
          <a:bodyPr wrap="none" rtlCol="0">
            <a:spAutoFit/>
          </a:bodyPr>
          <a:lstStyle/>
          <a:p>
            <a:r>
              <a:rPr lang="en-US" sz="1400" dirty="0"/>
              <a:t>1800</a:t>
            </a:r>
          </a:p>
        </p:txBody>
      </p:sp>
      <p:sp>
        <p:nvSpPr>
          <p:cNvPr id="19" name="TextBox 18"/>
          <p:cNvSpPr txBox="1"/>
          <p:nvPr/>
        </p:nvSpPr>
        <p:spPr>
          <a:xfrm>
            <a:off x="3419030" y="0"/>
            <a:ext cx="533672" cy="307777"/>
          </a:xfrm>
          <a:prstGeom prst="rect">
            <a:avLst/>
          </a:prstGeom>
          <a:noFill/>
        </p:spPr>
        <p:txBody>
          <a:bodyPr wrap="none" rtlCol="0">
            <a:spAutoFit/>
          </a:bodyPr>
          <a:lstStyle/>
          <a:p>
            <a:r>
              <a:rPr lang="en-US" sz="1400" dirty="0"/>
              <a:t>1809</a:t>
            </a:r>
          </a:p>
        </p:txBody>
      </p:sp>
      <p:sp>
        <p:nvSpPr>
          <p:cNvPr id="20" name="TextBox 19"/>
          <p:cNvSpPr txBox="1"/>
          <p:nvPr/>
        </p:nvSpPr>
        <p:spPr>
          <a:xfrm>
            <a:off x="934720" y="2331994"/>
            <a:ext cx="519309" cy="307777"/>
          </a:xfrm>
          <a:prstGeom prst="rect">
            <a:avLst/>
          </a:prstGeom>
          <a:noFill/>
        </p:spPr>
        <p:txBody>
          <a:bodyPr wrap="none" rtlCol="0">
            <a:spAutoFit/>
          </a:bodyPr>
          <a:lstStyle/>
          <a:p>
            <a:r>
              <a:rPr lang="en-US" sz="1400" dirty="0"/>
              <a:t>1815</a:t>
            </a:r>
          </a:p>
        </p:txBody>
      </p:sp>
      <p:sp>
        <p:nvSpPr>
          <p:cNvPr id="21" name="TextBox 20"/>
          <p:cNvSpPr txBox="1"/>
          <p:nvPr/>
        </p:nvSpPr>
        <p:spPr>
          <a:xfrm>
            <a:off x="2857864" y="2331994"/>
            <a:ext cx="512448" cy="307777"/>
          </a:xfrm>
          <a:prstGeom prst="rect">
            <a:avLst/>
          </a:prstGeom>
          <a:noFill/>
        </p:spPr>
        <p:txBody>
          <a:bodyPr wrap="none" rtlCol="0">
            <a:spAutoFit/>
          </a:bodyPr>
          <a:lstStyle/>
          <a:p>
            <a:r>
              <a:rPr lang="en-US" sz="1400" dirty="0"/>
              <a:t>1818</a:t>
            </a:r>
          </a:p>
        </p:txBody>
      </p:sp>
      <p:sp>
        <p:nvSpPr>
          <p:cNvPr id="23" name="TextBox 22">
            <a:extLst>
              <a:ext uri="{FF2B5EF4-FFF2-40B4-BE49-F238E27FC236}">
                <a16:creationId xmlns:a16="http://schemas.microsoft.com/office/drawing/2014/main" id="{A131434D-8328-B64B-AD81-D1AF821F2470}"/>
              </a:ext>
            </a:extLst>
          </p:cNvPr>
          <p:cNvSpPr txBox="1"/>
          <p:nvPr/>
        </p:nvSpPr>
        <p:spPr>
          <a:xfrm>
            <a:off x="3025001" y="4278632"/>
            <a:ext cx="884538" cy="307777"/>
          </a:xfrm>
          <a:prstGeom prst="rect">
            <a:avLst/>
          </a:prstGeom>
          <a:noFill/>
        </p:spPr>
        <p:txBody>
          <a:bodyPr wrap="none" rtlCol="0">
            <a:spAutoFit/>
          </a:bodyPr>
          <a:lstStyle/>
          <a:p>
            <a:r>
              <a:rPr lang="en-US" sz="1400" dirty="0"/>
              <a:t>1812-1813</a:t>
            </a:r>
          </a:p>
        </p:txBody>
      </p:sp>
    </p:spTree>
    <p:extLst>
      <p:ext uri="{BB962C8B-B14F-4D97-AF65-F5344CB8AC3E}">
        <p14:creationId xmlns:p14="http://schemas.microsoft.com/office/powerpoint/2010/main" val="1061490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6052"/>
          <a:stretch/>
        </p:blipFill>
        <p:spPr>
          <a:xfrm>
            <a:off x="1209733" y="202676"/>
            <a:ext cx="6724534" cy="4738147"/>
          </a:xfrm>
          <a:prstGeom prst="rect">
            <a:avLst/>
          </a:prstGeom>
          <a:ln w="12700">
            <a:solidFill>
              <a:schemeClr val="accent1"/>
            </a:solidFill>
          </a:ln>
        </p:spPr>
      </p:pic>
    </p:spTree>
    <p:extLst>
      <p:ext uri="{BB962C8B-B14F-4D97-AF65-F5344CB8AC3E}">
        <p14:creationId xmlns:p14="http://schemas.microsoft.com/office/powerpoint/2010/main" val="2443208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93544" y="862447"/>
            <a:ext cx="8556913" cy="2852304"/>
          </a:xfrm>
          <a:prstGeom prst="rect">
            <a:avLst/>
          </a:prstGeom>
          <a:ln w="12700">
            <a:solidFill>
              <a:schemeClr val="accent1"/>
            </a:solidFill>
          </a:ln>
        </p:spPr>
      </p:pic>
      <p:sp>
        <p:nvSpPr>
          <p:cNvPr id="4" name="TextBox 3"/>
          <p:cNvSpPr txBox="1"/>
          <p:nvPr/>
        </p:nvSpPr>
        <p:spPr>
          <a:xfrm>
            <a:off x="0" y="4008293"/>
            <a:ext cx="9144000" cy="415498"/>
          </a:xfrm>
          <a:prstGeom prst="rect">
            <a:avLst/>
          </a:prstGeom>
          <a:noFill/>
        </p:spPr>
        <p:txBody>
          <a:bodyPr wrap="square" rtlCol="0">
            <a:spAutoFit/>
          </a:bodyPr>
          <a:lstStyle/>
          <a:p>
            <a:pPr algn="ctr"/>
            <a:r>
              <a:rPr lang="en-US" sz="2100" dirty="0"/>
              <a:t>The World (newspaper), November 29, 1788</a:t>
            </a:r>
          </a:p>
        </p:txBody>
      </p:sp>
    </p:spTree>
    <p:extLst>
      <p:ext uri="{BB962C8B-B14F-4D97-AF65-F5344CB8AC3E}">
        <p14:creationId xmlns:p14="http://schemas.microsoft.com/office/powerpoint/2010/main" val="3462744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rotWithShape="1">
          <a:blip r:embed="rId3">
            <a:extLst>
              <a:ext uri="{28A0092B-C50C-407E-A947-70E740481C1C}">
                <a14:useLocalDpi xmlns:a14="http://schemas.microsoft.com/office/drawing/2010/main"/>
              </a:ext>
            </a:extLst>
          </a:blip>
          <a:srcRect r="4167" b="2088"/>
          <a:stretch/>
        </p:blipFill>
        <p:spPr>
          <a:xfrm>
            <a:off x="218210" y="1"/>
            <a:ext cx="7481455" cy="5143500"/>
          </a:xfrm>
          <a:prstGeom prst="rect">
            <a:avLst/>
          </a:prstGeom>
          <a:ln w="12700">
            <a:solidFill>
              <a:schemeClr val="accent1"/>
            </a:solidFill>
          </a:ln>
        </p:spPr>
      </p:pic>
      <p:sp>
        <p:nvSpPr>
          <p:cNvPr id="3" name="TextBox 2"/>
          <p:cNvSpPr txBox="1"/>
          <p:nvPr/>
        </p:nvSpPr>
        <p:spPr>
          <a:xfrm>
            <a:off x="7753491" y="3226377"/>
            <a:ext cx="1260281" cy="646331"/>
          </a:xfrm>
          <a:prstGeom prst="rect">
            <a:avLst/>
          </a:prstGeom>
          <a:noFill/>
        </p:spPr>
        <p:txBody>
          <a:bodyPr wrap="none" rtlCol="0">
            <a:spAutoFit/>
          </a:bodyPr>
          <a:lstStyle/>
          <a:p>
            <a:pPr algn="ctr"/>
            <a:r>
              <a:rPr lang="en-US" dirty="0"/>
              <a:t>Cruikshank</a:t>
            </a:r>
          </a:p>
          <a:p>
            <a:pPr algn="ctr"/>
            <a:r>
              <a:rPr lang="en-US" dirty="0"/>
              <a:t>1818</a:t>
            </a:r>
          </a:p>
        </p:txBody>
      </p:sp>
    </p:spTree>
    <p:extLst>
      <p:ext uri="{BB962C8B-B14F-4D97-AF65-F5344CB8AC3E}">
        <p14:creationId xmlns:p14="http://schemas.microsoft.com/office/powerpoint/2010/main" val="3104321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660" y="898225"/>
            <a:ext cx="6941127" cy="1215737"/>
          </a:xfrm>
          <a:ln w="12700">
            <a:solidFill>
              <a:schemeClr val="accent1"/>
            </a:solidFill>
          </a:ln>
        </p:spPr>
        <p:txBody>
          <a:bodyPr/>
          <a:lstStyle/>
          <a:p>
            <a:r>
              <a:rPr lang="en-US" dirty="0"/>
              <a:t>Dressing a Lady</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62660" y="3129699"/>
            <a:ext cx="2778926" cy="1727068"/>
          </a:xfrm>
          <a:prstGeom prst="rect">
            <a:avLst/>
          </a:prstGeom>
          <a:ln w="12700">
            <a:solidFill>
              <a:schemeClr val="accent1"/>
            </a:solidFill>
          </a:ln>
        </p:spPr>
      </p:pic>
    </p:spTree>
    <p:extLst>
      <p:ext uri="{BB962C8B-B14F-4D97-AF65-F5344CB8AC3E}">
        <p14:creationId xmlns:p14="http://schemas.microsoft.com/office/powerpoint/2010/main" val="320945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l="7197" t="4433" r="8894" b="6801"/>
          <a:stretch/>
        </p:blipFill>
        <p:spPr>
          <a:xfrm>
            <a:off x="3415288" y="14751"/>
            <a:ext cx="3752417" cy="4961958"/>
          </a:xfrm>
          <a:prstGeom prst="rect">
            <a:avLst/>
          </a:prstGeom>
          <a:ln w="12700">
            <a:solidFill>
              <a:schemeClr val="accent1"/>
            </a:solidFill>
          </a:ln>
        </p:spPr>
      </p:pic>
      <p:sp>
        <p:nvSpPr>
          <p:cNvPr id="2" name="TextBox 1"/>
          <p:cNvSpPr txBox="1"/>
          <p:nvPr/>
        </p:nvSpPr>
        <p:spPr>
          <a:xfrm>
            <a:off x="457663" y="166791"/>
            <a:ext cx="3677920" cy="461665"/>
          </a:xfrm>
          <a:prstGeom prst="rect">
            <a:avLst/>
          </a:prstGeom>
          <a:noFill/>
        </p:spPr>
        <p:txBody>
          <a:bodyPr wrap="square" rtlCol="0">
            <a:spAutoFit/>
          </a:bodyPr>
          <a:lstStyle/>
          <a:p>
            <a:r>
              <a:rPr lang="en-US" sz="2400" dirty="0"/>
              <a:t>Stockings and Shifts</a:t>
            </a:r>
          </a:p>
        </p:txBody>
      </p:sp>
      <p:pic>
        <p:nvPicPr>
          <p:cNvPr id="5" name="Picture 4" descr="regstockings1.jpg">
            <a:extLst>
              <a:ext uri="{FF2B5EF4-FFF2-40B4-BE49-F238E27FC236}">
                <a16:creationId xmlns:a16="http://schemas.microsoft.com/office/drawing/2014/main" id="{82DABCB9-0D9D-3A40-AE80-0F2C82561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663" y="716914"/>
            <a:ext cx="2352424" cy="4259795"/>
          </a:xfrm>
          <a:prstGeom prst="rect">
            <a:avLst/>
          </a:prstGeom>
          <a:ln w="12700">
            <a:solidFill>
              <a:schemeClr val="accent1"/>
            </a:solidFill>
          </a:ln>
        </p:spPr>
      </p:pic>
    </p:spTree>
    <p:extLst>
      <p:ext uri="{BB962C8B-B14F-4D97-AF65-F5344CB8AC3E}">
        <p14:creationId xmlns:p14="http://schemas.microsoft.com/office/powerpoint/2010/main" val="1142364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7211" y="69457"/>
            <a:ext cx="3354617" cy="5074043"/>
          </a:xfrm>
          <a:prstGeom prst="rect">
            <a:avLst/>
          </a:prstGeom>
          <a:ln w="12700">
            <a:solidFill>
              <a:schemeClr val="accent1"/>
            </a:solidFill>
          </a:ln>
        </p:spPr>
      </p:pic>
      <p:pic>
        <p:nvPicPr>
          <p:cNvPr id="4" name="Picture 3" descr="1811-rowlandson-staircase-detail.jpg.png"/>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7298" t="16797" r="12117" b="27832"/>
          <a:stretch/>
        </p:blipFill>
        <p:spPr>
          <a:xfrm>
            <a:off x="4696134" y="69457"/>
            <a:ext cx="3604317" cy="4698041"/>
          </a:xfrm>
          <a:prstGeom prst="rect">
            <a:avLst/>
          </a:prstGeom>
          <a:ln w="12700">
            <a:solidFill>
              <a:schemeClr val="accent1"/>
            </a:solidFill>
          </a:ln>
        </p:spPr>
      </p:pic>
      <p:sp>
        <p:nvSpPr>
          <p:cNvPr id="2" name="TextBox 1"/>
          <p:cNvSpPr txBox="1"/>
          <p:nvPr/>
        </p:nvSpPr>
        <p:spPr>
          <a:xfrm>
            <a:off x="4696133" y="4872037"/>
            <a:ext cx="3604317" cy="300082"/>
          </a:xfrm>
          <a:prstGeom prst="rect">
            <a:avLst/>
          </a:prstGeom>
          <a:noFill/>
        </p:spPr>
        <p:txBody>
          <a:bodyPr wrap="square" rtlCol="0">
            <a:spAutoFit/>
          </a:bodyPr>
          <a:lstStyle/>
          <a:p>
            <a:pPr algn="ctr"/>
            <a:r>
              <a:rPr lang="en-US" sz="1350" dirty="0"/>
              <a:t>Rowlandson, “Exhibition” Staircase, 1800</a:t>
            </a:r>
          </a:p>
        </p:txBody>
      </p:sp>
    </p:spTree>
    <p:extLst>
      <p:ext uri="{BB962C8B-B14F-4D97-AF65-F5344CB8AC3E}">
        <p14:creationId xmlns:p14="http://schemas.microsoft.com/office/powerpoint/2010/main" val="1435079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66" t="3056" r="3717" b="3333"/>
          <a:stretch/>
        </p:blipFill>
        <p:spPr>
          <a:xfrm>
            <a:off x="658523" y="125990"/>
            <a:ext cx="3401958" cy="4757095"/>
          </a:xfrm>
          <a:prstGeom prst="rect">
            <a:avLst/>
          </a:prstGeom>
          <a:ln w="12700">
            <a:solidFill>
              <a:schemeClr val="accent1"/>
            </a:solidFill>
          </a:ln>
        </p:spPr>
      </p:pic>
      <p:sp>
        <p:nvSpPr>
          <p:cNvPr id="4" name="TextBox 3"/>
          <p:cNvSpPr txBox="1"/>
          <p:nvPr/>
        </p:nvSpPr>
        <p:spPr>
          <a:xfrm>
            <a:off x="4654632" y="309837"/>
            <a:ext cx="3080139" cy="923330"/>
          </a:xfrm>
          <a:prstGeom prst="rect">
            <a:avLst/>
          </a:prstGeom>
          <a:noFill/>
        </p:spPr>
        <p:txBody>
          <a:bodyPr wrap="none" rtlCol="0">
            <a:spAutoFit/>
          </a:bodyPr>
          <a:lstStyle/>
          <a:p>
            <a:pPr algn="ctr"/>
            <a:r>
              <a:rPr lang="en-US" dirty="0"/>
              <a:t>James </a:t>
            </a:r>
            <a:r>
              <a:rPr lang="en-US" dirty="0" err="1"/>
              <a:t>Gillray</a:t>
            </a:r>
            <a:endParaRPr lang="en-US" dirty="0"/>
          </a:p>
          <a:p>
            <a:pPr algn="ctr"/>
            <a:r>
              <a:rPr lang="en-US" dirty="0"/>
              <a:t>20 January 1796</a:t>
            </a:r>
          </a:p>
          <a:p>
            <a:pPr algn="ctr"/>
            <a:r>
              <a:rPr lang="en-US" dirty="0"/>
              <a:t>“Ladies Dress as it soon will be”</a:t>
            </a:r>
          </a:p>
        </p:txBody>
      </p:sp>
    </p:spTree>
    <p:extLst>
      <p:ext uri="{BB962C8B-B14F-4D97-AF65-F5344CB8AC3E}">
        <p14:creationId xmlns:p14="http://schemas.microsoft.com/office/powerpoint/2010/main" val="643642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645736" y="125494"/>
            <a:ext cx="7852528" cy="4892512"/>
          </a:xfrm>
          <a:prstGeom prst="rect">
            <a:avLst/>
          </a:prstGeom>
          <a:ln w="12700">
            <a:solidFill>
              <a:schemeClr val="accent1"/>
            </a:solidFill>
          </a:ln>
        </p:spPr>
      </p:pic>
    </p:spTree>
    <p:extLst>
      <p:ext uri="{BB962C8B-B14F-4D97-AF65-F5344CB8AC3E}">
        <p14:creationId xmlns:p14="http://schemas.microsoft.com/office/powerpoint/2010/main" val="1266258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l="15427" t="3333" r="7025" b="5001"/>
          <a:stretch/>
        </p:blipFill>
        <p:spPr>
          <a:xfrm>
            <a:off x="1361209" y="-20740"/>
            <a:ext cx="2910755" cy="5164241"/>
          </a:xfrm>
          <a:prstGeom prst="rect">
            <a:avLst/>
          </a:prstGeom>
          <a:ln w="12700">
            <a:solidFill>
              <a:schemeClr val="accent1"/>
            </a:solidFill>
          </a:ln>
        </p:spPr>
      </p:pic>
      <p:pic>
        <p:nvPicPr>
          <p:cNvPr id="3" name="Picture 2" descr="3-Jane+by+Cassandra.jpg"/>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541997" y="10391"/>
            <a:ext cx="3459004" cy="5143500"/>
          </a:xfrm>
          <a:prstGeom prst="rect">
            <a:avLst/>
          </a:prstGeom>
          <a:ln w="12700">
            <a:solidFill>
              <a:schemeClr val="accent1"/>
            </a:solidFill>
          </a:ln>
        </p:spPr>
      </p:pic>
    </p:spTree>
    <p:extLst>
      <p:ext uri="{BB962C8B-B14F-4D97-AF65-F5344CB8AC3E}">
        <p14:creationId xmlns:p14="http://schemas.microsoft.com/office/powerpoint/2010/main" val="4201267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5x-chemisette-mfa.pn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579" b="2551"/>
          <a:stretch/>
        </p:blipFill>
        <p:spPr>
          <a:xfrm>
            <a:off x="5303655" y="516345"/>
            <a:ext cx="3331190" cy="4265153"/>
          </a:xfrm>
          <a:prstGeom prst="rect">
            <a:avLst/>
          </a:prstGeom>
          <a:ln w="12700">
            <a:solidFill>
              <a:schemeClr val="accent1"/>
            </a:solidFill>
          </a:ln>
        </p:spPr>
      </p:pic>
      <p:sp>
        <p:nvSpPr>
          <p:cNvPr id="4" name="TextBox 3"/>
          <p:cNvSpPr txBox="1"/>
          <p:nvPr/>
        </p:nvSpPr>
        <p:spPr>
          <a:xfrm>
            <a:off x="5954300" y="54680"/>
            <a:ext cx="1568891" cy="461665"/>
          </a:xfrm>
          <a:prstGeom prst="rect">
            <a:avLst/>
          </a:prstGeom>
          <a:noFill/>
        </p:spPr>
        <p:txBody>
          <a:bodyPr wrap="none" rtlCol="0">
            <a:spAutoFit/>
          </a:bodyPr>
          <a:lstStyle/>
          <a:p>
            <a:r>
              <a:rPr lang="en-US" sz="2400" dirty="0"/>
              <a:t>Chemisette</a:t>
            </a:r>
          </a:p>
        </p:txBody>
      </p:sp>
      <p:pic>
        <p:nvPicPr>
          <p:cNvPr id="5" name="Picture 4" descr="cap-1812-mma-back-CI37.45.16_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496" y="516345"/>
            <a:ext cx="3445677" cy="4265153"/>
          </a:xfrm>
          <a:prstGeom prst="rect">
            <a:avLst/>
          </a:prstGeom>
          <a:ln w="12700">
            <a:solidFill>
              <a:schemeClr val="accent1"/>
            </a:solidFill>
          </a:ln>
        </p:spPr>
      </p:pic>
      <p:sp>
        <p:nvSpPr>
          <p:cNvPr id="6" name="TextBox 5"/>
          <p:cNvSpPr txBox="1"/>
          <p:nvPr/>
        </p:nvSpPr>
        <p:spPr>
          <a:xfrm>
            <a:off x="1728528" y="5665"/>
            <a:ext cx="689612" cy="461665"/>
          </a:xfrm>
          <a:prstGeom prst="rect">
            <a:avLst/>
          </a:prstGeom>
          <a:noFill/>
        </p:spPr>
        <p:txBody>
          <a:bodyPr wrap="none" rtlCol="0">
            <a:spAutoFit/>
          </a:bodyPr>
          <a:lstStyle/>
          <a:p>
            <a:r>
              <a:rPr lang="en-US" sz="2400" dirty="0"/>
              <a:t>Cap</a:t>
            </a:r>
          </a:p>
        </p:txBody>
      </p:sp>
    </p:spTree>
    <p:extLst>
      <p:ext uri="{BB962C8B-B14F-4D97-AF65-F5344CB8AC3E}">
        <p14:creationId xmlns:p14="http://schemas.microsoft.com/office/powerpoint/2010/main" val="1949026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660" y="898225"/>
            <a:ext cx="6941127" cy="1215737"/>
          </a:xfrm>
          <a:ln w="12700">
            <a:solidFill>
              <a:schemeClr val="accent1"/>
            </a:solidFill>
          </a:ln>
        </p:spPr>
        <p:txBody>
          <a:bodyPr/>
          <a:lstStyle/>
          <a:p>
            <a:r>
              <a:rPr lang="en-US" dirty="0"/>
              <a:t>Were Statues and Revolution Enough?</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62660" y="3129699"/>
            <a:ext cx="2778926" cy="1727068"/>
          </a:xfrm>
          <a:prstGeom prst="rect">
            <a:avLst/>
          </a:prstGeom>
          <a:ln w="12700">
            <a:solidFill>
              <a:schemeClr val="accent1"/>
            </a:solidFill>
          </a:ln>
        </p:spPr>
      </p:pic>
    </p:spTree>
    <p:extLst>
      <p:ext uri="{BB962C8B-B14F-4D97-AF65-F5344CB8AC3E}">
        <p14:creationId xmlns:p14="http://schemas.microsoft.com/office/powerpoint/2010/main" val="1810600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0828" y="255176"/>
            <a:ext cx="3879726" cy="1917819"/>
          </a:xfrm>
          <a:prstGeom prst="rect">
            <a:avLst/>
          </a:prstGeom>
          <a:ln w="12700">
            <a:solidFill>
              <a:schemeClr val="accent1"/>
            </a:solidFill>
          </a:ln>
        </p:spPr>
      </p:pic>
      <p:pic>
        <p:nvPicPr>
          <p:cNvPr id="3" name="Picture 2" descr="Screen Shot 2012-09-22 at 8.35.3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5714" y="0"/>
            <a:ext cx="4296791" cy="2172995"/>
          </a:xfrm>
          <a:prstGeom prst="rect">
            <a:avLst/>
          </a:prstGeom>
          <a:ln w="12700">
            <a:solidFill>
              <a:schemeClr val="accent1"/>
            </a:solidFill>
          </a:ln>
        </p:spPr>
      </p:pic>
      <p:sp>
        <p:nvSpPr>
          <p:cNvPr id="6" name="TextBox 5"/>
          <p:cNvSpPr txBox="1"/>
          <p:nvPr/>
        </p:nvSpPr>
        <p:spPr>
          <a:xfrm>
            <a:off x="654215" y="2470665"/>
            <a:ext cx="2639028" cy="1915909"/>
          </a:xfrm>
          <a:prstGeom prst="rect">
            <a:avLst/>
          </a:prstGeom>
          <a:noFill/>
        </p:spPr>
        <p:txBody>
          <a:bodyPr wrap="square" rtlCol="0">
            <a:spAutoFit/>
          </a:bodyPr>
          <a:lstStyle/>
          <a:p>
            <a:r>
              <a:rPr lang="en-US" sz="1350" i="1" dirty="0"/>
              <a:t>Sunday, 2 June 1799:</a:t>
            </a:r>
          </a:p>
          <a:p>
            <a:r>
              <a:rPr lang="en-US" sz="2100" dirty="0"/>
              <a:t>“I am not fond of ordering shoes; </a:t>
            </a:r>
          </a:p>
          <a:p>
            <a:r>
              <a:rPr lang="en-US" sz="2100" dirty="0"/>
              <a:t>and, at any rate, </a:t>
            </a:r>
          </a:p>
          <a:p>
            <a:r>
              <a:rPr lang="en-US" sz="2100" dirty="0"/>
              <a:t>they shall all </a:t>
            </a:r>
          </a:p>
          <a:p>
            <a:r>
              <a:rPr lang="en-US" sz="2100" dirty="0"/>
              <a:t>have flat heels.”</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655" y="2172995"/>
            <a:ext cx="2933700" cy="2768600"/>
          </a:xfrm>
          <a:prstGeom prst="rect">
            <a:avLst/>
          </a:prstGeom>
        </p:spPr>
      </p:pic>
    </p:spTree>
    <p:extLst>
      <p:ext uri="{BB962C8B-B14F-4D97-AF65-F5344CB8AC3E}">
        <p14:creationId xmlns:p14="http://schemas.microsoft.com/office/powerpoint/2010/main" val="571244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788" y="2475307"/>
            <a:ext cx="2206621" cy="2713058"/>
          </a:xfrm>
          <a:prstGeom prst="rect">
            <a:avLst/>
          </a:prstGeom>
          <a:ln w="12700">
            <a:solidFill>
              <a:schemeClr val="accent1"/>
            </a:solidFill>
          </a:ln>
        </p:spPr>
      </p:pic>
      <p:pic>
        <p:nvPicPr>
          <p:cNvPr id="3" name="Picture 2" descr="1810-met-reticule-frenc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1022" y="0"/>
            <a:ext cx="2698432" cy="3587803"/>
          </a:xfrm>
          <a:prstGeom prst="rect">
            <a:avLst/>
          </a:prstGeom>
          <a:ln>
            <a:solidFill>
              <a:schemeClr val="accent1"/>
            </a:solidFill>
          </a:ln>
        </p:spPr>
      </p:pic>
      <p:pic>
        <p:nvPicPr>
          <p:cNvPr id="4" name="Picture 3" descr="reticules-purs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51203" y="100706"/>
            <a:ext cx="3545108" cy="3145414"/>
          </a:xfrm>
          <a:prstGeom prst="rect">
            <a:avLst/>
          </a:prstGeom>
          <a:ln w="12700">
            <a:solidFill>
              <a:schemeClr val="accent1"/>
            </a:solidFill>
          </a:ln>
        </p:spPr>
      </p:pic>
      <p:pic>
        <p:nvPicPr>
          <p:cNvPr id="5" name="Picture 4" descr="Screen Shot 2012-09-22 at 8.33.1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90615" y="1516752"/>
            <a:ext cx="1692350" cy="3671612"/>
          </a:xfrm>
          <a:prstGeom prst="rect">
            <a:avLst/>
          </a:prstGeom>
          <a:ln w="12700">
            <a:solidFill>
              <a:schemeClr val="accent1"/>
            </a:solidFill>
          </a:ln>
        </p:spPr>
      </p:pic>
      <p:sp>
        <p:nvSpPr>
          <p:cNvPr id="6" name="TextBox 5"/>
          <p:cNvSpPr txBox="1"/>
          <p:nvPr/>
        </p:nvSpPr>
        <p:spPr>
          <a:xfrm>
            <a:off x="6530057" y="3587803"/>
            <a:ext cx="1534203" cy="1338828"/>
          </a:xfrm>
          <a:prstGeom prst="rect">
            <a:avLst/>
          </a:prstGeom>
          <a:noFill/>
        </p:spPr>
        <p:txBody>
          <a:bodyPr wrap="none" rtlCol="0">
            <a:spAutoFit/>
          </a:bodyPr>
          <a:lstStyle/>
          <a:p>
            <a:r>
              <a:rPr lang="en-US" sz="2700" dirty="0"/>
              <a:t>Reticules</a:t>
            </a:r>
          </a:p>
          <a:p>
            <a:r>
              <a:rPr lang="en-US" sz="2700" dirty="0"/>
              <a:t>Workbags</a:t>
            </a:r>
          </a:p>
          <a:p>
            <a:r>
              <a:rPr lang="en-US" sz="2700" dirty="0"/>
              <a:t>Purses</a:t>
            </a:r>
          </a:p>
        </p:txBody>
      </p:sp>
    </p:spTree>
    <p:extLst>
      <p:ext uri="{BB962C8B-B14F-4D97-AF65-F5344CB8AC3E}">
        <p14:creationId xmlns:p14="http://schemas.microsoft.com/office/powerpoint/2010/main" val="1871968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nypl-bonnets.jp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4029" t="855" r="2315" b="1396"/>
          <a:stretch/>
        </p:blipFill>
        <p:spPr>
          <a:xfrm>
            <a:off x="633846" y="51954"/>
            <a:ext cx="2657475" cy="5091546"/>
          </a:xfrm>
          <a:prstGeom prst="rect">
            <a:avLst/>
          </a:prstGeom>
          <a:ln w="12700">
            <a:solidFill>
              <a:schemeClr val="accent1"/>
            </a:solidFill>
          </a:ln>
        </p:spPr>
      </p:pic>
      <p:pic>
        <p:nvPicPr>
          <p:cNvPr id="3" name="Picture 2" descr="1810-mma-bonnet-CI52.9_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6255" y="755412"/>
            <a:ext cx="3130772" cy="4308511"/>
          </a:xfrm>
          <a:prstGeom prst="rect">
            <a:avLst/>
          </a:prstGeom>
          <a:ln w="12700">
            <a:solidFill>
              <a:schemeClr val="accent1"/>
            </a:solidFill>
          </a:ln>
        </p:spPr>
      </p:pic>
      <p:sp>
        <p:nvSpPr>
          <p:cNvPr id="4" name="TextBox 3"/>
          <p:cNvSpPr txBox="1"/>
          <p:nvPr/>
        </p:nvSpPr>
        <p:spPr>
          <a:xfrm>
            <a:off x="3408218" y="257981"/>
            <a:ext cx="5735782" cy="415498"/>
          </a:xfrm>
          <a:prstGeom prst="rect">
            <a:avLst/>
          </a:prstGeom>
          <a:noFill/>
        </p:spPr>
        <p:txBody>
          <a:bodyPr wrap="square" rtlCol="0">
            <a:spAutoFit/>
          </a:bodyPr>
          <a:lstStyle/>
          <a:p>
            <a:pPr algn="ctr"/>
            <a:r>
              <a:rPr lang="en-US" sz="2100" dirty="0"/>
              <a:t>1808-1810: Accommodating Grecian hair</a:t>
            </a:r>
          </a:p>
        </p:txBody>
      </p:sp>
    </p:spTree>
    <p:extLst>
      <p:ext uri="{BB962C8B-B14F-4D97-AF65-F5344CB8AC3E}">
        <p14:creationId xmlns:p14="http://schemas.microsoft.com/office/powerpoint/2010/main" val="3365903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55" y="405035"/>
            <a:ext cx="7523016" cy="4688368"/>
          </a:xfrm>
          <a:prstGeom prst="rect">
            <a:avLst/>
          </a:prstGeom>
          <a:ln w="12700">
            <a:solidFill>
              <a:schemeClr val="accent1"/>
            </a:solidFill>
          </a:ln>
        </p:spPr>
      </p:pic>
      <p:sp>
        <p:nvSpPr>
          <p:cNvPr id="3" name="TextBox 2"/>
          <p:cNvSpPr txBox="1"/>
          <p:nvPr/>
        </p:nvSpPr>
        <p:spPr>
          <a:xfrm>
            <a:off x="2478748" y="-20782"/>
            <a:ext cx="4269630" cy="415498"/>
          </a:xfrm>
          <a:prstGeom prst="rect">
            <a:avLst/>
          </a:prstGeom>
          <a:noFill/>
        </p:spPr>
        <p:txBody>
          <a:bodyPr wrap="none" rtlCol="0">
            <a:spAutoFit/>
          </a:bodyPr>
          <a:lstStyle/>
          <a:p>
            <a:r>
              <a:rPr lang="en-US" sz="2100" dirty="0"/>
              <a:t>1810s: Accommodating</a:t>
            </a:r>
            <a:r>
              <a:rPr lang="mr-IN" sz="2100" dirty="0"/>
              <a:t>…</a:t>
            </a:r>
            <a:r>
              <a:rPr lang="en-US" sz="2100" dirty="0"/>
              <a:t>other things.</a:t>
            </a:r>
          </a:p>
        </p:txBody>
      </p:sp>
    </p:spTree>
    <p:extLst>
      <p:ext uri="{BB962C8B-B14F-4D97-AF65-F5344CB8AC3E}">
        <p14:creationId xmlns:p14="http://schemas.microsoft.com/office/powerpoint/2010/main" val="58464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8290" y="19296"/>
            <a:ext cx="2888673" cy="5113606"/>
          </a:xfrm>
          <a:prstGeom prst="rect">
            <a:avLst/>
          </a:prstGeom>
          <a:ln w="12700">
            <a:solidFill>
              <a:schemeClr val="accent1"/>
            </a:solidFill>
          </a:ln>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2718" t="7334" r="11598" b="10722"/>
          <a:stretch/>
        </p:blipFill>
        <p:spPr>
          <a:xfrm>
            <a:off x="236893" y="19296"/>
            <a:ext cx="3046634" cy="5124204"/>
          </a:xfrm>
          <a:prstGeom prst="rect">
            <a:avLst/>
          </a:prstGeom>
          <a:ln w="12700">
            <a:solidFill>
              <a:schemeClr val="accent1"/>
            </a:solidFill>
          </a:ln>
        </p:spPr>
      </p:pic>
      <p:sp>
        <p:nvSpPr>
          <p:cNvPr id="5" name="TextBox 4"/>
          <p:cNvSpPr txBox="1"/>
          <p:nvPr/>
        </p:nvSpPr>
        <p:spPr>
          <a:xfrm>
            <a:off x="4696376" y="4324222"/>
            <a:ext cx="1294137" cy="300082"/>
          </a:xfrm>
          <a:prstGeom prst="rect">
            <a:avLst/>
          </a:prstGeom>
          <a:noFill/>
        </p:spPr>
        <p:txBody>
          <a:bodyPr wrap="none" rtlCol="0">
            <a:spAutoFit/>
          </a:bodyPr>
          <a:lstStyle/>
          <a:p>
            <a:r>
              <a:rPr lang="en-US" sz="1350" i="1" dirty="0"/>
              <a:t>Ackermann</a:t>
            </a:r>
            <a:r>
              <a:rPr lang="en-US" sz="1350" dirty="0"/>
              <a:t> 1817</a:t>
            </a:r>
          </a:p>
        </p:txBody>
      </p:sp>
      <p:sp>
        <p:nvSpPr>
          <p:cNvPr id="6" name="TextBox 5"/>
          <p:cNvSpPr txBox="1"/>
          <p:nvPr/>
        </p:nvSpPr>
        <p:spPr>
          <a:xfrm>
            <a:off x="3225321" y="467941"/>
            <a:ext cx="1657120" cy="300082"/>
          </a:xfrm>
          <a:prstGeom prst="rect">
            <a:avLst/>
          </a:prstGeom>
          <a:noFill/>
        </p:spPr>
        <p:txBody>
          <a:bodyPr wrap="none" rtlCol="0">
            <a:spAutoFit/>
          </a:bodyPr>
          <a:lstStyle/>
          <a:p>
            <a:r>
              <a:rPr lang="en-US" sz="1350" i="1" dirty="0"/>
              <a:t>Costume</a:t>
            </a:r>
            <a:r>
              <a:rPr lang="en-US" sz="1350" dirty="0"/>
              <a:t> </a:t>
            </a:r>
            <a:r>
              <a:rPr lang="en-US" sz="1350" i="1" dirty="0"/>
              <a:t>Parisian</a:t>
            </a:r>
            <a:r>
              <a:rPr lang="en-US" sz="1350" dirty="0"/>
              <a:t> 1814</a:t>
            </a:r>
          </a:p>
        </p:txBody>
      </p:sp>
    </p:spTree>
    <p:extLst>
      <p:ext uri="{BB962C8B-B14F-4D97-AF65-F5344CB8AC3E}">
        <p14:creationId xmlns:p14="http://schemas.microsoft.com/office/powerpoint/2010/main" val="2696918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14-jfd19-097-ikat-day-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851" y="615115"/>
            <a:ext cx="3129314" cy="4141220"/>
          </a:xfrm>
          <a:prstGeom prst="rect">
            <a:avLst/>
          </a:prstGeom>
          <a:ln w="12700">
            <a:solidFill>
              <a:schemeClr val="accent1"/>
            </a:solidFill>
          </a:ln>
        </p:spPr>
      </p:pic>
      <p:sp>
        <p:nvSpPr>
          <p:cNvPr id="3" name="TextBox 2"/>
          <p:cNvSpPr txBox="1"/>
          <p:nvPr/>
        </p:nvSpPr>
        <p:spPr>
          <a:xfrm>
            <a:off x="3115794" y="165633"/>
            <a:ext cx="1885020" cy="369332"/>
          </a:xfrm>
          <a:prstGeom prst="rect">
            <a:avLst/>
          </a:prstGeom>
          <a:noFill/>
        </p:spPr>
        <p:txBody>
          <a:bodyPr wrap="square" rtlCol="0">
            <a:spAutoFit/>
          </a:bodyPr>
          <a:lstStyle/>
          <a:p>
            <a:r>
              <a:rPr lang="en-US" dirty="0"/>
              <a:t>Morning Dress</a:t>
            </a:r>
          </a:p>
        </p:txBody>
      </p:sp>
      <p:pic>
        <p:nvPicPr>
          <p:cNvPr id="5" name="Picture 4" descr="1816-mornin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0836" y="0"/>
            <a:ext cx="2866392" cy="5143500"/>
          </a:xfrm>
          <a:prstGeom prst="rect">
            <a:avLst/>
          </a:prstGeom>
          <a:ln w="12700">
            <a:solidFill>
              <a:schemeClr val="accent1"/>
            </a:solidFill>
          </a:ln>
        </p:spPr>
      </p:pic>
      <p:pic>
        <p:nvPicPr>
          <p:cNvPr id="2" name="Picture 1" descr="1810-white-day-painting.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15794" y="1845558"/>
            <a:ext cx="2405042" cy="3217792"/>
          </a:xfrm>
          <a:prstGeom prst="rect">
            <a:avLst/>
          </a:prstGeom>
          <a:ln w="12700">
            <a:solidFill>
              <a:schemeClr val="accent1"/>
            </a:solidFill>
          </a:ln>
        </p:spPr>
      </p:pic>
    </p:spTree>
    <p:extLst>
      <p:ext uri="{BB962C8B-B14F-4D97-AF65-F5344CB8AC3E}">
        <p14:creationId xmlns:p14="http://schemas.microsoft.com/office/powerpoint/2010/main" val="889991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6213" y="218291"/>
            <a:ext cx="6184593" cy="1107996"/>
          </a:xfrm>
          <a:prstGeom prst="rect">
            <a:avLst/>
          </a:prstGeom>
          <a:noFill/>
        </p:spPr>
        <p:txBody>
          <a:bodyPr wrap="square" rtlCol="0">
            <a:spAutoFit/>
          </a:bodyPr>
          <a:lstStyle/>
          <a:p>
            <a:pPr algn="ctr"/>
            <a:r>
              <a:rPr lang="en-US" sz="3300" dirty="0"/>
              <a:t>Afternoon, Walking, Promenade, Carriage Dress</a:t>
            </a:r>
          </a:p>
        </p:txBody>
      </p:sp>
      <p:pic>
        <p:nvPicPr>
          <p:cNvPr id="3" name="Picture 2" descr="Screen Shot 2015-09-30 at 9.28.59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7629" y="922200"/>
            <a:ext cx="2532412" cy="4078539"/>
          </a:xfrm>
          <a:prstGeom prst="rect">
            <a:avLst/>
          </a:prstGeom>
          <a:ln w="12700">
            <a:solidFill>
              <a:schemeClr val="accent1"/>
            </a:solidFill>
          </a:ln>
        </p:spPr>
      </p:pic>
      <p:pic>
        <p:nvPicPr>
          <p:cNvPr id="5" name="Picture 4" descr="Screen Shot 2015-09-30 at 9.30.10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1859" y="1442463"/>
            <a:ext cx="2062102" cy="3701037"/>
          </a:xfrm>
          <a:prstGeom prst="rect">
            <a:avLst/>
          </a:prstGeom>
          <a:ln w="12700">
            <a:solidFill>
              <a:schemeClr val="accent1"/>
            </a:solidFill>
          </a:ln>
        </p:spPr>
      </p:pic>
      <p:pic>
        <p:nvPicPr>
          <p:cNvPr id="6" name="Picture 5" descr="Screen Shot 2015-09-30 at 9.31.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99890" y="922200"/>
            <a:ext cx="1830267" cy="4226705"/>
          </a:xfrm>
          <a:prstGeom prst="rect">
            <a:avLst/>
          </a:prstGeom>
          <a:ln w="12700">
            <a:solidFill>
              <a:schemeClr val="accent1"/>
            </a:solidFill>
          </a:ln>
        </p:spPr>
      </p:pic>
    </p:spTree>
    <p:extLst>
      <p:ext uri="{BB962C8B-B14F-4D97-AF65-F5344CB8AC3E}">
        <p14:creationId xmlns:p14="http://schemas.microsoft.com/office/powerpoint/2010/main" val="2029819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0946" y="0"/>
            <a:ext cx="4112222" cy="5143500"/>
          </a:xfrm>
          <a:prstGeom prst="rect">
            <a:avLst/>
          </a:prstGeom>
          <a:ln w="12700">
            <a:solidFill>
              <a:schemeClr val="accent1"/>
            </a:solidFill>
          </a:ln>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630554" y="0"/>
            <a:ext cx="2149041" cy="5143500"/>
          </a:xfrm>
          <a:prstGeom prst="rect">
            <a:avLst/>
          </a:prstGeom>
          <a:ln w="12700">
            <a:solidFill>
              <a:schemeClr val="accent1"/>
            </a:solidFill>
          </a:ln>
        </p:spPr>
      </p:pic>
      <p:sp>
        <p:nvSpPr>
          <p:cNvPr id="5" name="TextBox 4"/>
          <p:cNvSpPr txBox="1"/>
          <p:nvPr/>
        </p:nvSpPr>
        <p:spPr>
          <a:xfrm>
            <a:off x="4613564" y="1278082"/>
            <a:ext cx="1610184" cy="923330"/>
          </a:xfrm>
          <a:prstGeom prst="rect">
            <a:avLst/>
          </a:prstGeom>
          <a:noFill/>
        </p:spPr>
        <p:txBody>
          <a:bodyPr wrap="none" rtlCol="0">
            <a:spAutoFit/>
          </a:bodyPr>
          <a:lstStyle/>
          <a:p>
            <a:r>
              <a:rPr lang="en-US" dirty="0"/>
              <a:t>1814 </a:t>
            </a:r>
            <a:r>
              <a:rPr lang="en-US" i="1" dirty="0"/>
              <a:t>Ackermann</a:t>
            </a:r>
          </a:p>
          <a:p>
            <a:r>
              <a:rPr lang="en-US" dirty="0"/>
              <a:t>Evening Dress,</a:t>
            </a:r>
          </a:p>
          <a:p>
            <a:r>
              <a:rPr lang="en-US" dirty="0"/>
              <a:t>Ball Dress</a:t>
            </a:r>
          </a:p>
        </p:txBody>
      </p:sp>
    </p:spTree>
    <p:extLst>
      <p:ext uri="{BB962C8B-B14F-4D97-AF65-F5344CB8AC3E}">
        <p14:creationId xmlns:p14="http://schemas.microsoft.com/office/powerpoint/2010/main" val="4017162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2692" t="12053" r="10003" b="11596"/>
          <a:stretch/>
        </p:blipFill>
        <p:spPr>
          <a:xfrm>
            <a:off x="529079" y="431378"/>
            <a:ext cx="2351251" cy="4198869"/>
          </a:xfrm>
          <a:prstGeom prst="rect">
            <a:avLst/>
          </a:prstGeom>
          <a:ln w="12700">
            <a:solidFill>
              <a:schemeClr val="accent1"/>
            </a:solidFill>
          </a:ln>
        </p:spPr>
      </p:pic>
      <p:pic>
        <p:nvPicPr>
          <p:cNvPr id="7" name="Picture 6" descr="1810-walkingspencer.jp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l="24438" t="16487" r="18721" b="16670"/>
          <a:stretch/>
        </p:blipFill>
        <p:spPr>
          <a:xfrm>
            <a:off x="3215148" y="375893"/>
            <a:ext cx="2066433" cy="4391713"/>
          </a:xfrm>
          <a:prstGeom prst="rect">
            <a:avLst/>
          </a:prstGeom>
          <a:ln w="12700">
            <a:solidFill>
              <a:schemeClr val="accent1"/>
            </a:solidFill>
          </a:ln>
        </p:spPr>
      </p:pic>
      <p:sp>
        <p:nvSpPr>
          <p:cNvPr id="3" name="TextBox 2"/>
          <p:cNvSpPr txBox="1"/>
          <p:nvPr/>
        </p:nvSpPr>
        <p:spPr>
          <a:xfrm>
            <a:off x="6952928" y="265908"/>
            <a:ext cx="1661993" cy="600164"/>
          </a:xfrm>
          <a:prstGeom prst="rect">
            <a:avLst/>
          </a:prstGeom>
          <a:noFill/>
        </p:spPr>
        <p:txBody>
          <a:bodyPr wrap="none" rtlCol="0">
            <a:spAutoFit/>
          </a:bodyPr>
          <a:lstStyle/>
          <a:p>
            <a:r>
              <a:rPr lang="en-US" sz="3300" dirty="0" err="1"/>
              <a:t>Spencers</a:t>
            </a:r>
            <a:endParaRPr lang="en-US" sz="3300" dirty="0"/>
          </a:p>
        </p:txBody>
      </p:sp>
      <p:sp>
        <p:nvSpPr>
          <p:cNvPr id="6" name="TextBox 5"/>
          <p:cNvSpPr txBox="1"/>
          <p:nvPr/>
        </p:nvSpPr>
        <p:spPr>
          <a:xfrm>
            <a:off x="338818" y="115867"/>
            <a:ext cx="2800382" cy="300082"/>
          </a:xfrm>
          <a:prstGeom prst="rect">
            <a:avLst/>
          </a:prstGeom>
          <a:noFill/>
        </p:spPr>
        <p:txBody>
          <a:bodyPr wrap="none" rtlCol="0">
            <a:spAutoFit/>
          </a:bodyPr>
          <a:lstStyle/>
          <a:p>
            <a:r>
              <a:rPr lang="en-US" sz="1350" dirty="0"/>
              <a:t>May 1797, </a:t>
            </a:r>
            <a:r>
              <a:rPr lang="en-US" sz="1350" dirty="0" err="1"/>
              <a:t>Heideloff</a:t>
            </a:r>
            <a:r>
              <a:rPr lang="en-US" sz="1350" dirty="0"/>
              <a:t>, </a:t>
            </a:r>
            <a:r>
              <a:rPr lang="en-US" sz="1350" i="1" dirty="0"/>
              <a:t>Gallery of Fashion</a:t>
            </a:r>
          </a:p>
        </p:txBody>
      </p:sp>
      <p:sp>
        <p:nvSpPr>
          <p:cNvPr id="8" name="TextBox 7"/>
          <p:cNvSpPr txBox="1"/>
          <p:nvPr/>
        </p:nvSpPr>
        <p:spPr>
          <a:xfrm>
            <a:off x="5702104" y="1422728"/>
            <a:ext cx="2501647" cy="300082"/>
          </a:xfrm>
          <a:prstGeom prst="rect">
            <a:avLst/>
          </a:prstGeom>
          <a:noFill/>
        </p:spPr>
        <p:txBody>
          <a:bodyPr wrap="none" rtlCol="0">
            <a:spAutoFit/>
          </a:bodyPr>
          <a:lstStyle/>
          <a:p>
            <a:r>
              <a:rPr lang="en-US" sz="1350" dirty="0"/>
              <a:t>1819-1822, Metropolitan Museum</a:t>
            </a:r>
          </a:p>
        </p:txBody>
      </p:sp>
      <p:sp>
        <p:nvSpPr>
          <p:cNvPr id="9" name="TextBox 8"/>
          <p:cNvSpPr txBox="1"/>
          <p:nvPr/>
        </p:nvSpPr>
        <p:spPr>
          <a:xfrm>
            <a:off x="3423010" y="49092"/>
            <a:ext cx="1650708" cy="300082"/>
          </a:xfrm>
          <a:prstGeom prst="rect">
            <a:avLst/>
          </a:prstGeom>
          <a:noFill/>
        </p:spPr>
        <p:txBody>
          <a:bodyPr wrap="none" rtlCol="0">
            <a:spAutoFit/>
          </a:bodyPr>
          <a:lstStyle/>
          <a:p>
            <a:r>
              <a:rPr lang="en-US" sz="1350" dirty="0"/>
              <a:t>1810, </a:t>
            </a:r>
            <a:r>
              <a:rPr lang="en-US" sz="1350" i="1" dirty="0"/>
              <a:t>Costume </a:t>
            </a:r>
            <a:r>
              <a:rPr lang="en-US" sz="1350" i="1" dirty="0" err="1"/>
              <a:t>Parisien</a:t>
            </a:r>
            <a:endParaRPr lang="en-US" sz="1350" i="1" dirty="0"/>
          </a:p>
        </p:txBody>
      </p:sp>
      <p:pic>
        <p:nvPicPr>
          <p:cNvPr id="5" name="Picture 4" descr="Screen shot 2011-11-17 at 4.52.24 PM.png"/>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t="-1" r="3188" b="3460"/>
          <a:stretch/>
        </p:blipFill>
        <p:spPr>
          <a:xfrm>
            <a:off x="5497306" y="1821353"/>
            <a:ext cx="3117615" cy="2325721"/>
          </a:xfrm>
          <a:prstGeom prst="rect">
            <a:avLst/>
          </a:prstGeom>
          <a:ln w="12700">
            <a:solidFill>
              <a:schemeClr val="accent1"/>
            </a:solidFill>
          </a:ln>
        </p:spPr>
      </p:pic>
    </p:spTree>
    <p:extLst>
      <p:ext uri="{BB962C8B-B14F-4D97-AF65-F5344CB8AC3E}">
        <p14:creationId xmlns:p14="http://schemas.microsoft.com/office/powerpoint/2010/main" val="274382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fd19-020-spencerdress-desc.jp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240365" y="153603"/>
            <a:ext cx="5235644" cy="4529915"/>
          </a:xfrm>
          <a:prstGeom prst="rect">
            <a:avLst/>
          </a:prstGeom>
          <a:ln w="12700">
            <a:solidFill>
              <a:schemeClr val="accent1"/>
            </a:solidFill>
          </a:ln>
        </p:spPr>
      </p:pic>
      <p:pic>
        <p:nvPicPr>
          <p:cNvPr id="3" name="Picture 2" descr="1817-jfd19-021-spencerdress-pic.jp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5476009" y="505133"/>
            <a:ext cx="3667991" cy="4638367"/>
          </a:xfrm>
          <a:prstGeom prst="rect">
            <a:avLst/>
          </a:prstGeom>
          <a:ln w="12700">
            <a:solidFill>
              <a:schemeClr val="accent1"/>
            </a:solidFill>
          </a:ln>
        </p:spPr>
      </p:pic>
      <p:sp>
        <p:nvSpPr>
          <p:cNvPr id="4" name="TextBox 3"/>
          <p:cNvSpPr txBox="1"/>
          <p:nvPr/>
        </p:nvSpPr>
        <p:spPr>
          <a:xfrm>
            <a:off x="1059873" y="4810991"/>
            <a:ext cx="2810641" cy="369332"/>
          </a:xfrm>
          <a:prstGeom prst="rect">
            <a:avLst/>
          </a:prstGeom>
          <a:noFill/>
        </p:spPr>
        <p:txBody>
          <a:bodyPr wrap="none" rtlCol="0">
            <a:spAutoFit/>
          </a:bodyPr>
          <a:lstStyle/>
          <a:p>
            <a:r>
              <a:rPr lang="en-US" dirty="0"/>
              <a:t>Victoria and Albert Museum</a:t>
            </a:r>
          </a:p>
        </p:txBody>
      </p:sp>
    </p:spTree>
    <p:extLst>
      <p:ext uri="{BB962C8B-B14F-4D97-AF65-F5344CB8AC3E}">
        <p14:creationId xmlns:p14="http://schemas.microsoft.com/office/powerpoint/2010/main" val="276338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37" y="84439"/>
            <a:ext cx="4095893" cy="4974622"/>
          </a:xfrm>
          <a:prstGeom prst="rect">
            <a:avLst/>
          </a:prstGeom>
          <a:ln w="12700">
            <a:solidFill>
              <a:schemeClr val="accent1"/>
            </a:solidFill>
          </a:ln>
        </p:spPr>
      </p:pic>
      <p:sp>
        <p:nvSpPr>
          <p:cNvPr id="3" name="TextBox 2"/>
          <p:cNvSpPr txBox="1"/>
          <p:nvPr/>
        </p:nvSpPr>
        <p:spPr>
          <a:xfrm>
            <a:off x="4402655" y="439597"/>
            <a:ext cx="1875453" cy="715581"/>
          </a:xfrm>
          <a:prstGeom prst="rect">
            <a:avLst/>
          </a:prstGeom>
          <a:noFill/>
        </p:spPr>
        <p:txBody>
          <a:bodyPr wrap="square" rtlCol="0">
            <a:spAutoFit/>
          </a:bodyPr>
          <a:lstStyle/>
          <a:p>
            <a:r>
              <a:rPr lang="en-US" sz="1350" dirty="0"/>
              <a:t>John Singleton Copley, Margaret Kemble Gage (circa 1771) </a:t>
            </a:r>
          </a:p>
        </p:txBody>
      </p:sp>
    </p:spTree>
    <p:extLst>
      <p:ext uri="{BB962C8B-B14F-4D97-AF65-F5344CB8AC3E}">
        <p14:creationId xmlns:p14="http://schemas.microsoft.com/office/powerpoint/2010/main" val="4017069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35842" y="23503"/>
            <a:ext cx="2295525" cy="300082"/>
          </a:xfrm>
          <a:prstGeom prst="rect">
            <a:avLst/>
          </a:prstGeom>
          <a:noFill/>
        </p:spPr>
        <p:txBody>
          <a:bodyPr wrap="square" rtlCol="0">
            <a:spAutoFit/>
          </a:bodyPr>
          <a:lstStyle/>
          <a:p>
            <a:pPr algn="ctr"/>
            <a:r>
              <a:rPr lang="en-US" sz="1350" dirty="0"/>
              <a:t>1809 </a:t>
            </a:r>
            <a:r>
              <a:rPr lang="en-US" sz="1350" i="1" dirty="0"/>
              <a:t>Ackermann</a:t>
            </a:r>
            <a:endParaRPr lang="en-US" sz="1350"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84742" y="33442"/>
            <a:ext cx="2256888" cy="5110058"/>
          </a:xfrm>
          <a:prstGeom prst="rect">
            <a:avLst/>
          </a:prstGeom>
          <a:ln w="12700">
            <a:solidFill>
              <a:schemeClr val="accent1"/>
            </a:solidFill>
          </a:ln>
        </p:spPr>
      </p:pic>
      <p:sp>
        <p:nvSpPr>
          <p:cNvPr id="8" name="TextBox 7"/>
          <p:cNvSpPr txBox="1"/>
          <p:nvPr/>
        </p:nvSpPr>
        <p:spPr>
          <a:xfrm>
            <a:off x="2941630" y="323585"/>
            <a:ext cx="860300" cy="415498"/>
          </a:xfrm>
          <a:prstGeom prst="rect">
            <a:avLst/>
          </a:prstGeom>
          <a:noFill/>
        </p:spPr>
        <p:txBody>
          <a:bodyPr wrap="none" rtlCol="0">
            <a:spAutoFit/>
          </a:bodyPr>
          <a:lstStyle/>
          <a:p>
            <a:r>
              <a:rPr lang="en-US" sz="2100" dirty="0"/>
              <a:t>Pelisse</a:t>
            </a:r>
          </a:p>
        </p:txBody>
      </p:sp>
      <p:pic>
        <p:nvPicPr>
          <p:cNvPr id="9" name="Picture 8" descr="1817-jan-31-jdm-duesseldorf-caped-greatcoat.jpg">
            <a:extLst>
              <a:ext uri="{FF2B5EF4-FFF2-40B4-BE49-F238E27FC236}">
                <a16:creationId xmlns:a16="http://schemas.microsoft.com/office/drawing/2014/main" id="{2F7D4BFC-5B7C-7140-9685-DD5F7A9B7607}"/>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Effect>
                      <a14:colorTemperature colorTemp="7200"/>
                    </a14:imgEffect>
                  </a14:imgLayer>
                </a14:imgProps>
              </a:ext>
              <a:ext uri="{28A0092B-C50C-407E-A947-70E740481C1C}">
                <a14:useLocalDpi xmlns:a14="http://schemas.microsoft.com/office/drawing/2010/main"/>
              </a:ext>
            </a:extLst>
          </a:blip>
          <a:srcRect l="3088" t="3441" r="4718" b="2872"/>
          <a:stretch/>
        </p:blipFill>
        <p:spPr>
          <a:xfrm>
            <a:off x="5720953" y="0"/>
            <a:ext cx="3186113" cy="5106926"/>
          </a:xfrm>
          <a:prstGeom prst="rect">
            <a:avLst/>
          </a:prstGeom>
          <a:ln w="12700">
            <a:solidFill>
              <a:schemeClr val="accent1"/>
            </a:solidFill>
          </a:ln>
        </p:spPr>
      </p:pic>
      <p:sp>
        <p:nvSpPr>
          <p:cNvPr id="4" name="TextBox 3">
            <a:extLst>
              <a:ext uri="{FF2B5EF4-FFF2-40B4-BE49-F238E27FC236}">
                <a16:creationId xmlns:a16="http://schemas.microsoft.com/office/drawing/2014/main" id="{50860847-E1D1-2446-AAED-1A5B9DE0A723}"/>
              </a:ext>
            </a:extLst>
          </p:cNvPr>
          <p:cNvSpPr txBox="1"/>
          <p:nvPr/>
        </p:nvSpPr>
        <p:spPr>
          <a:xfrm>
            <a:off x="4060819" y="1994783"/>
            <a:ext cx="1660134" cy="584775"/>
          </a:xfrm>
          <a:prstGeom prst="rect">
            <a:avLst/>
          </a:prstGeom>
          <a:noFill/>
        </p:spPr>
        <p:txBody>
          <a:bodyPr wrap="none" rtlCol="0">
            <a:spAutoFit/>
          </a:bodyPr>
          <a:lstStyle/>
          <a:p>
            <a:r>
              <a:rPr lang="en-US" sz="1600" dirty="0"/>
              <a:t>Caped Greatcoat/</a:t>
            </a:r>
          </a:p>
          <a:p>
            <a:r>
              <a:rPr lang="en-US" sz="1600" dirty="0"/>
              <a:t>Garrick</a:t>
            </a:r>
          </a:p>
        </p:txBody>
      </p:sp>
      <p:sp>
        <p:nvSpPr>
          <p:cNvPr id="6" name="TextBox 5">
            <a:extLst>
              <a:ext uri="{FF2B5EF4-FFF2-40B4-BE49-F238E27FC236}">
                <a16:creationId xmlns:a16="http://schemas.microsoft.com/office/drawing/2014/main" id="{D944FE78-9A95-E340-8FDA-00860D3DE176}"/>
              </a:ext>
            </a:extLst>
          </p:cNvPr>
          <p:cNvSpPr txBox="1"/>
          <p:nvPr/>
        </p:nvSpPr>
        <p:spPr>
          <a:xfrm>
            <a:off x="3583604" y="1709976"/>
            <a:ext cx="2172774" cy="276999"/>
          </a:xfrm>
          <a:prstGeom prst="rect">
            <a:avLst/>
          </a:prstGeom>
          <a:noFill/>
        </p:spPr>
        <p:txBody>
          <a:bodyPr wrap="none" rtlCol="0">
            <a:spAutoFit/>
          </a:bodyPr>
          <a:lstStyle/>
          <a:p>
            <a:r>
              <a:rPr lang="en-US" sz="1200" i="1" dirty="0"/>
              <a:t>1817 Journal des dames et des modes</a:t>
            </a:r>
          </a:p>
        </p:txBody>
      </p:sp>
    </p:spTree>
    <p:extLst>
      <p:ext uri="{BB962C8B-B14F-4D97-AF65-F5344CB8AC3E}">
        <p14:creationId xmlns:p14="http://schemas.microsoft.com/office/powerpoint/2010/main" val="2040626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33209" y="0"/>
            <a:ext cx="2788151" cy="4134970"/>
          </a:xfrm>
          <a:prstGeom prst="rect">
            <a:avLst/>
          </a:prstGeom>
          <a:ln w="12700">
            <a:solidFill>
              <a:schemeClr val="accent1"/>
            </a:solidFill>
          </a:ln>
        </p:spPr>
      </p:pic>
      <p:sp>
        <p:nvSpPr>
          <p:cNvPr id="5" name="TextBox 4"/>
          <p:cNvSpPr txBox="1"/>
          <p:nvPr/>
        </p:nvSpPr>
        <p:spPr>
          <a:xfrm>
            <a:off x="2421083" y="1032"/>
            <a:ext cx="3694283" cy="1131079"/>
          </a:xfrm>
          <a:prstGeom prst="rect">
            <a:avLst/>
          </a:prstGeom>
          <a:noFill/>
        </p:spPr>
        <p:txBody>
          <a:bodyPr wrap="square" rtlCol="0">
            <a:spAutoFit/>
          </a:bodyPr>
          <a:lstStyle/>
          <a:p>
            <a:r>
              <a:rPr lang="en-US" sz="1350" i="1" dirty="0"/>
              <a:t>Austen, Thursday, 20 November 1800:</a:t>
            </a:r>
          </a:p>
          <a:p>
            <a:r>
              <a:rPr lang="en-US" dirty="0"/>
              <a:t>“Miss Debary, Susan, and Sally, all in black, but without any statues, made their appearance…”</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773141" y="3389168"/>
            <a:ext cx="2152650" cy="1619250"/>
          </a:xfrm>
          <a:prstGeom prst="rect">
            <a:avLst/>
          </a:prstGeom>
          <a:ln w="12700">
            <a:solidFill>
              <a:schemeClr val="accent1"/>
            </a:solidFill>
          </a:ln>
        </p:spPr>
      </p:pic>
      <p:pic>
        <p:nvPicPr>
          <p:cNvPr id="7" name="Picture 6" descr="1810s-nancyreg-mourning-unattrib.jpg"/>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3035545" y="1224444"/>
            <a:ext cx="2610242" cy="3783974"/>
          </a:xfrm>
          <a:prstGeom prst="rect">
            <a:avLst/>
          </a:prstGeom>
          <a:ln w="12700">
            <a:solidFill>
              <a:schemeClr val="accent1"/>
            </a:solidFill>
          </a:ln>
        </p:spPr>
      </p:pic>
      <p:sp>
        <p:nvSpPr>
          <p:cNvPr id="8" name="TextBox 7"/>
          <p:cNvSpPr txBox="1"/>
          <p:nvPr/>
        </p:nvSpPr>
        <p:spPr>
          <a:xfrm>
            <a:off x="5084543" y="1156326"/>
            <a:ext cx="561244" cy="338554"/>
          </a:xfrm>
          <a:prstGeom prst="rect">
            <a:avLst/>
          </a:prstGeom>
          <a:noFill/>
        </p:spPr>
        <p:txBody>
          <a:bodyPr wrap="none" rtlCol="0">
            <a:spAutoFit/>
          </a:bodyPr>
          <a:lstStyle/>
          <a:p>
            <a:r>
              <a:rPr lang="en-US" sz="1600" dirty="0"/>
              <a:t>1810</a:t>
            </a:r>
          </a:p>
        </p:txBody>
      </p:sp>
      <p:sp>
        <p:nvSpPr>
          <p:cNvPr id="9" name="TextBox 8"/>
          <p:cNvSpPr txBox="1"/>
          <p:nvPr/>
        </p:nvSpPr>
        <p:spPr>
          <a:xfrm>
            <a:off x="5933209" y="165207"/>
            <a:ext cx="558166" cy="338554"/>
          </a:xfrm>
          <a:prstGeom prst="rect">
            <a:avLst/>
          </a:prstGeom>
          <a:noFill/>
        </p:spPr>
        <p:txBody>
          <a:bodyPr wrap="none" rtlCol="0">
            <a:spAutoFit/>
          </a:bodyPr>
          <a:lstStyle/>
          <a:p>
            <a:r>
              <a:rPr lang="en-US" sz="1600" dirty="0"/>
              <a:t>1816</a:t>
            </a: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9" y="0"/>
            <a:ext cx="2414404" cy="4777317"/>
          </a:xfrm>
          <a:prstGeom prst="rect">
            <a:avLst/>
          </a:prstGeom>
          <a:ln>
            <a:solidFill>
              <a:schemeClr val="accent1"/>
            </a:solidFill>
          </a:ln>
        </p:spPr>
      </p:pic>
      <p:sp>
        <p:nvSpPr>
          <p:cNvPr id="6" name="TextBox 5"/>
          <p:cNvSpPr txBox="1"/>
          <p:nvPr/>
        </p:nvSpPr>
        <p:spPr>
          <a:xfrm>
            <a:off x="143891" y="134078"/>
            <a:ext cx="512448" cy="307777"/>
          </a:xfrm>
          <a:prstGeom prst="rect">
            <a:avLst/>
          </a:prstGeom>
          <a:noFill/>
        </p:spPr>
        <p:txBody>
          <a:bodyPr wrap="none" rtlCol="0">
            <a:spAutoFit/>
          </a:bodyPr>
          <a:lstStyle/>
          <a:p>
            <a:r>
              <a:rPr lang="en-US" sz="1400" dirty="0"/>
              <a:t>1818</a:t>
            </a:r>
          </a:p>
        </p:txBody>
      </p:sp>
      <p:sp>
        <p:nvSpPr>
          <p:cNvPr id="11" name="TextBox 10"/>
          <p:cNvSpPr txBox="1"/>
          <p:nvPr/>
        </p:nvSpPr>
        <p:spPr>
          <a:xfrm>
            <a:off x="28095" y="4726729"/>
            <a:ext cx="2401363" cy="369332"/>
          </a:xfrm>
          <a:prstGeom prst="rect">
            <a:avLst/>
          </a:prstGeom>
          <a:noFill/>
        </p:spPr>
        <p:txBody>
          <a:bodyPr wrap="none" rtlCol="0">
            <a:spAutoFit/>
          </a:bodyPr>
          <a:lstStyle/>
          <a:p>
            <a:r>
              <a:rPr lang="en-US" dirty="0"/>
              <a:t>Gown </a:t>
            </a:r>
            <a:r>
              <a:rPr lang="en-US"/>
              <a:t>of silk </a:t>
            </a:r>
            <a:r>
              <a:rPr lang="en-US" dirty="0" err="1"/>
              <a:t>bombasine</a:t>
            </a:r>
            <a:endParaRPr lang="en-US" dirty="0"/>
          </a:p>
        </p:txBody>
      </p:sp>
    </p:spTree>
    <p:extLst>
      <p:ext uri="{BB962C8B-B14F-4D97-AF65-F5344CB8AC3E}">
        <p14:creationId xmlns:p14="http://schemas.microsoft.com/office/powerpoint/2010/main" val="1842873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l="10995" r="2766" b="15957"/>
          <a:stretch/>
        </p:blipFill>
        <p:spPr>
          <a:xfrm>
            <a:off x="5991813" y="329525"/>
            <a:ext cx="2832043" cy="4631095"/>
          </a:xfrm>
          <a:prstGeom prst="rect">
            <a:avLst/>
          </a:prstGeom>
          <a:ln w="12700">
            <a:solidFill>
              <a:schemeClr val="accent1"/>
            </a:solidFill>
          </a:ln>
        </p:spPr>
      </p:pic>
      <p:pic>
        <p:nvPicPr>
          <p:cNvPr id="4" name="Picture 3">
            <a:extLst>
              <a:ext uri="{FF2B5EF4-FFF2-40B4-BE49-F238E27FC236}">
                <a16:creationId xmlns:a16="http://schemas.microsoft.com/office/drawing/2014/main" id="{DCF10418-E635-754B-AFDE-1346019053B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389469" y="488024"/>
            <a:ext cx="2498109" cy="4472596"/>
          </a:xfrm>
          <a:prstGeom prst="rect">
            <a:avLst/>
          </a:prstGeom>
          <a:ln w="12700">
            <a:solidFill>
              <a:schemeClr val="accent1"/>
            </a:solidFill>
          </a:ln>
        </p:spPr>
      </p:pic>
      <p:sp>
        <p:nvSpPr>
          <p:cNvPr id="5" name="TextBox 4">
            <a:extLst>
              <a:ext uri="{FF2B5EF4-FFF2-40B4-BE49-F238E27FC236}">
                <a16:creationId xmlns:a16="http://schemas.microsoft.com/office/drawing/2014/main" id="{BA0C8DE7-1CBE-FD43-8236-DAA1E4ACAE9D}"/>
              </a:ext>
            </a:extLst>
          </p:cNvPr>
          <p:cNvSpPr txBox="1"/>
          <p:nvPr/>
        </p:nvSpPr>
        <p:spPr>
          <a:xfrm>
            <a:off x="320144" y="149470"/>
            <a:ext cx="2567434" cy="338554"/>
          </a:xfrm>
          <a:prstGeom prst="rect">
            <a:avLst/>
          </a:prstGeom>
          <a:noFill/>
        </p:spPr>
        <p:txBody>
          <a:bodyPr wrap="none" rtlCol="0">
            <a:spAutoFit/>
          </a:bodyPr>
          <a:lstStyle/>
          <a:p>
            <a:r>
              <a:rPr lang="en-US" sz="1600" i="1" dirty="0"/>
              <a:t>1818 </a:t>
            </a:r>
            <a:r>
              <a:rPr lang="en-US" sz="1600" i="1" dirty="0" err="1"/>
              <a:t>Ackermanns</a:t>
            </a:r>
            <a:r>
              <a:rPr lang="en-US" sz="1600" i="1" dirty="0"/>
              <a:t>, Riding Habit</a:t>
            </a:r>
          </a:p>
        </p:txBody>
      </p:sp>
      <p:sp>
        <p:nvSpPr>
          <p:cNvPr id="6" name="TextBox 5">
            <a:extLst>
              <a:ext uri="{FF2B5EF4-FFF2-40B4-BE49-F238E27FC236}">
                <a16:creationId xmlns:a16="http://schemas.microsoft.com/office/drawing/2014/main" id="{D2567512-5FA6-CD45-A3AA-A197FB83D48A}"/>
              </a:ext>
            </a:extLst>
          </p:cNvPr>
          <p:cNvSpPr txBox="1"/>
          <p:nvPr/>
        </p:nvSpPr>
        <p:spPr>
          <a:xfrm>
            <a:off x="3017520" y="802640"/>
            <a:ext cx="1377300" cy="369332"/>
          </a:xfrm>
          <a:prstGeom prst="rect">
            <a:avLst/>
          </a:prstGeom>
          <a:noFill/>
        </p:spPr>
        <p:txBody>
          <a:bodyPr wrap="none" rtlCol="0">
            <a:spAutoFit/>
          </a:bodyPr>
          <a:lstStyle/>
          <a:p>
            <a:r>
              <a:rPr lang="en-US" dirty="0"/>
              <a:t>Riding Habit</a:t>
            </a:r>
          </a:p>
        </p:txBody>
      </p:sp>
      <p:sp>
        <p:nvSpPr>
          <p:cNvPr id="7" name="TextBox 6">
            <a:extLst>
              <a:ext uri="{FF2B5EF4-FFF2-40B4-BE49-F238E27FC236}">
                <a16:creationId xmlns:a16="http://schemas.microsoft.com/office/drawing/2014/main" id="{AB40EA3B-9C73-8142-BFBA-6A2628ED448B}"/>
              </a:ext>
            </a:extLst>
          </p:cNvPr>
          <p:cNvSpPr txBox="1"/>
          <p:nvPr/>
        </p:nvSpPr>
        <p:spPr>
          <a:xfrm>
            <a:off x="4686804" y="2875280"/>
            <a:ext cx="1300549" cy="646331"/>
          </a:xfrm>
          <a:prstGeom prst="rect">
            <a:avLst/>
          </a:prstGeom>
          <a:noFill/>
        </p:spPr>
        <p:txBody>
          <a:bodyPr wrap="none" rtlCol="0">
            <a:spAutoFit/>
          </a:bodyPr>
          <a:lstStyle/>
          <a:p>
            <a:r>
              <a:rPr lang="en-US" dirty="0"/>
              <a:t>Court Dress</a:t>
            </a:r>
          </a:p>
          <a:p>
            <a:r>
              <a:rPr lang="en-US" dirty="0"/>
              <a:t>(after 1821)</a:t>
            </a:r>
          </a:p>
        </p:txBody>
      </p:sp>
    </p:spTree>
    <p:extLst>
      <p:ext uri="{BB962C8B-B14F-4D97-AF65-F5344CB8AC3E}">
        <p14:creationId xmlns:p14="http://schemas.microsoft.com/office/powerpoint/2010/main" val="3744362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55" y="0"/>
            <a:ext cx="3291151" cy="5143500"/>
          </a:xfrm>
          <a:prstGeom prst="rect">
            <a:avLst/>
          </a:prstGeom>
          <a:ln w="12700">
            <a:solidFill>
              <a:schemeClr val="accent1"/>
            </a:solidFill>
          </a:ln>
        </p:spPr>
      </p:pic>
      <p:pic>
        <p:nvPicPr>
          <p:cNvPr id="3" name="Picture 2" descr="1808-wu-lba-courtd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544" y="0"/>
            <a:ext cx="3204008" cy="5143500"/>
          </a:xfrm>
          <a:prstGeom prst="rect">
            <a:avLst/>
          </a:prstGeom>
          <a:ln w="12700">
            <a:solidFill>
              <a:schemeClr val="accent1"/>
            </a:solidFill>
          </a:ln>
        </p:spPr>
      </p:pic>
      <p:sp>
        <p:nvSpPr>
          <p:cNvPr id="4" name="TextBox 3"/>
          <p:cNvSpPr txBox="1"/>
          <p:nvPr/>
        </p:nvSpPr>
        <p:spPr>
          <a:xfrm>
            <a:off x="3687105" y="774798"/>
            <a:ext cx="1748043" cy="1061829"/>
          </a:xfrm>
          <a:prstGeom prst="rect">
            <a:avLst/>
          </a:prstGeom>
          <a:noFill/>
        </p:spPr>
        <p:txBody>
          <a:bodyPr wrap="none" rtlCol="0">
            <a:spAutoFit/>
          </a:bodyPr>
          <a:lstStyle/>
          <a:p>
            <a:pPr algn="ctr"/>
            <a:r>
              <a:rPr lang="en-US" sz="2100" dirty="0"/>
              <a:t>Court Dress </a:t>
            </a:r>
          </a:p>
          <a:p>
            <a:pPr algn="ctr"/>
            <a:r>
              <a:rPr lang="en-US" sz="2100" dirty="0"/>
              <a:t>Between </a:t>
            </a:r>
          </a:p>
          <a:p>
            <a:pPr algn="ctr"/>
            <a:r>
              <a:rPr lang="en-US" sz="2100" dirty="0"/>
              <a:t>1800 and 1821</a:t>
            </a:r>
          </a:p>
        </p:txBody>
      </p:sp>
    </p:spTree>
    <p:extLst>
      <p:ext uri="{BB962C8B-B14F-4D97-AF65-F5344CB8AC3E}">
        <p14:creationId xmlns:p14="http://schemas.microsoft.com/office/powerpoint/2010/main" val="1611278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6454" y="1063336"/>
            <a:ext cx="5413664" cy="3061855"/>
          </a:xfrm>
        </p:spPr>
        <p:txBody>
          <a:bodyPr/>
          <a:lstStyle/>
          <a:p>
            <a:pPr marL="0" indent="0" algn="ctr">
              <a:buNone/>
            </a:pPr>
            <a:r>
              <a:rPr lang="en-US" sz="3200" dirty="0"/>
              <a:t>“One could not hope to conduct himself or herself properly on entering a room without immediately assigning a rank to every person.” </a:t>
            </a:r>
          </a:p>
          <a:p>
            <a:pPr marL="0" indent="0" algn="r">
              <a:buNone/>
            </a:pPr>
            <a:r>
              <a:rPr lang="en-US" sz="1500" dirty="0"/>
              <a:t>Richard Bushman, </a:t>
            </a:r>
            <a:r>
              <a:rPr lang="en-US" sz="1500" i="1" dirty="0"/>
              <a:t>The Refinement of America</a:t>
            </a:r>
            <a:endParaRPr lang="en-US" sz="1500" dirty="0"/>
          </a:p>
        </p:txBody>
      </p:sp>
    </p:spTree>
    <p:extLst>
      <p:ext uri="{BB962C8B-B14F-4D97-AF65-F5344CB8AC3E}">
        <p14:creationId xmlns:p14="http://schemas.microsoft.com/office/powerpoint/2010/main" val="462242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97" t="4502" r="3783" b="9856"/>
          <a:stretch/>
        </p:blipFill>
        <p:spPr>
          <a:xfrm>
            <a:off x="98790" y="1205369"/>
            <a:ext cx="4556338" cy="3131150"/>
          </a:xfrm>
          <a:prstGeom prst="rect">
            <a:avLst/>
          </a:prstGeom>
          <a:ln w="12700">
            <a:solidFill>
              <a:schemeClr val="accent1"/>
            </a:solidFill>
          </a:ln>
        </p:spPr>
      </p:pic>
      <p:pic>
        <p:nvPicPr>
          <p:cNvPr id="4" name="Picture 3"/>
          <p:cNvPicPr>
            <a:picLocks noChangeAspect="1"/>
          </p:cNvPicPr>
          <p:nvPr/>
        </p:nvPicPr>
        <p:blipFill>
          <a:blip r:embed="rId4"/>
          <a:stretch>
            <a:fillRect/>
          </a:stretch>
        </p:blipFill>
        <p:spPr>
          <a:xfrm>
            <a:off x="4423808" y="114299"/>
            <a:ext cx="4585110" cy="3438833"/>
          </a:xfrm>
          <a:prstGeom prst="rect">
            <a:avLst/>
          </a:prstGeom>
          <a:ln w="12700">
            <a:solidFill>
              <a:schemeClr val="accent1"/>
            </a:solidFill>
          </a:ln>
        </p:spPr>
      </p:pic>
      <p:sp>
        <p:nvSpPr>
          <p:cNvPr id="2" name="TextBox 1"/>
          <p:cNvSpPr txBox="1"/>
          <p:nvPr/>
        </p:nvSpPr>
        <p:spPr>
          <a:xfrm>
            <a:off x="653329" y="715673"/>
            <a:ext cx="2984471" cy="400110"/>
          </a:xfrm>
          <a:prstGeom prst="rect">
            <a:avLst/>
          </a:prstGeom>
          <a:noFill/>
        </p:spPr>
        <p:txBody>
          <a:bodyPr wrap="none" rtlCol="0">
            <a:spAutoFit/>
          </a:bodyPr>
          <a:lstStyle/>
          <a:p>
            <a:r>
              <a:rPr lang="en-US" sz="2000" dirty="0"/>
              <a:t>The Assembly Rooms, Bath</a:t>
            </a:r>
          </a:p>
        </p:txBody>
      </p:sp>
      <p:sp>
        <p:nvSpPr>
          <p:cNvPr id="5" name="TextBox 4"/>
          <p:cNvSpPr txBox="1"/>
          <p:nvPr/>
        </p:nvSpPr>
        <p:spPr>
          <a:xfrm>
            <a:off x="4655128" y="3642718"/>
            <a:ext cx="4538422" cy="923330"/>
          </a:xfrm>
          <a:prstGeom prst="rect">
            <a:avLst/>
          </a:prstGeom>
          <a:noFill/>
        </p:spPr>
        <p:txBody>
          <a:bodyPr wrap="none" rtlCol="0">
            <a:spAutoFit/>
          </a:bodyPr>
          <a:lstStyle/>
          <a:p>
            <a:r>
              <a:rPr lang="en-US" dirty="0"/>
              <a:t>“Yet even here, amid the crowds you view,</a:t>
            </a:r>
          </a:p>
          <a:p>
            <a:r>
              <a:rPr lang="en-US" dirty="0" err="1"/>
              <a:t>’Tis</a:t>
            </a:r>
            <a:r>
              <a:rPr lang="en-US" dirty="0"/>
              <a:t> sometimes difficult to tell WHO’S WHO.”</a:t>
            </a:r>
          </a:p>
          <a:p>
            <a:pPr algn="r"/>
            <a:r>
              <a:rPr lang="en-US" dirty="0"/>
              <a:t>Pierce Egan, </a:t>
            </a:r>
            <a:r>
              <a:rPr lang="en-US" i="1" dirty="0"/>
              <a:t>Walks Through Bath</a:t>
            </a:r>
            <a:r>
              <a:rPr lang="en-US" dirty="0"/>
              <a:t>, 1819</a:t>
            </a:r>
          </a:p>
        </p:txBody>
      </p:sp>
    </p:spTree>
    <p:extLst>
      <p:ext uri="{BB962C8B-B14F-4D97-AF65-F5344CB8AC3E}">
        <p14:creationId xmlns:p14="http://schemas.microsoft.com/office/powerpoint/2010/main" val="1737195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18" y="-1"/>
            <a:ext cx="7263246" cy="5131975"/>
          </a:xfrm>
          <a:prstGeom prst="rect">
            <a:avLst/>
          </a:prstGeom>
          <a:ln w="12700">
            <a:solidFill>
              <a:schemeClr val="accent1"/>
            </a:solidFill>
          </a:ln>
        </p:spPr>
      </p:pic>
    </p:spTree>
    <p:extLst>
      <p:ext uri="{BB962C8B-B14F-4D97-AF65-F5344CB8AC3E}">
        <p14:creationId xmlns:p14="http://schemas.microsoft.com/office/powerpoint/2010/main" val="3055194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5" y="0"/>
            <a:ext cx="5994899" cy="5143500"/>
          </a:xfrm>
          <a:prstGeom prst="rect">
            <a:avLst/>
          </a:prstGeom>
          <a:ln w="12700">
            <a:solidFill>
              <a:schemeClr val="accent1"/>
            </a:solidFill>
          </a:ln>
        </p:spPr>
      </p:pic>
      <p:sp>
        <p:nvSpPr>
          <p:cNvPr id="3" name="TextBox 2"/>
          <p:cNvSpPr txBox="1"/>
          <p:nvPr/>
        </p:nvSpPr>
        <p:spPr>
          <a:xfrm>
            <a:off x="1685925" y="4714875"/>
            <a:ext cx="1591269" cy="300082"/>
          </a:xfrm>
          <a:prstGeom prst="rect">
            <a:avLst/>
          </a:prstGeom>
          <a:solidFill>
            <a:srgbClr val="FCFBF1"/>
          </a:solidFill>
        </p:spPr>
        <p:txBody>
          <a:bodyPr wrap="none" rtlCol="0">
            <a:spAutoFit/>
          </a:bodyPr>
          <a:lstStyle/>
          <a:p>
            <a:r>
              <a:rPr lang="en-US" sz="1350" dirty="0"/>
              <a:t>Published 1770-1832</a:t>
            </a:r>
          </a:p>
        </p:txBody>
      </p:sp>
    </p:spTree>
    <p:extLst>
      <p:ext uri="{BB962C8B-B14F-4D97-AF65-F5344CB8AC3E}">
        <p14:creationId xmlns:p14="http://schemas.microsoft.com/office/powerpoint/2010/main" val="1696381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5" y="0"/>
            <a:ext cx="5967998" cy="5143500"/>
          </a:xfrm>
          <a:prstGeom prst="rect">
            <a:avLst/>
          </a:prstGeom>
          <a:ln w="12700">
            <a:solidFill>
              <a:schemeClr val="accent1"/>
            </a:solidFill>
          </a:ln>
        </p:spPr>
      </p:pic>
      <p:sp>
        <p:nvSpPr>
          <p:cNvPr id="3" name="TextBox 2"/>
          <p:cNvSpPr txBox="1"/>
          <p:nvPr/>
        </p:nvSpPr>
        <p:spPr>
          <a:xfrm>
            <a:off x="6104813" y="785812"/>
            <a:ext cx="2945669" cy="1631216"/>
          </a:xfrm>
          <a:prstGeom prst="rect">
            <a:avLst/>
          </a:prstGeom>
          <a:solidFill>
            <a:srgbClr val="FCFBF1"/>
          </a:solidFill>
        </p:spPr>
        <p:txBody>
          <a:bodyPr wrap="square" rtlCol="0">
            <a:spAutoFit/>
          </a:bodyPr>
          <a:lstStyle/>
          <a:p>
            <a:pPr algn="ctr"/>
            <a:r>
              <a:rPr lang="en-US" sz="2000" dirty="0"/>
              <a:t>Published 1770-1832 by </a:t>
            </a:r>
            <a:br>
              <a:rPr lang="en-US" sz="2000" dirty="0"/>
            </a:br>
            <a:r>
              <a:rPr lang="en-US" sz="2000" dirty="0"/>
              <a:t>Pierre Antoine </a:t>
            </a:r>
            <a:r>
              <a:rPr lang="en-US" sz="2000" dirty="0" err="1"/>
              <a:t>Leboux</a:t>
            </a:r>
            <a:r>
              <a:rPr lang="en-US" sz="2000" dirty="0"/>
              <a:t> de La </a:t>
            </a:r>
            <a:r>
              <a:rPr lang="en-US" sz="2000" dirty="0" err="1"/>
              <a:t>Mésangère</a:t>
            </a:r>
            <a:r>
              <a:rPr lang="en-US" sz="2000" dirty="0"/>
              <a:t> </a:t>
            </a:r>
          </a:p>
          <a:p>
            <a:pPr algn="ctr"/>
            <a:r>
              <a:rPr lang="en-US" sz="2000" dirty="0"/>
              <a:t>and </a:t>
            </a:r>
          </a:p>
          <a:p>
            <a:pPr algn="ctr"/>
            <a:r>
              <a:rPr lang="en-US" sz="2000" dirty="0"/>
              <a:t>Jean-Baptiste </a:t>
            </a:r>
            <a:r>
              <a:rPr lang="en-US" sz="2000" dirty="0" err="1"/>
              <a:t>Sellèque</a:t>
            </a:r>
            <a:r>
              <a:rPr lang="en-US" sz="2000" dirty="0"/>
              <a:t> </a:t>
            </a:r>
          </a:p>
        </p:txBody>
      </p:sp>
    </p:spTree>
    <p:extLst>
      <p:ext uri="{BB962C8B-B14F-4D97-AF65-F5344CB8AC3E}">
        <p14:creationId xmlns:p14="http://schemas.microsoft.com/office/powerpoint/2010/main" val="270649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85" r="11193" b="6666"/>
          <a:stretch/>
        </p:blipFill>
        <p:spPr>
          <a:xfrm>
            <a:off x="5320146" y="8751"/>
            <a:ext cx="3200400" cy="4800600"/>
          </a:xfrm>
          <a:prstGeom prst="rect">
            <a:avLst/>
          </a:prstGeom>
          <a:ln w="12700">
            <a:solidFill>
              <a:schemeClr val="accent1"/>
            </a:solidFill>
          </a:ln>
        </p:spPr>
      </p:pic>
      <p:sp>
        <p:nvSpPr>
          <p:cNvPr id="3" name="TextBox 2"/>
          <p:cNvSpPr txBox="1"/>
          <p:nvPr/>
        </p:nvSpPr>
        <p:spPr>
          <a:xfrm>
            <a:off x="5586359" y="4797197"/>
            <a:ext cx="2667974" cy="300082"/>
          </a:xfrm>
          <a:prstGeom prst="rect">
            <a:avLst/>
          </a:prstGeom>
          <a:noFill/>
        </p:spPr>
        <p:txBody>
          <a:bodyPr wrap="none" rtlCol="0">
            <a:spAutoFit/>
          </a:bodyPr>
          <a:lstStyle/>
          <a:p>
            <a:r>
              <a:rPr lang="en-US" sz="1350" i="1" dirty="0"/>
              <a:t>Le Beau Monde</a:t>
            </a:r>
            <a:r>
              <a:rPr lang="en-US" sz="1350" dirty="0"/>
              <a:t>, Published 1806-1810</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243" y="20904"/>
            <a:ext cx="3575786" cy="4776293"/>
          </a:xfrm>
          <a:prstGeom prst="rect">
            <a:avLst/>
          </a:prstGeom>
          <a:ln w="12700">
            <a:solidFill>
              <a:schemeClr val="accent1"/>
            </a:solidFill>
          </a:ln>
        </p:spPr>
      </p:pic>
      <p:sp>
        <p:nvSpPr>
          <p:cNvPr id="5" name="TextBox 4"/>
          <p:cNvSpPr txBox="1"/>
          <p:nvPr/>
        </p:nvSpPr>
        <p:spPr>
          <a:xfrm>
            <a:off x="756583" y="4809351"/>
            <a:ext cx="3613105" cy="300082"/>
          </a:xfrm>
          <a:prstGeom prst="rect">
            <a:avLst/>
          </a:prstGeom>
          <a:noFill/>
        </p:spPr>
        <p:txBody>
          <a:bodyPr wrap="none" rtlCol="0">
            <a:spAutoFit/>
          </a:bodyPr>
          <a:lstStyle/>
          <a:p>
            <a:r>
              <a:rPr lang="en-US" sz="1350" dirty="0" err="1"/>
              <a:t>Heideloff’s</a:t>
            </a:r>
            <a:r>
              <a:rPr lang="en-US" sz="1350" dirty="0"/>
              <a:t> </a:t>
            </a:r>
            <a:r>
              <a:rPr lang="en-US" sz="1350" i="1" dirty="0"/>
              <a:t>Gallery of Fashion</a:t>
            </a:r>
            <a:r>
              <a:rPr lang="en-US" sz="1350" dirty="0"/>
              <a:t>, Published 1794-1804</a:t>
            </a:r>
          </a:p>
        </p:txBody>
      </p:sp>
    </p:spTree>
    <p:extLst>
      <p:ext uri="{BB962C8B-B14F-4D97-AF65-F5344CB8AC3E}">
        <p14:creationId xmlns:p14="http://schemas.microsoft.com/office/powerpoint/2010/main" val="190479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44" y="137478"/>
            <a:ext cx="5605462" cy="4566583"/>
          </a:xfrm>
          <a:prstGeom prst="rect">
            <a:avLst/>
          </a:prstGeom>
          <a:ln w="12700">
            <a:solidFill>
              <a:schemeClr val="accent1"/>
            </a:solidFill>
          </a:ln>
        </p:spPr>
      </p:pic>
      <p:sp>
        <p:nvSpPr>
          <p:cNvPr id="4" name="TextBox 3"/>
          <p:cNvSpPr txBox="1"/>
          <p:nvPr/>
        </p:nvSpPr>
        <p:spPr>
          <a:xfrm>
            <a:off x="212644" y="4677745"/>
            <a:ext cx="5112875" cy="300082"/>
          </a:xfrm>
          <a:prstGeom prst="rect">
            <a:avLst/>
          </a:prstGeom>
          <a:noFill/>
        </p:spPr>
        <p:txBody>
          <a:bodyPr wrap="none" rtlCol="0">
            <a:spAutoFit/>
          </a:bodyPr>
          <a:lstStyle/>
          <a:p>
            <a:r>
              <a:rPr lang="en-US" sz="1350" dirty="0"/>
              <a:t>Pierre de la </a:t>
            </a:r>
            <a:r>
              <a:rPr lang="en-US" sz="1350" dirty="0" err="1"/>
              <a:t>Mésangère</a:t>
            </a:r>
            <a:r>
              <a:rPr lang="en-US" sz="1350" dirty="0"/>
              <a:t>, </a:t>
            </a:r>
            <a:r>
              <a:rPr lang="en-US" sz="1350" i="1" dirty="0"/>
              <a:t>Le Bon Genre</a:t>
            </a:r>
            <a:r>
              <a:rPr lang="en-US" sz="1350" dirty="0"/>
              <a:t>, 1801 (Staatliche </a:t>
            </a:r>
            <a:r>
              <a:rPr lang="en-US" sz="1350" dirty="0" err="1"/>
              <a:t>Muzeen</a:t>
            </a:r>
            <a:r>
              <a:rPr lang="en-US" sz="1350" dirty="0"/>
              <a:t> </a:t>
            </a:r>
            <a:r>
              <a:rPr lang="en-US" sz="1350" dirty="0" err="1"/>
              <a:t>zu</a:t>
            </a:r>
            <a:r>
              <a:rPr lang="en-US" sz="1350" dirty="0"/>
              <a:t> Berlin)</a:t>
            </a:r>
          </a:p>
        </p:txBody>
      </p:sp>
    </p:spTree>
    <p:extLst>
      <p:ext uri="{BB962C8B-B14F-4D97-AF65-F5344CB8AC3E}">
        <p14:creationId xmlns:p14="http://schemas.microsoft.com/office/powerpoint/2010/main" val="33433780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88" y="141625"/>
            <a:ext cx="4615975" cy="3930717"/>
          </a:xfrm>
          <a:prstGeom prst="rect">
            <a:avLst/>
          </a:prstGeom>
          <a:ln w="12700">
            <a:solidFill>
              <a:schemeClr val="accent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316" y="0"/>
            <a:ext cx="3047107" cy="5060373"/>
          </a:xfrm>
          <a:prstGeom prst="rect">
            <a:avLst/>
          </a:prstGeom>
          <a:ln>
            <a:solidFill>
              <a:schemeClr val="accent1"/>
            </a:solidFill>
          </a:ln>
        </p:spPr>
      </p:pic>
      <p:sp>
        <p:nvSpPr>
          <p:cNvPr id="4" name="TextBox 3"/>
          <p:cNvSpPr txBox="1"/>
          <p:nvPr/>
        </p:nvSpPr>
        <p:spPr>
          <a:xfrm>
            <a:off x="3491589" y="4617417"/>
            <a:ext cx="2467727" cy="300082"/>
          </a:xfrm>
          <a:prstGeom prst="rect">
            <a:avLst/>
          </a:prstGeom>
          <a:noFill/>
        </p:spPr>
        <p:txBody>
          <a:bodyPr wrap="none" rtlCol="0">
            <a:spAutoFit/>
          </a:bodyPr>
          <a:lstStyle/>
          <a:p>
            <a:r>
              <a:rPr lang="en-US" sz="1350"/>
              <a:t>Published by John Bell 1806-1837</a:t>
            </a:r>
            <a:endParaRPr lang="en-US" sz="1350" dirty="0"/>
          </a:p>
        </p:txBody>
      </p:sp>
      <p:sp>
        <p:nvSpPr>
          <p:cNvPr id="5" name="TextBox 4"/>
          <p:cNvSpPr txBox="1"/>
          <p:nvPr/>
        </p:nvSpPr>
        <p:spPr>
          <a:xfrm>
            <a:off x="857749" y="4072342"/>
            <a:ext cx="3090077" cy="300082"/>
          </a:xfrm>
          <a:prstGeom prst="rect">
            <a:avLst/>
          </a:prstGeom>
          <a:noFill/>
        </p:spPr>
        <p:txBody>
          <a:bodyPr wrap="none" rtlCol="0">
            <a:spAutoFit/>
          </a:bodyPr>
          <a:lstStyle/>
          <a:p>
            <a:r>
              <a:rPr lang="en-US" sz="1350"/>
              <a:t>Published by </a:t>
            </a:r>
            <a:r>
              <a:rPr lang="en-US" sz="1350" dirty="0"/>
              <a:t>Vernon </a:t>
            </a:r>
            <a:r>
              <a:rPr lang="en-US" sz="1350"/>
              <a:t>and Hood 1798-1832</a:t>
            </a:r>
            <a:endParaRPr lang="en-US" sz="1350" dirty="0"/>
          </a:p>
        </p:txBody>
      </p:sp>
    </p:spTree>
    <p:extLst>
      <p:ext uri="{BB962C8B-B14F-4D97-AF65-F5344CB8AC3E}">
        <p14:creationId xmlns:p14="http://schemas.microsoft.com/office/powerpoint/2010/main" val="1456476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424183" y="665522"/>
            <a:ext cx="2719818" cy="1015663"/>
          </a:xfrm>
          <a:prstGeom prst="rect">
            <a:avLst/>
          </a:prstGeom>
          <a:noFill/>
        </p:spPr>
        <p:txBody>
          <a:bodyPr wrap="square" rtlCol="0">
            <a:spAutoFit/>
          </a:bodyPr>
          <a:lstStyle/>
          <a:p>
            <a:pPr algn="ctr"/>
            <a:r>
              <a:rPr lang="en-US" sz="2000" dirty="0"/>
              <a:t>Rudolph Ackermann’s </a:t>
            </a:r>
          </a:p>
          <a:p>
            <a:pPr algn="ctr"/>
            <a:r>
              <a:rPr lang="en-US" sz="2000" i="1" dirty="0"/>
              <a:t>Repository of the Arts. </a:t>
            </a:r>
            <a:r>
              <a:rPr lang="en-US" sz="2000" dirty="0"/>
              <a:t>1809-1828</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65" b="1414"/>
          <a:stretch/>
        </p:blipFill>
        <p:spPr>
          <a:xfrm>
            <a:off x="468795" y="93518"/>
            <a:ext cx="2767146" cy="4977246"/>
          </a:xfrm>
          <a:prstGeom prst="rect">
            <a:avLst/>
          </a:prstGeom>
          <a:ln w="12700">
            <a:solidFill>
              <a:schemeClr val="accent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270" y="226404"/>
            <a:ext cx="2728912" cy="4690692"/>
          </a:xfrm>
          <a:prstGeom prst="rect">
            <a:avLst/>
          </a:prstGeom>
          <a:ln>
            <a:solidFill>
              <a:schemeClr val="accent1"/>
            </a:solidFill>
          </a:ln>
        </p:spPr>
      </p:pic>
    </p:spTree>
    <p:extLst>
      <p:ext uri="{BB962C8B-B14F-4D97-AF65-F5344CB8AC3E}">
        <p14:creationId xmlns:p14="http://schemas.microsoft.com/office/powerpoint/2010/main" val="20221807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3EBDDB3D-3068-0D40-B27B-B6D4BBD773D1}"/>
              </a:ext>
            </a:extLst>
          </p:cNvPr>
          <p:cNvPicPr>
            <a:picLocks noChangeAspect="1"/>
          </p:cNvPicPr>
          <p:nvPr/>
        </p:nvPicPr>
        <p:blipFill rotWithShape="1">
          <a:blip r:embed="rId3"/>
          <a:srcRect l="1" t="2410" r="1457" b="7194"/>
          <a:stretch/>
        </p:blipFill>
        <p:spPr>
          <a:xfrm>
            <a:off x="263472" y="140755"/>
            <a:ext cx="3115159" cy="5002745"/>
          </a:xfrm>
          <a:prstGeom prst="rect">
            <a:avLst/>
          </a:prstGeom>
          <a:ln w="12700">
            <a:solidFill>
              <a:schemeClr val="accent1"/>
            </a:solidFill>
          </a:ln>
        </p:spPr>
      </p:pic>
      <p:sp>
        <p:nvSpPr>
          <p:cNvPr id="5" name="TextBox 4">
            <a:extLst>
              <a:ext uri="{FF2B5EF4-FFF2-40B4-BE49-F238E27FC236}">
                <a16:creationId xmlns:a16="http://schemas.microsoft.com/office/drawing/2014/main" id="{21BEA749-88C3-DC49-885C-DEE094D20444}"/>
              </a:ext>
            </a:extLst>
          </p:cNvPr>
          <p:cNvSpPr txBox="1"/>
          <p:nvPr/>
        </p:nvSpPr>
        <p:spPr>
          <a:xfrm>
            <a:off x="3611105" y="399938"/>
            <a:ext cx="5269424" cy="1200329"/>
          </a:xfrm>
          <a:prstGeom prst="rect">
            <a:avLst/>
          </a:prstGeom>
          <a:noFill/>
        </p:spPr>
        <p:txBody>
          <a:bodyPr wrap="square" rtlCol="0">
            <a:spAutoFit/>
          </a:bodyPr>
          <a:lstStyle/>
          <a:p>
            <a:r>
              <a:rPr lang="en-US" sz="2400" dirty="0"/>
              <a:t>Actual fabric swatches in the January 1811 edition of Ackermann’s. Fabrics suitable for “light” or “half” mourning.</a:t>
            </a:r>
          </a:p>
        </p:txBody>
      </p:sp>
      <p:pic>
        <p:nvPicPr>
          <p:cNvPr id="9" name="Picture 8" descr="Text&#10;&#10;Description automatically generated">
            <a:extLst>
              <a:ext uri="{FF2B5EF4-FFF2-40B4-BE49-F238E27FC236}">
                <a16:creationId xmlns:a16="http://schemas.microsoft.com/office/drawing/2014/main" id="{2B3CEC38-FEE5-FA49-8F98-8DF07388F06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Effect>
                      <a14:brightnessContrast bright="20000"/>
                    </a14:imgEffect>
                  </a14:imgLayer>
                </a14:imgProps>
              </a:ext>
            </a:extLst>
          </a:blip>
          <a:srcRect t="29530" b="38831"/>
          <a:stretch/>
        </p:blipFill>
        <p:spPr>
          <a:xfrm>
            <a:off x="3495164" y="1901536"/>
            <a:ext cx="5385365" cy="2982895"/>
          </a:xfrm>
          <a:prstGeom prst="rect">
            <a:avLst/>
          </a:prstGeom>
          <a:ln w="12700">
            <a:solidFill>
              <a:schemeClr val="accent1"/>
            </a:solidFill>
          </a:ln>
        </p:spPr>
      </p:pic>
    </p:spTree>
    <p:extLst>
      <p:ext uri="{BB962C8B-B14F-4D97-AF65-F5344CB8AC3E}">
        <p14:creationId xmlns:p14="http://schemas.microsoft.com/office/powerpoint/2010/main" val="3943771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83201" y="191366"/>
            <a:ext cx="5766320" cy="369332"/>
          </a:xfrm>
          <a:prstGeom prst="rect">
            <a:avLst/>
          </a:prstGeom>
          <a:noFill/>
        </p:spPr>
        <p:txBody>
          <a:bodyPr wrap="square" rtlCol="0">
            <a:spAutoFit/>
          </a:bodyPr>
          <a:lstStyle/>
          <a:p>
            <a:pPr algn="ctr"/>
            <a:r>
              <a:rPr lang="en-US" dirty="0"/>
              <a:t>“Scissor edited” from October 1808 </a:t>
            </a:r>
            <a:r>
              <a:rPr lang="en-US" i="1" dirty="0"/>
              <a:t>La Belle Assemblée</a:t>
            </a:r>
            <a:r>
              <a:rPr lang="en-US" dirty="0"/>
              <a:t> </a:t>
            </a:r>
          </a:p>
        </p:txBody>
      </p:sp>
      <p:sp>
        <p:nvSpPr>
          <p:cNvPr id="2" name="Rectangle 1"/>
          <p:cNvSpPr/>
          <p:nvPr/>
        </p:nvSpPr>
        <p:spPr>
          <a:xfrm>
            <a:off x="1977419" y="766330"/>
            <a:ext cx="5465620" cy="3993401"/>
          </a:xfrm>
          <a:prstGeom prst="rect">
            <a:avLst/>
          </a:prstGeom>
        </p:spPr>
        <p:txBody>
          <a:bodyPr wrap="square">
            <a:spAutoFit/>
          </a:bodyPr>
          <a:lstStyle/>
          <a:p>
            <a:pPr>
              <a:spcAft>
                <a:spcPts val="900"/>
              </a:spcAft>
            </a:pPr>
            <a:r>
              <a:rPr lang="en-US" b="1" i="1" dirty="0">
                <a:latin typeface="Arial" charset="0"/>
              </a:rPr>
              <a:t>The Morning Chronicle</a:t>
            </a:r>
            <a:r>
              <a:rPr lang="en-US" dirty="0">
                <a:latin typeface="Arial" charset="0"/>
              </a:rPr>
              <a:t> (London, England), </a:t>
            </a:r>
            <a:br>
              <a:rPr lang="en-US" dirty="0">
                <a:latin typeface="Arial" charset="0"/>
              </a:rPr>
            </a:br>
            <a:r>
              <a:rPr lang="en-US" dirty="0">
                <a:latin typeface="Arial" charset="0"/>
              </a:rPr>
              <a:t>Tuesday, November 1, 1808</a:t>
            </a:r>
          </a:p>
          <a:p>
            <a:pPr>
              <a:spcAft>
                <a:spcPts val="900"/>
              </a:spcAft>
            </a:pPr>
            <a:r>
              <a:rPr lang="en-US" b="1" i="1" dirty="0">
                <a:latin typeface="Arial" charset="0"/>
              </a:rPr>
              <a:t>The Leeds Mercury</a:t>
            </a:r>
            <a:r>
              <a:rPr lang="en-US" dirty="0">
                <a:latin typeface="Arial" charset="0"/>
              </a:rPr>
              <a:t> (Leeds, England), </a:t>
            </a:r>
            <a:br>
              <a:rPr lang="en-US" dirty="0">
                <a:latin typeface="Arial" charset="0"/>
              </a:rPr>
            </a:br>
            <a:r>
              <a:rPr lang="en-US" dirty="0">
                <a:latin typeface="Arial" charset="0"/>
              </a:rPr>
              <a:t>Saturday, November 5, 1808</a:t>
            </a:r>
          </a:p>
          <a:p>
            <a:pPr>
              <a:spcAft>
                <a:spcPts val="900"/>
              </a:spcAft>
            </a:pPr>
            <a:r>
              <a:rPr lang="en-US" b="1" i="1" dirty="0">
                <a:latin typeface="Arial" charset="0"/>
              </a:rPr>
              <a:t>Jackson's Oxford Journal</a:t>
            </a:r>
            <a:r>
              <a:rPr lang="en-US" dirty="0">
                <a:latin typeface="Arial" charset="0"/>
              </a:rPr>
              <a:t> (Oxford, England), </a:t>
            </a:r>
            <a:br>
              <a:rPr lang="en-US" dirty="0">
                <a:latin typeface="Arial" charset="0"/>
              </a:rPr>
            </a:br>
            <a:r>
              <a:rPr lang="en-US" dirty="0">
                <a:latin typeface="Arial" charset="0"/>
              </a:rPr>
              <a:t>Saturday, November 5, 1808</a:t>
            </a:r>
          </a:p>
          <a:p>
            <a:pPr>
              <a:spcAft>
                <a:spcPts val="900"/>
              </a:spcAft>
            </a:pPr>
            <a:r>
              <a:rPr lang="en-US" b="1" i="1" dirty="0">
                <a:latin typeface="Arial" charset="0"/>
              </a:rPr>
              <a:t>The Examiner</a:t>
            </a:r>
            <a:r>
              <a:rPr lang="en-US" dirty="0">
                <a:latin typeface="Arial" charset="0"/>
              </a:rPr>
              <a:t> (London, England), Sunday, </a:t>
            </a:r>
            <a:br>
              <a:rPr lang="en-US" dirty="0">
                <a:latin typeface="Arial" charset="0"/>
              </a:rPr>
            </a:br>
            <a:r>
              <a:rPr lang="en-US" dirty="0">
                <a:latin typeface="Arial" charset="0"/>
              </a:rPr>
              <a:t>November 6, 1808</a:t>
            </a:r>
          </a:p>
          <a:p>
            <a:pPr>
              <a:spcAft>
                <a:spcPts val="900"/>
              </a:spcAft>
            </a:pPr>
            <a:r>
              <a:rPr lang="en-US" b="1" i="1" dirty="0" err="1">
                <a:latin typeface="Arial" charset="0"/>
                <a:ea typeface="Arial" charset="0"/>
                <a:cs typeface="Arial" charset="0"/>
              </a:rPr>
              <a:t>Trewman's</a:t>
            </a:r>
            <a:r>
              <a:rPr lang="en-US" b="1" i="1" dirty="0">
                <a:latin typeface="Arial" charset="0"/>
                <a:ea typeface="Arial" charset="0"/>
                <a:cs typeface="Arial" charset="0"/>
              </a:rPr>
              <a:t> Exeter Flying Post </a:t>
            </a:r>
            <a:r>
              <a:rPr lang="en-US" dirty="0">
                <a:latin typeface="Arial" charset="0"/>
                <a:ea typeface="Arial" charset="0"/>
                <a:cs typeface="Arial" charset="0"/>
              </a:rPr>
              <a:t> (Exeter, England), </a:t>
            </a:r>
            <a:br>
              <a:rPr lang="en-US" dirty="0">
                <a:latin typeface="Arial" charset="0"/>
                <a:ea typeface="Arial" charset="0"/>
                <a:cs typeface="Arial" charset="0"/>
              </a:rPr>
            </a:br>
            <a:r>
              <a:rPr lang="en-US" dirty="0">
                <a:latin typeface="Arial" charset="0"/>
                <a:ea typeface="Arial" charset="0"/>
                <a:cs typeface="Arial" charset="0"/>
              </a:rPr>
              <a:t>Thursday, November 10, 1808; Issue 2322</a:t>
            </a:r>
          </a:p>
          <a:p>
            <a:r>
              <a:rPr lang="en-US" b="1" i="1" dirty="0">
                <a:latin typeface="Arial" charset="0"/>
              </a:rPr>
              <a:t>The Derby Mercury</a:t>
            </a:r>
            <a:r>
              <a:rPr lang="en-US" dirty="0">
                <a:latin typeface="Arial" charset="0"/>
              </a:rPr>
              <a:t> (Derby, England), </a:t>
            </a:r>
            <a:br>
              <a:rPr lang="en-US" dirty="0">
                <a:latin typeface="Arial" charset="0"/>
              </a:rPr>
            </a:br>
            <a:r>
              <a:rPr lang="en-US" dirty="0">
                <a:latin typeface="Arial" charset="0"/>
              </a:rPr>
              <a:t>Thursday, November 10, 1808; Issue 3990</a:t>
            </a:r>
          </a:p>
        </p:txBody>
      </p:sp>
    </p:spTree>
    <p:extLst>
      <p:ext uri="{BB962C8B-B14F-4D97-AF65-F5344CB8AC3E}">
        <p14:creationId xmlns:p14="http://schemas.microsoft.com/office/powerpoint/2010/main" val="3228420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4 at 2.28.52 PM.png"/>
          <p:cNvPicPr>
            <a:picLocks noChangeAspect="1"/>
          </p:cNvPicPr>
          <p:nvPr/>
        </p:nvPicPr>
        <p:blipFill rotWithShape="1">
          <a:blip r:embed="rId3">
            <a:extLst>
              <a:ext uri="{28A0092B-C50C-407E-A947-70E740481C1C}">
                <a14:useLocalDpi xmlns:a14="http://schemas.microsoft.com/office/drawing/2010/main" val="0"/>
              </a:ext>
            </a:extLst>
          </a:blip>
          <a:srcRect l="8069" r="6546"/>
          <a:stretch/>
        </p:blipFill>
        <p:spPr>
          <a:xfrm>
            <a:off x="322969" y="2013"/>
            <a:ext cx="2492109" cy="5141487"/>
          </a:xfrm>
          <a:prstGeom prst="rect">
            <a:avLst/>
          </a:prstGeom>
          <a:ln w="12700">
            <a:solidFill>
              <a:schemeClr val="accent1"/>
            </a:solidFill>
          </a:ln>
        </p:spPr>
      </p:pic>
      <p:pic>
        <p:nvPicPr>
          <p:cNvPr id="8" name="Picture 7" descr="Screen Shot 2015-09-14 at 2.29.03 PM.png"/>
          <p:cNvPicPr>
            <a:picLocks noChangeAspect="1"/>
          </p:cNvPicPr>
          <p:nvPr/>
        </p:nvPicPr>
        <p:blipFill rotWithShape="1">
          <a:blip r:embed="rId4">
            <a:extLst>
              <a:ext uri="{28A0092B-C50C-407E-A947-70E740481C1C}">
                <a14:useLocalDpi xmlns:a14="http://schemas.microsoft.com/office/drawing/2010/main" val="0"/>
              </a:ext>
            </a:extLst>
          </a:blip>
          <a:srcRect l="7984" r="4766"/>
          <a:stretch/>
        </p:blipFill>
        <p:spPr>
          <a:xfrm>
            <a:off x="6338455" y="-7925"/>
            <a:ext cx="2587336" cy="5151425"/>
          </a:xfrm>
          <a:prstGeom prst="rect">
            <a:avLst/>
          </a:prstGeom>
          <a:ln w="12700">
            <a:solidFill>
              <a:schemeClr val="accent1"/>
            </a:solidFill>
          </a:ln>
        </p:spPr>
      </p:pic>
      <p:pic>
        <p:nvPicPr>
          <p:cNvPr id="9" name="Picture 8" descr="Screen Shot 2015-09-14 at 2.29.12 PM.png"/>
          <p:cNvPicPr>
            <a:picLocks noChangeAspect="1"/>
          </p:cNvPicPr>
          <p:nvPr/>
        </p:nvPicPr>
        <p:blipFill rotWithShape="1">
          <a:blip r:embed="rId5">
            <a:extLst>
              <a:ext uri="{28A0092B-C50C-407E-A947-70E740481C1C}">
                <a14:useLocalDpi xmlns:a14="http://schemas.microsoft.com/office/drawing/2010/main" val="0"/>
              </a:ext>
            </a:extLst>
          </a:blip>
          <a:srcRect l="4639" r="48359" b="35295"/>
          <a:stretch/>
        </p:blipFill>
        <p:spPr>
          <a:xfrm>
            <a:off x="3190009" y="662089"/>
            <a:ext cx="2649682" cy="4481411"/>
          </a:xfrm>
          <a:prstGeom prst="rect">
            <a:avLst/>
          </a:prstGeom>
          <a:ln w="12700">
            <a:solidFill>
              <a:schemeClr val="accent1"/>
            </a:solidFill>
          </a:ln>
        </p:spPr>
      </p:pic>
      <p:sp>
        <p:nvSpPr>
          <p:cNvPr id="10" name="TextBox 9"/>
          <p:cNvSpPr txBox="1"/>
          <p:nvPr/>
        </p:nvSpPr>
        <p:spPr>
          <a:xfrm>
            <a:off x="1783810" y="15758"/>
            <a:ext cx="5692389" cy="646331"/>
          </a:xfrm>
          <a:prstGeom prst="rect">
            <a:avLst/>
          </a:prstGeom>
          <a:noFill/>
        </p:spPr>
        <p:txBody>
          <a:bodyPr wrap="square" rtlCol="0">
            <a:spAutoFit/>
          </a:bodyPr>
          <a:lstStyle/>
          <a:p>
            <a:pPr algn="ctr"/>
            <a:r>
              <a:rPr lang="en-US" dirty="0"/>
              <a:t>Ackermann’s </a:t>
            </a:r>
            <a:r>
              <a:rPr lang="en-US" i="1" dirty="0"/>
              <a:t>Repository of the Arts</a:t>
            </a:r>
            <a:r>
              <a:rPr lang="en-US" i="1"/>
              <a:t>. </a:t>
            </a:r>
          </a:p>
          <a:p>
            <a:pPr algn="ctr"/>
            <a:r>
              <a:rPr lang="en-US" dirty="0"/>
              <a:t>January 1809</a:t>
            </a:r>
          </a:p>
        </p:txBody>
      </p:sp>
    </p:spTree>
    <p:extLst>
      <p:ext uri="{BB962C8B-B14F-4D97-AF65-F5344CB8AC3E}">
        <p14:creationId xmlns:p14="http://schemas.microsoft.com/office/powerpoint/2010/main" val="13326595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2456" y="1508037"/>
            <a:ext cx="2773626" cy="1870197"/>
          </a:xfrm>
        </p:spPr>
        <p:txBody>
          <a:bodyPr/>
          <a:lstStyle/>
          <a:p>
            <a:r>
              <a:rPr lang="en-US" sz="2400" dirty="0"/>
              <a:t>Worcester Gazette (Worcester, MA)</a:t>
            </a:r>
            <a:br>
              <a:rPr lang="en-US" sz="2400" dirty="0"/>
            </a:br>
            <a:r>
              <a:rPr lang="en-US" sz="2400" dirty="0"/>
              <a:t>06-07-1809</a:t>
            </a:r>
          </a:p>
        </p:txBody>
      </p:sp>
      <p:pic>
        <p:nvPicPr>
          <p:cNvPr id="5" name="Picture 4" descr="Screen Shot 2015-09-14 at 2.32.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91" y="0"/>
            <a:ext cx="3849977" cy="5149713"/>
          </a:xfrm>
          <a:prstGeom prst="rect">
            <a:avLst/>
          </a:prstGeom>
          <a:ln w="12700">
            <a:solidFill>
              <a:schemeClr val="accent1"/>
            </a:solidFill>
          </a:ln>
        </p:spPr>
      </p:pic>
    </p:spTree>
    <p:extLst>
      <p:ext uri="{BB962C8B-B14F-4D97-AF65-F5344CB8AC3E}">
        <p14:creationId xmlns:p14="http://schemas.microsoft.com/office/powerpoint/2010/main" val="9090931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FFE4AD-A756-184B-ABED-0E64C6E11F91}"/>
              </a:ext>
            </a:extLst>
          </p:cNvPr>
          <p:cNvPicPr>
            <a:picLocks noChangeAspect="1"/>
          </p:cNvPicPr>
          <p:nvPr/>
        </p:nvPicPr>
        <p:blipFill>
          <a:blip r:embed="rId3"/>
          <a:stretch>
            <a:fillRect/>
          </a:stretch>
        </p:blipFill>
        <p:spPr>
          <a:xfrm>
            <a:off x="533399" y="130939"/>
            <a:ext cx="2167971" cy="4881621"/>
          </a:xfrm>
          <a:prstGeom prst="rect">
            <a:avLst/>
          </a:prstGeom>
          <a:ln w="12700">
            <a:solidFill>
              <a:schemeClr val="accent1"/>
            </a:solidFill>
          </a:ln>
        </p:spPr>
      </p:pic>
      <p:sp>
        <p:nvSpPr>
          <p:cNvPr id="3" name="TextBox 2">
            <a:extLst>
              <a:ext uri="{FF2B5EF4-FFF2-40B4-BE49-F238E27FC236}">
                <a16:creationId xmlns:a16="http://schemas.microsoft.com/office/drawing/2014/main" id="{110EB7FC-6BE1-B549-9E35-33F004BC2C63}"/>
              </a:ext>
            </a:extLst>
          </p:cNvPr>
          <p:cNvSpPr txBox="1"/>
          <p:nvPr/>
        </p:nvSpPr>
        <p:spPr>
          <a:xfrm>
            <a:off x="2878473" y="277990"/>
            <a:ext cx="3387053" cy="2862322"/>
          </a:xfrm>
          <a:prstGeom prst="rect">
            <a:avLst/>
          </a:prstGeom>
          <a:noFill/>
        </p:spPr>
        <p:txBody>
          <a:bodyPr wrap="square" rtlCol="0">
            <a:spAutoFit/>
          </a:bodyPr>
          <a:lstStyle/>
          <a:p>
            <a:r>
              <a:rPr lang="en-US" dirty="0"/>
              <a:t>A lilac </a:t>
            </a:r>
            <a:r>
              <a:rPr lang="en-US" dirty="0" err="1"/>
              <a:t>sarsnet</a:t>
            </a:r>
            <a:r>
              <a:rPr lang="en-US" dirty="0"/>
              <a:t> petticoat, full flounce round the bottom, confined by plaits or tufts of riband of corresponding color, and headed with a border of the same; high plain body of white jaconet muslin; braces tied behind.</a:t>
            </a:r>
          </a:p>
          <a:p>
            <a:pPr algn="r"/>
            <a:r>
              <a:rPr lang="en-US" i="1" dirty="0"/>
              <a:t>Ackermann’s, August 1814</a:t>
            </a:r>
          </a:p>
          <a:p>
            <a:endParaRPr lang="en-US" dirty="0"/>
          </a:p>
        </p:txBody>
      </p:sp>
      <p:sp>
        <p:nvSpPr>
          <p:cNvPr id="4" name="TextBox 3">
            <a:extLst>
              <a:ext uri="{FF2B5EF4-FFF2-40B4-BE49-F238E27FC236}">
                <a16:creationId xmlns:a16="http://schemas.microsoft.com/office/drawing/2014/main" id="{98F793D9-D07A-2E45-B826-57B9FDA975CE}"/>
              </a:ext>
            </a:extLst>
          </p:cNvPr>
          <p:cNvSpPr txBox="1"/>
          <p:nvPr/>
        </p:nvSpPr>
        <p:spPr>
          <a:xfrm>
            <a:off x="2961813" y="3140312"/>
            <a:ext cx="3387053" cy="1754326"/>
          </a:xfrm>
          <a:prstGeom prst="rect">
            <a:avLst/>
          </a:prstGeom>
          <a:noFill/>
        </p:spPr>
        <p:txBody>
          <a:bodyPr wrap="square" rtlCol="0">
            <a:spAutoFit/>
          </a:bodyPr>
          <a:lstStyle/>
          <a:p>
            <a:r>
              <a:rPr lang="en-US" dirty="0"/>
              <a:t>“I am amused by the present style of female dress;—the colored petticoats with braces over the white Spencer…”</a:t>
            </a:r>
          </a:p>
          <a:p>
            <a:pPr algn="r"/>
            <a:r>
              <a:rPr lang="en-US" i="1" dirty="0"/>
              <a:t>Jane Austen, 2 September 1814</a:t>
            </a:r>
          </a:p>
          <a:p>
            <a:endParaRPr lang="en-US" dirty="0"/>
          </a:p>
        </p:txBody>
      </p:sp>
      <p:pic>
        <p:nvPicPr>
          <p:cNvPr id="5" name="Picture 4" descr="A picture containing text, wall, dress, fabric&#10;&#10;Description automatically generated">
            <a:extLst>
              <a:ext uri="{FF2B5EF4-FFF2-40B4-BE49-F238E27FC236}">
                <a16:creationId xmlns:a16="http://schemas.microsoft.com/office/drawing/2014/main" id="{36D96776-2331-8A45-A90D-8A4D3C7A715A}"/>
              </a:ext>
            </a:extLst>
          </p:cNvPr>
          <p:cNvPicPr>
            <a:picLocks noChangeAspect="1"/>
          </p:cNvPicPr>
          <p:nvPr/>
        </p:nvPicPr>
        <p:blipFill>
          <a:blip r:embed="rId4"/>
          <a:stretch>
            <a:fillRect/>
          </a:stretch>
        </p:blipFill>
        <p:spPr>
          <a:xfrm>
            <a:off x="6432206" y="452438"/>
            <a:ext cx="2573024" cy="4238624"/>
          </a:xfrm>
          <a:prstGeom prst="rect">
            <a:avLst/>
          </a:prstGeom>
          <a:ln w="12700">
            <a:solidFill>
              <a:schemeClr val="accent1"/>
            </a:solidFill>
          </a:ln>
        </p:spPr>
      </p:pic>
    </p:spTree>
    <p:extLst>
      <p:ext uri="{BB962C8B-B14F-4D97-AF65-F5344CB8AC3E}">
        <p14:creationId xmlns:p14="http://schemas.microsoft.com/office/powerpoint/2010/main" val="24692382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44130" y="4427321"/>
            <a:ext cx="5766320" cy="369332"/>
          </a:xfrm>
          <a:prstGeom prst="rect">
            <a:avLst/>
          </a:prstGeom>
          <a:noFill/>
        </p:spPr>
        <p:txBody>
          <a:bodyPr wrap="square" rtlCol="0">
            <a:spAutoFit/>
          </a:bodyPr>
          <a:lstStyle/>
          <a:p>
            <a:r>
              <a:rPr lang="en-US" i="1" dirty="0"/>
              <a:t>La Belle Assemblée</a:t>
            </a:r>
            <a:r>
              <a:rPr lang="en-US" dirty="0"/>
              <a:t>,  October, 1808</a:t>
            </a:r>
            <a:endParaRPr lang="en-US"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261" y="1248993"/>
            <a:ext cx="4067464" cy="3087514"/>
          </a:xfrm>
          <a:prstGeom prst="rect">
            <a:avLst/>
          </a:prstGeom>
          <a:ln w="12700">
            <a:solidFill>
              <a:schemeClr val="accent1"/>
            </a:solidFill>
          </a:ln>
        </p:spPr>
      </p:pic>
      <p:sp>
        <p:nvSpPr>
          <p:cNvPr id="6" name="Rectangular Callout 5"/>
          <p:cNvSpPr/>
          <p:nvPr/>
        </p:nvSpPr>
        <p:spPr>
          <a:xfrm>
            <a:off x="5099568" y="2792750"/>
            <a:ext cx="2657476" cy="1405042"/>
          </a:xfrm>
          <a:prstGeom prst="wedgeRectCallout">
            <a:avLst>
              <a:gd name="adj1" fmla="val -70741"/>
              <a:gd name="adj2" fmla="val -5201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extBox 7"/>
          <p:cNvSpPr txBox="1"/>
          <p:nvPr/>
        </p:nvSpPr>
        <p:spPr>
          <a:xfrm>
            <a:off x="5356743" y="2883565"/>
            <a:ext cx="2143125" cy="1246495"/>
          </a:xfrm>
          <a:prstGeom prst="rect">
            <a:avLst/>
          </a:prstGeom>
          <a:noFill/>
        </p:spPr>
        <p:txBody>
          <a:bodyPr wrap="square" rtlCol="0">
            <a:spAutoFit/>
          </a:bodyPr>
          <a:lstStyle/>
          <a:p>
            <a:r>
              <a:rPr lang="en-US" sz="1500" dirty="0"/>
              <a:t>“Pelisses, which are alternately formed of velvet or </a:t>
            </a:r>
            <a:r>
              <a:rPr lang="en-US" sz="1500" dirty="0" err="1"/>
              <a:t>sarsnet</a:t>
            </a:r>
            <a:r>
              <a:rPr lang="en-US" sz="1500" dirty="0"/>
              <a:t>, admit also of much variety in the constructions.”</a:t>
            </a:r>
          </a:p>
        </p:txBody>
      </p:sp>
      <p:sp>
        <p:nvSpPr>
          <p:cNvPr id="9" name="TextBox 8"/>
          <p:cNvSpPr txBox="1"/>
          <p:nvPr/>
        </p:nvSpPr>
        <p:spPr>
          <a:xfrm>
            <a:off x="1599421" y="215666"/>
            <a:ext cx="5855738" cy="946413"/>
          </a:xfrm>
          <a:prstGeom prst="rect">
            <a:avLst/>
          </a:prstGeom>
          <a:noFill/>
        </p:spPr>
        <p:txBody>
          <a:bodyPr wrap="square" rtlCol="0">
            <a:spAutoFit/>
          </a:bodyPr>
          <a:lstStyle/>
          <a:p>
            <a:r>
              <a:rPr lang="en-US" sz="1350" dirty="0"/>
              <a:t>13 October 1808</a:t>
            </a:r>
          </a:p>
          <a:p>
            <a:r>
              <a:rPr lang="en-US" sz="2100" dirty="0"/>
              <a:t>“We must turn our black pelisses into new, for Velvet is to be very much worn this winter.”</a:t>
            </a:r>
          </a:p>
        </p:txBody>
      </p:sp>
    </p:spTree>
    <p:extLst>
      <p:ext uri="{BB962C8B-B14F-4D97-AF65-F5344CB8AC3E}">
        <p14:creationId xmlns:p14="http://schemas.microsoft.com/office/powerpoint/2010/main" val="19155115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rotWithShape="1">
          <a:blip r:embed="rId3">
            <a:extLst>
              <a:ext uri="{28A0092B-C50C-407E-A947-70E740481C1C}">
                <a14:useLocalDpi xmlns:a14="http://schemas.microsoft.com/office/drawing/2010/main"/>
              </a:ext>
            </a:extLst>
          </a:blip>
          <a:srcRect b="11400"/>
          <a:stretch/>
        </p:blipFill>
        <p:spPr>
          <a:xfrm>
            <a:off x="1210171" y="0"/>
            <a:ext cx="2938940" cy="5143500"/>
          </a:xfrm>
          <a:prstGeom prst="rect">
            <a:avLst/>
          </a:prstGeom>
          <a:ln w="12700">
            <a:solidFill>
              <a:schemeClr val="accent1"/>
            </a:solidFill>
          </a:ln>
        </p:spPr>
      </p:pic>
      <p:sp>
        <p:nvSpPr>
          <p:cNvPr id="4" name="TextBox 3"/>
          <p:cNvSpPr txBox="1"/>
          <p:nvPr/>
        </p:nvSpPr>
        <p:spPr>
          <a:xfrm>
            <a:off x="1219758" y="4663506"/>
            <a:ext cx="671722" cy="415498"/>
          </a:xfrm>
          <a:prstGeom prst="rect">
            <a:avLst/>
          </a:prstGeom>
          <a:noFill/>
        </p:spPr>
        <p:txBody>
          <a:bodyPr wrap="none" rtlCol="0">
            <a:spAutoFit/>
          </a:bodyPr>
          <a:lstStyle/>
          <a:p>
            <a:r>
              <a:rPr lang="en-US" sz="2100" dirty="0"/>
              <a:t>1814</a:t>
            </a:r>
          </a:p>
        </p:txBody>
      </p:sp>
      <p:sp>
        <p:nvSpPr>
          <p:cNvPr id="3" name="TextBox 2"/>
          <p:cNvSpPr txBox="1"/>
          <p:nvPr/>
        </p:nvSpPr>
        <p:spPr>
          <a:xfrm>
            <a:off x="4390053" y="976795"/>
            <a:ext cx="3345025" cy="1569660"/>
          </a:xfrm>
          <a:prstGeom prst="rect">
            <a:avLst/>
          </a:prstGeom>
          <a:noFill/>
        </p:spPr>
        <p:txBody>
          <a:bodyPr wrap="square" rtlCol="0">
            <a:spAutoFit/>
          </a:bodyPr>
          <a:lstStyle/>
          <a:p>
            <a:r>
              <a:rPr lang="en-US" sz="2400" dirty="0"/>
              <a:t>I have lowered the bosom, especially at the corners, and plaited black satin ribbon round the top. </a:t>
            </a:r>
          </a:p>
        </p:txBody>
      </p:sp>
      <p:sp>
        <p:nvSpPr>
          <p:cNvPr id="6" name="TextBox 5"/>
          <p:cNvSpPr txBox="1"/>
          <p:nvPr/>
        </p:nvSpPr>
        <p:spPr>
          <a:xfrm>
            <a:off x="4390053" y="699796"/>
            <a:ext cx="1119537" cy="300082"/>
          </a:xfrm>
          <a:prstGeom prst="rect">
            <a:avLst/>
          </a:prstGeom>
          <a:noFill/>
        </p:spPr>
        <p:txBody>
          <a:bodyPr wrap="none" rtlCol="0">
            <a:spAutoFit/>
          </a:bodyPr>
          <a:lstStyle/>
          <a:p>
            <a:r>
              <a:rPr lang="en-US" sz="1350" i="1" dirty="0"/>
              <a:t>9 March 1814 </a:t>
            </a:r>
          </a:p>
        </p:txBody>
      </p:sp>
      <p:sp>
        <p:nvSpPr>
          <p:cNvPr id="7" name="TextBox 6"/>
          <p:cNvSpPr txBox="1"/>
          <p:nvPr/>
        </p:nvSpPr>
        <p:spPr>
          <a:xfrm>
            <a:off x="4390054" y="4058816"/>
            <a:ext cx="1857175" cy="300082"/>
          </a:xfrm>
          <a:prstGeom prst="rect">
            <a:avLst/>
          </a:prstGeom>
          <a:noFill/>
        </p:spPr>
        <p:txBody>
          <a:bodyPr wrap="none" rtlCol="0">
            <a:spAutoFit/>
          </a:bodyPr>
          <a:lstStyle/>
          <a:p>
            <a:r>
              <a:rPr lang="en-US" sz="1350"/>
              <a:t>Ackermann, March 1814</a:t>
            </a:r>
          </a:p>
        </p:txBody>
      </p:sp>
    </p:spTree>
    <p:extLst>
      <p:ext uri="{BB962C8B-B14F-4D97-AF65-F5344CB8AC3E}">
        <p14:creationId xmlns:p14="http://schemas.microsoft.com/office/powerpoint/2010/main" val="3315040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25" y="0"/>
            <a:ext cx="4082143" cy="5143500"/>
          </a:xfrm>
          <a:prstGeom prst="rect">
            <a:avLst/>
          </a:prstGeom>
          <a:ln w="12700">
            <a:solidFill>
              <a:schemeClr val="accent1"/>
            </a:solidFill>
          </a:ln>
        </p:spPr>
      </p:pic>
    </p:spTree>
    <p:extLst>
      <p:ext uri="{BB962C8B-B14F-4D97-AF65-F5344CB8AC3E}">
        <p14:creationId xmlns:p14="http://schemas.microsoft.com/office/powerpoint/2010/main" val="491728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215" y="861357"/>
            <a:ext cx="6787051" cy="4293848"/>
          </a:xfrm>
          <a:prstGeom prst="rect">
            <a:avLst/>
          </a:prstGeom>
          <a:ln w="12700">
            <a:solidFill>
              <a:schemeClr val="accent1"/>
            </a:solidFill>
          </a:ln>
        </p:spPr>
      </p:pic>
      <p:sp>
        <p:nvSpPr>
          <p:cNvPr id="8" name="TextBox 7"/>
          <p:cNvSpPr txBox="1"/>
          <p:nvPr/>
        </p:nvSpPr>
        <p:spPr>
          <a:xfrm>
            <a:off x="4919934" y="357886"/>
            <a:ext cx="3948332" cy="400110"/>
          </a:xfrm>
          <a:prstGeom prst="rect">
            <a:avLst/>
          </a:prstGeom>
          <a:noFill/>
        </p:spPr>
        <p:txBody>
          <a:bodyPr wrap="square" rtlCol="0">
            <a:spAutoFit/>
          </a:bodyPr>
          <a:lstStyle/>
          <a:p>
            <a:pPr algn="r"/>
            <a:r>
              <a:rPr lang="en-US" sz="2000" dirty="0"/>
              <a:t>Battle of the Pyramids, July 21, 1798</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733" y="254525"/>
            <a:ext cx="3017865" cy="3882278"/>
          </a:xfrm>
          <a:prstGeom prst="rect">
            <a:avLst/>
          </a:prstGeom>
          <a:ln w="12700">
            <a:solidFill>
              <a:schemeClr val="accent1"/>
            </a:solidFill>
          </a:ln>
        </p:spPr>
      </p:pic>
    </p:spTree>
    <p:extLst>
      <p:ext uri="{BB962C8B-B14F-4D97-AF65-F5344CB8AC3E}">
        <p14:creationId xmlns:p14="http://schemas.microsoft.com/office/powerpoint/2010/main" val="13758086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2299" y="1375558"/>
            <a:ext cx="5597201" cy="1408078"/>
          </a:xfrm>
          <a:prstGeom prst="rect">
            <a:avLst/>
          </a:prstGeom>
        </p:spPr>
        <p:txBody>
          <a:bodyPr wrap="square">
            <a:spAutoFit/>
          </a:bodyPr>
          <a:lstStyle/>
          <a:p>
            <a:pPr algn="ctr"/>
            <a:r>
              <a:rPr lang="en-US" sz="2400" dirty="0"/>
              <a:t>“In former ages it seemed requisite that every </a:t>
            </a:r>
            <a:r>
              <a:rPr lang="en-US" sz="2400" b="1" dirty="0"/>
              <a:t>lady</a:t>
            </a:r>
            <a:r>
              <a:rPr lang="en-US" sz="2400" dirty="0"/>
              <a:t> should cut out her garments by a certain </a:t>
            </a:r>
            <a:r>
              <a:rPr lang="en-US" sz="2400" b="1" dirty="0"/>
              <a:t>erect</a:t>
            </a:r>
            <a:r>
              <a:rPr lang="en-US" sz="2400" dirty="0"/>
              <a:t> standard.”</a:t>
            </a:r>
          </a:p>
          <a:p>
            <a:pPr algn="r"/>
            <a:r>
              <a:rPr lang="en-US" sz="1350" i="1" dirty="0"/>
              <a:t>Mirror of Graces, </a:t>
            </a:r>
            <a:r>
              <a:rPr lang="en-US" sz="1350" dirty="0"/>
              <a:t> 1811 </a:t>
            </a:r>
          </a:p>
        </p:txBody>
      </p:sp>
    </p:spTree>
    <p:extLst>
      <p:ext uri="{BB962C8B-B14F-4D97-AF65-F5344CB8AC3E}">
        <p14:creationId xmlns:p14="http://schemas.microsoft.com/office/powerpoint/2010/main" val="2054993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71503" y="79593"/>
            <a:ext cx="6167437" cy="4778158"/>
          </a:xfrm>
          <a:prstGeom prst="rect">
            <a:avLst/>
          </a:prstGeom>
          <a:ln w="12700">
            <a:solidFill>
              <a:schemeClr val="accent1"/>
            </a:solidFill>
          </a:ln>
        </p:spPr>
      </p:pic>
      <p:sp>
        <p:nvSpPr>
          <p:cNvPr id="4" name="TextBox 3"/>
          <p:cNvSpPr txBox="1"/>
          <p:nvPr/>
        </p:nvSpPr>
        <p:spPr>
          <a:xfrm>
            <a:off x="2953276" y="4857751"/>
            <a:ext cx="3203890" cy="300082"/>
          </a:xfrm>
          <a:prstGeom prst="rect">
            <a:avLst/>
          </a:prstGeom>
          <a:noFill/>
        </p:spPr>
        <p:txBody>
          <a:bodyPr wrap="none" rtlCol="0">
            <a:spAutoFit/>
          </a:bodyPr>
          <a:lstStyle/>
          <a:p>
            <a:r>
              <a:rPr lang="en-US" sz="1350" dirty="0"/>
              <a:t>c. 1750, Artist and Subjects Unknown (Tate)</a:t>
            </a:r>
          </a:p>
        </p:txBody>
      </p:sp>
    </p:spTree>
    <p:extLst>
      <p:ext uri="{BB962C8B-B14F-4D97-AF65-F5344CB8AC3E}">
        <p14:creationId xmlns:p14="http://schemas.microsoft.com/office/powerpoint/2010/main" val="564837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rotWithShape="1">
          <a:blip r:embed="rId3">
            <a:extLst>
              <a:ext uri="{28A0092B-C50C-407E-A947-70E740481C1C}">
                <a14:useLocalDpi xmlns:a14="http://schemas.microsoft.com/office/drawing/2010/main" val="0"/>
              </a:ext>
            </a:extLst>
          </a:blip>
          <a:srcRect l="22524" t="3955" r="21267" b="9187"/>
          <a:stretch/>
        </p:blipFill>
        <p:spPr>
          <a:xfrm>
            <a:off x="457201" y="91858"/>
            <a:ext cx="2535382" cy="5014837"/>
          </a:xfrm>
          <a:prstGeom prst="rect">
            <a:avLst/>
          </a:prstGeom>
          <a:ln w="12700">
            <a:solidFill>
              <a:schemeClr val="accent1"/>
            </a:solidFill>
          </a:ln>
        </p:spPr>
      </p:pic>
      <p:pic>
        <p:nvPicPr>
          <p:cNvPr id="3" name="Picture 2" descr="1780s-fleming-corse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6860" y="598954"/>
            <a:ext cx="4946976" cy="3701583"/>
          </a:xfrm>
          <a:prstGeom prst="rect">
            <a:avLst/>
          </a:prstGeom>
          <a:ln w="12700">
            <a:solidFill>
              <a:schemeClr val="accent1"/>
            </a:solidFill>
          </a:ln>
        </p:spPr>
      </p:pic>
      <p:sp>
        <p:nvSpPr>
          <p:cNvPr id="4" name="TextBox 3"/>
          <p:cNvSpPr txBox="1"/>
          <p:nvPr/>
        </p:nvSpPr>
        <p:spPr>
          <a:xfrm>
            <a:off x="2992583" y="4806613"/>
            <a:ext cx="3231573" cy="300082"/>
          </a:xfrm>
          <a:prstGeom prst="rect">
            <a:avLst/>
          </a:prstGeom>
          <a:noFill/>
        </p:spPr>
        <p:txBody>
          <a:bodyPr wrap="square" rtlCol="0">
            <a:spAutoFit/>
          </a:bodyPr>
          <a:lstStyle/>
          <a:p>
            <a:r>
              <a:rPr lang="en-US" sz="1350" dirty="0"/>
              <a:t>Stays, hoop, </a:t>
            </a:r>
            <a:r>
              <a:rPr lang="en-US" sz="1350"/>
              <a:t>shift (</a:t>
            </a:r>
            <a:r>
              <a:rPr lang="en-US" sz="1350" dirty="0"/>
              <a:t>Kyoto Costume Museum)</a:t>
            </a:r>
          </a:p>
        </p:txBody>
      </p:sp>
      <p:sp>
        <p:nvSpPr>
          <p:cNvPr id="5" name="TextBox 4"/>
          <p:cNvSpPr txBox="1"/>
          <p:nvPr/>
        </p:nvSpPr>
        <p:spPr>
          <a:xfrm>
            <a:off x="5455920" y="4311649"/>
            <a:ext cx="3549996" cy="300082"/>
          </a:xfrm>
          <a:prstGeom prst="rect">
            <a:avLst/>
          </a:prstGeom>
          <a:noFill/>
        </p:spPr>
        <p:txBody>
          <a:bodyPr wrap="square" rtlCol="0">
            <a:spAutoFit/>
          </a:bodyPr>
          <a:lstStyle/>
          <a:p>
            <a:pPr algn="ctr"/>
            <a:r>
              <a:rPr lang="en-US" sz="1350" dirty="0"/>
              <a:t>Stays (Fleming Museum, University of Vermont)</a:t>
            </a:r>
          </a:p>
        </p:txBody>
      </p:sp>
    </p:spTree>
    <p:extLst>
      <p:ext uri="{BB962C8B-B14F-4D97-AF65-F5344CB8AC3E}">
        <p14:creationId xmlns:p14="http://schemas.microsoft.com/office/powerpoint/2010/main" val="2772723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9673" y="103266"/>
            <a:ext cx="3024188" cy="4734018"/>
          </a:xfrm>
          <a:prstGeom prst="rect">
            <a:avLst/>
          </a:prstGeom>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8074" y="103267"/>
            <a:ext cx="2616450" cy="4237739"/>
          </a:xfrm>
          <a:prstGeom prst="rect">
            <a:avLst/>
          </a:prstGeom>
        </p:spPr>
      </p:pic>
      <p:sp>
        <p:nvSpPr>
          <p:cNvPr id="4" name="TextBox 3"/>
          <p:cNvSpPr txBox="1"/>
          <p:nvPr/>
        </p:nvSpPr>
        <p:spPr>
          <a:xfrm>
            <a:off x="1580624" y="4641076"/>
            <a:ext cx="2580706" cy="415498"/>
          </a:xfrm>
          <a:prstGeom prst="rect">
            <a:avLst/>
          </a:prstGeom>
          <a:noFill/>
        </p:spPr>
        <p:txBody>
          <a:bodyPr wrap="none" rtlCol="0">
            <a:spAutoFit/>
          </a:bodyPr>
          <a:lstStyle/>
          <a:p>
            <a:r>
              <a:rPr lang="en-US" sz="2100"/>
              <a:t>Late 1780s/Early1790s</a:t>
            </a:r>
            <a:endParaRPr lang="en-US" sz="2100" dirty="0"/>
          </a:p>
        </p:txBody>
      </p:sp>
      <p:sp>
        <p:nvSpPr>
          <p:cNvPr id="6" name="TextBox 5"/>
          <p:cNvSpPr txBox="1"/>
          <p:nvPr/>
        </p:nvSpPr>
        <p:spPr>
          <a:xfrm>
            <a:off x="5049079" y="4894992"/>
            <a:ext cx="1693220" cy="300082"/>
          </a:xfrm>
          <a:prstGeom prst="rect">
            <a:avLst/>
          </a:prstGeom>
          <a:noFill/>
        </p:spPr>
        <p:txBody>
          <a:bodyPr wrap="none" rtlCol="0">
            <a:spAutoFit/>
          </a:bodyPr>
          <a:lstStyle/>
          <a:p>
            <a:r>
              <a:rPr lang="en-US" sz="1350" i="1" dirty="0"/>
              <a:t>Kyoto Costume Museum</a:t>
            </a:r>
          </a:p>
        </p:txBody>
      </p:sp>
    </p:spTree>
    <p:extLst>
      <p:ext uri="{BB962C8B-B14F-4D97-AF65-F5344CB8AC3E}">
        <p14:creationId xmlns:p14="http://schemas.microsoft.com/office/powerpoint/2010/main" val="18801060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91" y="198582"/>
            <a:ext cx="7735455" cy="4372578"/>
          </a:xfrm>
          <a:prstGeom prst="rect">
            <a:avLst/>
          </a:prstGeom>
        </p:spPr>
      </p:pic>
      <p:sp>
        <p:nvSpPr>
          <p:cNvPr id="3" name="TextBox 2"/>
          <p:cNvSpPr txBox="1"/>
          <p:nvPr/>
        </p:nvSpPr>
        <p:spPr>
          <a:xfrm>
            <a:off x="3781836" y="4571160"/>
            <a:ext cx="756682" cy="369332"/>
          </a:xfrm>
          <a:prstGeom prst="rect">
            <a:avLst/>
          </a:prstGeom>
          <a:noFill/>
        </p:spPr>
        <p:txBody>
          <a:bodyPr wrap="none" rtlCol="0">
            <a:spAutoFit/>
          </a:bodyPr>
          <a:lstStyle/>
          <a:p>
            <a:r>
              <a:rPr lang="en-US"/>
              <a:t>Ouch!</a:t>
            </a:r>
          </a:p>
        </p:txBody>
      </p:sp>
    </p:spTree>
    <p:extLst>
      <p:ext uri="{BB962C8B-B14F-4D97-AF65-F5344CB8AC3E}">
        <p14:creationId xmlns:p14="http://schemas.microsoft.com/office/powerpoint/2010/main" val="20089853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812-ack-april-ball-rose.jpg"/>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l="1" t="14266" r="6817" b="15234"/>
          <a:stretch/>
        </p:blipFill>
        <p:spPr>
          <a:xfrm>
            <a:off x="941565" y="332455"/>
            <a:ext cx="3644724" cy="4644197"/>
          </a:xfrm>
          <a:prstGeom prst="rect">
            <a:avLst/>
          </a:prstGeom>
        </p:spPr>
      </p:pic>
      <p:sp>
        <p:nvSpPr>
          <p:cNvPr id="7" name="TextBox 6"/>
          <p:cNvSpPr txBox="1"/>
          <p:nvPr/>
        </p:nvSpPr>
        <p:spPr>
          <a:xfrm>
            <a:off x="1875607" y="0"/>
            <a:ext cx="1698607" cy="300082"/>
          </a:xfrm>
          <a:prstGeom prst="rect">
            <a:avLst/>
          </a:prstGeom>
          <a:noFill/>
        </p:spPr>
        <p:txBody>
          <a:bodyPr wrap="none" rtlCol="0">
            <a:spAutoFit/>
          </a:bodyPr>
          <a:lstStyle/>
          <a:p>
            <a:r>
              <a:rPr lang="en-US" sz="1350" i="1" dirty="0"/>
              <a:t>Ackermann</a:t>
            </a:r>
            <a:r>
              <a:rPr lang="en-US" sz="1350" dirty="0"/>
              <a:t>, April 1812</a:t>
            </a:r>
          </a:p>
        </p:txBody>
      </p:sp>
      <p:pic>
        <p:nvPicPr>
          <p:cNvPr id="8" name="Picture 7" descr="1819-stay-kyoto.jpg">
            <a:extLst>
              <a:ext uri="{FF2B5EF4-FFF2-40B4-BE49-F238E27FC236}">
                <a16:creationId xmlns:a16="http://schemas.microsoft.com/office/drawing/2014/main" id="{01D5FFC5-3DDE-8F41-8B67-38FCBA2809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77246" y="300082"/>
            <a:ext cx="2234045" cy="3623671"/>
          </a:xfrm>
          <a:prstGeom prst="rect">
            <a:avLst/>
          </a:prstGeom>
          <a:ln w="12700">
            <a:solidFill>
              <a:schemeClr val="accent1"/>
            </a:solidFill>
          </a:ln>
        </p:spPr>
      </p:pic>
      <p:pic>
        <p:nvPicPr>
          <p:cNvPr id="9" name="Picture 8" descr="1820-corset-connhs.jpg">
            <a:extLst>
              <a:ext uri="{FF2B5EF4-FFF2-40B4-BE49-F238E27FC236}">
                <a16:creationId xmlns:a16="http://schemas.microsoft.com/office/drawing/2014/main" id="{1B8EA670-0251-F64B-A2E3-A91DFF45DEA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74412" y="2732809"/>
            <a:ext cx="3271186" cy="2162072"/>
          </a:xfrm>
          <a:prstGeom prst="rect">
            <a:avLst/>
          </a:prstGeom>
          <a:ln w="12700">
            <a:solidFill>
              <a:schemeClr val="accent1"/>
            </a:solidFill>
          </a:ln>
        </p:spPr>
      </p:pic>
    </p:spTree>
    <p:extLst>
      <p:ext uri="{BB962C8B-B14F-4D97-AF65-F5344CB8AC3E}">
        <p14:creationId xmlns:p14="http://schemas.microsoft.com/office/powerpoint/2010/main" val="9179723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Novels</a:t>
            </a:r>
          </a:p>
        </p:txBody>
      </p:sp>
      <p:sp>
        <p:nvSpPr>
          <p:cNvPr id="3" name="Content Placeholder 2"/>
          <p:cNvSpPr>
            <a:spLocks noGrp="1"/>
          </p:cNvSpPr>
          <p:nvPr>
            <p:ph idx="1"/>
          </p:nvPr>
        </p:nvSpPr>
        <p:spPr>
          <a:xfrm>
            <a:off x="389044" y="928184"/>
            <a:ext cx="5232438" cy="3502590"/>
          </a:xfrm>
        </p:spPr>
        <p:txBody>
          <a:bodyPr>
            <a:noAutofit/>
          </a:bodyPr>
          <a:lstStyle/>
          <a:p>
            <a:pPr marL="0" indent="0">
              <a:buNone/>
            </a:pPr>
            <a:r>
              <a:rPr lang="en-US" dirty="0"/>
              <a:t>1795-1799 writing</a:t>
            </a:r>
          </a:p>
          <a:p>
            <a:pPr lvl="1">
              <a:spcBef>
                <a:spcPts val="600"/>
              </a:spcBef>
              <a:buFont typeface="Arial" charset="0"/>
              <a:buChar char="•"/>
            </a:pPr>
            <a:r>
              <a:rPr lang="en-US" sz="1800" dirty="0"/>
              <a:t>“Elinor and Marianne”(</a:t>
            </a:r>
            <a:r>
              <a:rPr lang="en-US" sz="1800" i="1" dirty="0"/>
              <a:t>Sense and Sensibility</a:t>
            </a:r>
            <a:r>
              <a:rPr lang="en-US" sz="1800" dirty="0"/>
              <a:t>)</a:t>
            </a:r>
          </a:p>
          <a:p>
            <a:pPr lvl="1">
              <a:spcBef>
                <a:spcPts val="600"/>
              </a:spcBef>
              <a:buFont typeface="Arial" charset="0"/>
              <a:buChar char="•"/>
            </a:pPr>
            <a:r>
              <a:rPr lang="en-US" sz="1800" dirty="0"/>
              <a:t>“First Impressions” (</a:t>
            </a:r>
            <a:r>
              <a:rPr lang="en-US" sz="1800" i="1" dirty="0"/>
              <a:t>Pride and Prejudice</a:t>
            </a:r>
            <a:r>
              <a:rPr lang="en-US" sz="1800" dirty="0"/>
              <a:t>)</a:t>
            </a:r>
          </a:p>
          <a:p>
            <a:pPr lvl="1">
              <a:spcBef>
                <a:spcPts val="600"/>
              </a:spcBef>
              <a:spcAft>
                <a:spcPts val="800"/>
              </a:spcAft>
              <a:buFont typeface="Arial" charset="0"/>
              <a:buChar char="•"/>
            </a:pPr>
            <a:r>
              <a:rPr lang="en-US" sz="1800" dirty="0"/>
              <a:t>“Susan/Catherine” (</a:t>
            </a:r>
            <a:r>
              <a:rPr lang="en-US" sz="1800" i="1" dirty="0"/>
              <a:t>Northanger Abbey</a:t>
            </a:r>
            <a:r>
              <a:rPr lang="en-US" sz="1800" dirty="0"/>
              <a:t>)</a:t>
            </a:r>
          </a:p>
          <a:p>
            <a:pPr marL="0" indent="0">
              <a:spcBef>
                <a:spcPts val="600"/>
              </a:spcBef>
              <a:buNone/>
            </a:pPr>
            <a:r>
              <a:rPr lang="en-US" dirty="0"/>
              <a:t>1811-1816 writing, revising, publishing</a:t>
            </a:r>
          </a:p>
          <a:p>
            <a:pPr lvl="1">
              <a:spcBef>
                <a:spcPts val="600"/>
              </a:spcBef>
              <a:buFont typeface="Arial" charset="0"/>
              <a:buChar char="•"/>
            </a:pPr>
            <a:r>
              <a:rPr lang="en-US" sz="1800" i="1" dirty="0"/>
              <a:t>Sense and Sensibility</a:t>
            </a:r>
          </a:p>
          <a:p>
            <a:pPr lvl="1">
              <a:spcBef>
                <a:spcPts val="600"/>
              </a:spcBef>
              <a:buFont typeface="Arial" charset="0"/>
              <a:buChar char="•"/>
            </a:pPr>
            <a:r>
              <a:rPr lang="en-US" sz="1800" i="1" dirty="0"/>
              <a:t>Pride and Prejudice</a:t>
            </a:r>
            <a:endParaRPr lang="en-US" sz="1800" dirty="0"/>
          </a:p>
          <a:p>
            <a:pPr lvl="1">
              <a:spcBef>
                <a:spcPts val="600"/>
              </a:spcBef>
              <a:buFont typeface="Arial" charset="0"/>
              <a:buChar char="•"/>
            </a:pPr>
            <a:r>
              <a:rPr lang="en-US" sz="1800" i="1" dirty="0"/>
              <a:t>Mansfield Park</a:t>
            </a:r>
            <a:endParaRPr lang="en-US" sz="1800" dirty="0"/>
          </a:p>
          <a:p>
            <a:pPr lvl="1">
              <a:spcBef>
                <a:spcPts val="600"/>
              </a:spcBef>
              <a:buFont typeface="Arial" charset="0"/>
              <a:buChar char="•"/>
            </a:pPr>
            <a:r>
              <a:rPr lang="en-US" sz="1800" i="1" dirty="0"/>
              <a:t>Emma</a:t>
            </a:r>
            <a:endParaRPr lang="en-US" sz="1800" dirty="0"/>
          </a:p>
          <a:p>
            <a:pPr lvl="1">
              <a:spcBef>
                <a:spcPts val="600"/>
              </a:spcBef>
              <a:buFont typeface="Arial" charset="0"/>
              <a:buChar char="•"/>
            </a:pPr>
            <a:r>
              <a:rPr lang="en-US" sz="1800" i="1" dirty="0"/>
              <a:t>Persuasion, Northanger Abbey </a:t>
            </a:r>
            <a:r>
              <a:rPr lang="en-US" sz="1800" dirty="0"/>
              <a:t>published 1817.</a:t>
            </a:r>
          </a:p>
        </p:txBody>
      </p:sp>
      <p:pic>
        <p:nvPicPr>
          <p:cNvPr id="6" name="Picture 5">
            <a:extLst>
              <a:ext uri="{FF2B5EF4-FFF2-40B4-BE49-F238E27FC236}">
                <a16:creationId xmlns:a16="http://schemas.microsoft.com/office/drawing/2014/main" id="{B5B034D6-3A39-EF4B-B072-52EF62656E71}"/>
              </a:ext>
            </a:extLst>
          </p:cNvPr>
          <p:cNvPicPr>
            <a:picLocks noChangeAspect="1"/>
          </p:cNvPicPr>
          <p:nvPr/>
        </p:nvPicPr>
        <p:blipFill>
          <a:blip r:embed="rId3"/>
          <a:stretch>
            <a:fillRect/>
          </a:stretch>
        </p:blipFill>
        <p:spPr>
          <a:xfrm>
            <a:off x="5621482" y="1018493"/>
            <a:ext cx="3449782" cy="3835346"/>
          </a:xfrm>
          <a:prstGeom prst="rect">
            <a:avLst/>
          </a:prstGeom>
          <a:ln w="12700">
            <a:solidFill>
              <a:schemeClr val="accent1"/>
            </a:solidFill>
          </a:ln>
        </p:spPr>
      </p:pic>
    </p:spTree>
    <p:extLst>
      <p:ext uri="{BB962C8B-B14F-4D97-AF65-F5344CB8AC3E}">
        <p14:creationId xmlns:p14="http://schemas.microsoft.com/office/powerpoint/2010/main" val="518131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Characters</a:t>
            </a:r>
          </a:p>
        </p:txBody>
      </p:sp>
      <p:sp>
        <p:nvSpPr>
          <p:cNvPr id="3" name="Content Placeholder 2"/>
          <p:cNvSpPr>
            <a:spLocks noGrp="1"/>
          </p:cNvSpPr>
          <p:nvPr>
            <p:ph idx="1"/>
          </p:nvPr>
        </p:nvSpPr>
        <p:spPr>
          <a:xfrm>
            <a:off x="1604979" y="1021702"/>
            <a:ext cx="5932852" cy="3502590"/>
          </a:xfrm>
        </p:spPr>
        <p:txBody>
          <a:bodyPr>
            <a:noAutofit/>
          </a:bodyPr>
          <a:lstStyle/>
          <a:p>
            <a:pPr marL="0" indent="0">
              <a:buNone/>
            </a:pPr>
            <a:endParaRPr lang="en-US" sz="2100" dirty="0"/>
          </a:p>
          <a:p>
            <a:pPr marL="0" indent="0" algn="ctr">
              <a:buNone/>
            </a:pPr>
            <a:r>
              <a:rPr lang="en-US" sz="2100" dirty="0"/>
              <a:t>Thompson: “few words, tellingly applied” </a:t>
            </a:r>
          </a:p>
          <a:p>
            <a:pPr marL="0" indent="0" algn="ctr">
              <a:buNone/>
            </a:pPr>
            <a:r>
              <a:rPr lang="en-US" sz="2100" dirty="0"/>
              <a:t>Condemned out of their own mouths</a:t>
            </a:r>
          </a:p>
          <a:p>
            <a:pPr marL="0" indent="0" algn="ctr">
              <a:buNone/>
            </a:pPr>
            <a:r>
              <a:rPr lang="en-US" sz="2100" dirty="0"/>
              <a:t>Meow! Weaponizing. </a:t>
            </a:r>
          </a:p>
          <a:p>
            <a:pPr marL="0" indent="0">
              <a:buNone/>
            </a:pPr>
            <a:endParaRPr lang="en-US" sz="2100" dirty="0"/>
          </a:p>
          <a:p>
            <a:pPr marL="0" indent="0">
              <a:buNone/>
            </a:pPr>
            <a:endParaRPr lang="en-US" sz="2100" dirty="0"/>
          </a:p>
          <a:p>
            <a:pPr marL="0" indent="0">
              <a:buNone/>
            </a:pPr>
            <a:endParaRPr lang="en-US" sz="2100" dirty="0"/>
          </a:p>
        </p:txBody>
      </p:sp>
    </p:spTree>
    <p:extLst>
      <p:ext uri="{BB962C8B-B14F-4D97-AF65-F5344CB8AC3E}">
        <p14:creationId xmlns:p14="http://schemas.microsoft.com/office/powerpoint/2010/main" val="2238580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111" y="30108"/>
            <a:ext cx="3727375" cy="2849894"/>
          </a:xfrm>
          <a:prstGeom prst="rect">
            <a:avLst/>
          </a:prstGeom>
        </p:spPr>
      </p:pic>
      <p:sp>
        <p:nvSpPr>
          <p:cNvPr id="5" name="TextBox 4"/>
          <p:cNvSpPr txBox="1"/>
          <p:nvPr/>
        </p:nvSpPr>
        <p:spPr>
          <a:xfrm>
            <a:off x="213756" y="2880002"/>
            <a:ext cx="4524499" cy="1938992"/>
          </a:xfrm>
          <a:prstGeom prst="rect">
            <a:avLst/>
          </a:prstGeom>
          <a:noFill/>
        </p:spPr>
        <p:txBody>
          <a:bodyPr wrap="square" rtlCol="0">
            <a:spAutoFit/>
          </a:bodyPr>
          <a:lstStyle/>
          <a:p>
            <a:r>
              <a:rPr lang="en-US" sz="2000" i="1" dirty="0"/>
              <a:t>Catherine </a:t>
            </a:r>
            <a:r>
              <a:rPr lang="en-US" sz="2000" i="1" dirty="0" err="1"/>
              <a:t>Morland</a:t>
            </a:r>
            <a:r>
              <a:rPr lang="en-US" sz="2000" i="1" dirty="0"/>
              <a:t> of Henry </a:t>
            </a:r>
            <a:r>
              <a:rPr lang="en-US" sz="2000" i="1" dirty="0" err="1"/>
              <a:t>Tilney</a:t>
            </a:r>
            <a:r>
              <a:rPr lang="en-US" sz="2000" i="1" dirty="0"/>
              <a:t>: </a:t>
            </a:r>
            <a:r>
              <a:rPr lang="en-US" sz="2000" dirty="0"/>
              <a:t>“His hat sat so well, and the innumerable capes of his great-coat looked so becomingly important. To be driven by him, next to being dancing with him, was certainly the greatest happiness in the world!”</a:t>
            </a:r>
          </a:p>
        </p:txBody>
      </p:sp>
      <p:pic>
        <p:nvPicPr>
          <p:cNvPr id="6" name="Picture 5"/>
          <p:cNvPicPr>
            <a:picLocks noChangeAspect="1"/>
          </p:cNvPicPr>
          <p:nvPr/>
        </p:nvPicPr>
        <p:blipFill>
          <a:blip r:embed="rId4"/>
          <a:stretch>
            <a:fillRect/>
          </a:stretch>
        </p:blipFill>
        <p:spPr>
          <a:xfrm>
            <a:off x="4738255" y="30108"/>
            <a:ext cx="2711450" cy="4601717"/>
          </a:xfrm>
          <a:prstGeom prst="rect">
            <a:avLst/>
          </a:prstGeom>
        </p:spPr>
      </p:pic>
    </p:spTree>
    <p:extLst>
      <p:ext uri="{BB962C8B-B14F-4D97-AF65-F5344CB8AC3E}">
        <p14:creationId xmlns:p14="http://schemas.microsoft.com/office/powerpoint/2010/main" val="23751272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5350" y="323850"/>
            <a:ext cx="2983923" cy="3416320"/>
          </a:xfrm>
          <a:prstGeom prst="rect">
            <a:avLst/>
          </a:prstGeom>
          <a:noFill/>
        </p:spPr>
        <p:txBody>
          <a:bodyPr wrap="square" rtlCol="0">
            <a:spAutoFit/>
          </a:bodyPr>
          <a:lstStyle/>
          <a:p>
            <a:r>
              <a:rPr lang="en-US" sz="2700" dirty="0"/>
              <a:t>“</a:t>
            </a:r>
            <a:r>
              <a:rPr lang="is-IS" sz="2700" dirty="0"/>
              <a:t>…her air...had more real elegance.”</a:t>
            </a:r>
          </a:p>
          <a:p>
            <a:endParaRPr lang="is-IS" sz="2700" dirty="0"/>
          </a:p>
          <a:p>
            <a:r>
              <a:rPr lang="is-IS" sz="2700" dirty="0"/>
              <a:t>“Go, by all means, my dear; only put on a white gown. </a:t>
            </a:r>
          </a:p>
          <a:p>
            <a:r>
              <a:rPr lang="is-IS" sz="2700" dirty="0"/>
              <a:t>Miss Tilney always wears white.”</a:t>
            </a:r>
            <a:endParaRPr lang="en-US" sz="27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0"/>
            <a:ext cx="2609850" cy="5263198"/>
          </a:xfrm>
          <a:prstGeom prst="rect">
            <a:avLst/>
          </a:prstGeom>
        </p:spPr>
      </p:pic>
      <p:sp>
        <p:nvSpPr>
          <p:cNvPr id="2" name="TextBox 1"/>
          <p:cNvSpPr txBox="1"/>
          <p:nvPr/>
        </p:nvSpPr>
        <p:spPr>
          <a:xfrm>
            <a:off x="4292083" y="4688633"/>
            <a:ext cx="838563" cy="369332"/>
          </a:xfrm>
          <a:prstGeom prst="rect">
            <a:avLst/>
          </a:prstGeom>
          <a:noFill/>
        </p:spPr>
        <p:txBody>
          <a:bodyPr wrap="none" rtlCol="0">
            <a:spAutoFit/>
          </a:bodyPr>
          <a:lstStyle/>
          <a:p>
            <a:r>
              <a:rPr lang="en-US" dirty="0"/>
              <a:t>c. 1800</a:t>
            </a:r>
          </a:p>
        </p:txBody>
      </p:sp>
    </p:spTree>
    <p:extLst>
      <p:ext uri="{BB962C8B-B14F-4D97-AF65-F5344CB8AC3E}">
        <p14:creationId xmlns:p14="http://schemas.microsoft.com/office/powerpoint/2010/main" val="2447753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234" y="4155"/>
            <a:ext cx="2807692" cy="2932826"/>
          </a:xfrm>
          <a:prstGeom prst="rect">
            <a:avLst/>
          </a:prstGeom>
          <a:ln w="12700">
            <a:solidFill>
              <a:schemeClr val="accent1"/>
            </a:solidFill>
          </a:ln>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5996926" y="0"/>
            <a:ext cx="2004074" cy="4838517"/>
          </a:xfrm>
          <a:prstGeom prst="rect">
            <a:avLst/>
          </a:prstGeom>
          <a:ln w="12700">
            <a:solidFill>
              <a:schemeClr val="accent1"/>
            </a:solidFill>
          </a:ln>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538" y="2295525"/>
            <a:ext cx="1809750" cy="2847975"/>
          </a:xfrm>
          <a:prstGeom prst="rect">
            <a:avLst/>
          </a:prstGeom>
          <a:ln w="12700">
            <a:solidFill>
              <a:schemeClr val="accent1"/>
            </a:solidFill>
          </a:ln>
        </p:spPr>
      </p:pic>
      <p:sp>
        <p:nvSpPr>
          <p:cNvPr id="6" name="TextBox 5"/>
          <p:cNvSpPr txBox="1"/>
          <p:nvPr/>
        </p:nvSpPr>
        <p:spPr>
          <a:xfrm>
            <a:off x="535933" y="302627"/>
            <a:ext cx="2371151" cy="3070071"/>
          </a:xfrm>
          <a:prstGeom prst="rect">
            <a:avLst/>
          </a:prstGeom>
          <a:noFill/>
        </p:spPr>
        <p:txBody>
          <a:bodyPr wrap="square" rtlCol="0">
            <a:spAutoFit/>
          </a:bodyPr>
          <a:lstStyle/>
          <a:p>
            <a:r>
              <a:rPr lang="en-US" sz="1350" i="1" dirty="0"/>
              <a:t>Austen, Tuesday, 8 January 1799: </a:t>
            </a:r>
          </a:p>
          <a:p>
            <a:r>
              <a:rPr lang="en-US" dirty="0"/>
              <a:t>“I am not to wear my white satin cap to-night, after all; I am to wear a </a:t>
            </a:r>
            <a:r>
              <a:rPr lang="en-US" dirty="0" err="1"/>
              <a:t>mamalone</a:t>
            </a:r>
            <a:r>
              <a:rPr lang="en-US" dirty="0"/>
              <a:t> [</a:t>
            </a:r>
            <a:r>
              <a:rPr lang="en-US" dirty="0" err="1"/>
              <a:t>mameluke</a:t>
            </a:r>
            <a:r>
              <a:rPr lang="en-US" dirty="0"/>
              <a:t>] cap instead…It is all the fashion now; worn at the opera, and by Lady </a:t>
            </a:r>
            <a:r>
              <a:rPr lang="en-US" dirty="0" err="1"/>
              <a:t>Mildmays</a:t>
            </a:r>
            <a:r>
              <a:rPr lang="en-US" dirty="0"/>
              <a:t> at </a:t>
            </a:r>
            <a:r>
              <a:rPr lang="en-US" dirty="0" err="1"/>
              <a:t>Hackwood</a:t>
            </a:r>
            <a:r>
              <a:rPr lang="en-US" dirty="0"/>
              <a:t> balls.”</a:t>
            </a:r>
          </a:p>
          <a:p>
            <a:endParaRPr lang="en-US"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682" y="3182822"/>
            <a:ext cx="3958936" cy="1621279"/>
          </a:xfrm>
          <a:prstGeom prst="rect">
            <a:avLst/>
          </a:prstGeom>
          <a:ln w="12700">
            <a:solidFill>
              <a:schemeClr val="accent1"/>
            </a:solidFill>
          </a:ln>
        </p:spPr>
      </p:pic>
    </p:spTree>
    <p:extLst>
      <p:ext uri="{BB962C8B-B14F-4D97-AF65-F5344CB8AC3E}">
        <p14:creationId xmlns:p14="http://schemas.microsoft.com/office/powerpoint/2010/main" val="2449797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04" y="-17612"/>
            <a:ext cx="2730992" cy="5143500"/>
          </a:xfrm>
          <a:prstGeom prst="rect">
            <a:avLst/>
          </a:prstGeom>
          <a:ln w="12700">
            <a:solidFill>
              <a:schemeClr val="accent1"/>
            </a:solidFill>
          </a:ln>
        </p:spPr>
      </p:pic>
      <p:pic>
        <p:nvPicPr>
          <p:cNvPr id="3" name="Picture 2" descr="1815-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250" y="0"/>
            <a:ext cx="2851109" cy="5143500"/>
          </a:xfrm>
          <a:prstGeom prst="rect">
            <a:avLst/>
          </a:prstGeom>
          <a:ln w="12700">
            <a:solidFill>
              <a:schemeClr val="accent1"/>
            </a:solidFill>
          </a:ln>
        </p:spPr>
      </p:pic>
      <p:sp>
        <p:nvSpPr>
          <p:cNvPr id="6" name="TextBox 5"/>
          <p:cNvSpPr txBox="1"/>
          <p:nvPr/>
        </p:nvSpPr>
        <p:spPr>
          <a:xfrm>
            <a:off x="1697944" y="4715916"/>
            <a:ext cx="1509452" cy="338554"/>
          </a:xfrm>
          <a:prstGeom prst="rect">
            <a:avLst/>
          </a:prstGeom>
          <a:noFill/>
        </p:spPr>
        <p:txBody>
          <a:bodyPr wrap="none" rtlCol="0">
            <a:spAutoFit/>
          </a:bodyPr>
          <a:lstStyle/>
          <a:p>
            <a:r>
              <a:rPr lang="en-US" sz="1600" i="1" dirty="0"/>
              <a:t>Ackermann</a:t>
            </a:r>
            <a:r>
              <a:rPr lang="en-US" sz="1600" dirty="0"/>
              <a:t>, 1815</a:t>
            </a:r>
          </a:p>
        </p:txBody>
      </p:sp>
      <p:sp>
        <p:nvSpPr>
          <p:cNvPr id="4" name="TextBox 3"/>
          <p:cNvSpPr txBox="1"/>
          <p:nvPr/>
        </p:nvSpPr>
        <p:spPr>
          <a:xfrm>
            <a:off x="3332480" y="1686560"/>
            <a:ext cx="2377440" cy="1061829"/>
          </a:xfrm>
          <a:prstGeom prst="rect">
            <a:avLst/>
          </a:prstGeom>
          <a:noFill/>
        </p:spPr>
        <p:txBody>
          <a:bodyPr wrap="square" rtlCol="0">
            <a:spAutoFit/>
          </a:bodyPr>
          <a:lstStyle/>
          <a:p>
            <a:pPr algn="ctr"/>
            <a:r>
              <a:rPr lang="en-US" sz="2100" dirty="0"/>
              <a:t>“A woman can never be too fine when she is all in white.”</a:t>
            </a:r>
          </a:p>
        </p:txBody>
      </p:sp>
      <p:sp>
        <p:nvSpPr>
          <p:cNvPr id="7" name="TextBox 6">
            <a:extLst>
              <a:ext uri="{FF2B5EF4-FFF2-40B4-BE49-F238E27FC236}">
                <a16:creationId xmlns:a16="http://schemas.microsoft.com/office/drawing/2014/main" id="{3AC313E7-D836-6B4C-98BA-35DBFEC8AD40}"/>
              </a:ext>
            </a:extLst>
          </p:cNvPr>
          <p:cNvSpPr txBox="1"/>
          <p:nvPr/>
        </p:nvSpPr>
        <p:spPr>
          <a:xfrm>
            <a:off x="7480907" y="4735696"/>
            <a:ext cx="1509452" cy="338554"/>
          </a:xfrm>
          <a:prstGeom prst="rect">
            <a:avLst/>
          </a:prstGeom>
          <a:noFill/>
        </p:spPr>
        <p:txBody>
          <a:bodyPr wrap="none" rtlCol="0">
            <a:spAutoFit/>
          </a:bodyPr>
          <a:lstStyle/>
          <a:p>
            <a:r>
              <a:rPr lang="en-US" sz="1600" i="1" dirty="0"/>
              <a:t>Ackermann</a:t>
            </a:r>
            <a:r>
              <a:rPr lang="en-US" sz="1600" dirty="0"/>
              <a:t>, 1815</a:t>
            </a:r>
          </a:p>
        </p:txBody>
      </p:sp>
      <p:sp>
        <p:nvSpPr>
          <p:cNvPr id="8" name="TextBox 7">
            <a:extLst>
              <a:ext uri="{FF2B5EF4-FFF2-40B4-BE49-F238E27FC236}">
                <a16:creationId xmlns:a16="http://schemas.microsoft.com/office/drawing/2014/main" id="{7528972A-14BE-7844-B59C-6F8B73D8F669}"/>
              </a:ext>
            </a:extLst>
          </p:cNvPr>
          <p:cNvSpPr txBox="1"/>
          <p:nvPr/>
        </p:nvSpPr>
        <p:spPr>
          <a:xfrm>
            <a:off x="4481873" y="2875280"/>
            <a:ext cx="1657377" cy="584775"/>
          </a:xfrm>
          <a:prstGeom prst="rect">
            <a:avLst/>
          </a:prstGeom>
          <a:noFill/>
        </p:spPr>
        <p:txBody>
          <a:bodyPr wrap="none" rtlCol="0">
            <a:spAutoFit/>
          </a:bodyPr>
          <a:lstStyle/>
          <a:p>
            <a:pPr algn="r"/>
            <a:r>
              <a:rPr lang="en-US" sz="1600" dirty="0"/>
              <a:t>Edmund to Fanny</a:t>
            </a:r>
            <a:endParaRPr lang="en-US" sz="1600" i="1" dirty="0"/>
          </a:p>
          <a:p>
            <a:pPr algn="r"/>
            <a:r>
              <a:rPr lang="en-US" sz="1600" i="1" dirty="0"/>
              <a:t>Mansfield Park</a:t>
            </a:r>
          </a:p>
        </p:txBody>
      </p:sp>
    </p:spTree>
    <p:extLst>
      <p:ext uri="{BB962C8B-B14F-4D97-AF65-F5344CB8AC3E}">
        <p14:creationId xmlns:p14="http://schemas.microsoft.com/office/powerpoint/2010/main" val="13708111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75" y="209550"/>
            <a:ext cx="3524250" cy="4762500"/>
          </a:xfrm>
          <a:prstGeom prst="rect">
            <a:avLst/>
          </a:prstGeom>
        </p:spPr>
      </p:pic>
      <p:sp>
        <p:nvSpPr>
          <p:cNvPr id="3" name="TextBox 2"/>
          <p:cNvSpPr txBox="1"/>
          <p:nvPr/>
        </p:nvSpPr>
        <p:spPr>
          <a:xfrm>
            <a:off x="1328980" y="662553"/>
            <a:ext cx="3114675" cy="2585323"/>
          </a:xfrm>
          <a:prstGeom prst="rect">
            <a:avLst/>
          </a:prstGeom>
          <a:noFill/>
        </p:spPr>
        <p:txBody>
          <a:bodyPr wrap="square" rtlCol="0">
            <a:spAutoFit/>
          </a:bodyPr>
          <a:lstStyle/>
          <a:p>
            <a:r>
              <a:rPr lang="en-US" sz="2700" dirty="0"/>
              <a:t>“good-looking and gentlemanlike; he had a pleasant countenance, and easy, unaffected manners.”</a:t>
            </a:r>
          </a:p>
        </p:txBody>
      </p:sp>
      <p:sp>
        <p:nvSpPr>
          <p:cNvPr id="4" name="TextBox 3"/>
          <p:cNvSpPr txBox="1"/>
          <p:nvPr/>
        </p:nvSpPr>
        <p:spPr>
          <a:xfrm>
            <a:off x="1324948" y="4688633"/>
            <a:ext cx="2232727" cy="507831"/>
          </a:xfrm>
          <a:prstGeom prst="rect">
            <a:avLst/>
          </a:prstGeom>
          <a:noFill/>
        </p:spPr>
        <p:txBody>
          <a:bodyPr wrap="none" rtlCol="0">
            <a:spAutoFit/>
          </a:bodyPr>
          <a:lstStyle/>
          <a:p>
            <a:r>
              <a:rPr lang="en-US" sz="1350" i="1" dirty="0" err="1"/>
              <a:t>Edridge</a:t>
            </a:r>
            <a:r>
              <a:rPr lang="en-US" sz="1350" dirty="0"/>
              <a:t>, Robert Fellows, 1800</a:t>
            </a:r>
          </a:p>
          <a:p>
            <a:endParaRPr lang="en-US" sz="1350" dirty="0"/>
          </a:p>
        </p:txBody>
      </p:sp>
    </p:spTree>
    <p:extLst>
      <p:ext uri="{BB962C8B-B14F-4D97-AF65-F5344CB8AC3E}">
        <p14:creationId xmlns:p14="http://schemas.microsoft.com/office/powerpoint/2010/main" val="2993623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6300" y="128990"/>
            <a:ext cx="3502169" cy="3339260"/>
          </a:xfrm>
          <a:prstGeom prst="rect">
            <a:avLst/>
          </a:prstGeom>
        </p:spPr>
      </p:pic>
      <p:sp>
        <p:nvSpPr>
          <p:cNvPr id="4" name="TextBox 3"/>
          <p:cNvSpPr txBox="1"/>
          <p:nvPr/>
        </p:nvSpPr>
        <p:spPr>
          <a:xfrm>
            <a:off x="3867929" y="772160"/>
            <a:ext cx="5122651" cy="2585323"/>
          </a:xfrm>
          <a:prstGeom prst="rect">
            <a:avLst/>
          </a:prstGeom>
          <a:noFill/>
        </p:spPr>
        <p:txBody>
          <a:bodyPr wrap="square" rtlCol="0">
            <a:spAutoFit/>
          </a:bodyPr>
          <a:lstStyle/>
          <a:p>
            <a:r>
              <a:rPr lang="en-US" sz="2700" i="1" dirty="0"/>
              <a:t>“</a:t>
            </a:r>
            <a:r>
              <a:rPr lang="en-US" sz="2700" dirty="0"/>
              <a:t>His name was good, his residence was in their </a:t>
            </a:r>
            <a:r>
              <a:rPr lang="en-US" sz="2700" dirty="0" err="1"/>
              <a:t>favourite</a:t>
            </a:r>
            <a:r>
              <a:rPr lang="en-US" sz="2700" dirty="0"/>
              <a:t> village, and she soon found out that of all manly dresses a shooting jacket was the most becoming. Her imagination was busy…”</a:t>
            </a:r>
          </a:p>
        </p:txBody>
      </p:sp>
      <p:sp>
        <p:nvSpPr>
          <p:cNvPr id="3" name="TextBox 2">
            <a:extLst>
              <a:ext uri="{FF2B5EF4-FFF2-40B4-BE49-F238E27FC236}">
                <a16:creationId xmlns:a16="http://schemas.microsoft.com/office/drawing/2014/main" id="{FE6FB12C-7BC1-F64B-A344-AF0A92CF9636}"/>
              </a:ext>
            </a:extLst>
          </p:cNvPr>
          <p:cNvSpPr txBox="1"/>
          <p:nvPr/>
        </p:nvSpPr>
        <p:spPr>
          <a:xfrm>
            <a:off x="4239757" y="3298973"/>
            <a:ext cx="4780283" cy="338554"/>
          </a:xfrm>
          <a:prstGeom prst="rect">
            <a:avLst/>
          </a:prstGeom>
          <a:noFill/>
        </p:spPr>
        <p:txBody>
          <a:bodyPr wrap="none" rtlCol="0">
            <a:spAutoFit/>
          </a:bodyPr>
          <a:lstStyle/>
          <a:p>
            <a:r>
              <a:rPr lang="en-US" sz="1600" dirty="0"/>
              <a:t>Marianne contemplating Willoughby, </a:t>
            </a:r>
            <a:r>
              <a:rPr lang="en-US" sz="1600" i="1" dirty="0"/>
              <a:t>Sense and Sensibility</a:t>
            </a:r>
          </a:p>
        </p:txBody>
      </p:sp>
    </p:spTree>
    <p:extLst>
      <p:ext uri="{BB962C8B-B14F-4D97-AF65-F5344CB8AC3E}">
        <p14:creationId xmlns:p14="http://schemas.microsoft.com/office/powerpoint/2010/main" val="32127922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17" y="386080"/>
            <a:ext cx="3862164" cy="4152900"/>
          </a:xfrm>
          <a:prstGeom prst="rect">
            <a:avLst/>
          </a:prstGeom>
          <a:ln w="12700">
            <a:solidFill>
              <a:schemeClr val="accent1"/>
            </a:solidFill>
          </a:ln>
        </p:spPr>
      </p:pic>
      <p:sp>
        <p:nvSpPr>
          <p:cNvPr id="2" name="TextBox 1"/>
          <p:cNvSpPr txBox="1"/>
          <p:nvPr/>
        </p:nvSpPr>
        <p:spPr>
          <a:xfrm>
            <a:off x="5017946" y="646614"/>
            <a:ext cx="3862164" cy="1338828"/>
          </a:xfrm>
          <a:prstGeom prst="rect">
            <a:avLst/>
          </a:prstGeom>
          <a:noFill/>
        </p:spPr>
        <p:txBody>
          <a:bodyPr wrap="square" rtlCol="0">
            <a:spAutoFit/>
          </a:bodyPr>
          <a:lstStyle/>
          <a:p>
            <a:r>
              <a:rPr lang="en-US" sz="2700" dirty="0"/>
              <a:t>“wanted only regimentals to make him completely charming”</a:t>
            </a:r>
          </a:p>
        </p:txBody>
      </p:sp>
      <p:sp>
        <p:nvSpPr>
          <p:cNvPr id="3" name="TextBox 2">
            <a:extLst>
              <a:ext uri="{FF2B5EF4-FFF2-40B4-BE49-F238E27FC236}">
                <a16:creationId xmlns:a16="http://schemas.microsoft.com/office/drawing/2014/main" id="{E07A3AE1-49C9-E44B-A2CD-EA40271F4C39}"/>
              </a:ext>
            </a:extLst>
          </p:cNvPr>
          <p:cNvSpPr txBox="1"/>
          <p:nvPr/>
        </p:nvSpPr>
        <p:spPr>
          <a:xfrm>
            <a:off x="5313680" y="2397760"/>
            <a:ext cx="3503138" cy="338554"/>
          </a:xfrm>
          <a:prstGeom prst="rect">
            <a:avLst/>
          </a:prstGeom>
          <a:noFill/>
        </p:spPr>
        <p:txBody>
          <a:bodyPr wrap="none" rtlCol="0">
            <a:spAutoFit/>
          </a:bodyPr>
          <a:lstStyle/>
          <a:p>
            <a:r>
              <a:rPr lang="en-US" sz="1600" dirty="0"/>
              <a:t>Narrator on Wickham, </a:t>
            </a:r>
            <a:r>
              <a:rPr lang="en-US" sz="1600" i="1" dirty="0"/>
              <a:t>Pride and Prejudice</a:t>
            </a:r>
          </a:p>
        </p:txBody>
      </p:sp>
    </p:spTree>
    <p:extLst>
      <p:ext uri="{BB962C8B-B14F-4D97-AF65-F5344CB8AC3E}">
        <p14:creationId xmlns:p14="http://schemas.microsoft.com/office/powerpoint/2010/main" val="1035667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rotWithShape="1">
          <a:blip r:embed="rId3">
            <a:extLst>
              <a:ext uri="{28A0092B-C50C-407E-A947-70E740481C1C}">
                <a14:useLocalDpi xmlns:a14="http://schemas.microsoft.com/office/drawing/2010/main" val="0"/>
              </a:ext>
            </a:extLst>
          </a:blip>
          <a:srcRect b="13581"/>
          <a:stretch/>
        </p:blipFill>
        <p:spPr>
          <a:xfrm>
            <a:off x="1530146" y="506103"/>
            <a:ext cx="2921368" cy="4067983"/>
          </a:xfrm>
          <a:prstGeom prst="rect">
            <a:avLst/>
          </a:prstGeom>
          <a:ln>
            <a:solidFill>
              <a:schemeClr val="tx1"/>
            </a:solidFill>
          </a:ln>
        </p:spPr>
      </p:pic>
      <p:sp>
        <p:nvSpPr>
          <p:cNvPr id="3" name="TextBox 2"/>
          <p:cNvSpPr txBox="1"/>
          <p:nvPr/>
        </p:nvSpPr>
        <p:spPr>
          <a:xfrm>
            <a:off x="4629150" y="1085851"/>
            <a:ext cx="3086100" cy="1477328"/>
          </a:xfrm>
          <a:prstGeom prst="rect">
            <a:avLst/>
          </a:prstGeom>
          <a:noFill/>
        </p:spPr>
        <p:txBody>
          <a:bodyPr wrap="square" rtlCol="0">
            <a:spAutoFit/>
          </a:bodyPr>
          <a:lstStyle/>
          <a:p>
            <a:r>
              <a:rPr lang="en-US" sz="1350" dirty="0"/>
              <a:t>“</a:t>
            </a:r>
            <a:r>
              <a:rPr lang="en-US" sz="3000" dirty="0"/>
              <a:t>as elegant as lace and pearls could make her”</a:t>
            </a:r>
          </a:p>
        </p:txBody>
      </p:sp>
      <p:sp>
        <p:nvSpPr>
          <p:cNvPr id="5" name="TextBox 4"/>
          <p:cNvSpPr txBox="1"/>
          <p:nvPr/>
        </p:nvSpPr>
        <p:spPr>
          <a:xfrm>
            <a:off x="1881751" y="4574085"/>
            <a:ext cx="2256323" cy="369332"/>
          </a:xfrm>
          <a:prstGeom prst="rect">
            <a:avLst/>
          </a:prstGeom>
          <a:noFill/>
        </p:spPr>
        <p:txBody>
          <a:bodyPr wrap="none" rtlCol="0">
            <a:spAutoFit/>
          </a:bodyPr>
          <a:lstStyle/>
          <a:p>
            <a:r>
              <a:rPr lang="en-US" dirty="0"/>
              <a:t>Ackermann, June 1813</a:t>
            </a:r>
          </a:p>
        </p:txBody>
      </p:sp>
    </p:spTree>
    <p:extLst>
      <p:ext uri="{BB962C8B-B14F-4D97-AF65-F5344CB8AC3E}">
        <p14:creationId xmlns:p14="http://schemas.microsoft.com/office/powerpoint/2010/main" val="26988999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57" y="0"/>
            <a:ext cx="3391593" cy="4389120"/>
          </a:xfrm>
          <a:prstGeom prst="rect">
            <a:avLst/>
          </a:prstGeom>
        </p:spPr>
      </p:pic>
      <p:sp>
        <p:nvSpPr>
          <p:cNvPr id="3" name="TextBox 2"/>
          <p:cNvSpPr txBox="1"/>
          <p:nvPr/>
        </p:nvSpPr>
        <p:spPr>
          <a:xfrm>
            <a:off x="3515001" y="184539"/>
            <a:ext cx="4285702" cy="2169825"/>
          </a:xfrm>
          <a:prstGeom prst="rect">
            <a:avLst/>
          </a:prstGeom>
          <a:noFill/>
        </p:spPr>
        <p:txBody>
          <a:bodyPr wrap="square" rtlCol="0">
            <a:spAutoFit/>
          </a:bodyPr>
          <a:lstStyle/>
          <a:p>
            <a:r>
              <a:rPr lang="en-US" sz="2700" dirty="0"/>
              <a:t>The Misses Steeles’ “appearance was by no means ungenteel or unfashionable; their dress was very smart, their manners very civil.”</a:t>
            </a:r>
          </a:p>
        </p:txBody>
      </p:sp>
      <p:sp>
        <p:nvSpPr>
          <p:cNvPr id="5" name="TextBox 4">
            <a:extLst>
              <a:ext uri="{FF2B5EF4-FFF2-40B4-BE49-F238E27FC236}">
                <a16:creationId xmlns:a16="http://schemas.microsoft.com/office/drawing/2014/main" id="{1589C03B-A016-CB45-A343-79DDDA841A64}"/>
              </a:ext>
            </a:extLst>
          </p:cNvPr>
          <p:cNvSpPr txBox="1"/>
          <p:nvPr/>
        </p:nvSpPr>
        <p:spPr>
          <a:xfrm>
            <a:off x="94557" y="4389120"/>
            <a:ext cx="1873013" cy="338554"/>
          </a:xfrm>
          <a:prstGeom prst="rect">
            <a:avLst/>
          </a:prstGeom>
          <a:noFill/>
        </p:spPr>
        <p:txBody>
          <a:bodyPr wrap="none" rtlCol="0">
            <a:spAutoFit/>
          </a:bodyPr>
          <a:lstStyle/>
          <a:p>
            <a:r>
              <a:rPr lang="en-US" sz="1600" dirty="0" err="1"/>
              <a:t>Heideloff</a:t>
            </a:r>
            <a:r>
              <a:rPr lang="en-US" sz="1600" dirty="0"/>
              <a:t>, Nov. 1797</a:t>
            </a:r>
          </a:p>
        </p:txBody>
      </p:sp>
      <p:sp>
        <p:nvSpPr>
          <p:cNvPr id="6" name="TextBox 5">
            <a:extLst>
              <a:ext uri="{FF2B5EF4-FFF2-40B4-BE49-F238E27FC236}">
                <a16:creationId xmlns:a16="http://schemas.microsoft.com/office/drawing/2014/main" id="{0D48A85F-60C8-B044-9E8D-75BF8CADCB80}"/>
              </a:ext>
            </a:extLst>
          </p:cNvPr>
          <p:cNvSpPr txBox="1"/>
          <p:nvPr/>
        </p:nvSpPr>
        <p:spPr>
          <a:xfrm>
            <a:off x="4585246" y="2649826"/>
            <a:ext cx="4602480" cy="1338828"/>
          </a:xfrm>
          <a:prstGeom prst="rect">
            <a:avLst/>
          </a:prstGeom>
          <a:noFill/>
        </p:spPr>
        <p:txBody>
          <a:bodyPr wrap="square" rtlCol="0">
            <a:spAutoFit/>
          </a:bodyPr>
          <a:lstStyle/>
          <a:p>
            <a:r>
              <a:rPr lang="en-US" sz="2700" dirty="0"/>
              <a:t>Miss (Nancy) Steele was “never easy till she knew the price of every part of Marianne’s dress”</a:t>
            </a:r>
          </a:p>
        </p:txBody>
      </p:sp>
      <p:sp>
        <p:nvSpPr>
          <p:cNvPr id="7" name="TextBox 6">
            <a:extLst>
              <a:ext uri="{FF2B5EF4-FFF2-40B4-BE49-F238E27FC236}">
                <a16:creationId xmlns:a16="http://schemas.microsoft.com/office/drawing/2014/main" id="{B1A099C7-2239-264E-96C2-12D98007DF30}"/>
              </a:ext>
            </a:extLst>
          </p:cNvPr>
          <p:cNvSpPr txBox="1"/>
          <p:nvPr/>
        </p:nvSpPr>
        <p:spPr>
          <a:xfrm>
            <a:off x="7172960" y="3981768"/>
            <a:ext cx="1683474" cy="338554"/>
          </a:xfrm>
          <a:prstGeom prst="rect">
            <a:avLst/>
          </a:prstGeom>
          <a:noFill/>
        </p:spPr>
        <p:txBody>
          <a:bodyPr wrap="none" rtlCol="0">
            <a:spAutoFit/>
          </a:bodyPr>
          <a:lstStyle/>
          <a:p>
            <a:r>
              <a:rPr lang="en-US" sz="1600" i="1" dirty="0"/>
              <a:t>Sense and Sensibility</a:t>
            </a:r>
          </a:p>
        </p:txBody>
      </p:sp>
    </p:spTree>
    <p:extLst>
      <p:ext uri="{BB962C8B-B14F-4D97-AF65-F5344CB8AC3E}">
        <p14:creationId xmlns:p14="http://schemas.microsoft.com/office/powerpoint/2010/main" val="33985785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wearing white dresses&#10;&#10;Description automatically generated with low confidence">
            <a:extLst>
              <a:ext uri="{FF2B5EF4-FFF2-40B4-BE49-F238E27FC236}">
                <a16:creationId xmlns:a16="http://schemas.microsoft.com/office/drawing/2014/main" id="{F566389A-8E3C-BE4D-AFE7-828B471892BE}"/>
              </a:ext>
            </a:extLst>
          </p:cNvPr>
          <p:cNvPicPr>
            <a:picLocks noChangeAspect="1"/>
          </p:cNvPicPr>
          <p:nvPr/>
        </p:nvPicPr>
        <p:blipFill>
          <a:blip r:embed="rId3"/>
          <a:stretch>
            <a:fillRect/>
          </a:stretch>
        </p:blipFill>
        <p:spPr>
          <a:xfrm>
            <a:off x="292447" y="344324"/>
            <a:ext cx="5037962" cy="3770475"/>
          </a:xfrm>
          <a:prstGeom prst="rect">
            <a:avLst/>
          </a:prstGeom>
        </p:spPr>
      </p:pic>
      <p:sp>
        <p:nvSpPr>
          <p:cNvPr id="4" name="TextBox 3">
            <a:extLst>
              <a:ext uri="{FF2B5EF4-FFF2-40B4-BE49-F238E27FC236}">
                <a16:creationId xmlns:a16="http://schemas.microsoft.com/office/drawing/2014/main" id="{A8C63D7A-4967-354D-96A1-7047F632F16E}"/>
              </a:ext>
            </a:extLst>
          </p:cNvPr>
          <p:cNvSpPr txBox="1"/>
          <p:nvPr/>
        </p:nvSpPr>
        <p:spPr>
          <a:xfrm>
            <a:off x="1666240" y="4378960"/>
            <a:ext cx="2710935" cy="307777"/>
          </a:xfrm>
          <a:prstGeom prst="rect">
            <a:avLst/>
          </a:prstGeom>
          <a:noFill/>
        </p:spPr>
        <p:txBody>
          <a:bodyPr wrap="none" rtlCol="0">
            <a:spAutoFit/>
          </a:bodyPr>
          <a:lstStyle/>
          <a:p>
            <a:r>
              <a:rPr lang="en-US" sz="1400" dirty="0"/>
              <a:t>Giles Foster, </a:t>
            </a:r>
            <a:r>
              <a:rPr lang="en-US" sz="1400" i="1" dirty="0"/>
              <a:t>Northanger Abbey</a:t>
            </a:r>
            <a:r>
              <a:rPr lang="en-US" sz="1400" dirty="0"/>
              <a:t>, 1986</a:t>
            </a:r>
          </a:p>
        </p:txBody>
      </p:sp>
      <p:sp>
        <p:nvSpPr>
          <p:cNvPr id="5" name="TextBox 4">
            <a:extLst>
              <a:ext uri="{FF2B5EF4-FFF2-40B4-BE49-F238E27FC236}">
                <a16:creationId xmlns:a16="http://schemas.microsoft.com/office/drawing/2014/main" id="{EE6AF790-B54A-9141-88A9-2322873B93F2}"/>
              </a:ext>
            </a:extLst>
          </p:cNvPr>
          <p:cNvSpPr txBox="1"/>
          <p:nvPr/>
        </p:nvSpPr>
        <p:spPr>
          <a:xfrm>
            <a:off x="5476241" y="1219200"/>
            <a:ext cx="3230880" cy="1754326"/>
          </a:xfrm>
          <a:prstGeom prst="rect">
            <a:avLst/>
          </a:prstGeom>
          <a:noFill/>
        </p:spPr>
        <p:txBody>
          <a:bodyPr wrap="square" rtlCol="0">
            <a:spAutoFit/>
          </a:bodyPr>
          <a:lstStyle/>
          <a:p>
            <a:r>
              <a:rPr lang="en-US" dirty="0"/>
              <a:t>Isabella and her sisters are “smart-looking” but her friendship with Catherine quickly evolves to the point where they walked arm in arm and “pinned up each other's train for the dance.”</a:t>
            </a:r>
          </a:p>
        </p:txBody>
      </p:sp>
    </p:spTree>
    <p:extLst>
      <p:ext uri="{BB962C8B-B14F-4D97-AF65-F5344CB8AC3E}">
        <p14:creationId xmlns:p14="http://schemas.microsoft.com/office/powerpoint/2010/main" val="38611613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4088" t="3084" r="8780" b="7301"/>
          <a:stretch/>
        </p:blipFill>
        <p:spPr>
          <a:xfrm>
            <a:off x="757608" y="0"/>
            <a:ext cx="2442792" cy="5037924"/>
          </a:xfrm>
          <a:prstGeom prst="rect">
            <a:avLst/>
          </a:prstGeom>
          <a:ln w="12700">
            <a:solidFill>
              <a:schemeClr val="accent1"/>
            </a:solidFill>
          </a:ln>
        </p:spPr>
      </p:pic>
      <p:sp>
        <p:nvSpPr>
          <p:cNvPr id="5" name="TextBox 4"/>
          <p:cNvSpPr txBox="1"/>
          <p:nvPr/>
        </p:nvSpPr>
        <p:spPr>
          <a:xfrm>
            <a:off x="3200400" y="4637814"/>
            <a:ext cx="2822760" cy="400110"/>
          </a:xfrm>
          <a:prstGeom prst="rect">
            <a:avLst/>
          </a:prstGeom>
          <a:noFill/>
        </p:spPr>
        <p:txBody>
          <a:bodyPr wrap="none" rtlCol="0">
            <a:spAutoFit/>
          </a:bodyPr>
          <a:lstStyle/>
          <a:p>
            <a:r>
              <a:rPr lang="en-US" sz="2000" i="1" dirty="0"/>
              <a:t>Ackermann</a:t>
            </a:r>
            <a:r>
              <a:rPr lang="en-US" sz="2000" dirty="0"/>
              <a:t>, February 1809</a:t>
            </a:r>
          </a:p>
        </p:txBody>
      </p:sp>
      <p:sp>
        <p:nvSpPr>
          <p:cNvPr id="6" name="TextBox 5"/>
          <p:cNvSpPr txBox="1"/>
          <p:nvPr/>
        </p:nvSpPr>
        <p:spPr>
          <a:xfrm>
            <a:off x="4157662" y="1328738"/>
            <a:ext cx="3443288" cy="2462213"/>
          </a:xfrm>
          <a:prstGeom prst="rect">
            <a:avLst/>
          </a:prstGeom>
          <a:noFill/>
        </p:spPr>
        <p:txBody>
          <a:bodyPr wrap="square" rtlCol="0">
            <a:spAutoFit/>
          </a:bodyPr>
          <a:lstStyle/>
          <a:p>
            <a:r>
              <a:rPr lang="is-IS" sz="2800" dirty="0"/>
              <a:t>“…besides all this, she must possess a certain something in her air and manner of walking...”</a:t>
            </a:r>
          </a:p>
          <a:p>
            <a:pPr algn="r"/>
            <a:r>
              <a:rPr lang="is-IS" sz="1400" dirty="0"/>
              <a:t>Caroline Bingley, </a:t>
            </a:r>
            <a:r>
              <a:rPr lang="is-IS" sz="1400" i="1" dirty="0"/>
              <a:t>Pride and Prejudice</a:t>
            </a:r>
            <a:endParaRPr lang="en-US" sz="1400" i="1" dirty="0"/>
          </a:p>
        </p:txBody>
      </p:sp>
    </p:spTree>
    <p:extLst>
      <p:ext uri="{BB962C8B-B14F-4D97-AF65-F5344CB8AC3E}">
        <p14:creationId xmlns:p14="http://schemas.microsoft.com/office/powerpoint/2010/main" val="11799366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526" y="156736"/>
            <a:ext cx="3339710" cy="4360178"/>
          </a:xfrm>
          <a:prstGeom prst="rect">
            <a:avLst/>
          </a:prstGeom>
          <a:ln w="12700">
            <a:solidFill>
              <a:schemeClr val="accent1"/>
            </a:solidFill>
          </a:ln>
        </p:spPr>
      </p:pic>
      <p:sp>
        <p:nvSpPr>
          <p:cNvPr id="3" name="TextBox 2"/>
          <p:cNvSpPr txBox="1"/>
          <p:nvPr/>
        </p:nvSpPr>
        <p:spPr>
          <a:xfrm>
            <a:off x="4855786" y="640207"/>
            <a:ext cx="3145214" cy="3416320"/>
          </a:xfrm>
          <a:prstGeom prst="rect">
            <a:avLst/>
          </a:prstGeom>
          <a:noFill/>
        </p:spPr>
        <p:txBody>
          <a:bodyPr wrap="square" rtlCol="0">
            <a:spAutoFit/>
          </a:bodyPr>
          <a:lstStyle/>
          <a:p>
            <a:r>
              <a:rPr lang="en-US" sz="2700" dirty="0"/>
              <a:t>“I hope you saw her petticoat, six inches deep in mud, I am absolutely certain; and the gown which had been let down to hide it not doing its office.”</a:t>
            </a:r>
          </a:p>
        </p:txBody>
      </p:sp>
      <p:sp>
        <p:nvSpPr>
          <p:cNvPr id="4" name="TextBox 3">
            <a:extLst>
              <a:ext uri="{FF2B5EF4-FFF2-40B4-BE49-F238E27FC236}">
                <a16:creationId xmlns:a16="http://schemas.microsoft.com/office/drawing/2014/main" id="{564853B0-C4FF-804F-A873-9E58B1A32958}"/>
              </a:ext>
            </a:extLst>
          </p:cNvPr>
          <p:cNvSpPr txBox="1"/>
          <p:nvPr/>
        </p:nvSpPr>
        <p:spPr>
          <a:xfrm>
            <a:off x="5008880" y="4287520"/>
            <a:ext cx="3337709" cy="584775"/>
          </a:xfrm>
          <a:prstGeom prst="rect">
            <a:avLst/>
          </a:prstGeom>
          <a:noFill/>
        </p:spPr>
        <p:txBody>
          <a:bodyPr wrap="none" rtlCol="0">
            <a:spAutoFit/>
          </a:bodyPr>
          <a:lstStyle/>
          <a:p>
            <a:pPr algn="r"/>
            <a:r>
              <a:rPr lang="en-US" sz="1600" dirty="0"/>
              <a:t>Caroline Bingley on Elizabeth Bennet</a:t>
            </a:r>
          </a:p>
          <a:p>
            <a:pPr algn="r"/>
            <a:r>
              <a:rPr lang="en-US" sz="1600" i="1" dirty="0"/>
              <a:t>Pride and Prejudice</a:t>
            </a:r>
          </a:p>
        </p:txBody>
      </p:sp>
    </p:spTree>
    <p:extLst>
      <p:ext uri="{BB962C8B-B14F-4D97-AF65-F5344CB8AC3E}">
        <p14:creationId xmlns:p14="http://schemas.microsoft.com/office/powerpoint/2010/main" val="31986298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5156" y="385762"/>
            <a:ext cx="2668607" cy="4085734"/>
          </a:xfrm>
          <a:prstGeom prst="rect">
            <a:avLst/>
          </a:prstGeom>
          <a:noFill/>
        </p:spPr>
        <p:txBody>
          <a:bodyPr wrap="square" rtlCol="0">
            <a:spAutoFit/>
          </a:bodyPr>
          <a:lstStyle/>
          <a:p>
            <a:pPr>
              <a:spcAft>
                <a:spcPts val="900"/>
              </a:spcAft>
            </a:pPr>
            <a:r>
              <a:rPr lang="en-US" sz="2100" dirty="0"/>
              <a:t>“Young men and women driving about the country in open carriages!...Do not you think these kind of projects objectionable?”</a:t>
            </a:r>
          </a:p>
          <a:p>
            <a:r>
              <a:rPr lang="en-US" sz="2100" dirty="0"/>
              <a:t>“Yes, very much so indeed</a:t>
            </a:r>
            <a:r>
              <a:rPr lang="is-IS" sz="2100" dirty="0"/>
              <a:t>…A clean gown is not five minutes’ wear in them. They are splashed getting in and getting out...”</a:t>
            </a:r>
            <a:endParaRPr lang="en-US" sz="21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327" y="385762"/>
            <a:ext cx="4046517" cy="4557713"/>
          </a:xfrm>
          <a:prstGeom prst="rect">
            <a:avLst/>
          </a:prstGeom>
          <a:ln w="12700">
            <a:solidFill>
              <a:schemeClr val="accent1"/>
            </a:solidFill>
          </a:ln>
        </p:spPr>
      </p:pic>
      <p:sp>
        <p:nvSpPr>
          <p:cNvPr id="3" name="TextBox 2">
            <a:extLst>
              <a:ext uri="{FF2B5EF4-FFF2-40B4-BE49-F238E27FC236}">
                <a16:creationId xmlns:a16="http://schemas.microsoft.com/office/drawing/2014/main" id="{84667651-C6FC-CC48-B40E-3F2BD4AAEF8B}"/>
              </a:ext>
            </a:extLst>
          </p:cNvPr>
          <p:cNvSpPr txBox="1"/>
          <p:nvPr/>
        </p:nvSpPr>
        <p:spPr>
          <a:xfrm>
            <a:off x="802640" y="4632960"/>
            <a:ext cx="3415743" cy="584775"/>
          </a:xfrm>
          <a:prstGeom prst="rect">
            <a:avLst/>
          </a:prstGeom>
          <a:noFill/>
        </p:spPr>
        <p:txBody>
          <a:bodyPr wrap="none" rtlCol="0">
            <a:spAutoFit/>
          </a:bodyPr>
          <a:lstStyle/>
          <a:p>
            <a:pPr algn="r"/>
            <a:r>
              <a:rPr lang="en-US" sz="1600" dirty="0"/>
              <a:t>Mr. and Mrs. Allen regarding Catherine</a:t>
            </a:r>
          </a:p>
          <a:p>
            <a:pPr algn="r"/>
            <a:r>
              <a:rPr lang="en-US" sz="1600" i="1" dirty="0"/>
              <a:t>Northanger Abbey</a:t>
            </a:r>
          </a:p>
        </p:txBody>
      </p:sp>
    </p:spTree>
    <p:extLst>
      <p:ext uri="{BB962C8B-B14F-4D97-AF65-F5344CB8AC3E}">
        <p14:creationId xmlns:p14="http://schemas.microsoft.com/office/powerpoint/2010/main" val="2922312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57" y="149061"/>
            <a:ext cx="2941837" cy="4845377"/>
          </a:xfrm>
          <a:prstGeom prst="rect">
            <a:avLst/>
          </a:prstGeom>
          <a:ln>
            <a:solidFill>
              <a:schemeClr val="accent1"/>
            </a:solidFill>
          </a:ln>
        </p:spPr>
      </p:pic>
      <p:sp>
        <p:nvSpPr>
          <p:cNvPr id="3" name="TextBox 2"/>
          <p:cNvSpPr txBox="1"/>
          <p:nvPr/>
        </p:nvSpPr>
        <p:spPr>
          <a:xfrm>
            <a:off x="4134567" y="376351"/>
            <a:ext cx="2811059" cy="1938992"/>
          </a:xfrm>
          <a:prstGeom prst="rect">
            <a:avLst/>
          </a:prstGeom>
          <a:noFill/>
        </p:spPr>
        <p:txBody>
          <a:bodyPr wrap="square" rtlCol="0">
            <a:spAutoFit/>
          </a:bodyPr>
          <a:lstStyle/>
          <a:p>
            <a:r>
              <a:rPr lang="en-US" sz="2400" dirty="0"/>
              <a:t>“Egyptian” gown with </a:t>
            </a:r>
            <a:r>
              <a:rPr lang="en-US" sz="2400" dirty="0" err="1"/>
              <a:t>coquelicott</a:t>
            </a:r>
            <a:r>
              <a:rPr lang="en-US" sz="2400" dirty="0"/>
              <a:t> trim, London Full Dress,</a:t>
            </a:r>
          </a:p>
          <a:p>
            <a:r>
              <a:rPr lang="en-US" sz="2400" dirty="0"/>
              <a:t>February 1799</a:t>
            </a:r>
          </a:p>
          <a:p>
            <a:endParaRPr lang="en-US" sz="2400" dirty="0"/>
          </a:p>
        </p:txBody>
      </p:sp>
    </p:spTree>
    <p:extLst>
      <p:ext uri="{BB962C8B-B14F-4D97-AF65-F5344CB8AC3E}">
        <p14:creationId xmlns:p14="http://schemas.microsoft.com/office/powerpoint/2010/main" val="22293176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84282" y="142240"/>
            <a:ext cx="2456195" cy="1754326"/>
          </a:xfrm>
          <a:prstGeom prst="rect">
            <a:avLst/>
          </a:prstGeom>
          <a:noFill/>
        </p:spPr>
        <p:txBody>
          <a:bodyPr wrap="square" rtlCol="0">
            <a:spAutoFit/>
          </a:bodyPr>
          <a:lstStyle/>
          <a:p>
            <a:r>
              <a:rPr lang="en-US" sz="2700" dirty="0"/>
              <a:t>“I am very glad to hear what you tell us, of long sleeves.”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005" t="8148" r="21223" b="13334"/>
          <a:stretch/>
        </p:blipFill>
        <p:spPr>
          <a:xfrm>
            <a:off x="1333500" y="0"/>
            <a:ext cx="2209800" cy="4592918"/>
          </a:xfrm>
          <a:prstGeom prst="rect">
            <a:avLst/>
          </a:prstGeom>
          <a:ln w="12700">
            <a:solidFill>
              <a:schemeClr val="accent1"/>
            </a:solidFill>
          </a:ln>
        </p:spPr>
      </p:pic>
      <p:sp>
        <p:nvSpPr>
          <p:cNvPr id="6" name="TextBox 5"/>
          <p:cNvSpPr txBox="1"/>
          <p:nvPr/>
        </p:nvSpPr>
        <p:spPr>
          <a:xfrm>
            <a:off x="1485303" y="4592918"/>
            <a:ext cx="1856470" cy="323165"/>
          </a:xfrm>
          <a:prstGeom prst="rect">
            <a:avLst/>
          </a:prstGeom>
          <a:noFill/>
        </p:spPr>
        <p:txBody>
          <a:bodyPr wrap="none" rtlCol="0">
            <a:spAutoFit/>
          </a:bodyPr>
          <a:lstStyle/>
          <a:p>
            <a:r>
              <a:rPr lang="en-US" sz="1500" i="1" dirty="0"/>
              <a:t>Ackermann</a:t>
            </a:r>
            <a:r>
              <a:rPr lang="en-US" sz="1500" dirty="0"/>
              <a:t>, April 1814</a:t>
            </a:r>
          </a:p>
        </p:txBody>
      </p:sp>
      <p:sp>
        <p:nvSpPr>
          <p:cNvPr id="8" name="TextBox 7"/>
          <p:cNvSpPr txBox="1"/>
          <p:nvPr/>
        </p:nvSpPr>
        <p:spPr>
          <a:xfrm>
            <a:off x="4982512" y="4121250"/>
            <a:ext cx="1392048" cy="553998"/>
          </a:xfrm>
          <a:prstGeom prst="rect">
            <a:avLst/>
          </a:prstGeom>
          <a:noFill/>
        </p:spPr>
        <p:txBody>
          <a:bodyPr wrap="none" rtlCol="0">
            <a:spAutoFit/>
          </a:bodyPr>
          <a:lstStyle/>
          <a:p>
            <a:pPr algn="r"/>
            <a:r>
              <a:rPr lang="en-US" sz="1500" i="1" dirty="0"/>
              <a:t>Ackermann</a:t>
            </a:r>
          </a:p>
          <a:p>
            <a:pPr algn="r"/>
            <a:r>
              <a:rPr lang="en-US" sz="1500" dirty="0"/>
              <a:t>September 1812</a:t>
            </a:r>
          </a:p>
        </p:txBody>
      </p:sp>
      <p:pic>
        <p:nvPicPr>
          <p:cNvPr id="10" name="Picture 9" descr="A picture containing text&#10;&#10;Description automatically generated">
            <a:extLst>
              <a:ext uri="{FF2B5EF4-FFF2-40B4-BE49-F238E27FC236}">
                <a16:creationId xmlns:a16="http://schemas.microsoft.com/office/drawing/2014/main" id="{C7962B7D-B0D7-AC4E-9DA2-C430E8B872BB}"/>
              </a:ext>
            </a:extLst>
          </p:cNvPr>
          <p:cNvPicPr>
            <a:picLocks noChangeAspect="1"/>
          </p:cNvPicPr>
          <p:nvPr/>
        </p:nvPicPr>
        <p:blipFill rotWithShape="1">
          <a:blip r:embed="rId4"/>
          <a:srcRect l="12920" t="7506" b="12889"/>
          <a:stretch/>
        </p:blipFill>
        <p:spPr>
          <a:xfrm>
            <a:off x="6430599" y="1144375"/>
            <a:ext cx="2456195" cy="3771708"/>
          </a:xfrm>
          <a:prstGeom prst="rect">
            <a:avLst/>
          </a:prstGeom>
          <a:ln w="12700">
            <a:solidFill>
              <a:schemeClr val="accent1"/>
            </a:solidFill>
          </a:ln>
        </p:spPr>
      </p:pic>
      <p:sp>
        <p:nvSpPr>
          <p:cNvPr id="11" name="TextBox 10">
            <a:extLst>
              <a:ext uri="{FF2B5EF4-FFF2-40B4-BE49-F238E27FC236}">
                <a16:creationId xmlns:a16="http://schemas.microsoft.com/office/drawing/2014/main" id="{6F65896E-5F60-554B-9D82-6ECC8D19CC40}"/>
              </a:ext>
            </a:extLst>
          </p:cNvPr>
          <p:cNvSpPr txBox="1"/>
          <p:nvPr/>
        </p:nvSpPr>
        <p:spPr>
          <a:xfrm>
            <a:off x="4297680" y="1896566"/>
            <a:ext cx="1768626" cy="646331"/>
          </a:xfrm>
          <a:prstGeom prst="rect">
            <a:avLst/>
          </a:prstGeom>
          <a:noFill/>
        </p:spPr>
        <p:txBody>
          <a:bodyPr wrap="none" rtlCol="0">
            <a:spAutoFit/>
          </a:bodyPr>
          <a:lstStyle/>
          <a:p>
            <a:pPr algn="r"/>
            <a:r>
              <a:rPr lang="en-US" dirty="0"/>
              <a:t>Mrs. Bennet</a:t>
            </a:r>
          </a:p>
          <a:p>
            <a:pPr algn="r"/>
            <a:r>
              <a:rPr lang="en-US" i="1" dirty="0"/>
              <a:t>Pride and Prejudice</a:t>
            </a:r>
          </a:p>
        </p:txBody>
      </p:sp>
    </p:spTree>
    <p:extLst>
      <p:ext uri="{BB962C8B-B14F-4D97-AF65-F5344CB8AC3E}">
        <p14:creationId xmlns:p14="http://schemas.microsoft.com/office/powerpoint/2010/main" val="24928629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523" y="300037"/>
            <a:ext cx="3370102" cy="2862322"/>
          </a:xfrm>
          <a:prstGeom prst="rect">
            <a:avLst/>
          </a:prstGeom>
          <a:noFill/>
        </p:spPr>
        <p:txBody>
          <a:bodyPr wrap="square" rtlCol="0">
            <a:spAutoFit/>
          </a:bodyPr>
          <a:lstStyle/>
          <a:p>
            <a:r>
              <a:rPr lang="en-US" sz="3000" dirty="0"/>
              <a:t>“I wish you would tell Sally to mend a great slit in my worked muslin gown before they are packed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338" t="5832" r="14717" b="12778"/>
          <a:stretch/>
        </p:blipFill>
        <p:spPr>
          <a:xfrm>
            <a:off x="4846282" y="46493"/>
            <a:ext cx="2643188" cy="5163026"/>
          </a:xfrm>
          <a:prstGeom prst="rect">
            <a:avLst/>
          </a:prstGeom>
        </p:spPr>
      </p:pic>
      <p:sp>
        <p:nvSpPr>
          <p:cNvPr id="5" name="Rectangle 4">
            <a:extLst>
              <a:ext uri="{FF2B5EF4-FFF2-40B4-BE49-F238E27FC236}">
                <a16:creationId xmlns:a16="http://schemas.microsoft.com/office/drawing/2014/main" id="{A239215D-B2E6-284A-9D8C-5F770AACD49F}"/>
              </a:ext>
            </a:extLst>
          </p:cNvPr>
          <p:cNvSpPr/>
          <p:nvPr/>
        </p:nvSpPr>
        <p:spPr>
          <a:xfrm>
            <a:off x="7489470" y="4559321"/>
            <a:ext cx="1614994" cy="307777"/>
          </a:xfrm>
          <a:prstGeom prst="rect">
            <a:avLst/>
          </a:prstGeom>
        </p:spPr>
        <p:txBody>
          <a:bodyPr wrap="none">
            <a:spAutoFit/>
          </a:bodyPr>
          <a:lstStyle/>
          <a:p>
            <a:r>
              <a:rPr lang="en-US" sz="1400" i="1" dirty="0"/>
              <a:t>Ackermann, July 1811</a:t>
            </a:r>
          </a:p>
        </p:txBody>
      </p:sp>
      <p:sp>
        <p:nvSpPr>
          <p:cNvPr id="6" name="TextBox 5">
            <a:extLst>
              <a:ext uri="{FF2B5EF4-FFF2-40B4-BE49-F238E27FC236}">
                <a16:creationId xmlns:a16="http://schemas.microsoft.com/office/drawing/2014/main" id="{963F26C0-84D9-4741-9E9C-1A3FFD5D4E36}"/>
              </a:ext>
            </a:extLst>
          </p:cNvPr>
          <p:cNvSpPr txBox="1"/>
          <p:nvPr/>
        </p:nvSpPr>
        <p:spPr>
          <a:xfrm>
            <a:off x="1754989" y="3162359"/>
            <a:ext cx="2257541" cy="584775"/>
          </a:xfrm>
          <a:prstGeom prst="rect">
            <a:avLst/>
          </a:prstGeom>
          <a:noFill/>
        </p:spPr>
        <p:txBody>
          <a:bodyPr wrap="none" rtlCol="0">
            <a:spAutoFit/>
          </a:bodyPr>
          <a:lstStyle/>
          <a:p>
            <a:pPr algn="r"/>
            <a:r>
              <a:rPr lang="en-US" sz="1600" dirty="0"/>
              <a:t>Letter from Lydia to Kitty</a:t>
            </a:r>
          </a:p>
          <a:p>
            <a:pPr algn="r"/>
            <a:r>
              <a:rPr lang="en-US" sz="1600" i="1" dirty="0"/>
              <a:t>Pride and Prejudice</a:t>
            </a:r>
          </a:p>
        </p:txBody>
      </p:sp>
    </p:spTree>
    <p:extLst>
      <p:ext uri="{BB962C8B-B14F-4D97-AF65-F5344CB8AC3E}">
        <p14:creationId xmlns:p14="http://schemas.microsoft.com/office/powerpoint/2010/main" val="7424822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650" y="447675"/>
            <a:ext cx="3048000" cy="4133850"/>
          </a:xfrm>
          <a:prstGeom prst="rect">
            <a:avLst/>
          </a:prstGeom>
          <a:ln w="12700">
            <a:solidFill>
              <a:schemeClr val="accent1"/>
            </a:solidFill>
          </a:ln>
        </p:spPr>
      </p:pic>
      <p:sp>
        <p:nvSpPr>
          <p:cNvPr id="3" name="TextBox 2"/>
          <p:cNvSpPr txBox="1"/>
          <p:nvPr/>
        </p:nvSpPr>
        <p:spPr>
          <a:xfrm>
            <a:off x="4700587" y="447677"/>
            <a:ext cx="4148773" cy="2862322"/>
          </a:xfrm>
          <a:prstGeom prst="rect">
            <a:avLst/>
          </a:prstGeom>
          <a:noFill/>
        </p:spPr>
        <p:txBody>
          <a:bodyPr wrap="square" rtlCol="0">
            <a:spAutoFit/>
          </a:bodyPr>
          <a:lstStyle/>
          <a:p>
            <a:r>
              <a:rPr lang="en-US" sz="3000" dirty="0"/>
              <a:t>“A girl not out has always the same sort of dress: a close bonnet, for instance; looks very demure, and never says a word. You may smile but it is so.”</a:t>
            </a:r>
          </a:p>
        </p:txBody>
      </p:sp>
      <p:sp>
        <p:nvSpPr>
          <p:cNvPr id="4" name="TextBox 3">
            <a:extLst>
              <a:ext uri="{FF2B5EF4-FFF2-40B4-BE49-F238E27FC236}">
                <a16:creationId xmlns:a16="http://schemas.microsoft.com/office/drawing/2014/main" id="{E8FA8094-B44B-4246-94C9-2B4BF001B57C}"/>
              </a:ext>
            </a:extLst>
          </p:cNvPr>
          <p:cNvSpPr txBox="1"/>
          <p:nvPr/>
        </p:nvSpPr>
        <p:spPr>
          <a:xfrm>
            <a:off x="4856480" y="3525520"/>
            <a:ext cx="3831562" cy="646331"/>
          </a:xfrm>
          <a:prstGeom prst="rect">
            <a:avLst/>
          </a:prstGeom>
          <a:noFill/>
        </p:spPr>
        <p:txBody>
          <a:bodyPr wrap="none" rtlCol="0">
            <a:spAutoFit/>
          </a:bodyPr>
          <a:lstStyle/>
          <a:p>
            <a:pPr algn="r"/>
            <a:r>
              <a:rPr lang="en-US" dirty="0"/>
              <a:t>Mary Crawford (not?) identifying Fanny,</a:t>
            </a:r>
          </a:p>
          <a:p>
            <a:pPr algn="r"/>
            <a:r>
              <a:rPr lang="en-US" i="1" dirty="0"/>
              <a:t>Mansfield Park</a:t>
            </a:r>
          </a:p>
        </p:txBody>
      </p:sp>
    </p:spTree>
    <p:extLst>
      <p:ext uri="{BB962C8B-B14F-4D97-AF65-F5344CB8AC3E}">
        <p14:creationId xmlns:p14="http://schemas.microsoft.com/office/powerpoint/2010/main" val="14785180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bed, blanket, pillow&#10;&#10;Description automatically generated">
            <a:extLst>
              <a:ext uri="{FF2B5EF4-FFF2-40B4-BE49-F238E27FC236}">
                <a16:creationId xmlns:a16="http://schemas.microsoft.com/office/drawing/2014/main" id="{9F1A4058-A6E7-A346-9F4E-5755BD3F6B8F}"/>
              </a:ext>
            </a:extLst>
          </p:cNvPr>
          <p:cNvPicPr>
            <a:picLocks noChangeAspect="1"/>
          </p:cNvPicPr>
          <p:nvPr/>
        </p:nvPicPr>
        <p:blipFill>
          <a:blip r:embed="rId3"/>
          <a:stretch>
            <a:fillRect/>
          </a:stretch>
        </p:blipFill>
        <p:spPr>
          <a:xfrm>
            <a:off x="0" y="0"/>
            <a:ext cx="6388925" cy="4791693"/>
          </a:xfrm>
          <a:prstGeom prst="rect">
            <a:avLst/>
          </a:prstGeom>
          <a:ln w="12700">
            <a:solidFill>
              <a:schemeClr val="accent1"/>
            </a:solidFill>
          </a:ln>
        </p:spPr>
      </p:pic>
      <p:sp>
        <p:nvSpPr>
          <p:cNvPr id="6" name="TextBox 5">
            <a:extLst>
              <a:ext uri="{FF2B5EF4-FFF2-40B4-BE49-F238E27FC236}">
                <a16:creationId xmlns:a16="http://schemas.microsoft.com/office/drawing/2014/main" id="{18659B9F-3134-CA44-AF9E-E48E2AF7EB39}"/>
              </a:ext>
            </a:extLst>
          </p:cNvPr>
          <p:cNvSpPr txBox="1"/>
          <p:nvPr/>
        </p:nvSpPr>
        <p:spPr>
          <a:xfrm>
            <a:off x="5801759" y="280658"/>
            <a:ext cx="3277590" cy="1200329"/>
          </a:xfrm>
          <a:prstGeom prst="rect">
            <a:avLst/>
          </a:prstGeom>
          <a:solidFill>
            <a:srgbClr val="FCFBF1"/>
          </a:solidFill>
        </p:spPr>
        <p:txBody>
          <a:bodyPr wrap="square" rtlCol="0">
            <a:spAutoFit/>
          </a:bodyPr>
          <a:lstStyle/>
          <a:p>
            <a:r>
              <a:rPr lang="en-US" dirty="0"/>
              <a:t>The Steele sisters “taking patterns of some elegant new dress” of Mrs. Middleton’s.</a:t>
            </a:r>
          </a:p>
          <a:p>
            <a:pPr algn="r"/>
            <a:r>
              <a:rPr lang="en-US" sz="1600" i="1" dirty="0"/>
              <a:t>Sense and Sensibility</a:t>
            </a:r>
          </a:p>
        </p:txBody>
      </p:sp>
      <p:sp>
        <p:nvSpPr>
          <p:cNvPr id="8" name="TextBox 7">
            <a:extLst>
              <a:ext uri="{FF2B5EF4-FFF2-40B4-BE49-F238E27FC236}">
                <a16:creationId xmlns:a16="http://schemas.microsoft.com/office/drawing/2014/main" id="{AF9BEB36-32ED-1A42-A93C-D58A04258FE5}"/>
              </a:ext>
            </a:extLst>
          </p:cNvPr>
          <p:cNvSpPr txBox="1"/>
          <p:nvPr/>
        </p:nvSpPr>
        <p:spPr>
          <a:xfrm>
            <a:off x="5884886" y="3068144"/>
            <a:ext cx="3259113" cy="1723549"/>
          </a:xfrm>
          <a:prstGeom prst="rect">
            <a:avLst/>
          </a:prstGeom>
          <a:solidFill>
            <a:srgbClr val="FCFBF1"/>
          </a:solidFill>
        </p:spPr>
        <p:txBody>
          <a:bodyPr wrap="square" rtlCol="0">
            <a:spAutoFit/>
          </a:bodyPr>
          <a:lstStyle/>
          <a:p>
            <a:r>
              <a:rPr lang="en-US" dirty="0"/>
              <a:t>Harriet Smith: “Only, my pattern gown is at Hartfield. No, you shall send it to Hartfield, if you please. But then, Mrs. Goddard will want to see it…”</a:t>
            </a:r>
          </a:p>
          <a:p>
            <a:pPr algn="r"/>
            <a:r>
              <a:rPr lang="en-US" sz="1600" i="1" dirty="0"/>
              <a:t>Emma</a:t>
            </a:r>
          </a:p>
        </p:txBody>
      </p:sp>
      <p:sp>
        <p:nvSpPr>
          <p:cNvPr id="10" name="TextBox 9">
            <a:extLst>
              <a:ext uri="{FF2B5EF4-FFF2-40B4-BE49-F238E27FC236}">
                <a16:creationId xmlns:a16="http://schemas.microsoft.com/office/drawing/2014/main" id="{11D5F3EE-E22C-B946-BEEE-78A9C688E03A}"/>
              </a:ext>
            </a:extLst>
          </p:cNvPr>
          <p:cNvSpPr txBox="1"/>
          <p:nvPr/>
        </p:nvSpPr>
        <p:spPr>
          <a:xfrm>
            <a:off x="0" y="4791693"/>
            <a:ext cx="1354089" cy="276999"/>
          </a:xfrm>
          <a:prstGeom prst="rect">
            <a:avLst/>
          </a:prstGeom>
          <a:noFill/>
        </p:spPr>
        <p:txBody>
          <a:bodyPr wrap="none" rtlCol="0">
            <a:spAutoFit/>
          </a:bodyPr>
          <a:lstStyle/>
          <a:p>
            <a:r>
              <a:rPr lang="en-US" sz="1200" dirty="0"/>
              <a:t>V &amp; A, T.356-1965</a:t>
            </a:r>
          </a:p>
        </p:txBody>
      </p:sp>
    </p:spTree>
    <p:extLst>
      <p:ext uri="{BB962C8B-B14F-4D97-AF65-F5344CB8AC3E}">
        <p14:creationId xmlns:p14="http://schemas.microsoft.com/office/powerpoint/2010/main" val="13461520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591" r="17618"/>
          <a:stretch/>
        </p:blipFill>
        <p:spPr>
          <a:xfrm>
            <a:off x="5705532" y="155443"/>
            <a:ext cx="3098800" cy="3337019"/>
          </a:xfrm>
          <a:prstGeom prst="rect">
            <a:avLst/>
          </a:prstGeom>
          <a:ln w="12700">
            <a:solidFill>
              <a:schemeClr val="accent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3994220" cy="5143500"/>
          </a:xfrm>
          <a:prstGeom prst="rect">
            <a:avLst/>
          </a:prstGeom>
          <a:ln>
            <a:solidFill>
              <a:schemeClr val="accent1"/>
            </a:solidFill>
          </a:ln>
        </p:spPr>
      </p:pic>
      <p:sp>
        <p:nvSpPr>
          <p:cNvPr id="4" name="TextBox 3"/>
          <p:cNvSpPr txBox="1"/>
          <p:nvPr/>
        </p:nvSpPr>
        <p:spPr>
          <a:xfrm>
            <a:off x="3910868" y="155443"/>
            <a:ext cx="1091324" cy="276999"/>
          </a:xfrm>
          <a:prstGeom prst="rect">
            <a:avLst/>
          </a:prstGeom>
          <a:noFill/>
        </p:spPr>
        <p:txBody>
          <a:bodyPr wrap="none" rtlCol="0">
            <a:spAutoFit/>
          </a:bodyPr>
          <a:lstStyle/>
          <a:p>
            <a:r>
              <a:rPr lang="en-US" sz="1200" dirty="0"/>
              <a:t>1798 </a:t>
            </a:r>
            <a:r>
              <a:rPr lang="en-US" sz="1200" dirty="0" err="1"/>
              <a:t>Heideloff</a:t>
            </a:r>
            <a:endParaRPr lang="en-US" sz="1200" dirty="0"/>
          </a:p>
        </p:txBody>
      </p:sp>
      <p:sp>
        <p:nvSpPr>
          <p:cNvPr id="5" name="TextBox 4">
            <a:extLst>
              <a:ext uri="{FF2B5EF4-FFF2-40B4-BE49-F238E27FC236}">
                <a16:creationId xmlns:a16="http://schemas.microsoft.com/office/drawing/2014/main" id="{63CD12C2-7B64-D243-BF1A-8A793B4588EC}"/>
              </a:ext>
            </a:extLst>
          </p:cNvPr>
          <p:cNvSpPr txBox="1"/>
          <p:nvPr/>
        </p:nvSpPr>
        <p:spPr>
          <a:xfrm>
            <a:off x="8329458" y="3881614"/>
            <a:ext cx="474874" cy="276999"/>
          </a:xfrm>
          <a:prstGeom prst="rect">
            <a:avLst/>
          </a:prstGeom>
          <a:noFill/>
        </p:spPr>
        <p:txBody>
          <a:bodyPr wrap="none" rtlCol="0">
            <a:spAutoFit/>
          </a:bodyPr>
          <a:lstStyle/>
          <a:p>
            <a:r>
              <a:rPr lang="en-US" sz="1200" dirty="0"/>
              <a:t>1801</a:t>
            </a:r>
          </a:p>
        </p:txBody>
      </p:sp>
      <p:sp>
        <p:nvSpPr>
          <p:cNvPr id="6" name="Rectangle 5">
            <a:extLst>
              <a:ext uri="{FF2B5EF4-FFF2-40B4-BE49-F238E27FC236}">
                <a16:creationId xmlns:a16="http://schemas.microsoft.com/office/drawing/2014/main" id="{3653B17E-4DCF-C843-AD11-AF588AE7B60D}"/>
              </a:ext>
            </a:extLst>
          </p:cNvPr>
          <p:cNvSpPr/>
          <p:nvPr/>
        </p:nvSpPr>
        <p:spPr>
          <a:xfrm>
            <a:off x="4165600" y="3707306"/>
            <a:ext cx="4754880" cy="1446550"/>
          </a:xfrm>
          <a:prstGeom prst="rect">
            <a:avLst/>
          </a:prstGeom>
        </p:spPr>
        <p:txBody>
          <a:bodyPr wrap="square">
            <a:spAutoFit/>
          </a:bodyPr>
          <a:lstStyle/>
          <a:p>
            <a:r>
              <a:rPr lang="en-US" dirty="0">
                <a:ea typeface="Times New Roman" panose="02020603050405020304" pitchFamily="18" charset="0"/>
              </a:rPr>
              <a:t>“I had no more discoveries to make than you would have as to the fashion and strength of any old pelisse, which you had seen lent about among half your </a:t>
            </a:r>
            <a:r>
              <a:rPr lang="en-US" dirty="0"/>
              <a:t>acquaintance…”</a:t>
            </a:r>
          </a:p>
          <a:p>
            <a:pPr algn="r"/>
            <a:r>
              <a:rPr lang="en-US" sz="1600" dirty="0">
                <a:latin typeface="+mj-lt"/>
                <a:ea typeface="Times New Roman" panose="02020603050405020304" pitchFamily="18" charset="0"/>
              </a:rPr>
              <a:t>Captain Wentworth about the ‘Asp’, </a:t>
            </a:r>
            <a:r>
              <a:rPr lang="en-US" sz="1600" i="1" dirty="0">
                <a:latin typeface="+mj-lt"/>
                <a:ea typeface="Times New Roman" panose="02020603050405020304" pitchFamily="18" charset="0"/>
              </a:rPr>
              <a:t>Persuasion</a:t>
            </a:r>
            <a:endParaRPr lang="en-US" dirty="0"/>
          </a:p>
        </p:txBody>
      </p:sp>
    </p:spTree>
    <p:extLst>
      <p:ext uri="{BB962C8B-B14F-4D97-AF65-F5344CB8AC3E}">
        <p14:creationId xmlns:p14="http://schemas.microsoft.com/office/powerpoint/2010/main" val="5691833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262936" y="0"/>
            <a:ext cx="2750153" cy="5143500"/>
          </a:xfrm>
          <a:prstGeom prst="rect">
            <a:avLst/>
          </a:prstGeom>
          <a:ln w="12700">
            <a:solidFill>
              <a:schemeClr val="accent1"/>
            </a:solidFill>
          </a:ln>
        </p:spPr>
      </p:pic>
      <p:sp>
        <p:nvSpPr>
          <p:cNvPr id="5" name="TextBox 4"/>
          <p:cNvSpPr txBox="1"/>
          <p:nvPr/>
        </p:nvSpPr>
        <p:spPr>
          <a:xfrm>
            <a:off x="4974648" y="805882"/>
            <a:ext cx="3028950" cy="3531736"/>
          </a:xfrm>
          <a:prstGeom prst="rect">
            <a:avLst/>
          </a:prstGeom>
          <a:noFill/>
        </p:spPr>
        <p:txBody>
          <a:bodyPr wrap="square" rtlCol="0">
            <a:spAutoFit/>
          </a:bodyPr>
          <a:lstStyle/>
          <a:p>
            <a:r>
              <a:rPr lang="en-US" sz="1350" dirty="0"/>
              <a:t>29 May 1817 (To Frances </a:t>
            </a:r>
            <a:r>
              <a:rPr lang="en-US" sz="1350" dirty="0" err="1"/>
              <a:t>Tilson</a:t>
            </a:r>
            <a:r>
              <a:rPr lang="en-US" sz="1350" dirty="0"/>
              <a:t>)</a:t>
            </a:r>
          </a:p>
          <a:p>
            <a:r>
              <a:rPr lang="en-US" sz="2100" dirty="0"/>
              <a:t>“You will find Captain —— a very respectable, well-meaning man, without much manner, his wife and sister all good </a:t>
            </a:r>
            <a:r>
              <a:rPr lang="en-US" sz="2100" dirty="0" err="1"/>
              <a:t>humour</a:t>
            </a:r>
            <a:r>
              <a:rPr lang="en-US" sz="2100" dirty="0"/>
              <a:t> and obligingness, and I hope (since the fashion allows it) with rather longer petticoats than last year.”</a:t>
            </a:r>
          </a:p>
        </p:txBody>
      </p:sp>
    </p:spTree>
    <p:extLst>
      <p:ext uri="{BB962C8B-B14F-4D97-AF65-F5344CB8AC3E}">
        <p14:creationId xmlns:p14="http://schemas.microsoft.com/office/powerpoint/2010/main" val="36518304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78382" y="1525309"/>
            <a:ext cx="5465618" cy="2092881"/>
          </a:xfrm>
          <a:prstGeom prst="rect">
            <a:avLst/>
          </a:prstGeom>
          <a:noFill/>
        </p:spPr>
        <p:txBody>
          <a:bodyPr wrap="square" rtlCol="0">
            <a:spAutoFit/>
          </a:bodyPr>
          <a:lstStyle/>
          <a:p>
            <a:pPr algn="ctr"/>
            <a:r>
              <a:rPr lang="en-US" sz="2800" dirty="0"/>
              <a:t>The End</a:t>
            </a:r>
          </a:p>
          <a:p>
            <a:pPr algn="ctr"/>
            <a:endParaRPr lang="en-US" sz="2800" dirty="0"/>
          </a:p>
          <a:p>
            <a:pPr algn="ctr"/>
            <a:endParaRPr lang="en-US" sz="2800" dirty="0"/>
          </a:p>
          <a:p>
            <a:pPr algn="ctr"/>
            <a:r>
              <a:rPr lang="en-US" sz="2800" dirty="0" err="1"/>
              <a:t>hope.greenberg@uvm.edu</a:t>
            </a:r>
            <a:endParaRPr lang="en-US" sz="2800" dirty="0"/>
          </a:p>
          <a:p>
            <a:endParaRPr lang="en-US"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201" r="4086" b="12166"/>
          <a:stretch/>
        </p:blipFill>
        <p:spPr>
          <a:xfrm>
            <a:off x="498764" y="23082"/>
            <a:ext cx="3179618" cy="5101217"/>
          </a:xfrm>
          <a:prstGeom prst="rect">
            <a:avLst/>
          </a:prstGeom>
          <a:ln w="12700">
            <a:solidFill>
              <a:schemeClr val="accent1"/>
            </a:solidFill>
          </a:ln>
        </p:spPr>
      </p:pic>
    </p:spTree>
    <p:extLst>
      <p:ext uri="{BB962C8B-B14F-4D97-AF65-F5344CB8AC3E}">
        <p14:creationId xmlns:p14="http://schemas.microsoft.com/office/powerpoint/2010/main" val="1849795375"/>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20910</TotalTime>
  <Words>4979</Words>
  <Application>Microsoft Macintosh PowerPoint</Application>
  <PresentationFormat>On-screen Show (16:9)</PresentationFormat>
  <Paragraphs>497</Paragraphs>
  <Slides>96</Slides>
  <Notes>93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96</vt:i4>
      </vt:variant>
    </vt:vector>
  </HeadingPairs>
  <TitlesOfParts>
    <vt:vector size="102" baseType="lpstr">
      <vt:lpstr>Arial</vt:lpstr>
      <vt:lpstr>Calibri</vt:lpstr>
      <vt:lpstr>Goudy Old Style</vt:lpstr>
      <vt:lpstr>Impact</vt:lpstr>
      <vt:lpstr>Rockwell</vt:lpstr>
      <vt:lpstr>Inkwell</vt:lpstr>
      <vt:lpstr>Fashion in  Jane Austen’s England</vt:lpstr>
      <vt:lpstr>PowerPoint Presentation</vt:lpstr>
      <vt:lpstr>PowerPoint Presentation</vt:lpstr>
      <vt:lpstr>Were Statues and Revolution Enough?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Undressing a Gentleman</vt:lpstr>
      <vt:lpstr>PowerPoint Presentation</vt:lpstr>
      <vt:lpstr>PowerPoint Presentation</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Dressing a Lady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Worcester Gazette (Worcester, MA) 06-07-1809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Novels</vt:lpstr>
      <vt:lpstr>The Characters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Hope Greenberg</cp:lastModifiedBy>
  <cp:revision>360</cp:revision>
  <dcterms:created xsi:type="dcterms:W3CDTF">2015-09-14T17:45:48Z</dcterms:created>
  <dcterms:modified xsi:type="dcterms:W3CDTF">2021-01-06T05:15:12Z</dcterms:modified>
</cp:coreProperties>
</file>