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8"/>
  </p:notesMasterIdLst>
  <p:sldIdLst>
    <p:sldId id="543" r:id="rId2"/>
    <p:sldId id="545" r:id="rId3"/>
    <p:sldId id="544" r:id="rId4"/>
    <p:sldId id="577" r:id="rId5"/>
    <p:sldId id="559" r:id="rId6"/>
    <p:sldId id="558" r:id="rId7"/>
    <p:sldId id="679" r:id="rId8"/>
    <p:sldId id="681" r:id="rId9"/>
    <p:sldId id="682" r:id="rId10"/>
    <p:sldId id="678" r:id="rId11"/>
    <p:sldId id="564" r:id="rId12"/>
    <p:sldId id="562" r:id="rId13"/>
    <p:sldId id="549" r:id="rId14"/>
    <p:sldId id="561" r:id="rId15"/>
    <p:sldId id="552" r:id="rId16"/>
    <p:sldId id="563" r:id="rId17"/>
    <p:sldId id="572" r:id="rId18"/>
    <p:sldId id="573" r:id="rId19"/>
    <p:sldId id="566" r:id="rId20"/>
    <p:sldId id="574" r:id="rId21"/>
    <p:sldId id="575" r:id="rId22"/>
    <p:sldId id="576" r:id="rId23"/>
    <p:sldId id="555" r:id="rId24"/>
    <p:sldId id="565" r:id="rId25"/>
    <p:sldId id="570" r:id="rId26"/>
    <p:sldId id="680" r:id="rId27"/>
    <p:sldId id="578" r:id="rId28"/>
    <p:sldId id="380" r:id="rId29"/>
    <p:sldId id="263" r:id="rId30"/>
    <p:sldId id="464" r:id="rId31"/>
    <p:sldId id="463" r:id="rId32"/>
    <p:sldId id="259" r:id="rId33"/>
    <p:sldId id="631" r:id="rId34"/>
    <p:sldId id="482" r:id="rId35"/>
    <p:sldId id="394" r:id="rId36"/>
    <p:sldId id="471" r:id="rId37"/>
    <p:sldId id="472" r:id="rId38"/>
    <p:sldId id="461" r:id="rId39"/>
    <p:sldId id="462" r:id="rId40"/>
    <p:sldId id="529" r:id="rId41"/>
    <p:sldId id="305" r:id="rId42"/>
    <p:sldId id="654" r:id="rId43"/>
    <p:sldId id="655" r:id="rId44"/>
    <p:sldId id="656" r:id="rId45"/>
    <p:sldId id="657" r:id="rId46"/>
    <p:sldId id="658" r:id="rId47"/>
    <p:sldId id="659" r:id="rId48"/>
    <p:sldId id="660" r:id="rId49"/>
    <p:sldId id="661" r:id="rId50"/>
    <p:sldId id="662" r:id="rId51"/>
    <p:sldId id="663" r:id="rId52"/>
    <p:sldId id="665" r:id="rId53"/>
    <p:sldId id="666" r:id="rId54"/>
    <p:sldId id="667" r:id="rId55"/>
    <p:sldId id="668" r:id="rId56"/>
    <p:sldId id="675" r:id="rId57"/>
    <p:sldId id="673" r:id="rId58"/>
    <p:sldId id="669" r:id="rId59"/>
    <p:sldId id="670" r:id="rId60"/>
    <p:sldId id="671" r:id="rId61"/>
    <p:sldId id="672" r:id="rId62"/>
    <p:sldId id="677" r:id="rId63"/>
    <p:sldId id="676" r:id="rId64"/>
    <p:sldId id="674" r:id="rId65"/>
    <p:sldId id="499" r:id="rId66"/>
    <p:sldId id="520" r:id="rId67"/>
    <p:sldId id="521" r:id="rId68"/>
    <p:sldId id="524" r:id="rId69"/>
    <p:sldId id="523" r:id="rId70"/>
    <p:sldId id="531" r:id="rId71"/>
    <p:sldId id="630" r:id="rId72"/>
    <p:sldId id="653" r:id="rId73"/>
    <p:sldId id="627" r:id="rId74"/>
    <p:sldId id="629" r:id="rId75"/>
    <p:sldId id="628" r:id="rId76"/>
    <p:sldId id="617" r:id="rId77"/>
    <p:sldId id="497" r:id="rId78"/>
    <p:sldId id="476" r:id="rId79"/>
    <p:sldId id="584" r:id="rId80"/>
    <p:sldId id="585" r:id="rId81"/>
    <p:sldId id="582" r:id="rId82"/>
    <p:sldId id="586" r:id="rId83"/>
    <p:sldId id="589" r:id="rId84"/>
    <p:sldId id="526" r:id="rId85"/>
    <p:sldId id="588" r:id="rId86"/>
    <p:sldId id="601" r:id="rId87"/>
    <p:sldId id="604" r:id="rId88"/>
    <p:sldId id="525" r:id="rId89"/>
    <p:sldId id="530" r:id="rId90"/>
    <p:sldId id="605" r:id="rId91"/>
    <p:sldId id="606" r:id="rId92"/>
    <p:sldId id="609" r:id="rId93"/>
    <p:sldId id="474" r:id="rId94"/>
    <p:sldId id="475" r:id="rId95"/>
    <p:sldId id="610" r:id="rId96"/>
    <p:sldId id="612" r:id="rId97"/>
    <p:sldId id="535" r:id="rId98"/>
    <p:sldId id="613" r:id="rId99"/>
    <p:sldId id="614" r:id="rId100"/>
    <p:sldId id="615" r:id="rId101"/>
    <p:sldId id="616" r:id="rId102"/>
    <p:sldId id="620" r:id="rId103"/>
    <p:sldId id="623" r:id="rId104"/>
    <p:sldId id="621" r:id="rId105"/>
    <p:sldId id="622" r:id="rId106"/>
    <p:sldId id="624"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93"/>
    <p:restoredTop sz="73878"/>
  </p:normalViewPr>
  <p:slideViewPr>
    <p:cSldViewPr snapToGrid="0" snapToObjects="1" showGuides="1">
      <p:cViewPr>
        <p:scale>
          <a:sx n="69" d="100"/>
          <a:sy n="69" d="100"/>
        </p:scale>
        <p:origin x="1248" y="144"/>
      </p:cViewPr>
      <p:guideLst>
        <p:guide orient="horz" pos="2345"/>
        <p:guide pos="3214"/>
      </p:guideLst>
    </p:cSldViewPr>
  </p:slideViewPr>
  <p:notesTextViewPr>
    <p:cViewPr>
      <p:scale>
        <a:sx n="100" d="100"/>
        <a:sy n="100" d="100"/>
      </p:scale>
      <p:origin x="0" y="0"/>
    </p:cViewPr>
  </p:notesTextViewPr>
  <p:sorterViewPr>
    <p:cViewPr>
      <p:scale>
        <a:sx n="37" d="100"/>
        <a:sy n="37" d="100"/>
      </p:scale>
      <p:origin x="0" y="423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notesMaster" Target="notesMasters/notesMaster1.xml"/><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3/9/18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en.wikisource.org/wiki/en:Villiers,_Fran%C3%A7ois_Huet_(DNB0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Cavalry_regiments_of_the_British_Army" TargetMode="External"/><Relationship Id="rId4" Type="http://schemas.openxmlformats.org/officeDocument/2006/relationships/hyperlink" Target="https://en.wikipedia.org/wiki/British_Army" TargetMode="External"/><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Miniature, </a:t>
            </a:r>
            <a:r>
              <a:rPr lang="en-US" sz="1200" kern="1200" dirty="0" err="1" smtClean="0">
                <a:solidFill>
                  <a:schemeClr val="tx1"/>
                </a:solidFill>
                <a:effectLst/>
                <a:latin typeface="+mn-lt"/>
                <a:ea typeface="+mn-ea"/>
                <a:cs typeface="+mn-cs"/>
              </a:rPr>
              <a:t>thompson</a:t>
            </a:r>
            <a:r>
              <a:rPr lang="en-US" sz="1200" kern="1200" dirty="0" smtClean="0">
                <a:solidFill>
                  <a:schemeClr val="tx1"/>
                </a:solidFill>
                <a:effectLst/>
                <a:latin typeface="+mn-lt"/>
                <a:ea typeface="+mn-ea"/>
                <a:cs typeface="+mn-cs"/>
              </a:rPr>
              <a:t>, talking</a:t>
            </a:r>
            <a:r>
              <a:rPr lang="en-US" sz="1200" kern="1200" baseline="0" dirty="0" smtClean="0">
                <a:solidFill>
                  <a:schemeClr val="tx1"/>
                </a:solidFill>
                <a:effectLst/>
                <a:latin typeface="+mn-lt"/>
                <a:ea typeface="+mn-ea"/>
                <a:cs typeface="+mn-cs"/>
              </a:rPr>
              <a:t> about fashion: all the time means foolish/bad, doing needlework/good, being described by fashion/mixed, </a:t>
            </a:r>
            <a:r>
              <a:rPr lang="en-US" sz="1200" kern="1200" dirty="0" smtClean="0">
                <a:solidFill>
                  <a:schemeClr val="tx1"/>
                </a:solidFill>
                <a:effectLst/>
                <a:latin typeface="+mn-lt"/>
                <a:ea typeface="+mn-ea"/>
                <a:cs typeface="+mn-cs"/>
              </a:rPr>
              <a:t>clues to her own character in her letters (in terms of being a fashionable woman)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Bring back bathing, Mirror of Graces,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Shopping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Art galleries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Dancing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Conversation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Lydia tears up a bonnet, Jane steals her sister’s,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Print the quotes, call them up in extra window?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730623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161444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83612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918532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184501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1800 Robert Fellows, philanthropist, by </a:t>
            </a:r>
            <a:r>
              <a:rPr lang="en-US" dirty="0" err="1" smtClean="0"/>
              <a:t>Edridge</a:t>
            </a:r>
            <a:endParaRPr lang="en-US" dirty="0" smtClean="0"/>
          </a:p>
          <a:p>
            <a:endParaRPr lang="en-US" dirty="0" smtClean="0"/>
          </a:p>
          <a:p>
            <a:endParaRPr lang="en-US" dirty="0" smtClean="0"/>
          </a:p>
          <a:p>
            <a:r>
              <a:rPr lang="en-US" dirty="0" smtClean="0"/>
              <a:t>But the fact that he is looking for a house</a:t>
            </a:r>
            <a:r>
              <a:rPr lang="en-US" baseline="0" dirty="0" smtClean="0"/>
              <a:t> suggests a family background in trade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1254013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t>
            </a:r>
            <a:r>
              <a:rPr lang="en-US" dirty="0" smtClean="0"/>
              <a:t>From</a:t>
            </a:r>
            <a:r>
              <a:rPr lang="en-US" baseline="0" dirty="0" smtClean="0"/>
              <a:t> the letters: </a:t>
            </a:r>
            <a:r>
              <a:rPr lang="en-US" sz="1200" kern="1200" dirty="0" smtClean="0">
                <a:solidFill>
                  <a:schemeClr val="tx1"/>
                </a:solidFill>
                <a:effectLst/>
                <a:latin typeface="+mn-lt"/>
                <a:ea typeface="+mn-ea"/>
                <a:cs typeface="+mn-cs"/>
              </a:rPr>
              <a:t>Wednesday, 9 March 1814: I wear my gauze gown to-day, long sleeves and all. I shall see how they succeed, but as yet I have no reason to suppose long sleeves are allowable.)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using long sleeves is a safe bet because it was a fashion that came and went with regularity.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861534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1947142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595201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724357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23</a:t>
            </a:fld>
            <a:endParaRPr lang="en-US"/>
          </a:p>
        </p:txBody>
      </p:sp>
    </p:spTree>
    <p:extLst>
      <p:ext uri="{BB962C8B-B14F-4D97-AF65-F5344CB8AC3E}">
        <p14:creationId xmlns:p14="http://schemas.microsoft.com/office/powerpoint/2010/main" val="997906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p>
          <a:p>
            <a:endParaRPr lang="en-US" dirty="0" smtClean="0"/>
          </a:p>
          <a:p>
            <a:r>
              <a:rPr lang="en-US" dirty="0" smtClean="0"/>
              <a:t>Personally: in her letters</a:t>
            </a:r>
          </a:p>
          <a:p>
            <a:endParaRPr lang="en-US" dirty="0" smtClean="0"/>
          </a:p>
          <a:p>
            <a:r>
              <a:rPr lang="en-US" dirty="0" smtClean="0"/>
              <a:t>Of course – how did it change – her</a:t>
            </a:r>
            <a:r>
              <a:rPr lang="en-US" baseline="0" dirty="0" smtClean="0"/>
              <a:t> life aligns with one of the most revolutionary periods in fashion history.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1095107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 1800</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1612423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25</a:t>
            </a:fld>
            <a:endParaRPr lang="en-US"/>
          </a:p>
        </p:txBody>
      </p:sp>
    </p:spTree>
    <p:extLst>
      <p:ext uri="{BB962C8B-B14F-4D97-AF65-F5344CB8AC3E}">
        <p14:creationId xmlns:p14="http://schemas.microsoft.com/office/powerpoint/2010/main" val="1736254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p>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2095509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27</a:t>
            </a:fld>
            <a:endParaRPr lang="en-US"/>
          </a:p>
        </p:txBody>
      </p:sp>
    </p:spTree>
    <p:extLst>
      <p:ext uri="{BB962C8B-B14F-4D97-AF65-F5344CB8AC3E}">
        <p14:creationId xmlns:p14="http://schemas.microsoft.com/office/powerpoint/2010/main" val="155502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pPr algn="l"/>
            <a:endParaRPr lang="en-US" sz="1050" dirty="0" smtClean="0"/>
          </a:p>
          <a:p>
            <a:pPr algn="l"/>
            <a:r>
              <a:rPr lang="en-US" sz="1050" dirty="0" smtClean="0"/>
              <a:t>The Assembly Rooms, Northanger Abbey</a:t>
            </a:r>
          </a:p>
          <a:p>
            <a:pPr algn="l"/>
            <a:endParaRPr lang="en-US" sz="105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t>Pierce Egan, </a:t>
            </a:r>
            <a:r>
              <a:rPr lang="en-US" sz="1050" i="1" dirty="0" smtClean="0"/>
              <a:t>Walks Through Bath</a:t>
            </a:r>
            <a:r>
              <a:rPr lang="en-US" sz="1050" dirty="0" smtClean="0"/>
              <a:t>, 1819</a:t>
            </a:r>
          </a:p>
          <a:p>
            <a:endParaRPr lang="en-US" sz="1050" dirty="0" smtClean="0"/>
          </a:p>
          <a:p>
            <a:r>
              <a:rPr lang="en-US" sz="1050" dirty="0" smtClean="0"/>
              <a:t>Here, salutary rules exclude all those Whom no </a:t>
            </a:r>
            <a:r>
              <a:rPr lang="en-US" sz="1050" i="1" dirty="0" smtClean="0"/>
              <a:t>one hears of</a:t>
            </a:r>
            <a:r>
              <a:rPr lang="en-US" sz="1050" dirty="0" smtClean="0"/>
              <a:t>, </a:t>
            </a:r>
          </a:p>
          <a:p>
            <a:r>
              <a:rPr lang="en-US" sz="1050" dirty="0" smtClean="0"/>
              <a:t>and whom no </a:t>
            </a:r>
            <a:r>
              <a:rPr lang="en-US" sz="1050" i="1" dirty="0" smtClean="0"/>
              <a:t>one knows</a:t>
            </a:r>
            <a:r>
              <a:rPr lang="en-US" sz="1050" dirty="0" smtClean="0"/>
              <a:t>;</a:t>
            </a:r>
          </a:p>
          <a:p>
            <a:r>
              <a:rPr lang="en-US" sz="1050" dirty="0" smtClean="0"/>
              <a:t>That no plebian </a:t>
            </a:r>
            <a:r>
              <a:rPr lang="en-US" sz="1050" i="1" dirty="0" smtClean="0"/>
              <a:t>breathings</a:t>
            </a:r>
            <a:r>
              <a:rPr lang="en-US" sz="1050" dirty="0" smtClean="0"/>
              <a:t> may infect An atmosphere at all times so select;</a:t>
            </a:r>
          </a:p>
          <a:p>
            <a:r>
              <a:rPr lang="en-US" sz="1050" dirty="0" smtClean="0"/>
              <a:t>No bankers’ clerks these splendid realms invade;</a:t>
            </a:r>
          </a:p>
          <a:p>
            <a:r>
              <a:rPr lang="en-US" sz="1050" i="1" dirty="0" smtClean="0"/>
              <a:t>No</a:t>
            </a:r>
            <a:r>
              <a:rPr lang="en-US" sz="1050" dirty="0" smtClean="0"/>
              <a:t> FOLKS </a:t>
            </a:r>
            <a:r>
              <a:rPr lang="en-US" sz="1050" i="1" dirty="0" smtClean="0"/>
              <a:t>who carry on a retail trade</a:t>
            </a:r>
            <a:r>
              <a:rPr lang="en-US" sz="1050" dirty="0" smtClean="0"/>
              <a:t>;</a:t>
            </a:r>
          </a:p>
          <a:p>
            <a:r>
              <a:rPr lang="en-US" sz="1050" dirty="0" smtClean="0"/>
              <a:t>No actors by profession must appear To act their parts, or speak their speeches here;</a:t>
            </a:r>
          </a:p>
          <a:p>
            <a:r>
              <a:rPr lang="en-US" sz="1050" dirty="0" smtClean="0"/>
              <a:t>Yet even here, amid the crowds you view,</a:t>
            </a:r>
          </a:p>
          <a:p>
            <a:r>
              <a:rPr lang="en-US" sz="1050" dirty="0" err="1" smtClean="0"/>
              <a:t>’Tis</a:t>
            </a:r>
            <a:r>
              <a:rPr lang="en-US" sz="1050" dirty="0" smtClean="0"/>
              <a:t> sometimes difficult to tell WHO’S WHO.”</a:t>
            </a:r>
          </a:p>
          <a:p>
            <a:pPr algn="l"/>
            <a:endParaRPr lang="en-US" sz="1050"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29</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cues for the initiated were many: fashion certainly, but also specific manners, knowledgeable, or at least interesting, conversation, and grace in movement. </a:t>
            </a:r>
          </a:p>
          <a:p>
            <a:r>
              <a:rPr lang="en-US" sz="1200" kern="1200" dirty="0" smtClean="0">
                <a:solidFill>
                  <a:schemeClr val="tx1"/>
                </a:solidFill>
                <a:effectLst/>
                <a:latin typeface="+mn-lt"/>
                <a:ea typeface="+mn-ea"/>
                <a:cs typeface="+mn-cs"/>
              </a:rPr>
              <a:t>That elegance,</a:t>
            </a:r>
            <a:r>
              <a:rPr lang="en-US" sz="1200" kern="1200" baseline="0" dirty="0" smtClean="0">
                <a:solidFill>
                  <a:schemeClr val="tx1"/>
                </a:solidFill>
                <a:effectLst/>
                <a:latin typeface="+mn-lt"/>
                <a:ea typeface="+mn-ea"/>
                <a:cs typeface="+mn-cs"/>
              </a:rPr>
              <a:t> that air was being redefined as something more “natural” in the years after the turn of the century as Elizabeth Elliot notes.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it continued</a:t>
            </a:r>
            <a:r>
              <a:rPr lang="en-US" sz="1200" kern="1200" baseline="0" dirty="0" smtClean="0">
                <a:solidFill>
                  <a:schemeClr val="tx1"/>
                </a:solidFill>
                <a:effectLst/>
                <a:latin typeface="+mn-lt"/>
                <a:ea typeface="+mn-ea"/>
                <a:cs typeface="+mn-cs"/>
              </a:rPr>
              <a:t> to be </a:t>
            </a:r>
            <a:r>
              <a:rPr lang="en-US" sz="1200" kern="1200" dirty="0" smtClean="0">
                <a:solidFill>
                  <a:schemeClr val="tx1"/>
                </a:solidFill>
                <a:effectLst/>
                <a:latin typeface="+mn-lt"/>
                <a:ea typeface="+mn-ea"/>
                <a:cs typeface="+mn-cs"/>
              </a:rPr>
              <a:t>cultivated in years of dance lessons, or acquired more quickly once a fortune in textile manufacturing was made.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30</a:t>
            </a:fld>
            <a:endParaRPr lang="en-US"/>
          </a:p>
        </p:txBody>
      </p:sp>
    </p:spTree>
    <p:extLst>
      <p:ext uri="{BB962C8B-B14F-4D97-AF65-F5344CB8AC3E}">
        <p14:creationId xmlns:p14="http://schemas.microsoft.com/office/powerpoint/2010/main" val="667328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Caroline Bingley says, a true lady must have “a certain something in her air.” That grace of movement was cultivated in years of dance lessons (a </a:t>
            </a:r>
            <a:r>
              <a:rPr lang="en-US" sz="1200" kern="1200" dirty="0" err="1" smtClean="0">
                <a:solidFill>
                  <a:schemeClr val="tx1"/>
                </a:solidFill>
                <a:effectLst/>
                <a:latin typeface="+mn-lt"/>
                <a:ea typeface="+mn-ea"/>
                <a:cs typeface="+mn-cs"/>
              </a:rPr>
              <a:t>requiredpart</a:t>
            </a:r>
            <a:r>
              <a:rPr lang="en-US" sz="1200" kern="1200" baseline="0" dirty="0" smtClean="0">
                <a:solidFill>
                  <a:schemeClr val="tx1"/>
                </a:solidFill>
                <a:effectLst/>
                <a:latin typeface="+mn-lt"/>
                <a:ea typeface="+mn-ea"/>
                <a:cs typeface="+mn-cs"/>
              </a:rPr>
              <a:t> of an upper class education)</a:t>
            </a:r>
            <a:r>
              <a:rPr lang="en-US" sz="1200" kern="1200" dirty="0" smtClean="0">
                <a:solidFill>
                  <a:schemeClr val="tx1"/>
                </a:solidFill>
                <a:effectLst/>
                <a:latin typeface="+mn-lt"/>
                <a:ea typeface="+mn-ea"/>
                <a:cs typeface="+mn-cs"/>
              </a:rPr>
              <a:t>, or acquired more quickly once a fortune in textile manufacturing was made.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904678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Bobbin about</a:t>
            </a:r>
            <a:r>
              <a:rPr lang="en-US" sz="1200" kern="1200" baseline="0" dirty="0" smtClean="0">
                <a:solidFill>
                  <a:schemeClr val="tx1"/>
                </a:solidFill>
                <a:latin typeface="+mn-lt"/>
                <a:ea typeface="+mn-ea"/>
                <a:cs typeface="+mn-cs"/>
              </a:rPr>
              <a:t> the Fiddle – A Family Rehearsal of Quadrille Dancing, or Polishing for a trip to Margate.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Stipple engraving by William Blake, with etching and mezzotint – printed in </a:t>
            </a:r>
            <a:r>
              <a:rPr lang="en-US" sz="1200" b="0" i="0" kern="1200" dirty="0" err="1" smtClean="0">
                <a:solidFill>
                  <a:schemeClr val="tx1"/>
                </a:solidFill>
                <a:effectLst/>
                <a:latin typeface="+mn-lt"/>
                <a:ea typeface="+mn-ea"/>
                <a:cs typeface="+mn-cs"/>
              </a:rPr>
              <a:t>colours</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coloured</a:t>
            </a:r>
            <a:r>
              <a:rPr lang="en-US" sz="1200" b="0" i="0" kern="1200" dirty="0" smtClean="0">
                <a:solidFill>
                  <a:schemeClr val="tx1"/>
                </a:solidFill>
                <a:effectLst/>
                <a:latin typeface="+mn-lt"/>
                <a:ea typeface="+mn-ea"/>
                <a:cs typeface="+mn-cs"/>
              </a:rPr>
              <a:t> by hand.</a:t>
            </a:r>
          </a:p>
          <a:p>
            <a:r>
              <a:rPr lang="en-US" sz="1200" b="0" i="0" kern="1200" dirty="0" err="1" smtClean="0">
                <a:solidFill>
                  <a:schemeClr val="tx1"/>
                </a:solidFill>
                <a:effectLst/>
                <a:latin typeface="+mn-lt"/>
                <a:ea typeface="+mn-ea"/>
                <a:cs typeface="+mn-cs"/>
              </a:rPr>
              <a:t>Mrs.Q</a:t>
            </a:r>
            <a:r>
              <a:rPr lang="en-US" sz="1200" b="0" i="0" kern="1200" dirty="0" smtClean="0">
                <a:solidFill>
                  <a:schemeClr val="tx1"/>
                </a:solidFill>
                <a:effectLst/>
                <a:latin typeface="+mn-lt"/>
                <a:ea typeface="+mn-ea"/>
                <a:cs typeface="+mn-cs"/>
              </a:rPr>
              <a:t> is probably the best known decorative print executed by William Blake, primarily due to the large number of facsimile reproduction impressions which were printed of this image in 1806. William Blake’s engraving is based upon a portrait by </a:t>
            </a:r>
            <a:r>
              <a:rPr lang="en-US" sz="1200" b="0" i="0" u="none" strike="noStrike" kern="1200" dirty="0" smtClean="0">
                <a:solidFill>
                  <a:schemeClr val="tx1"/>
                </a:solidFill>
                <a:effectLst/>
                <a:latin typeface="+mn-lt"/>
                <a:ea typeface="+mn-ea"/>
                <a:cs typeface="+mn-cs"/>
                <a:hlinkClick r:id="rId3" tooltip="s:en:Villiers, François Huet (DNB00)"/>
              </a:rPr>
              <a:t>Francois Huet Villiers</a:t>
            </a:r>
            <a:r>
              <a:rPr lang="en-US" sz="1200" b="0" i="0" u="none" strike="noStrike" kern="1200" dirty="0" smtClean="0">
                <a:solidFill>
                  <a:schemeClr val="tx1"/>
                </a:solidFill>
                <a:effectLst/>
                <a:latin typeface="+mn-lt"/>
                <a:ea typeface="+mn-ea"/>
                <a:cs typeface="+mn-cs"/>
              </a:rPr>
              <a:t> (d. 1813)</a:t>
            </a:r>
            <a:r>
              <a:rPr lang="en-US" sz="1200" b="0" i="0" kern="1200" dirty="0" smtClean="0">
                <a:solidFill>
                  <a:schemeClr val="tx1"/>
                </a:solidFill>
                <a:effectLst/>
                <a:latin typeface="+mn-lt"/>
                <a:ea typeface="+mn-ea"/>
                <a:cs typeface="+mn-cs"/>
              </a:rPr>
              <a:t>. The subject of </a:t>
            </a:r>
            <a:r>
              <a:rPr lang="en-US" sz="1200" b="0" i="0" kern="1200" dirty="0" err="1" smtClean="0">
                <a:solidFill>
                  <a:schemeClr val="tx1"/>
                </a:solidFill>
                <a:effectLst/>
                <a:latin typeface="+mn-lt"/>
                <a:ea typeface="+mn-ea"/>
                <a:cs typeface="+mn-cs"/>
              </a:rPr>
              <a:t>Mrs.Q</a:t>
            </a:r>
            <a:r>
              <a:rPr lang="en-US" sz="1200" b="0" i="0" kern="1200" dirty="0" smtClean="0">
                <a:solidFill>
                  <a:schemeClr val="tx1"/>
                </a:solidFill>
                <a:effectLst/>
                <a:latin typeface="+mn-lt"/>
                <a:ea typeface="+mn-ea"/>
                <a:cs typeface="+mn-cs"/>
              </a:rPr>
              <a:t> is Harriet Quentin, the wife of colonel Quentin and mistress to George IV when Prince Regent. The view in the background is thought to be the Thames at Eton, with the college chapel beyond. The miniature portraitist Villiers had died in 1813, thus this portrait must have had been drawn or painted at least seven years prior to the publication of this plate.</a:t>
            </a:r>
          </a:p>
          <a:p>
            <a:r>
              <a:rPr lang="en-US" dirty="0" smtClean="0"/>
              <a:t>“</a:t>
            </a:r>
            <a:r>
              <a:rPr lang="en-US" sz="1200" kern="1200" dirty="0" smtClean="0">
                <a:solidFill>
                  <a:schemeClr val="tx1"/>
                </a:solidFill>
                <a:effectLst/>
                <a:latin typeface="+mn-lt"/>
                <a:ea typeface="+mn-ea"/>
                <a:cs typeface="+mn-cs"/>
              </a:rPr>
              <a:t>Henry and I went to the exhibition in Spring Gardens. It is not thought a good collection, but I was very well pleased, particularly (pray tell Fanny) with a small portrait of Mrs. Bingley, excessively like her.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66984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see the novels? How did Austen see her characters? How did her readers see them?</a:t>
            </a:r>
          </a:p>
          <a:p>
            <a:r>
              <a:rPr lang="en-US" dirty="0" smtClean="0"/>
              <a:t>one area</a:t>
            </a:r>
            <a:r>
              <a:rPr lang="en-US" baseline="0" dirty="0" smtClean="0"/>
              <a:t> where Austin’s economy of language is so visible is in talking of fashion.</a:t>
            </a:r>
            <a:endParaRPr lang="en-US" dirty="0" smtClean="0"/>
          </a:p>
          <a:p>
            <a:r>
              <a:rPr lang="en-US" dirty="0" smtClean="0"/>
              <a:t>What kinds of characters talk about fashion?</a:t>
            </a:r>
          </a:p>
          <a:p>
            <a:r>
              <a:rPr lang="en-US" dirty="0" smtClean="0"/>
              <a:t>Who is described in terms of their clothing?</a:t>
            </a:r>
          </a:p>
          <a:p>
            <a:r>
              <a:rPr lang="en-US" dirty="0" smtClean="0"/>
              <a:t>And</a:t>
            </a:r>
            <a:r>
              <a:rPr lang="en-US" baseline="0" dirty="0" smtClean="0"/>
              <a:t> when is this not so?</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297719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34</a:t>
            </a:fld>
            <a:endParaRPr lang="en-US"/>
          </a:p>
        </p:txBody>
      </p:sp>
    </p:spTree>
    <p:extLst>
      <p:ext uri="{BB962C8B-B14F-4D97-AF65-F5344CB8AC3E}">
        <p14:creationId xmlns:p14="http://schemas.microsoft.com/office/powerpoint/2010/main" val="556606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Keeping up with the subtle changes in the latest fashions was one way to indicate that you were among the genteel. As important, perhaps more important, was the ability to converse intelligently on a variety of topics. Both aspirations were served by magazines like</a:t>
            </a:r>
            <a:endParaRPr lang="en-US" dirty="0" smtClean="0"/>
          </a:p>
          <a:p>
            <a:r>
              <a:rPr lang="en-US" sz="1200" kern="1200" dirty="0" smtClean="0">
                <a:solidFill>
                  <a:schemeClr val="tx1"/>
                </a:solidFill>
                <a:effectLst/>
                <a:latin typeface="+mn-lt"/>
                <a:ea typeface="+mn-ea"/>
                <a:cs typeface="+mn-cs"/>
              </a:rPr>
              <a:t>Ackerman’s, or to give it its full name “The Repository of Arts, Literature, Commerce, Manufactures, Fashions, and Politics” (it also included reviews of music and examples of furniture, interior design, and public buildings or businesses) provided hand-</a:t>
            </a:r>
            <a:r>
              <a:rPr lang="en-US" sz="1200" kern="1200" dirty="0" err="1" smtClean="0">
                <a:solidFill>
                  <a:schemeClr val="tx1"/>
                </a:solidFill>
                <a:effectLst/>
                <a:latin typeface="+mn-lt"/>
                <a:ea typeface="+mn-ea"/>
                <a:cs typeface="+mn-cs"/>
              </a:rPr>
              <a:t>watercoloured</a:t>
            </a:r>
            <a:r>
              <a:rPr lang="en-US" sz="1200" kern="1200" dirty="0" smtClean="0">
                <a:solidFill>
                  <a:schemeClr val="tx1"/>
                </a:solidFill>
                <a:effectLst/>
                <a:latin typeface="+mn-lt"/>
                <a:ea typeface="+mn-ea"/>
                <a:cs typeface="+mn-cs"/>
              </a:rPr>
              <a:t> fashion plates with specific descriptions, and general descriptions of fashion trends.</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35</a:t>
            </a:fld>
            <a:endParaRPr lang="en-US"/>
          </a:p>
        </p:txBody>
      </p:sp>
    </p:spTree>
    <p:extLst>
      <p:ext uri="{BB962C8B-B14F-4D97-AF65-F5344CB8AC3E}">
        <p14:creationId xmlns:p14="http://schemas.microsoft.com/office/powerpoint/2010/main" val="345367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36</a:t>
            </a:fld>
            <a:endParaRPr lang="en-US"/>
          </a:p>
        </p:txBody>
      </p:sp>
    </p:spTree>
    <p:extLst>
      <p:ext uri="{BB962C8B-B14F-4D97-AF65-F5344CB8AC3E}">
        <p14:creationId xmlns:p14="http://schemas.microsoft.com/office/powerpoint/2010/main" val="508185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La Belle Assemblée</a:t>
            </a:r>
            <a:r>
              <a:rPr lang="en-US" sz="1200" kern="1200" dirty="0" smtClean="0">
                <a:solidFill>
                  <a:schemeClr val="tx1"/>
                </a:solidFill>
                <a:effectLst/>
                <a:latin typeface="+mn-lt"/>
                <a:ea typeface="+mn-ea"/>
                <a:cs typeface="+mn-cs"/>
              </a:rPr>
              <a:t> (which we know Austen’s niece Fanny Knight received – at least, there is one issue of 1814 known to be hers),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37</a:t>
            </a:fld>
            <a:endParaRPr lang="en-US"/>
          </a:p>
        </p:txBody>
      </p:sp>
    </p:spTree>
    <p:extLst>
      <p:ext uri="{BB962C8B-B14F-4D97-AF65-F5344CB8AC3E}">
        <p14:creationId xmlns:p14="http://schemas.microsoft.com/office/powerpoint/2010/main" val="806882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Austen frequently shows evidence, in her letters, that she</a:t>
            </a:r>
            <a:r>
              <a:rPr lang="en-US" sz="1200" kern="1200" baseline="0" dirty="0" smtClean="0">
                <a:solidFill>
                  <a:schemeClr val="tx1"/>
                </a:solidFill>
                <a:effectLst/>
                <a:latin typeface="+mn-lt"/>
                <a:ea typeface="+mn-ea"/>
                <a:cs typeface="+mn-cs"/>
              </a:rPr>
              <a:t> was aware of, and assiduously adopting, the most recent fashion changes. </a:t>
            </a:r>
            <a:r>
              <a:rPr lang="en-US" sz="1200" kern="1200" dirty="0" smtClean="0">
                <a:solidFill>
                  <a:schemeClr val="tx1"/>
                </a:solidFill>
                <a:effectLst/>
                <a:latin typeface="+mn-lt"/>
                <a:ea typeface="+mn-ea"/>
                <a:cs typeface="+mn-cs"/>
              </a:rPr>
              <a:t>When she suggested that her velvet pelisse would remain fashionable with just a bit of alteration she would have been happy to have that confirmed in </a:t>
            </a:r>
            <a:r>
              <a:rPr lang="en-US" sz="1200" i="1" kern="1200" dirty="0" smtClean="0">
                <a:solidFill>
                  <a:schemeClr val="tx1"/>
                </a:solidFill>
                <a:effectLst/>
                <a:latin typeface="+mn-lt"/>
                <a:ea typeface="+mn-ea"/>
                <a:cs typeface="+mn-cs"/>
              </a:rPr>
              <a:t>La Belle Assemblée</a:t>
            </a:r>
            <a:r>
              <a:rPr lang="en-US" sz="1200" kern="1200" dirty="0" smtClean="0">
                <a:solidFill>
                  <a:schemeClr val="tx1"/>
                </a:solidFill>
                <a:effectLst/>
                <a:latin typeface="+mn-lt"/>
                <a:ea typeface="+mn-ea"/>
                <a:cs typeface="+mn-cs"/>
              </a:rPr>
              <a:t> in October 1808. </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38</a:t>
            </a:fld>
            <a:endParaRPr lang="en-US"/>
          </a:p>
        </p:txBody>
      </p:sp>
    </p:spTree>
    <p:extLst>
      <p:ext uri="{BB962C8B-B14F-4D97-AF65-F5344CB8AC3E}">
        <p14:creationId xmlns:p14="http://schemas.microsoft.com/office/powerpoint/2010/main" val="199770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even if she did not have access to that issue of the magazine, so-called “scissor editors” were happy to clip that description and include it in their weekly newspapers shortly thereafter. You can find the exact same description for the fashions in at least these six. Nor was this information limited to England. Ackermann’s could be subscribed to from cities around the world.</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39</a:t>
            </a:fld>
            <a:endParaRPr lang="en-US"/>
          </a:p>
        </p:txBody>
      </p:sp>
    </p:spTree>
    <p:extLst>
      <p:ext uri="{BB962C8B-B14F-4D97-AF65-F5344CB8AC3E}">
        <p14:creationId xmlns:p14="http://schemas.microsoft.com/office/powerpoint/2010/main" val="173476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40</a:t>
            </a:fld>
            <a:endParaRPr lang="en-US"/>
          </a:p>
        </p:txBody>
      </p:sp>
    </p:spTree>
    <p:extLst>
      <p:ext uri="{BB962C8B-B14F-4D97-AF65-F5344CB8AC3E}">
        <p14:creationId xmlns:p14="http://schemas.microsoft.com/office/powerpoint/2010/main" val="371606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But as Jane </a:t>
            </a:r>
            <a:r>
              <a:rPr lang="en-US" dirty="0" err="1" smtClean="0"/>
              <a:t>Ashelford</a:t>
            </a:r>
            <a:r>
              <a:rPr lang="en-US" dirty="0" smtClean="0"/>
              <a:t> reminds us, the narrative of French women throwing off their</a:t>
            </a:r>
            <a:r>
              <a:rPr lang="en-US" baseline="0" dirty="0" smtClean="0"/>
              <a:t> clothes and wearing undergarments inspired by neoclassicism is appealing but simplistic. </a:t>
            </a:r>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and indigo,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42</a:t>
            </a:fld>
            <a:endParaRPr lang="en-US"/>
          </a:p>
        </p:txBody>
      </p:sp>
    </p:spTree>
    <p:extLst>
      <p:ext uri="{BB962C8B-B14F-4D97-AF65-F5344CB8AC3E}">
        <p14:creationId xmlns:p14="http://schemas.microsoft.com/office/powerpoint/2010/main" val="1735543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travel already being felt in 18</a:t>
            </a:r>
            <a:r>
              <a:rPr lang="en-US" baseline="30000" dirty="0" smtClean="0"/>
              <a:t>th</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43</a:t>
            </a:fld>
            <a:endParaRPr lang="en-US"/>
          </a:p>
        </p:txBody>
      </p:sp>
    </p:spTree>
    <p:extLst>
      <p:ext uri="{BB962C8B-B14F-4D97-AF65-F5344CB8AC3E}">
        <p14:creationId xmlns:p14="http://schemas.microsoft.com/office/powerpoint/2010/main" val="79127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things that make it easy</a:t>
            </a:r>
            <a:r>
              <a:rPr lang="en-US" baseline="0" dirty="0" smtClean="0"/>
              <a:t> to miss </a:t>
            </a:r>
            <a:r>
              <a:rPr lang="en-US" dirty="0" smtClean="0"/>
              <a:t>Words, especially fashion-related</a:t>
            </a:r>
            <a:r>
              <a:rPr lang="en-US" baseline="0" dirty="0" smtClean="0"/>
              <a:t> words, have </a:t>
            </a:r>
            <a:r>
              <a:rPr lang="en-US" dirty="0" smtClean="0"/>
              <a:t>different meanings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a:t>
            </a:fld>
            <a:endParaRPr lang="en-US"/>
          </a:p>
        </p:txBody>
      </p:sp>
    </p:spTree>
    <p:extLst>
      <p:ext uri="{BB962C8B-B14F-4D97-AF65-F5344CB8AC3E}">
        <p14:creationId xmlns:p14="http://schemas.microsoft.com/office/powerpoint/2010/main" val="855283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Globalization of textile manufacture: raw</a:t>
            </a:r>
            <a:r>
              <a:rPr lang="en-US" baseline="0" dirty="0" smtClean="0"/>
              <a:t> cotton from the Americas, muslin/mull from India dyed white with indigo from the West Indies, then turned into a gown by Marie Antoinette’s dressmaker Rose </a:t>
            </a:r>
            <a:r>
              <a:rPr lang="en-US" baseline="0" dirty="0" err="1" smtClean="0"/>
              <a:t>Bertin</a:t>
            </a:r>
            <a:r>
              <a:rPr lang="en-US" baseline="0" dirty="0" smtClean="0"/>
              <a:t>, adopted shortly thereafter by Georgiana, Duchess of Devonshire (1784). The impact of</a:t>
            </a:r>
            <a:r>
              <a:rPr lang="en-US" sz="1200" kern="1200" dirty="0" smtClean="0">
                <a:solidFill>
                  <a:schemeClr val="tx1"/>
                </a:solidFill>
                <a:effectLst/>
                <a:latin typeface="+mn-lt"/>
                <a:ea typeface="+mn-ea"/>
                <a:cs typeface="+mn-cs"/>
              </a:rPr>
              <a:t> Georgiana's revolutionary trip to the concert and the association of the chemise with Marie Antoinette and the West Indies complicate less nuanced accounts.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44</a:t>
            </a:fld>
            <a:endParaRPr lang="en-US"/>
          </a:p>
        </p:txBody>
      </p:sp>
    </p:spTree>
    <p:extLst>
      <p:ext uri="{BB962C8B-B14F-4D97-AF65-F5344CB8AC3E}">
        <p14:creationId xmlns:p14="http://schemas.microsoft.com/office/powerpoint/2010/main" val="113301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book in England which dealt with classical dress and one which the artist admitted was no scholarly; it was a work,</a:t>
            </a:r>
            <a:r>
              <a:rPr lang="en-US" baseline="0" dirty="0" smtClean="0"/>
              <a:t> stated Hope, that aimed not to advance erudition but only to promote taste. Intended for artists, theatre designers, and for members of the general public</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45</a:t>
            </a:fld>
            <a:endParaRPr lang="en-US"/>
          </a:p>
        </p:txBody>
      </p:sp>
    </p:spTree>
    <p:extLst>
      <p:ext uri="{BB962C8B-B14F-4D97-AF65-F5344CB8AC3E}">
        <p14:creationId xmlns:p14="http://schemas.microsoft.com/office/powerpoint/2010/main" val="1746706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909421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Masquerade as a place to experiment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47</a:t>
            </a:fld>
            <a:endParaRPr lang="en-US"/>
          </a:p>
        </p:txBody>
      </p:sp>
    </p:spTree>
    <p:extLst>
      <p:ext uri="{BB962C8B-B14F-4D97-AF65-F5344CB8AC3E}">
        <p14:creationId xmlns:p14="http://schemas.microsoft.com/office/powerpoint/2010/main" val="72798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IV, Scene 3 of William Shakespeare's </a:t>
            </a:r>
            <a:r>
              <a:rPr lang="en-US" i="1" dirty="0" smtClean="0"/>
              <a:t>Twelfth Night, </a:t>
            </a:r>
            <a:r>
              <a:rPr lang="en-US" i="1" dirty="0" err="1" smtClean="0"/>
              <a:t>Cesario</a:t>
            </a:r>
            <a:r>
              <a:rPr lang="en-US" i="1" dirty="0" smtClean="0"/>
              <a:t>, 1796</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48</a:t>
            </a:fld>
            <a:endParaRPr lang="en-US"/>
          </a:p>
        </p:txBody>
      </p:sp>
    </p:spTree>
    <p:extLst>
      <p:ext uri="{BB962C8B-B14F-4D97-AF65-F5344CB8AC3E}">
        <p14:creationId xmlns:p14="http://schemas.microsoft.com/office/powerpoint/2010/main" val="33456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49</a:t>
            </a:fld>
            <a:endParaRPr lang="en-US"/>
          </a:p>
        </p:txBody>
      </p:sp>
    </p:spTree>
    <p:extLst>
      <p:ext uri="{BB962C8B-B14F-4D97-AF65-F5344CB8AC3E}">
        <p14:creationId xmlns:p14="http://schemas.microsoft.com/office/powerpoint/2010/main" val="1026859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52)</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1267469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pPr algn="r"/>
            <a:r>
              <a:rPr lang="en-US" sz="1200" i="1" dirty="0" smtClean="0"/>
              <a:t>Mirror of Graces, </a:t>
            </a:r>
            <a:r>
              <a:rPr lang="en-US" sz="1200" dirty="0" smtClean="0"/>
              <a:t> 1811 (p. 52)</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51</a:t>
            </a:fld>
            <a:endParaRPr lang="en-US"/>
          </a:p>
        </p:txBody>
      </p:sp>
    </p:spTree>
    <p:extLst>
      <p:ext uri="{BB962C8B-B14F-4D97-AF65-F5344CB8AC3E}">
        <p14:creationId xmlns:p14="http://schemas.microsoft.com/office/powerpoint/2010/main" val="220968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52</a:t>
            </a:fld>
            <a:endParaRPr lang="en-US"/>
          </a:p>
        </p:txBody>
      </p:sp>
    </p:spTree>
    <p:extLst>
      <p:ext uri="{BB962C8B-B14F-4D97-AF65-F5344CB8AC3E}">
        <p14:creationId xmlns:p14="http://schemas.microsoft.com/office/powerpoint/2010/main" val="1480180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53</a:t>
            </a:fld>
            <a:endParaRPr lang="en-US"/>
          </a:p>
        </p:txBody>
      </p:sp>
    </p:spTree>
    <p:extLst>
      <p:ext uri="{BB962C8B-B14F-4D97-AF65-F5344CB8AC3E}">
        <p14:creationId xmlns:p14="http://schemas.microsoft.com/office/powerpoint/2010/main" val="212148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things that make it easy</a:t>
            </a:r>
            <a:r>
              <a:rPr lang="en-US" baseline="0" dirty="0" smtClean="0"/>
              <a:t> to miss </a:t>
            </a:r>
            <a:r>
              <a:rPr lang="en-US" dirty="0" smtClean="0"/>
              <a:t>Words, especially fashion-related</a:t>
            </a:r>
            <a:r>
              <a:rPr lang="en-US" baseline="0" dirty="0" smtClean="0"/>
              <a:t> words, have </a:t>
            </a:r>
            <a:r>
              <a:rPr lang="en-US" dirty="0" smtClean="0"/>
              <a:t>different meanings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a:t>
            </a:fld>
            <a:endParaRPr lang="en-US"/>
          </a:p>
        </p:txBody>
      </p:sp>
    </p:spTree>
    <p:extLst>
      <p:ext uri="{BB962C8B-B14F-4D97-AF65-F5344CB8AC3E}">
        <p14:creationId xmlns:p14="http://schemas.microsoft.com/office/powerpoint/2010/main" val="2016981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54</a:t>
            </a:fld>
            <a:endParaRPr lang="en-US"/>
          </a:p>
        </p:txBody>
      </p:sp>
    </p:spTree>
    <p:extLst>
      <p:ext uri="{BB962C8B-B14F-4D97-AF65-F5344CB8AC3E}">
        <p14:creationId xmlns:p14="http://schemas.microsoft.com/office/powerpoint/2010/main" val="13288503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1814 “take care of yourself</a:t>
            </a:r>
            <a:r>
              <a:rPr lang="en-US" baseline="0" dirty="0" smtClean="0"/>
              <a:t> and do not be trampled to death in running after the emperor [Tsar Alexander I]</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55</a:t>
            </a:fld>
            <a:endParaRPr lang="en-US"/>
          </a:p>
        </p:txBody>
      </p:sp>
    </p:spTree>
    <p:extLst>
      <p:ext uri="{BB962C8B-B14F-4D97-AF65-F5344CB8AC3E}">
        <p14:creationId xmlns:p14="http://schemas.microsoft.com/office/powerpoint/2010/main" val="1686502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56</a:t>
            </a:fld>
            <a:endParaRPr lang="en-US"/>
          </a:p>
        </p:txBody>
      </p:sp>
    </p:spTree>
    <p:extLst>
      <p:ext uri="{BB962C8B-B14F-4D97-AF65-F5344CB8AC3E}">
        <p14:creationId xmlns:p14="http://schemas.microsoft.com/office/powerpoint/2010/main" val="14887161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1397277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she had brothers in the Navy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shows</a:t>
            </a:r>
            <a:r>
              <a:rPr lang="en-US" baseline="0" dirty="0" smtClean="0"/>
              <a:t> nautical influence - </a:t>
            </a:r>
            <a:r>
              <a:rPr lang="en-US" dirty="0" smtClean="0"/>
              <a:t>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459075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England was at war for almost all of Austen’s life. </a:t>
            </a:r>
          </a:p>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1443508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Brummel – Prince Regent’s regiment – consulted on uniform: </a:t>
            </a:r>
            <a:r>
              <a:rPr lang="en-US" dirty="0" smtClean="0"/>
              <a:t>The </a:t>
            </a:r>
            <a:r>
              <a:rPr lang="en-US" b="1" dirty="0" smtClean="0"/>
              <a:t>10th Royal Hussars (Prince of Wales's Own)</a:t>
            </a:r>
            <a:r>
              <a:rPr lang="en-US" dirty="0" smtClean="0"/>
              <a:t> was a </a:t>
            </a:r>
            <a:r>
              <a:rPr lang="en-US" dirty="0" smtClean="0">
                <a:hlinkClick r:id="rId3" tooltip="Cavalry regiments of the British Army"/>
              </a:rPr>
              <a:t>cavalry regiment</a:t>
            </a:r>
            <a:r>
              <a:rPr lang="en-US" dirty="0" smtClean="0"/>
              <a:t> of the </a:t>
            </a:r>
            <a:r>
              <a:rPr lang="en-US" dirty="0" smtClean="0">
                <a:hlinkClick r:id="rId4" tooltip="British Army"/>
              </a:rPr>
              <a:t>British Army</a:t>
            </a:r>
            <a:r>
              <a:rPr lang="en-US" dirty="0" smtClean="0"/>
              <a:t> from 1715 to 1969.</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60</a:t>
            </a:fld>
            <a:endParaRPr lang="en-US"/>
          </a:p>
        </p:txBody>
      </p:sp>
    </p:spTree>
    <p:extLst>
      <p:ext uri="{BB962C8B-B14F-4D97-AF65-F5344CB8AC3E}">
        <p14:creationId xmlns:p14="http://schemas.microsoft.com/office/powerpoint/2010/main" val="1709584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a:t>
            </a:r>
            <a:r>
              <a:rPr lang="en-US" dirty="0" err="1" smtClean="0"/>
              <a:t>Sharples</a:t>
            </a:r>
            <a:r>
              <a:rPr lang="en-US" baseline="0" dirty="0" smtClean="0"/>
              <a:t> s</a:t>
            </a:r>
            <a:r>
              <a:rPr lang="en-US" dirty="0" smtClean="0"/>
              <a:t>hows examples of all </a:t>
            </a:r>
            <a:r>
              <a:rPr lang="en-US" dirty="0" err="1" smtClean="0"/>
              <a:t>mens</a:t>
            </a:r>
            <a:r>
              <a:rPr lang="en-US" dirty="0" smtClean="0"/>
              <a:t> options. The older gentleman on the left wears</a:t>
            </a:r>
            <a:r>
              <a:rPr lang="en-US" baseline="0" dirty="0" smtClean="0"/>
              <a:t> grey/light silk breeches, the army men are in their uniforms with pantaloons,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62</a:t>
            </a:fld>
            <a:endParaRPr lang="en-US"/>
          </a:p>
        </p:txBody>
      </p:sp>
    </p:spTree>
    <p:extLst>
      <p:ext uri="{BB962C8B-B14F-4D97-AF65-F5344CB8AC3E}">
        <p14:creationId xmlns:p14="http://schemas.microsoft.com/office/powerpoint/2010/main" val="11951202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p>
          <a:p>
            <a:r>
              <a:rPr lang="en-US" dirty="0" smtClean="0"/>
              <a:t>“Dammit I really believe I must take off my cravat or I shall never</a:t>
            </a:r>
            <a:r>
              <a:rPr lang="en-US" baseline="0" dirty="0" smtClean="0"/>
              <a:t> get my </a:t>
            </a:r>
            <a:r>
              <a:rPr lang="en-US" baseline="0" dirty="0" err="1" smtClean="0"/>
              <a:t>trwosers</a:t>
            </a:r>
            <a:r>
              <a:rPr lang="en-US" baseline="0" dirty="0" smtClean="0"/>
              <a:t> on</a:t>
            </a:r>
            <a:r>
              <a:rPr lang="is-IS" baseline="0" dirty="0" smtClean="0"/>
              <a:t>…”</a:t>
            </a:r>
          </a:p>
          <a:p>
            <a:r>
              <a:rPr lang="is-IS" baseline="0" dirty="0" smtClean="0"/>
              <a:t>“Pon honour Tom, you are a charming figure! You’ll captivate the girsl to a nicety!!”</a:t>
            </a:r>
          </a:p>
          <a:p>
            <a:r>
              <a:rPr lang="is-IS" baseline="0" dirty="0" smtClean="0"/>
              <a:t>“Do you think so Charles? I shall look more the thing when I get my other calf on.”</a:t>
            </a:r>
          </a:p>
          <a:p>
            <a:r>
              <a:rPr lang="is-IS" baseline="0" dirty="0" smtClean="0"/>
              <a:t>“Dear me, this is hardley stiff enough. I wish I had another sheet of foolscap.”</a:t>
            </a:r>
          </a:p>
          <a:p>
            <a:r>
              <a:rPr lang="is-IS" baseline="0" dirty="0" smtClean="0"/>
              <a:t>“You’ll find some to spare in my breeches.”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5454637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990955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 And when staying with friends one could always bring a work-bag for smaller needlework projects.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178345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3228589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1426880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shifts” i.e. enough fabric to make them, not ready made.</a:t>
            </a:r>
          </a:p>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lvl="0" indent="0">
              <a:buNone/>
            </a:pPr>
            <a:r>
              <a:rPr lang="en-US" sz="1050" i="1" dirty="0" smtClean="0"/>
              <a:t>La Belle Assemblée</a:t>
            </a:r>
            <a:r>
              <a:rPr lang="en-US" sz="1050" dirty="0" smtClean="0"/>
              <a:t>, Feb 1806, p. 15:</a:t>
            </a:r>
            <a:br>
              <a:rPr lang="en-US" sz="1050" dirty="0" smtClean="0"/>
            </a:br>
            <a:endParaRPr lang="en-US" sz="1050" dirty="0" smtClean="0"/>
          </a:p>
          <a:p>
            <a:pPr marL="0" lvl="0" indent="0">
              <a:spcBef>
                <a:spcPts val="0"/>
              </a:spcBef>
              <a:buNone/>
            </a:pPr>
            <a:r>
              <a:rPr lang="en-US" sz="1050" dirty="0" smtClean="0"/>
              <a:t>The Ladies Toilette, or Encyclopedia of Beauty</a:t>
            </a:r>
            <a:br>
              <a:rPr lang="en-US" sz="1050" dirty="0" smtClean="0"/>
            </a:br>
            <a:endParaRPr lang="en-US" sz="1050" dirty="0" smtClean="0"/>
          </a:p>
          <a:p>
            <a:pPr marL="0" lvl="0" indent="0">
              <a:lnSpc>
                <a:spcPts val="3300"/>
              </a:lnSpc>
              <a:spcBef>
                <a:spcPts val="0"/>
              </a:spcBef>
              <a:buNone/>
            </a:pPr>
            <a:r>
              <a:rPr lang="en-US" sz="1200" dirty="0" smtClean="0"/>
              <a:t>Of 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2061026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856425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21295562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some sign of support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72</a:t>
            </a:fld>
            <a:endParaRPr lang="en-US"/>
          </a:p>
        </p:txBody>
      </p:sp>
    </p:spTree>
    <p:extLst>
      <p:ext uri="{BB962C8B-B14F-4D97-AF65-F5344CB8AC3E}">
        <p14:creationId xmlns:p14="http://schemas.microsoft.com/office/powerpoint/2010/main" val="8614340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7749460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529702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289794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77</a:t>
            </a:fld>
            <a:endParaRPr lang="en-US"/>
          </a:p>
        </p:txBody>
      </p:sp>
    </p:spTree>
    <p:extLst>
      <p:ext uri="{BB962C8B-B14F-4D97-AF65-F5344CB8AC3E}">
        <p14:creationId xmlns:p14="http://schemas.microsoft.com/office/powerpoint/2010/main" val="114606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for a slightly more interesting view of a well made shirt</a:t>
            </a:r>
            <a:r>
              <a:rPr lang="is-I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a:t>
            </a:fld>
            <a:endParaRPr lang="en-US"/>
          </a:p>
        </p:txBody>
      </p:sp>
    </p:spTree>
    <p:extLst>
      <p:ext uri="{BB962C8B-B14F-4D97-AF65-F5344CB8AC3E}">
        <p14:creationId xmlns:p14="http://schemas.microsoft.com/office/powerpoint/2010/main" val="357895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4533437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4750232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11451713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83</a:t>
            </a:fld>
            <a:endParaRPr lang="en-US"/>
          </a:p>
        </p:txBody>
      </p:sp>
    </p:spTree>
    <p:extLst>
      <p:ext uri="{BB962C8B-B14F-4D97-AF65-F5344CB8AC3E}">
        <p14:creationId xmlns:p14="http://schemas.microsoft.com/office/powerpoint/2010/main" val="895076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84</a:t>
            </a:fld>
            <a:endParaRPr lang="en-US"/>
          </a:p>
        </p:txBody>
      </p:sp>
    </p:spTree>
    <p:extLst>
      <p:ext uri="{BB962C8B-B14F-4D97-AF65-F5344CB8AC3E}">
        <p14:creationId xmlns:p14="http://schemas.microsoft.com/office/powerpoint/2010/main" val="11467087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408814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1036126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Even if paying calls, although for those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10100893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16703320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493187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a:t>
            </a:fld>
            <a:endParaRPr lang="en-US"/>
          </a:p>
        </p:txBody>
      </p:sp>
    </p:spTree>
    <p:extLst>
      <p:ext uri="{BB962C8B-B14F-4D97-AF65-F5344CB8AC3E}">
        <p14:creationId xmlns:p14="http://schemas.microsoft.com/office/powerpoint/2010/main" val="16647781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p>
          <a:p>
            <a:endParaRPr lang="en-US" dirty="0" smtClean="0"/>
          </a:p>
          <a:p>
            <a:r>
              <a:rPr lang="en-US" dirty="0" smtClean="0"/>
              <a:t>Lady Russell: </a:t>
            </a:r>
            <a:r>
              <a:rPr lang="en-US" sz="1200" kern="1200" dirty="0" smtClean="0">
                <a:solidFill>
                  <a:schemeClr val="tx1"/>
                </a:solidFill>
                <a:effectLst/>
                <a:latin typeface="+mn-lt"/>
                <a:ea typeface="+mn-ea"/>
                <a:cs typeface="+mn-cs"/>
              </a:rPr>
              <a:t> “You may as well take back that tiresome book she would lend me, and pretend I have read it through. I really cannot be plaguing myself forever with all the new poems and states of the nation that come out. Lady </a:t>
            </a:r>
            <a:r>
              <a:rPr lang="en-US" sz="1200" kern="1200" dirty="0" err="1" smtClean="0">
                <a:solidFill>
                  <a:schemeClr val="tx1"/>
                </a:solidFill>
                <a:effectLst/>
                <a:latin typeface="+mn-lt"/>
                <a:ea typeface="+mn-ea"/>
                <a:cs typeface="+mn-cs"/>
              </a:rPr>
              <a:t>Russel</a:t>
            </a:r>
            <a:r>
              <a:rPr lang="en-US" sz="1200" kern="1200" dirty="0" smtClean="0">
                <a:solidFill>
                  <a:schemeClr val="tx1"/>
                </a:solidFill>
                <a:effectLst/>
                <a:latin typeface="+mn-lt"/>
                <a:ea typeface="+mn-ea"/>
                <a:cs typeface="+mn-cs"/>
              </a:rPr>
              <a:t> quite bores one with her new publications. You need not tell her so, but I thought her dress hideous the other night. I used to think she had some taste in dress, but I was ashamed of her at the concert. Something so formal and </a:t>
            </a:r>
            <a:r>
              <a:rPr lang="en-US" sz="1200" i="1" kern="1200" dirty="0" err="1" smtClean="0">
                <a:solidFill>
                  <a:schemeClr val="tx1"/>
                </a:solidFill>
                <a:effectLst/>
                <a:latin typeface="+mn-lt"/>
                <a:ea typeface="+mn-ea"/>
                <a:cs typeface="+mn-cs"/>
              </a:rPr>
              <a:t>arrangé</a:t>
            </a:r>
            <a:r>
              <a:rPr lang="en-US" sz="1200" kern="1200" dirty="0" smtClean="0">
                <a:solidFill>
                  <a:schemeClr val="tx1"/>
                </a:solidFill>
                <a:effectLst/>
                <a:latin typeface="+mn-lt"/>
                <a:ea typeface="+mn-ea"/>
                <a:cs typeface="+mn-cs"/>
              </a:rPr>
              <a:t> in her air! And she sits so upright! My best love of course.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9709195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1819.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10019550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evening dress</a:t>
            </a:r>
            <a:r>
              <a:rPr lang="en-US" baseline="0" dirty="0" smtClean="0"/>
              <a:t> </a:t>
            </a:r>
            <a:r>
              <a:rPr lang="en-US" baseline="0" dirty="0" smtClean="0"/>
              <a:t>Ackermann, March 1814</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9647780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3893840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 September 1814</a:t>
            </a:r>
          </a:p>
          <a:p>
            <a:r>
              <a:rPr lang="en-US" sz="1200" dirty="0" smtClean="0"/>
              <a:t>I am amused by the present style of female dress;—the </a:t>
            </a:r>
            <a:r>
              <a:rPr lang="en-US" sz="1200" dirty="0" err="1" smtClean="0"/>
              <a:t>coloured</a:t>
            </a:r>
            <a:r>
              <a:rPr lang="en-US" sz="1200" dirty="0" smtClean="0"/>
              <a:t> petticoats with braces over the white </a:t>
            </a:r>
            <a:r>
              <a:rPr lang="en-US" sz="1200" dirty="0" err="1" smtClean="0"/>
              <a:t>Spencers</a:t>
            </a:r>
            <a:r>
              <a:rPr lang="en-US" sz="1200" dirty="0" smtClean="0"/>
              <a:t> &amp; enormous Bonnets upon the full stretch, are quite entertaining. It seems to me a more marked change than one has seen lately</a:t>
            </a:r>
            <a:r>
              <a:rPr lang="is-IS" sz="1200" dirty="0" smtClean="0"/>
              <a:t>…Petticoats short, &amp; generally, tho’ not always, flounced.</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8817319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15443497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2138667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of </a:t>
            </a:r>
            <a:r>
              <a:rPr lang="en-US" dirty="0" smtClean="0"/>
              <a:t>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9638289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20121698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Sturbridge –</a:t>
            </a:r>
            <a:r>
              <a:rPr lang="en-US" baseline="0" dirty="0" smtClean="0"/>
              <a:t> early 1820s</a:t>
            </a:r>
          </a:p>
          <a:p>
            <a:r>
              <a:rPr lang="en-US" baseline="0" dirty="0" smtClean="0"/>
              <a:t>Col Will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99</a:t>
            </a:fld>
            <a:endParaRPr lang="en-US"/>
          </a:p>
        </p:txBody>
      </p:sp>
    </p:spTree>
    <p:extLst>
      <p:ext uri="{BB962C8B-B14F-4D97-AF65-F5344CB8AC3E}">
        <p14:creationId xmlns:p14="http://schemas.microsoft.com/office/powerpoint/2010/main" val="110603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a:t>
            </a:fld>
            <a:endParaRPr lang="en-US"/>
          </a:p>
        </p:txBody>
      </p:sp>
    </p:spTree>
    <p:extLst>
      <p:ext uri="{BB962C8B-B14F-4D97-AF65-F5344CB8AC3E}">
        <p14:creationId xmlns:p14="http://schemas.microsoft.com/office/powerpoint/2010/main" val="12920040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101</a:t>
            </a:fld>
            <a:endParaRPr lang="en-US"/>
          </a:p>
        </p:txBody>
      </p:sp>
    </p:spTree>
    <p:extLst>
      <p:ext uri="{BB962C8B-B14F-4D97-AF65-F5344CB8AC3E}">
        <p14:creationId xmlns:p14="http://schemas.microsoft.com/office/powerpoint/2010/main" val="15125656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102</a:t>
            </a:fld>
            <a:endParaRPr lang="en-US"/>
          </a:p>
        </p:txBody>
      </p:sp>
    </p:spTree>
    <p:extLst>
      <p:ext uri="{BB962C8B-B14F-4D97-AF65-F5344CB8AC3E}">
        <p14:creationId xmlns:p14="http://schemas.microsoft.com/office/powerpoint/2010/main" val="12314269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103</a:t>
            </a:fld>
            <a:endParaRPr lang="en-US"/>
          </a:p>
        </p:txBody>
      </p:sp>
    </p:spTree>
    <p:extLst>
      <p:ext uri="{BB962C8B-B14F-4D97-AF65-F5344CB8AC3E}">
        <p14:creationId xmlns:p14="http://schemas.microsoft.com/office/powerpoint/2010/main" val="9285727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104</a:t>
            </a:fld>
            <a:endParaRPr lang="en-US"/>
          </a:p>
        </p:txBody>
      </p:sp>
    </p:spTree>
    <p:extLst>
      <p:ext uri="{BB962C8B-B14F-4D97-AF65-F5344CB8AC3E}">
        <p14:creationId xmlns:p14="http://schemas.microsoft.com/office/powerpoint/2010/main" val="11294925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105</a:t>
            </a:fld>
            <a:endParaRPr lang="en-US"/>
          </a:p>
        </p:txBody>
      </p:sp>
    </p:spTree>
    <p:extLst>
      <p:ext uri="{BB962C8B-B14F-4D97-AF65-F5344CB8AC3E}">
        <p14:creationId xmlns:p14="http://schemas.microsoft.com/office/powerpoint/2010/main" val="21236273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106</a:t>
            </a:fld>
            <a:endParaRPr lang="en-US"/>
          </a:p>
        </p:txBody>
      </p:sp>
    </p:spTree>
    <p:extLst>
      <p:ext uri="{BB962C8B-B14F-4D97-AF65-F5344CB8AC3E}">
        <p14:creationId xmlns:p14="http://schemas.microsoft.com/office/powerpoint/2010/main" val="24373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3/9/18</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3/9/18</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3/9/18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3/9/18</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4.png"/><Relationship Id="rId3" Type="http://schemas.openxmlformats.org/officeDocument/2006/relationships/image" Target="../media/image14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146.jpg"/></Relationships>
</file>

<file path=ppt/slides/_rels/slide102.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g"/><Relationship Id="rId5" Type="http://schemas.openxmlformats.org/officeDocument/2006/relationships/image" Target="../media/image103.jpg"/><Relationship Id="rId6" Type="http://schemas.openxmlformats.org/officeDocument/2006/relationships/image" Target="../media/image149.jpg"/><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jpg"/><Relationship Id="rId4" Type="http://schemas.openxmlformats.org/officeDocument/2006/relationships/image" Target="../media/image151.jpg"/><Relationship Id="rId5" Type="http://schemas.openxmlformats.org/officeDocument/2006/relationships/image" Target="../media/image152.png"/><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3.jpg"/><Relationship Id="rId4" Type="http://schemas.openxmlformats.org/officeDocument/2006/relationships/image" Target="../media/image154.jpeg"/><Relationship Id="rId5" Type="http://schemas.openxmlformats.org/officeDocument/2006/relationships/image" Target="../media/image155.jpeg"/><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jpeg"/><Relationship Id="rId5" Type="http://schemas.openxmlformats.org/officeDocument/2006/relationships/image" Target="../media/image158.jpg"/><Relationship Id="rId6" Type="http://schemas.openxmlformats.org/officeDocument/2006/relationships/image" Target="../media/image159.jpg"/><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jpe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0.gif"/></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1.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tiff"/><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5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6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6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6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7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8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8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8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85.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8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8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89.gif"/></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93.jpg"/></Relationships>
</file>

<file path=ppt/slides/_rels/slide73.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jpeg"/><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png"/><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jpg"/><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png"/><Relationship Id="rId5" Type="http://schemas.openxmlformats.org/officeDocument/2006/relationships/image" Target="../media/image103.jpg"/><Relationship Id="rId6" Type="http://schemas.openxmlformats.org/officeDocument/2006/relationships/image" Target="../media/image104.jpg"/><Relationship Id="rId7" Type="http://schemas.openxmlformats.org/officeDocument/2006/relationships/image" Target="../media/image105.jpg"/><Relationship Id="rId8" Type="http://schemas.openxmlformats.org/officeDocument/2006/relationships/image" Target="../media/image106.jpg"/><Relationship Id="rId1" Type="http://schemas.openxmlformats.org/officeDocument/2006/relationships/slideLayout" Target="../slideLayouts/slideLayout13.xml"/><Relationship Id="rId2" Type="http://schemas.openxmlformats.org/officeDocument/2006/relationships/image" Target="../media/image100.jpeg"/></Relationships>
</file>

<file path=ppt/slides/_rels/slide77.xml.rels><?xml version="1.0" encoding="UTF-8" standalone="yes"?>
<Relationships xmlns="http://schemas.openxmlformats.org/package/2006/relationships"><Relationship Id="rId3" Type="http://schemas.openxmlformats.org/officeDocument/2006/relationships/image" Target="../media/image107.jpg"/><Relationship Id="rId4" Type="http://schemas.openxmlformats.org/officeDocument/2006/relationships/image" Target="../media/image108.jpeg"/><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114.png"/></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7.jpg"/></Relationships>
</file>

<file path=ppt/slides/_rels/slide83.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18.jp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jpeg"/><Relationship Id="rId5" Type="http://schemas.openxmlformats.org/officeDocument/2006/relationships/image" Target="../media/image121.jp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122.jp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jpg"/><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png"/><Relationship Id="rId5" Type="http://schemas.openxmlformats.org/officeDocument/2006/relationships/image" Target="../media/image127.jpe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12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g"/><Relationship Id="rId4" Type="http://schemas.openxmlformats.org/officeDocument/2006/relationships/image" Target="../media/image131.jp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3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94.xml.rels><?xml version="1.0" encoding="UTF-8" standalone="yes"?>
<Relationships xmlns="http://schemas.openxmlformats.org/package/2006/relationships"><Relationship Id="rId3" Type="http://schemas.openxmlformats.org/officeDocument/2006/relationships/image" Target="../media/image135.jpg"/><Relationship Id="rId4" Type="http://schemas.openxmlformats.org/officeDocument/2006/relationships/image" Target="../media/image136.jpg"/><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96.xml.rels><?xml version="1.0" encoding="UTF-8" standalone="yes"?>
<Relationships xmlns="http://schemas.openxmlformats.org/package/2006/relationships"><Relationship Id="rId3" Type="http://schemas.openxmlformats.org/officeDocument/2006/relationships/image" Target="../media/image137.jpg"/><Relationship Id="rId4" Type="http://schemas.openxmlformats.org/officeDocument/2006/relationships/image" Target="../media/image138.jpg"/><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39.jpg"/></Relationships>
</file>

<file path=ppt/slides/_rels/slide98.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g"/><Relationship Id="rId4" Type="http://schemas.openxmlformats.org/officeDocument/2006/relationships/image" Target="../media/image143.jpg"/><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704" y="2632774"/>
            <a:ext cx="6292101" cy="1802271"/>
          </a:xfrm>
        </p:spPr>
        <p:txBody>
          <a:bodyPr/>
          <a:lstStyle/>
          <a:p>
            <a:r>
              <a:rPr lang="en-US" dirty="0" smtClean="0"/>
              <a:t>Jane Austen: </a:t>
            </a:r>
            <a:br>
              <a:rPr lang="en-US" dirty="0" smtClean="0"/>
            </a:br>
            <a:r>
              <a:rPr lang="en-US" dirty="0" smtClean="0"/>
              <a:t>Fashionista or Frump?</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201984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15971" y="1362269"/>
            <a:ext cx="7910469" cy="4670120"/>
          </a:xfrm>
        </p:spPr>
        <p:txBody>
          <a:bodyPr>
            <a:noAutofit/>
          </a:bodyPr>
          <a:lstStyle/>
          <a:p>
            <a:pPr marL="0" indent="0">
              <a:buNone/>
            </a:pPr>
            <a:r>
              <a:rPr lang="en-US" sz="2600" dirty="0" smtClean="0"/>
              <a:t>1795-1799 writing</a:t>
            </a:r>
          </a:p>
          <a:p>
            <a:pPr lvl="1">
              <a:spcBef>
                <a:spcPts val="1000"/>
              </a:spcBef>
              <a:buFont typeface="Arial" charset="0"/>
              <a:buChar char="•"/>
            </a:pPr>
            <a:r>
              <a:rPr lang="en-US" sz="2800" dirty="0" smtClean="0"/>
              <a:t>“Elinor </a:t>
            </a:r>
            <a:r>
              <a:rPr lang="en-US" sz="2800" dirty="0"/>
              <a:t>and Marianne</a:t>
            </a:r>
            <a:r>
              <a:rPr lang="en-US" sz="2800" dirty="0" smtClean="0"/>
              <a:t>”(</a:t>
            </a:r>
            <a:r>
              <a:rPr lang="en-US" sz="2800" i="1" dirty="0" smtClean="0"/>
              <a:t>Sense and Sensibility</a:t>
            </a:r>
            <a:r>
              <a:rPr lang="en-US" sz="2800" dirty="0" smtClean="0"/>
              <a:t>)</a:t>
            </a:r>
            <a:endParaRPr lang="en-US" sz="2800" dirty="0" smtClean="0"/>
          </a:p>
          <a:p>
            <a:pPr lvl="1">
              <a:spcBef>
                <a:spcPts val="1000"/>
              </a:spcBef>
              <a:buFont typeface="Arial" charset="0"/>
              <a:buChar char="•"/>
            </a:pPr>
            <a:r>
              <a:rPr lang="en-US" sz="2800" dirty="0" smtClean="0"/>
              <a:t>“</a:t>
            </a:r>
            <a:r>
              <a:rPr lang="en-US" sz="2800" dirty="0"/>
              <a:t>First Impressions</a:t>
            </a:r>
            <a:r>
              <a:rPr lang="en-US" sz="2800" dirty="0" smtClean="0"/>
              <a:t>” (</a:t>
            </a:r>
            <a:r>
              <a:rPr lang="en-US" sz="2800" i="1" dirty="0" smtClean="0"/>
              <a:t>Pride and Prejudice</a:t>
            </a:r>
            <a:r>
              <a:rPr lang="en-US" sz="2800" dirty="0" smtClean="0"/>
              <a:t>)</a:t>
            </a:r>
            <a:endParaRPr lang="en-US" sz="2800" dirty="0" smtClean="0"/>
          </a:p>
          <a:p>
            <a:pPr lvl="1">
              <a:spcBef>
                <a:spcPts val="1000"/>
              </a:spcBef>
              <a:buFont typeface="Arial" charset="0"/>
              <a:buChar char="•"/>
            </a:pPr>
            <a:r>
              <a:rPr lang="en-US" sz="2800" dirty="0" smtClean="0"/>
              <a:t>“Susan/Catherine” (</a:t>
            </a:r>
            <a:r>
              <a:rPr lang="en-US" sz="2800" i="1" dirty="0" smtClean="0"/>
              <a:t>Northanger </a:t>
            </a:r>
            <a:r>
              <a:rPr lang="en-US" sz="2800" i="1" dirty="0"/>
              <a:t>Abbey</a:t>
            </a:r>
            <a:r>
              <a:rPr lang="en-US" sz="2800" dirty="0" smtClean="0"/>
              <a:t>)</a:t>
            </a:r>
            <a:endParaRPr lang="en-US" sz="2800" dirty="0" smtClean="0"/>
          </a:p>
          <a:p>
            <a:pPr marL="0" indent="0">
              <a:spcBef>
                <a:spcPts val="800"/>
              </a:spcBef>
              <a:buNone/>
            </a:pPr>
            <a:r>
              <a:rPr lang="en-US" sz="2600" dirty="0" smtClean="0"/>
              <a:t>1811-1816 writing, revising, publishing</a:t>
            </a:r>
          </a:p>
          <a:p>
            <a:pPr lvl="1">
              <a:spcBef>
                <a:spcPts val="800"/>
              </a:spcBef>
              <a:buFont typeface="Arial" charset="0"/>
              <a:buChar char="•"/>
            </a:pPr>
            <a:r>
              <a:rPr lang="en-US" sz="2800" i="1" dirty="0" smtClean="0"/>
              <a:t>Sense and Sensibility</a:t>
            </a:r>
          </a:p>
          <a:p>
            <a:pPr lvl="1">
              <a:spcBef>
                <a:spcPts val="800"/>
              </a:spcBef>
              <a:buFont typeface="Arial" charset="0"/>
              <a:buChar char="•"/>
            </a:pPr>
            <a:r>
              <a:rPr lang="en-US" sz="2800" i="1" dirty="0" smtClean="0"/>
              <a:t>Pride </a:t>
            </a:r>
            <a:r>
              <a:rPr lang="en-US" sz="2800" i="1" dirty="0"/>
              <a:t>and </a:t>
            </a:r>
            <a:r>
              <a:rPr lang="en-US" sz="2800" i="1" dirty="0" smtClean="0"/>
              <a:t>Prejudice</a:t>
            </a:r>
            <a:endParaRPr lang="en-US" sz="2800" dirty="0" smtClean="0"/>
          </a:p>
          <a:p>
            <a:pPr lvl="1">
              <a:spcBef>
                <a:spcPts val="800"/>
              </a:spcBef>
              <a:buFont typeface="Arial" charset="0"/>
              <a:buChar char="•"/>
            </a:pPr>
            <a:r>
              <a:rPr lang="en-US" sz="2800" i="1" dirty="0" smtClean="0"/>
              <a:t>Mansfield Park</a:t>
            </a:r>
            <a:endParaRPr lang="en-US" sz="2800" dirty="0"/>
          </a:p>
          <a:p>
            <a:pPr lvl="1">
              <a:spcBef>
                <a:spcPts val="800"/>
              </a:spcBef>
              <a:buFont typeface="Arial" charset="0"/>
              <a:buChar char="•"/>
            </a:pPr>
            <a:r>
              <a:rPr lang="en-US" sz="2800" i="1" dirty="0" smtClean="0"/>
              <a:t>Emma</a:t>
            </a:r>
            <a:endParaRPr lang="en-US" sz="2800" dirty="0" smtClean="0"/>
          </a:p>
          <a:p>
            <a:pPr lvl="1">
              <a:spcBef>
                <a:spcPts val="800"/>
              </a:spcBef>
              <a:buFont typeface="Arial" charset="0"/>
              <a:buChar char="•"/>
            </a:pPr>
            <a:r>
              <a:rPr lang="en-US" sz="2800" i="1" dirty="0" smtClean="0"/>
              <a:t>Persuasion, Northanger Abbey </a:t>
            </a:r>
            <a:r>
              <a:rPr lang="en-US" sz="2800" dirty="0" smtClean="0"/>
              <a:t>published 1817.</a:t>
            </a:r>
          </a:p>
        </p:txBody>
      </p:sp>
    </p:spTree>
    <p:extLst>
      <p:ext uri="{BB962C8B-B14F-4D97-AF65-F5344CB8AC3E}">
        <p14:creationId xmlns:p14="http://schemas.microsoft.com/office/powerpoint/2010/main" val="17870038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5 at 5.4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498" y="0"/>
            <a:ext cx="4121502" cy="6858000"/>
          </a:xfrm>
          <a:prstGeom prst="rect">
            <a:avLst/>
          </a:prstGeom>
        </p:spPr>
      </p:pic>
      <p:pic>
        <p:nvPicPr>
          <p:cNvPr id="3" name="Picture 2" descr="Screen Shot 2015-09-15 at 5.4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2" y="0"/>
            <a:ext cx="4118553" cy="6858000"/>
          </a:xfrm>
          <a:prstGeom prst="rect">
            <a:avLst/>
          </a:prstGeom>
        </p:spPr>
      </p:pic>
    </p:spTree>
    <p:extLst>
      <p:ext uri="{BB962C8B-B14F-4D97-AF65-F5344CB8AC3E}">
        <p14:creationId xmlns:p14="http://schemas.microsoft.com/office/powerpoint/2010/main" val="524300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80109999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346000"/>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31500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08189" y="31500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47" y="1900385"/>
            <a:ext cx="2056969" cy="1719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17" y="4466526"/>
            <a:ext cx="1919853" cy="184817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783" t="7006" r="24770" b="12995"/>
          <a:stretch/>
        </p:blipFill>
        <p:spPr>
          <a:xfrm>
            <a:off x="6509288" y="1234632"/>
            <a:ext cx="2634712" cy="53602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42" y="1455978"/>
            <a:ext cx="3170243" cy="5254787"/>
          </a:xfrm>
          <a:prstGeom prst="rect">
            <a:avLst/>
          </a:prstGeom>
        </p:spPr>
      </p:pic>
    </p:spTree>
    <p:extLst>
      <p:ext uri="{BB962C8B-B14F-4D97-AF65-F5344CB8AC3E}">
        <p14:creationId xmlns:p14="http://schemas.microsoft.com/office/powerpoint/2010/main" val="13443747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991892"/>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991892"/>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23687" y="991892"/>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9" y="1699778"/>
            <a:ext cx="2877312" cy="40965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03" y="1699778"/>
            <a:ext cx="2073594" cy="47684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286" y="1699778"/>
            <a:ext cx="3098801" cy="3830621"/>
          </a:xfrm>
          <a:prstGeom prst="rect">
            <a:avLst/>
          </a:prstGeom>
        </p:spPr>
      </p:pic>
    </p:spTree>
    <p:extLst>
      <p:ext uri="{BB962C8B-B14F-4D97-AF65-F5344CB8AC3E}">
        <p14:creationId xmlns:p14="http://schemas.microsoft.com/office/powerpoint/2010/main" val="6269104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22" y="433953"/>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198469" y="43395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43395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198" t="2322" r="18441" b="10369"/>
          <a:stretch/>
        </p:blipFill>
        <p:spPr>
          <a:xfrm>
            <a:off x="6261315" y="1285665"/>
            <a:ext cx="2526224" cy="5068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34" y="1349859"/>
            <a:ext cx="2682240" cy="48889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28" y="1130299"/>
            <a:ext cx="1635008" cy="5108551"/>
          </a:xfrm>
          <a:prstGeom prst="rect">
            <a:avLst/>
          </a:prstGeom>
        </p:spPr>
      </p:pic>
    </p:spTree>
    <p:extLst>
      <p:ext uri="{BB962C8B-B14F-4D97-AF65-F5344CB8AC3E}">
        <p14:creationId xmlns:p14="http://schemas.microsoft.com/office/powerpoint/2010/main" val="12928761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18" y="637949"/>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684444"/>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684444"/>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9" y="1682212"/>
            <a:ext cx="1844040" cy="14356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59" y="3454197"/>
            <a:ext cx="1993392" cy="19385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001" y="1345835"/>
            <a:ext cx="2817850" cy="51728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372" y="1392330"/>
            <a:ext cx="3032836" cy="5126369"/>
          </a:xfrm>
          <a:prstGeom prst="rect">
            <a:avLst/>
          </a:prstGeom>
        </p:spPr>
      </p:pic>
    </p:spTree>
    <p:extLst>
      <p:ext uri="{BB962C8B-B14F-4D97-AF65-F5344CB8AC3E}">
        <p14:creationId xmlns:p14="http://schemas.microsoft.com/office/powerpoint/2010/main" val="17729790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Effect>
                      <a14:brightnessContrast bright="-19000" contrast="-5000"/>
                    </a14:imgEffect>
                  </a14:imgLayer>
                </a14:imgProps>
              </a:ext>
              <a:ext uri="{28A0092B-C50C-407E-A947-70E740481C1C}">
                <a14:useLocalDpi xmlns:a14="http://schemas.microsoft.com/office/drawing/2010/main" val="0"/>
              </a:ext>
            </a:extLst>
          </a:blip>
          <a:stretch>
            <a:fillRect/>
          </a:stretch>
        </p:blipFill>
        <p:spPr>
          <a:xfrm>
            <a:off x="2463800" y="0"/>
            <a:ext cx="4197718" cy="6858000"/>
          </a:xfrm>
          <a:prstGeom prst="rect">
            <a:avLst/>
          </a:prstGeom>
        </p:spPr>
      </p:pic>
    </p:spTree>
    <p:extLst>
      <p:ext uri="{BB962C8B-B14F-4D97-AF65-F5344CB8AC3E}">
        <p14:creationId xmlns:p14="http://schemas.microsoft.com/office/powerpoint/2010/main" val="758092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3" name="TextBox 2"/>
          <p:cNvSpPr txBox="1"/>
          <p:nvPr/>
        </p:nvSpPr>
        <p:spPr>
          <a:xfrm>
            <a:off x="5604164" y="431800"/>
            <a:ext cx="3124200" cy="5078313"/>
          </a:xfrm>
          <a:prstGeom prst="rect">
            <a:avLst/>
          </a:prstGeom>
          <a:noFill/>
        </p:spPr>
        <p:txBody>
          <a:bodyPr wrap="square" rtlCol="0">
            <a:spAutoFit/>
          </a:bodyPr>
          <a:lstStyle/>
          <a:p>
            <a:r>
              <a:rPr lang="en-US" sz="3600" dirty="0" smtClean="0"/>
              <a:t>“Their </a:t>
            </a:r>
            <a:r>
              <a:rPr lang="en-US" sz="3600" dirty="0"/>
              <a:t>appearance was by no means </a:t>
            </a:r>
            <a:r>
              <a:rPr lang="en-US" sz="3600" dirty="0" err="1"/>
              <a:t>ungenteel</a:t>
            </a:r>
            <a:r>
              <a:rPr lang="en-US" sz="3600" dirty="0"/>
              <a:t> or </a:t>
            </a:r>
            <a:r>
              <a:rPr lang="en-US" sz="3600" dirty="0" smtClean="0"/>
              <a:t>unfashionable; </a:t>
            </a:r>
            <a:r>
              <a:rPr lang="en-US" sz="3600" dirty="0"/>
              <a:t>their dress was very smart, their manners very civil</a:t>
            </a:r>
            <a:r>
              <a:rPr lang="en-US" sz="3600" dirty="0" smtClean="0"/>
              <a:t>.”</a:t>
            </a:r>
            <a:endParaRPr lang="en-US" sz="3600" dirty="0"/>
          </a:p>
        </p:txBody>
      </p:sp>
      <p:sp>
        <p:nvSpPr>
          <p:cNvPr id="4" name="TextBox 3"/>
          <p:cNvSpPr txBox="1"/>
          <p:nvPr/>
        </p:nvSpPr>
        <p:spPr>
          <a:xfrm>
            <a:off x="5430417" y="6158204"/>
            <a:ext cx="2716513" cy="461665"/>
          </a:xfrm>
          <a:prstGeom prst="rect">
            <a:avLst/>
          </a:prstGeom>
          <a:noFill/>
        </p:spPr>
        <p:txBody>
          <a:bodyPr wrap="none" rtlCol="0">
            <a:spAutoFit/>
          </a:bodyPr>
          <a:lstStyle/>
          <a:p>
            <a:r>
              <a:rPr lang="en-US" sz="2400" dirty="0" err="1" smtClean="0"/>
              <a:t>Heideloff</a:t>
            </a:r>
            <a:r>
              <a:rPr lang="en-US" sz="2400" dirty="0" smtClean="0"/>
              <a:t>, Nov. 1797</a:t>
            </a:r>
            <a:endParaRPr lang="en-US" sz="2400" dirty="0"/>
          </a:p>
        </p:txBody>
      </p:sp>
    </p:spTree>
    <p:extLst>
      <p:ext uri="{BB962C8B-B14F-4D97-AF65-F5344CB8AC3E}">
        <p14:creationId xmlns:p14="http://schemas.microsoft.com/office/powerpoint/2010/main" val="1353678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4" name="TextBox 3"/>
          <p:cNvSpPr txBox="1"/>
          <p:nvPr/>
        </p:nvSpPr>
        <p:spPr>
          <a:xfrm>
            <a:off x="224880" y="4624333"/>
            <a:ext cx="8839751" cy="2308324"/>
          </a:xfrm>
          <a:prstGeom prst="rect">
            <a:avLst/>
          </a:prstGeom>
          <a:noFill/>
        </p:spPr>
        <p:txBody>
          <a:bodyPr wrap="square" rtlCol="0">
            <a:spAutoFit/>
          </a:bodyPr>
          <a:lstStyle/>
          <a:p>
            <a:r>
              <a:rPr lang="en-US" sz="3600" i="1" dirty="0" smtClean="0"/>
              <a:t>“</a:t>
            </a:r>
            <a:r>
              <a:rPr lang="en-US" sz="3600" dirty="0" smtClean="0"/>
              <a:t>His name was good, his residence was in their </a:t>
            </a:r>
            <a:r>
              <a:rPr lang="en-US" sz="3600" dirty="0" err="1" smtClean="0"/>
              <a:t>favourite</a:t>
            </a:r>
            <a:r>
              <a:rPr lang="en-US" sz="3600" dirty="0" smtClean="0"/>
              <a:t> village, and she soon found out that of all manly dresses a shooting jacket was the most becoming. Her imagination was busy…”</a:t>
            </a:r>
            <a:endParaRPr lang="en-US" sz="3600" dirty="0"/>
          </a:p>
        </p:txBody>
      </p:sp>
    </p:spTree>
    <p:extLst>
      <p:ext uri="{BB962C8B-B14F-4D97-AF65-F5344CB8AC3E}">
        <p14:creationId xmlns:p14="http://schemas.microsoft.com/office/powerpoint/2010/main" val="802853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 y="638076"/>
            <a:ext cx="8585200" cy="2554545"/>
          </a:xfrm>
          <a:prstGeom prst="rect">
            <a:avLst/>
          </a:prstGeom>
        </p:spPr>
        <p:txBody>
          <a:bodyPr wrap="square">
            <a:spAutoFit/>
          </a:bodyPr>
          <a:lstStyle/>
          <a:p>
            <a:r>
              <a:rPr lang="en-US" sz="3200" dirty="0" smtClean="0">
                <a:latin typeface="Goudy Old Style" charset="0"/>
                <a:ea typeface="Goudy Old Style" charset="0"/>
                <a:cs typeface="Goudy Old Style" charset="0"/>
              </a:rPr>
              <a:t>“’There </a:t>
            </a:r>
            <a:r>
              <a:rPr lang="en-US" sz="3200" dirty="0">
                <a:latin typeface="Goudy Old Style" charset="0"/>
                <a:ea typeface="Goudy Old Style" charset="0"/>
                <a:cs typeface="Goudy Old Style" charset="0"/>
              </a:rPr>
              <a:t>now, </a:t>
            </a:r>
            <a:r>
              <a:rPr lang="en-US" sz="3200" i="1" dirty="0">
                <a:latin typeface="Goudy Old Style" charset="0"/>
                <a:ea typeface="Goudy Old Style" charset="0"/>
                <a:cs typeface="Goudy Old Style" charset="0"/>
              </a:rPr>
              <a:t>you </a:t>
            </a:r>
            <a:r>
              <a:rPr lang="en-US" sz="3200" dirty="0">
                <a:latin typeface="Goudy Old Style" charset="0"/>
                <a:ea typeface="Goudy Old Style" charset="0"/>
                <a:cs typeface="Goudy Old Style" charset="0"/>
              </a:rPr>
              <a:t>are going to laugh at me too. But why should not I wear pink </a:t>
            </a:r>
            <a:r>
              <a:rPr lang="en-US" sz="3200" dirty="0" err="1">
                <a:latin typeface="Goudy Old Style" charset="0"/>
                <a:ea typeface="Goudy Old Style" charset="0"/>
                <a:cs typeface="Goudy Old Style" charset="0"/>
              </a:rPr>
              <a:t>ribands</a:t>
            </a:r>
            <a:r>
              <a:rPr lang="en-US" sz="3200" dirty="0">
                <a:latin typeface="Goudy Old Style" charset="0"/>
                <a:ea typeface="Goudy Old Style" charset="0"/>
                <a:cs typeface="Goudy Old Style" charset="0"/>
              </a:rPr>
              <a:t> ? I do not care if it </a:t>
            </a:r>
            <a:r>
              <a:rPr lang="en-US" sz="3200" i="1" dirty="0">
                <a:latin typeface="Goudy Old Style" charset="0"/>
                <a:ea typeface="Goudy Old Style" charset="0"/>
                <a:cs typeface="Goudy Old Style" charset="0"/>
              </a:rPr>
              <a:t>is </a:t>
            </a:r>
            <a:r>
              <a:rPr lang="en-US" sz="3200" dirty="0">
                <a:latin typeface="Goudy Old Style" charset="0"/>
                <a:ea typeface="Goudy Old Style" charset="0"/>
                <a:cs typeface="Goudy Old Style" charset="0"/>
              </a:rPr>
              <a:t>the Doctor's </a:t>
            </a:r>
            <a:r>
              <a:rPr lang="en-US" sz="3200" dirty="0" err="1">
                <a:latin typeface="Goudy Old Style" charset="0"/>
                <a:ea typeface="Goudy Old Style" charset="0"/>
                <a:cs typeface="Goudy Old Style" charset="0"/>
              </a:rPr>
              <a:t>favourite</a:t>
            </a:r>
            <a:r>
              <a:rPr lang="en-US" sz="3200" dirty="0">
                <a:latin typeface="Goudy Old Style" charset="0"/>
                <a:ea typeface="Goudy Old Style" charset="0"/>
                <a:cs typeface="Goudy Old Style" charset="0"/>
              </a:rPr>
              <a:t> </a:t>
            </a:r>
            <a:r>
              <a:rPr lang="en-US" sz="3200" dirty="0" err="1" smtClean="0">
                <a:latin typeface="Goudy Old Style" charset="0"/>
                <a:ea typeface="Goudy Old Style" charset="0"/>
                <a:cs typeface="Goudy Old Style" charset="0"/>
              </a:rPr>
              <a:t>colour</a:t>
            </a:r>
            <a:r>
              <a:rPr lang="is-IS" sz="3200" dirty="0" smtClean="0">
                <a:latin typeface="Goudy Old Style" charset="0"/>
                <a:ea typeface="Goudy Old Style" charset="0"/>
                <a:cs typeface="Goudy Old Style" charset="0"/>
              </a:rPr>
              <a:t>…</a:t>
            </a:r>
            <a:r>
              <a:rPr lang="en-US" sz="3200" dirty="0" smtClean="0">
                <a:latin typeface="Goudy Old Style" charset="0"/>
                <a:ea typeface="Goudy Old Style" charset="0"/>
                <a:cs typeface="Goudy Old Style" charset="0"/>
              </a:rPr>
              <a:t>My </a:t>
            </a:r>
            <a:r>
              <a:rPr lang="en-US" sz="3200" dirty="0">
                <a:latin typeface="Goudy Old Style" charset="0"/>
                <a:ea typeface="Goudy Old Style" charset="0"/>
                <a:cs typeface="Goudy Old Style" charset="0"/>
              </a:rPr>
              <a:t>cousins have been so plaguing </a:t>
            </a:r>
            <a:r>
              <a:rPr lang="en-US" sz="3200" dirty="0" smtClean="0">
                <a:latin typeface="Goudy Old Style" charset="0"/>
                <a:ea typeface="Goudy Old Style" charset="0"/>
                <a:cs typeface="Goudy Old Style" charset="0"/>
              </a:rPr>
              <a:t>me!’' </a:t>
            </a:r>
            <a:r>
              <a:rPr lang="en-US" sz="3200" dirty="0">
                <a:latin typeface="Goudy Old Style" charset="0"/>
                <a:ea typeface="Goudy Old Style" charset="0"/>
                <a:cs typeface="Goudy Old Style" charset="0"/>
              </a:rPr>
              <a:t>She had wandered away to a subject on which </a:t>
            </a:r>
            <a:r>
              <a:rPr lang="en-US" sz="3200" dirty="0" smtClean="0">
                <a:latin typeface="Goudy Old Style" charset="0"/>
                <a:ea typeface="Goudy Old Style" charset="0"/>
                <a:cs typeface="Goudy Old Style" charset="0"/>
              </a:rPr>
              <a:t>Elinor had </a:t>
            </a:r>
            <a:r>
              <a:rPr lang="en-US" sz="3200" dirty="0">
                <a:latin typeface="Goudy Old Style" charset="0"/>
                <a:ea typeface="Goudy Old Style" charset="0"/>
                <a:cs typeface="Goudy Old Style" charset="0"/>
              </a:rPr>
              <a:t>nothing to say, </a:t>
            </a:r>
            <a:r>
              <a:rPr lang="en-US" sz="3200" b="1" dirty="0" smtClean="0">
                <a:latin typeface="Goudy Old Style" charset="0"/>
                <a:ea typeface="Goudy Old Style" charset="0"/>
                <a:cs typeface="Goudy Old Style" charset="0"/>
              </a:rPr>
              <a:t>...”</a:t>
            </a:r>
            <a:endParaRPr lang="en-US" sz="3200" dirty="0">
              <a:latin typeface="Goudy Old Style" charset="0"/>
              <a:ea typeface="Goudy Old Style" charset="0"/>
              <a:cs typeface="Goudy Old Style"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1852"/>
          <a:stretch/>
        </p:blipFill>
        <p:spPr>
          <a:xfrm>
            <a:off x="5062725" y="3327400"/>
            <a:ext cx="4081275" cy="3302000"/>
          </a:xfrm>
          <a:prstGeom prst="rect">
            <a:avLst/>
          </a:prstGeom>
        </p:spPr>
      </p:pic>
    </p:spTree>
    <p:extLst>
      <p:ext uri="{BB962C8B-B14F-4D97-AF65-F5344CB8AC3E}">
        <p14:creationId xmlns:p14="http://schemas.microsoft.com/office/powerpoint/2010/main" val="459454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279400"/>
            <a:ext cx="4699000" cy="6350000"/>
          </a:xfrm>
          <a:prstGeom prst="rect">
            <a:avLst/>
          </a:prstGeom>
        </p:spPr>
      </p:pic>
      <p:sp>
        <p:nvSpPr>
          <p:cNvPr id="3" name="TextBox 2"/>
          <p:cNvSpPr txBox="1"/>
          <p:nvPr/>
        </p:nvSpPr>
        <p:spPr>
          <a:xfrm>
            <a:off x="247973" y="883404"/>
            <a:ext cx="4152900" cy="3416320"/>
          </a:xfrm>
          <a:prstGeom prst="rect">
            <a:avLst/>
          </a:prstGeom>
          <a:noFill/>
        </p:spPr>
        <p:txBody>
          <a:bodyPr wrap="square" rtlCol="0">
            <a:spAutoFit/>
          </a:bodyPr>
          <a:lstStyle/>
          <a:p>
            <a:r>
              <a:rPr lang="en-US" sz="3600" dirty="0" smtClean="0"/>
              <a:t>“good-looking </a:t>
            </a:r>
            <a:r>
              <a:rPr lang="en-US" sz="3600" dirty="0"/>
              <a:t>and gentlemanlike; he had a pleasant countenance, and easy, unaffected manners</a:t>
            </a:r>
            <a:r>
              <a:rPr lang="en-US" sz="3600" dirty="0" smtClean="0"/>
              <a:t>.”</a:t>
            </a:r>
            <a:endParaRPr lang="en-US" sz="3600" dirty="0"/>
          </a:p>
        </p:txBody>
      </p:sp>
      <p:sp>
        <p:nvSpPr>
          <p:cNvPr id="4" name="TextBox 3"/>
          <p:cNvSpPr txBox="1"/>
          <p:nvPr/>
        </p:nvSpPr>
        <p:spPr>
          <a:xfrm>
            <a:off x="242596" y="6251510"/>
            <a:ext cx="2927212" cy="646331"/>
          </a:xfrm>
          <a:prstGeom prst="rect">
            <a:avLst/>
          </a:prstGeom>
          <a:noFill/>
        </p:spPr>
        <p:txBody>
          <a:bodyPr wrap="none" rtlCol="0">
            <a:spAutoFit/>
          </a:bodyPr>
          <a:lstStyle/>
          <a:p>
            <a:r>
              <a:rPr lang="en-US" dirty="0" err="1" smtClean="0"/>
              <a:t>Edridge</a:t>
            </a:r>
            <a:r>
              <a:rPr lang="en-US" dirty="0" smtClean="0"/>
              <a:t>, Robert </a:t>
            </a:r>
            <a:r>
              <a:rPr lang="en-US" dirty="0"/>
              <a:t>Fellows, </a:t>
            </a:r>
            <a:r>
              <a:rPr lang="en-US" dirty="0" smtClean="0"/>
              <a:t>1800</a:t>
            </a:r>
            <a:endParaRPr lang="en-US" dirty="0"/>
          </a:p>
          <a:p>
            <a:endParaRPr lang="en-US" dirty="0"/>
          </a:p>
        </p:txBody>
      </p:sp>
    </p:spTree>
    <p:extLst>
      <p:ext uri="{BB962C8B-B14F-4D97-AF65-F5344CB8AC3E}">
        <p14:creationId xmlns:p14="http://schemas.microsoft.com/office/powerpoint/2010/main" val="1402768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34" y="208982"/>
            <a:ext cx="4452947" cy="5813570"/>
          </a:xfrm>
          <a:prstGeom prst="rect">
            <a:avLst/>
          </a:prstGeom>
        </p:spPr>
      </p:pic>
      <p:sp>
        <p:nvSpPr>
          <p:cNvPr id="3" name="TextBox 2"/>
          <p:cNvSpPr txBox="1"/>
          <p:nvPr/>
        </p:nvSpPr>
        <p:spPr>
          <a:xfrm>
            <a:off x="4950381" y="853609"/>
            <a:ext cx="4193619" cy="4524315"/>
          </a:xfrm>
          <a:prstGeom prst="rect">
            <a:avLst/>
          </a:prstGeom>
          <a:noFill/>
        </p:spPr>
        <p:txBody>
          <a:bodyPr wrap="square" rtlCol="0">
            <a:spAutoFit/>
          </a:bodyPr>
          <a:lstStyle/>
          <a:p>
            <a:r>
              <a:rPr lang="en-US" sz="3600" dirty="0" smtClean="0"/>
              <a:t>“I </a:t>
            </a:r>
            <a:r>
              <a:rPr lang="en-US" sz="3600" dirty="0"/>
              <a:t>hope you saw her petticoat, six inches deep in mud, I am absolutely certain; and the gown which had been let down to hide it not doing its office</a:t>
            </a:r>
            <a:r>
              <a:rPr lang="en-US" sz="3600" dirty="0" smtClean="0"/>
              <a:t>.”</a:t>
            </a:r>
          </a:p>
        </p:txBody>
      </p:sp>
    </p:spTree>
    <p:extLst>
      <p:ext uri="{BB962C8B-B14F-4D97-AF65-F5344CB8AC3E}">
        <p14:creationId xmlns:p14="http://schemas.microsoft.com/office/powerpoint/2010/main" val="1541790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9" y="0"/>
            <a:ext cx="5149552" cy="5537200"/>
          </a:xfrm>
          <a:prstGeom prst="rect">
            <a:avLst/>
          </a:prstGeom>
        </p:spPr>
      </p:pic>
      <p:sp>
        <p:nvSpPr>
          <p:cNvPr id="2" name="TextBox 1"/>
          <p:cNvSpPr txBox="1"/>
          <p:nvPr/>
        </p:nvSpPr>
        <p:spPr>
          <a:xfrm>
            <a:off x="310609" y="5657671"/>
            <a:ext cx="8686800" cy="1200329"/>
          </a:xfrm>
          <a:prstGeom prst="rect">
            <a:avLst/>
          </a:prstGeom>
          <a:noFill/>
        </p:spPr>
        <p:txBody>
          <a:bodyPr wrap="square" rtlCol="0">
            <a:spAutoFit/>
          </a:bodyPr>
          <a:lstStyle/>
          <a:p>
            <a:r>
              <a:rPr lang="en-US" sz="3600" dirty="0"/>
              <a:t>“wanted only regimentals to make him completely </a:t>
            </a:r>
            <a:r>
              <a:rPr lang="en-US" sz="3600" dirty="0" smtClean="0"/>
              <a:t>charming”</a:t>
            </a:r>
            <a:endParaRPr lang="en-US" sz="3600" dirty="0"/>
          </a:p>
        </p:txBody>
      </p:sp>
    </p:spTree>
    <p:extLst>
      <p:ext uri="{BB962C8B-B14F-4D97-AF65-F5344CB8AC3E}">
        <p14:creationId xmlns:p14="http://schemas.microsoft.com/office/powerpoint/2010/main" val="1671609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2350" y="0"/>
            <a:ext cx="5581650" cy="2123658"/>
          </a:xfrm>
          <a:prstGeom prst="rect">
            <a:avLst/>
          </a:prstGeom>
          <a:noFill/>
        </p:spPr>
        <p:txBody>
          <a:bodyPr wrap="square" rtlCol="0">
            <a:spAutoFit/>
          </a:bodyPr>
          <a:lstStyle/>
          <a:p>
            <a:r>
              <a:rPr lang="en-US" sz="4400" dirty="0" smtClean="0"/>
              <a:t>“</a:t>
            </a:r>
            <a:r>
              <a:rPr lang="en-US" sz="4400" dirty="0"/>
              <a:t>I am very glad to hear what you tell us, of long </a:t>
            </a:r>
            <a:r>
              <a:rPr lang="en-US" sz="4400" dirty="0" smtClean="0"/>
              <a:t>sleeves.”</a:t>
            </a:r>
            <a:endParaRPr lang="en-US" sz="4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005" t="8148" r="21223" b="13334"/>
          <a:stretch/>
        </p:blipFill>
        <p:spPr>
          <a:xfrm>
            <a:off x="254000" y="0"/>
            <a:ext cx="2946400" cy="6123890"/>
          </a:xfrm>
          <a:prstGeom prst="rect">
            <a:avLst/>
          </a:prstGeom>
        </p:spPr>
      </p:pic>
      <p:sp>
        <p:nvSpPr>
          <p:cNvPr id="6" name="TextBox 5"/>
          <p:cNvSpPr txBox="1"/>
          <p:nvPr/>
        </p:nvSpPr>
        <p:spPr>
          <a:xfrm>
            <a:off x="456403" y="6123890"/>
            <a:ext cx="2541593" cy="400110"/>
          </a:xfrm>
          <a:prstGeom prst="rect">
            <a:avLst/>
          </a:prstGeom>
          <a:noFill/>
        </p:spPr>
        <p:txBody>
          <a:bodyPr wrap="none" rtlCol="0">
            <a:spAutoFit/>
          </a:bodyPr>
          <a:lstStyle/>
          <a:p>
            <a:r>
              <a:rPr lang="en-US" sz="2000" dirty="0" smtClean="0"/>
              <a:t>Ackermann, April 1814</a:t>
            </a:r>
            <a:endParaRPr lang="en-US" sz="2000"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8056" r="13732" b="15833"/>
          <a:stretch/>
        </p:blipFill>
        <p:spPr>
          <a:xfrm>
            <a:off x="5413688" y="1790045"/>
            <a:ext cx="3378200" cy="4533900"/>
          </a:xfrm>
          <a:prstGeom prst="rect">
            <a:avLst/>
          </a:prstGeom>
        </p:spPr>
      </p:pic>
      <p:sp>
        <p:nvSpPr>
          <p:cNvPr id="8" name="TextBox 7"/>
          <p:cNvSpPr txBox="1"/>
          <p:nvPr/>
        </p:nvSpPr>
        <p:spPr>
          <a:xfrm>
            <a:off x="5699750" y="6323945"/>
            <a:ext cx="2968313" cy="400110"/>
          </a:xfrm>
          <a:prstGeom prst="rect">
            <a:avLst/>
          </a:prstGeom>
          <a:noFill/>
        </p:spPr>
        <p:txBody>
          <a:bodyPr wrap="none" rtlCol="0">
            <a:spAutoFit/>
          </a:bodyPr>
          <a:lstStyle/>
          <a:p>
            <a:r>
              <a:rPr lang="en-US" sz="2000" dirty="0" smtClean="0"/>
              <a:t>Ackermann, February, 1811</a:t>
            </a:r>
            <a:endParaRPr lang="en-US" sz="2000" dirty="0"/>
          </a:p>
        </p:txBody>
      </p:sp>
    </p:spTree>
    <p:extLst>
      <p:ext uri="{BB962C8B-B14F-4D97-AF65-F5344CB8AC3E}">
        <p14:creationId xmlns:p14="http://schemas.microsoft.com/office/powerpoint/2010/main" val="951144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1" y="400050"/>
            <a:ext cx="3238499" cy="5016758"/>
          </a:xfrm>
          <a:prstGeom prst="rect">
            <a:avLst/>
          </a:prstGeom>
          <a:noFill/>
        </p:spPr>
        <p:txBody>
          <a:bodyPr wrap="square" rtlCol="0">
            <a:spAutoFit/>
          </a:bodyPr>
          <a:lstStyle/>
          <a:p>
            <a:r>
              <a:rPr lang="en-US" sz="4000" dirty="0" smtClean="0"/>
              <a:t>“I </a:t>
            </a:r>
            <a:r>
              <a:rPr lang="en-US" sz="4000" dirty="0"/>
              <a:t>wish you would tell Sally to mend a great slit in my worked muslin gown before they are packed </a:t>
            </a:r>
            <a:r>
              <a:rPr lang="en-US" sz="4000" b="1" dirty="0" smtClean="0"/>
              <a:t>...”</a:t>
            </a:r>
            <a:endParaRPr lang="en-US" sz="4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338" t="5832" r="14717" b="12778"/>
          <a:stretch/>
        </p:blipFill>
        <p:spPr>
          <a:xfrm>
            <a:off x="4933950" y="-1"/>
            <a:ext cx="3524250" cy="6884035"/>
          </a:xfrm>
          <a:prstGeom prst="rect">
            <a:avLst/>
          </a:prstGeom>
        </p:spPr>
      </p:pic>
      <p:sp>
        <p:nvSpPr>
          <p:cNvPr id="3" name="TextBox 2"/>
          <p:cNvSpPr txBox="1"/>
          <p:nvPr/>
        </p:nvSpPr>
        <p:spPr>
          <a:xfrm>
            <a:off x="2197860" y="6079094"/>
            <a:ext cx="2843279" cy="461665"/>
          </a:xfrm>
          <a:prstGeom prst="rect">
            <a:avLst/>
          </a:prstGeom>
          <a:noFill/>
        </p:spPr>
        <p:txBody>
          <a:bodyPr wrap="none" rtlCol="0">
            <a:spAutoFit/>
          </a:bodyPr>
          <a:lstStyle/>
          <a:p>
            <a:r>
              <a:rPr lang="en-US" sz="2400" dirty="0" smtClean="0"/>
              <a:t>Ackermann, July 1811</a:t>
            </a:r>
            <a:endParaRPr lang="en-US" sz="2400" dirty="0"/>
          </a:p>
        </p:txBody>
      </p:sp>
    </p:spTree>
    <p:extLst>
      <p:ext uri="{BB962C8B-B14F-4D97-AF65-F5344CB8AC3E}">
        <p14:creationId xmlns:p14="http://schemas.microsoft.com/office/powerpoint/2010/main" val="1475895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246725" y="6273224"/>
            <a:ext cx="758349" cy="461665"/>
          </a:xfrm>
          <a:prstGeom prst="rect">
            <a:avLst/>
          </a:prstGeom>
          <a:noFill/>
        </p:spPr>
        <p:txBody>
          <a:bodyPr wrap="none" rtlCol="0">
            <a:spAutoFit/>
          </a:bodyPr>
          <a:lstStyle/>
          <a:p>
            <a:r>
              <a:rPr lang="en-US" sz="2400" dirty="0" smtClean="0"/>
              <a:t>1815</a:t>
            </a:r>
            <a:endParaRPr lang="en-US" sz="2400" dirty="0"/>
          </a:p>
        </p:txBody>
      </p:sp>
      <p:sp>
        <p:nvSpPr>
          <p:cNvPr id="4" name="TextBox 3"/>
          <p:cNvSpPr txBox="1"/>
          <p:nvPr/>
        </p:nvSpPr>
        <p:spPr>
          <a:xfrm>
            <a:off x="3641321" y="2286000"/>
            <a:ext cx="1998019" cy="2800767"/>
          </a:xfrm>
          <a:prstGeom prst="rect">
            <a:avLst/>
          </a:prstGeom>
          <a:noFill/>
        </p:spPr>
        <p:txBody>
          <a:bodyPr wrap="square" rtlCol="0">
            <a:spAutoFit/>
          </a:bodyPr>
          <a:lstStyle/>
          <a:p>
            <a:pPr algn="ctr"/>
            <a:r>
              <a:rPr lang="en-US" sz="2800" dirty="0" smtClean="0"/>
              <a:t>“A woman can never be too fine when she is all in white.”</a:t>
            </a:r>
          </a:p>
          <a:p>
            <a:pPr algn="ctr"/>
            <a:r>
              <a:rPr lang="en-US" dirty="0" smtClean="0"/>
              <a:t>Edmund to Fanny</a:t>
            </a:r>
            <a:r>
              <a:rPr lang="en-US" i="1" dirty="0" smtClean="0"/>
              <a:t>, Mansfield Park</a:t>
            </a:r>
            <a:endParaRPr lang="en-US" i="1" dirty="0"/>
          </a:p>
        </p:txBody>
      </p:sp>
      <p:sp>
        <p:nvSpPr>
          <p:cNvPr id="5" name="Rectangle 4"/>
          <p:cNvSpPr/>
          <p:nvPr/>
        </p:nvSpPr>
        <p:spPr>
          <a:xfrm>
            <a:off x="8439253" y="6273224"/>
            <a:ext cx="758349" cy="461665"/>
          </a:xfrm>
          <a:prstGeom prst="rect">
            <a:avLst/>
          </a:prstGeom>
        </p:spPr>
        <p:txBody>
          <a:bodyPr wrap="none">
            <a:spAutoFit/>
          </a:bodyPr>
          <a:lstStyle/>
          <a:p>
            <a:r>
              <a:rPr lang="en-US" sz="2400" dirty="0"/>
              <a:t>1815</a:t>
            </a:r>
          </a:p>
        </p:txBody>
      </p:sp>
    </p:spTree>
    <p:extLst>
      <p:ext uri="{BB962C8B-B14F-4D97-AF65-F5344CB8AC3E}">
        <p14:creationId xmlns:p14="http://schemas.microsoft.com/office/powerpoint/2010/main" val="901219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724370"/>
          </a:xfrm>
          <a:prstGeom prst="rect">
            <a:avLst/>
          </a:prstGeom>
          <a:noFill/>
        </p:spPr>
        <p:txBody>
          <a:bodyPr wrap="square" rtlCol="0">
            <a:spAutoFit/>
          </a:bodyPr>
          <a:lstStyle/>
          <a:p>
            <a:pPr>
              <a:spcAft>
                <a:spcPts val="1800"/>
              </a:spcAft>
            </a:pPr>
            <a:r>
              <a:rPr lang="en-US" sz="3200" dirty="0" smtClean="0"/>
              <a:t>Novels: Used How?</a:t>
            </a:r>
          </a:p>
          <a:p>
            <a:pPr>
              <a:spcAft>
                <a:spcPts val="1800"/>
              </a:spcAft>
            </a:pPr>
            <a:r>
              <a:rPr lang="en-US" sz="3200" dirty="0" smtClean="0"/>
              <a:t>Letters: Practical and “Catty.” </a:t>
            </a:r>
            <a:br>
              <a:rPr lang="en-US" sz="3200" dirty="0" smtClean="0"/>
            </a:br>
            <a:r>
              <a:rPr lang="en-US" sz="3200" dirty="0" smtClean="0"/>
              <a:t>             Fashion conscious?</a:t>
            </a:r>
          </a:p>
          <a:p>
            <a:pPr marL="1323975" indent="-1306513">
              <a:spcAft>
                <a:spcPts val="1800"/>
              </a:spcAft>
            </a:pPr>
            <a:r>
              <a:rPr lang="en-US" sz="3200" dirty="0" smtClean="0"/>
              <a:t>Culturally: </a:t>
            </a:r>
            <a:r>
              <a:rPr lang="en-US" sz="3200" dirty="0" smtClean="0"/>
              <a:t>What </a:t>
            </a:r>
            <a:r>
              <a:rPr lang="en-US" sz="3200" dirty="0" smtClean="0"/>
              <a:t>did men and women (“of good society”) wear during </a:t>
            </a:r>
            <a:r>
              <a:rPr lang="en-US" sz="3200" dirty="0" smtClean="0"/>
              <a:t>her </a:t>
            </a:r>
            <a:r>
              <a:rPr lang="en-US" sz="3200" dirty="0" smtClean="0"/>
              <a:t>lifetime?</a:t>
            </a:r>
          </a:p>
          <a:p>
            <a:pPr marL="1323975" indent="-1323975">
              <a:spcAft>
                <a:spcPts val="1800"/>
              </a:spcAft>
            </a:pPr>
            <a:r>
              <a:rPr lang="en-US" sz="3200" dirty="0" smtClean="0"/>
              <a:t>Evolutionary: How </a:t>
            </a:r>
            <a:r>
              <a:rPr lang="en-US" sz="3200" dirty="0" smtClean="0"/>
              <a:t>did fashion change over the course of her life</a:t>
            </a:r>
            <a:r>
              <a:rPr lang="en-US" sz="3200" dirty="0" smtClean="0"/>
              <a:t>?</a:t>
            </a:r>
            <a:endParaRPr lang="en-US" sz="3200" dirty="0" smtClean="0"/>
          </a:p>
        </p:txBody>
      </p:sp>
    </p:spTree>
    <p:extLst>
      <p:ext uri="{BB962C8B-B14F-4D97-AF65-F5344CB8AC3E}">
        <p14:creationId xmlns:p14="http://schemas.microsoft.com/office/powerpoint/2010/main" val="935364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596900"/>
            <a:ext cx="4064000" cy="5511800"/>
          </a:xfrm>
          <a:prstGeom prst="rect">
            <a:avLst/>
          </a:prstGeom>
        </p:spPr>
      </p:pic>
      <p:sp>
        <p:nvSpPr>
          <p:cNvPr id="3" name="TextBox 2"/>
          <p:cNvSpPr txBox="1"/>
          <p:nvPr/>
        </p:nvSpPr>
        <p:spPr>
          <a:xfrm>
            <a:off x="4743450" y="596900"/>
            <a:ext cx="4095750" cy="5632311"/>
          </a:xfrm>
          <a:prstGeom prst="rect">
            <a:avLst/>
          </a:prstGeom>
          <a:noFill/>
        </p:spPr>
        <p:txBody>
          <a:bodyPr wrap="square" rtlCol="0">
            <a:spAutoFit/>
          </a:bodyPr>
          <a:lstStyle/>
          <a:p>
            <a:r>
              <a:rPr lang="en-US" sz="4000" dirty="0" smtClean="0"/>
              <a:t>“A </a:t>
            </a:r>
            <a:r>
              <a:rPr lang="en-US" sz="4000" dirty="0"/>
              <a:t>girl not out has always the same sort of dress: a close bonnet, for instance</a:t>
            </a:r>
            <a:r>
              <a:rPr lang="en-US" sz="4000" dirty="0" smtClean="0"/>
              <a:t>; looks very demure, and never says a word. You may smile but it is so.”</a:t>
            </a:r>
            <a:endParaRPr lang="en-US" sz="4000" dirty="0"/>
          </a:p>
        </p:txBody>
      </p:sp>
    </p:spTree>
    <p:extLst>
      <p:ext uri="{BB962C8B-B14F-4D97-AF65-F5344CB8AC3E}">
        <p14:creationId xmlns:p14="http://schemas.microsoft.com/office/powerpoint/2010/main" val="119255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343" t="5278" r="4232" b="6389"/>
          <a:stretch/>
        </p:blipFill>
        <p:spPr>
          <a:xfrm>
            <a:off x="628651" y="228600"/>
            <a:ext cx="7886700" cy="6057900"/>
          </a:xfrm>
          <a:prstGeom prst="rect">
            <a:avLst/>
          </a:prstGeom>
        </p:spPr>
      </p:pic>
      <p:sp>
        <p:nvSpPr>
          <p:cNvPr id="3" name="TextBox 2"/>
          <p:cNvSpPr txBox="1"/>
          <p:nvPr/>
        </p:nvSpPr>
        <p:spPr>
          <a:xfrm>
            <a:off x="2535065" y="6316579"/>
            <a:ext cx="4073872" cy="461665"/>
          </a:xfrm>
          <a:prstGeom prst="rect">
            <a:avLst/>
          </a:prstGeom>
          <a:noFill/>
        </p:spPr>
        <p:txBody>
          <a:bodyPr wrap="none" rtlCol="0">
            <a:spAutoFit/>
          </a:bodyPr>
          <a:lstStyle/>
          <a:p>
            <a:r>
              <a:rPr lang="en-US" sz="2400" dirty="0" smtClean="0"/>
              <a:t>James </a:t>
            </a:r>
            <a:r>
              <a:rPr lang="en-US" sz="2400" dirty="0" err="1" smtClean="0"/>
              <a:t>Gillray</a:t>
            </a:r>
            <a:r>
              <a:rPr lang="en-US" sz="2400" dirty="0" smtClean="0"/>
              <a:t>, </a:t>
            </a:r>
            <a:r>
              <a:rPr lang="en-US" sz="2400" i="1" dirty="0" smtClean="0"/>
              <a:t>Les Invisibles,</a:t>
            </a:r>
            <a:r>
              <a:rPr lang="en-US" sz="2400" dirty="0" smtClean="0"/>
              <a:t> 1810</a:t>
            </a:r>
            <a:endParaRPr lang="en-US" sz="2400" dirty="0"/>
          </a:p>
        </p:txBody>
      </p:sp>
    </p:spTree>
    <p:extLst>
      <p:ext uri="{BB962C8B-B14F-4D97-AF65-F5344CB8AC3E}">
        <p14:creationId xmlns:p14="http://schemas.microsoft.com/office/powerpoint/2010/main" val="193455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17775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516194" y="674803"/>
            <a:ext cx="3895157" cy="5423977"/>
          </a:xfrm>
          <a:prstGeom prst="rect">
            <a:avLst/>
          </a:prstGeom>
          <a:ln>
            <a:solidFill>
              <a:schemeClr val="tx1"/>
            </a:solidFill>
          </a:ln>
        </p:spPr>
      </p:pic>
      <p:sp>
        <p:nvSpPr>
          <p:cNvPr id="3" name="TextBox 2"/>
          <p:cNvSpPr txBox="1"/>
          <p:nvPr/>
        </p:nvSpPr>
        <p:spPr>
          <a:xfrm>
            <a:off x="4648200" y="1447800"/>
            <a:ext cx="4114800" cy="1938992"/>
          </a:xfrm>
          <a:prstGeom prst="rect">
            <a:avLst/>
          </a:prstGeom>
          <a:noFill/>
        </p:spPr>
        <p:txBody>
          <a:bodyPr wrap="square" rtlCol="0">
            <a:spAutoFit/>
          </a:bodyPr>
          <a:lstStyle/>
          <a:p>
            <a:r>
              <a:rPr lang="en-US" dirty="0" smtClean="0"/>
              <a:t>“</a:t>
            </a:r>
            <a:r>
              <a:rPr lang="en-US" sz="4000" dirty="0" smtClean="0"/>
              <a:t>as elegant as lace and pearls could make her”</a:t>
            </a:r>
            <a:endParaRPr lang="en-US" sz="4000" dirty="0"/>
          </a:p>
        </p:txBody>
      </p:sp>
      <p:sp>
        <p:nvSpPr>
          <p:cNvPr id="4" name="TextBox 3"/>
          <p:cNvSpPr txBox="1"/>
          <p:nvPr/>
        </p:nvSpPr>
        <p:spPr>
          <a:xfrm>
            <a:off x="4758612" y="3788229"/>
            <a:ext cx="2376292" cy="461665"/>
          </a:xfrm>
          <a:prstGeom prst="rect">
            <a:avLst/>
          </a:prstGeom>
          <a:noFill/>
        </p:spPr>
        <p:txBody>
          <a:bodyPr wrap="none" rtlCol="0">
            <a:spAutoFit/>
          </a:bodyPr>
          <a:lstStyle/>
          <a:p>
            <a:r>
              <a:rPr lang="en-US" sz="2400" dirty="0" smtClean="0"/>
              <a:t>Mrs. Elton, </a:t>
            </a:r>
            <a:r>
              <a:rPr lang="en-US" sz="2400" i="1" dirty="0" smtClean="0"/>
              <a:t>Emma</a:t>
            </a:r>
            <a:endParaRPr lang="en-US" sz="2400" dirty="0"/>
          </a:p>
        </p:txBody>
      </p:sp>
      <p:sp>
        <p:nvSpPr>
          <p:cNvPr id="5" name="TextBox 4"/>
          <p:cNvSpPr txBox="1"/>
          <p:nvPr/>
        </p:nvSpPr>
        <p:spPr>
          <a:xfrm>
            <a:off x="985001" y="6098780"/>
            <a:ext cx="2957541" cy="461665"/>
          </a:xfrm>
          <a:prstGeom prst="rect">
            <a:avLst/>
          </a:prstGeom>
          <a:noFill/>
        </p:spPr>
        <p:txBody>
          <a:bodyPr wrap="none" rtlCol="0">
            <a:spAutoFit/>
          </a:bodyPr>
          <a:lstStyle/>
          <a:p>
            <a:r>
              <a:rPr lang="en-US" sz="2400" dirty="0" smtClean="0"/>
              <a:t>Ackermann, June 1813</a:t>
            </a:r>
            <a:endParaRPr lang="en-US" sz="2400" dirty="0"/>
          </a:p>
        </p:txBody>
      </p:sp>
    </p:spTree>
    <p:extLst>
      <p:ext uri="{BB962C8B-B14F-4D97-AF65-F5344CB8AC3E}">
        <p14:creationId xmlns:p14="http://schemas.microsoft.com/office/powerpoint/2010/main" val="94355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49800" y="431800"/>
            <a:ext cx="3978564" cy="4524315"/>
          </a:xfrm>
          <a:prstGeom prst="rect">
            <a:avLst/>
          </a:prstGeom>
          <a:noFill/>
        </p:spPr>
        <p:txBody>
          <a:bodyPr wrap="square" rtlCol="0">
            <a:spAutoFit/>
          </a:bodyPr>
          <a:lstStyle/>
          <a:p>
            <a:r>
              <a:rPr lang="en-US" sz="3600" dirty="0" smtClean="0"/>
              <a:t>“</a:t>
            </a:r>
            <a:r>
              <a:rPr lang="is-IS" sz="3600" dirty="0" smtClean="0"/>
              <a:t>…her air...had more real elegance.”</a:t>
            </a:r>
          </a:p>
          <a:p>
            <a:endParaRPr lang="is-IS" sz="3600" dirty="0" smtClean="0"/>
          </a:p>
          <a:p>
            <a:r>
              <a:rPr lang="is-IS" sz="3600" dirty="0" smtClean="0"/>
              <a:t>“Go, by all means, my dear; only put on a white gown. </a:t>
            </a:r>
          </a:p>
          <a:p>
            <a:r>
              <a:rPr lang="is-IS" sz="3600" dirty="0" smtClean="0"/>
              <a:t>Miss Tilney always wears white.”</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0"/>
            <a:ext cx="3479800" cy="7017597"/>
          </a:xfrm>
          <a:prstGeom prst="rect">
            <a:avLst/>
          </a:prstGeom>
        </p:spPr>
      </p:pic>
      <p:sp>
        <p:nvSpPr>
          <p:cNvPr id="2" name="TextBox 1"/>
          <p:cNvSpPr txBox="1"/>
          <p:nvPr/>
        </p:nvSpPr>
        <p:spPr>
          <a:xfrm>
            <a:off x="4198776" y="6251510"/>
            <a:ext cx="1058688" cy="461665"/>
          </a:xfrm>
          <a:prstGeom prst="rect">
            <a:avLst/>
          </a:prstGeom>
          <a:noFill/>
        </p:spPr>
        <p:txBody>
          <a:bodyPr wrap="none" rtlCol="0">
            <a:spAutoFit/>
          </a:bodyPr>
          <a:lstStyle/>
          <a:p>
            <a:r>
              <a:rPr lang="en-US" sz="2400" dirty="0" smtClean="0"/>
              <a:t>c. 1800</a:t>
            </a:r>
            <a:endParaRPr lang="en-US" sz="2400" dirty="0"/>
          </a:p>
        </p:txBody>
      </p:sp>
    </p:spTree>
    <p:extLst>
      <p:ext uri="{BB962C8B-B14F-4D97-AF65-F5344CB8AC3E}">
        <p14:creationId xmlns:p14="http://schemas.microsoft.com/office/powerpoint/2010/main" val="1699606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1" y="514350"/>
            <a:ext cx="3558143" cy="5416868"/>
          </a:xfrm>
          <a:prstGeom prst="rect">
            <a:avLst/>
          </a:prstGeom>
          <a:noFill/>
        </p:spPr>
        <p:txBody>
          <a:bodyPr wrap="square" rtlCol="0">
            <a:spAutoFit/>
          </a:bodyPr>
          <a:lstStyle/>
          <a:p>
            <a:pPr>
              <a:spcAft>
                <a:spcPts val="1200"/>
              </a:spcAft>
            </a:pPr>
            <a:r>
              <a:rPr lang="en-US" sz="2800" dirty="0" smtClean="0"/>
              <a:t>Young men and women driving about the country in open carriages!...Do not you think these kind of projects objectionable?”</a:t>
            </a:r>
          </a:p>
          <a:p>
            <a:r>
              <a:rPr lang="en-US" sz="2800" dirty="0" smtClean="0"/>
              <a:t>“Yes, very much so indeed</a:t>
            </a:r>
            <a:r>
              <a:rPr lang="is-IS" sz="2800" dirty="0" smtClean="0"/>
              <a:t>…A clean gown is not five minutes’ wear in them. They are splashed getting in and getting out...”</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644" y="514350"/>
            <a:ext cx="5395356" cy="6076950"/>
          </a:xfrm>
          <a:prstGeom prst="rect">
            <a:avLst/>
          </a:prstGeom>
        </p:spPr>
      </p:pic>
    </p:spTree>
    <p:extLst>
      <p:ext uri="{BB962C8B-B14F-4D97-AF65-F5344CB8AC3E}">
        <p14:creationId xmlns:p14="http://schemas.microsoft.com/office/powerpoint/2010/main" val="560133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7" y="1"/>
            <a:ext cx="5248019" cy="4012556"/>
          </a:xfrm>
          <a:prstGeom prst="rect">
            <a:avLst/>
          </a:prstGeom>
        </p:spPr>
      </p:pic>
      <p:sp>
        <p:nvSpPr>
          <p:cNvPr id="5" name="TextBox 4"/>
          <p:cNvSpPr txBox="1"/>
          <p:nvPr/>
        </p:nvSpPr>
        <p:spPr>
          <a:xfrm>
            <a:off x="145511" y="4012557"/>
            <a:ext cx="4999245" cy="2677656"/>
          </a:xfrm>
          <a:prstGeom prst="rect">
            <a:avLst/>
          </a:prstGeom>
          <a:noFill/>
        </p:spPr>
        <p:txBody>
          <a:bodyPr wrap="square" rtlCol="0">
            <a:spAutoFit/>
          </a:bodyPr>
          <a:lstStyle/>
          <a:p>
            <a:r>
              <a:rPr lang="en-US" sz="2400" i="1" dirty="0" smtClean="0"/>
              <a:t>Catherine </a:t>
            </a:r>
            <a:r>
              <a:rPr lang="en-US" sz="2400" i="1" dirty="0" err="1" smtClean="0"/>
              <a:t>Morland</a:t>
            </a:r>
            <a:r>
              <a:rPr lang="en-US" sz="2400" i="1" dirty="0" smtClean="0"/>
              <a:t> of Henry </a:t>
            </a:r>
            <a:r>
              <a:rPr lang="en-US" sz="2400" i="1" dirty="0" err="1" smtClean="0"/>
              <a:t>Tilney</a:t>
            </a:r>
            <a:r>
              <a:rPr lang="en-US" sz="2400" i="1" dirty="0" smtClean="0"/>
              <a:t>: </a:t>
            </a:r>
            <a:r>
              <a:rPr lang="en-US" sz="2400" dirty="0" smtClean="0"/>
              <a:t>“His hat sat so well, and the innumerable capes of his great-coat looked so becomingly important. To be driven by him, next to being dancing with him, was certainly the greatest happiness in the world!”</a:t>
            </a:r>
            <a:endParaRPr lang="en-US" sz="2400" dirty="0"/>
          </a:p>
        </p:txBody>
      </p:sp>
      <p:pic>
        <p:nvPicPr>
          <p:cNvPr id="6" name="Picture 5"/>
          <p:cNvPicPr>
            <a:picLocks noChangeAspect="1"/>
          </p:cNvPicPr>
          <p:nvPr/>
        </p:nvPicPr>
        <p:blipFill>
          <a:blip r:embed="rId4"/>
          <a:stretch>
            <a:fillRect/>
          </a:stretch>
        </p:blipFill>
        <p:spPr>
          <a:xfrm>
            <a:off x="5144756" y="0"/>
            <a:ext cx="3615266" cy="6135623"/>
          </a:xfrm>
          <a:prstGeom prst="rect">
            <a:avLst/>
          </a:prstGeom>
        </p:spPr>
      </p:pic>
    </p:spTree>
    <p:extLst>
      <p:ext uri="{BB962C8B-B14F-4D97-AF65-F5344CB8AC3E}">
        <p14:creationId xmlns:p14="http://schemas.microsoft.com/office/powerpoint/2010/main" val="1475393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9557" y="2549201"/>
            <a:ext cx="5558125" cy="584775"/>
          </a:xfrm>
          <a:prstGeom prst="rect">
            <a:avLst/>
          </a:prstGeom>
          <a:noFill/>
        </p:spPr>
        <p:txBody>
          <a:bodyPr wrap="none" rtlCol="0">
            <a:spAutoFit/>
          </a:bodyPr>
          <a:lstStyle/>
          <a:p>
            <a:r>
              <a:rPr lang="en-US" sz="3200" dirty="0" smtClean="0"/>
              <a:t>“I do not think it will wash well.”</a:t>
            </a:r>
            <a:endParaRPr lang="en-US" sz="3200" dirty="0"/>
          </a:p>
        </p:txBody>
      </p:sp>
    </p:spTree>
    <p:extLst>
      <p:ext uri="{BB962C8B-B14F-4D97-AF65-F5344CB8AC3E}">
        <p14:creationId xmlns:p14="http://schemas.microsoft.com/office/powerpoint/2010/main" val="641175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71804" y="1539332"/>
            <a:ext cx="7893698" cy="4208324"/>
          </a:xfrm>
        </p:spPr>
        <p:txBody>
          <a:bodyPr>
            <a:normAutofit/>
          </a:bodyPr>
          <a:lstStyle/>
          <a:p>
            <a:pPr marL="0" indent="0" algn="ctr">
              <a:buNone/>
            </a:pPr>
            <a:r>
              <a:rPr lang="en-US" sz="3200" dirty="0" smtClean="0"/>
              <a:t>People engaged in sewing.</a:t>
            </a:r>
          </a:p>
          <a:p>
            <a:pPr marL="0" indent="0" algn="ctr">
              <a:buNone/>
            </a:pPr>
            <a:r>
              <a:rPr lang="en-US" sz="3200" dirty="0"/>
              <a:t>Characters who are described by their fashion</a:t>
            </a:r>
            <a:r>
              <a:rPr lang="en-US" sz="3200" dirty="0" smtClean="0"/>
              <a:t>.</a:t>
            </a:r>
          </a:p>
          <a:p>
            <a:pPr marL="0" indent="0" algn="ctr">
              <a:buNone/>
            </a:pPr>
            <a:r>
              <a:rPr lang="en-US" sz="3200" dirty="0" smtClean="0"/>
              <a:t>Characters who talk about fashion.</a:t>
            </a:r>
          </a:p>
          <a:p>
            <a:pPr marL="0" indent="0" algn="ctr">
              <a:buNone/>
            </a:pPr>
            <a:r>
              <a:rPr lang="en-US" sz="3200" dirty="0" smtClean="0"/>
              <a:t>Fascinating anomalies.</a:t>
            </a:r>
          </a:p>
        </p:txBody>
      </p:sp>
      <p:sp>
        <p:nvSpPr>
          <p:cNvPr id="4" name="TextBox 3"/>
          <p:cNvSpPr txBox="1"/>
          <p:nvPr/>
        </p:nvSpPr>
        <p:spPr>
          <a:xfrm>
            <a:off x="914400" y="4851919"/>
            <a:ext cx="7651102" cy="954107"/>
          </a:xfrm>
          <a:prstGeom prst="rect">
            <a:avLst/>
          </a:prstGeom>
          <a:noFill/>
        </p:spPr>
        <p:txBody>
          <a:bodyPr wrap="square" rtlCol="0">
            <a:spAutoFit/>
          </a:bodyPr>
          <a:lstStyle/>
          <a:p>
            <a:r>
              <a:rPr lang="en-US" sz="2800" dirty="0" smtClean="0"/>
              <a:t>Her references to fashion are “brief </a:t>
            </a:r>
            <a:r>
              <a:rPr lang="en-US" sz="2800" dirty="0"/>
              <a:t>but never </a:t>
            </a:r>
            <a:r>
              <a:rPr lang="en-US" sz="2800" dirty="0" smtClean="0"/>
              <a:t>irrelevant and always </a:t>
            </a:r>
            <a:r>
              <a:rPr lang="en-US" sz="2800" dirty="0"/>
              <a:t>tellingly applied.” </a:t>
            </a:r>
            <a:r>
              <a:rPr lang="en-US" sz="2800" dirty="0" smtClean="0"/>
              <a:t>(Thompson)</a:t>
            </a:r>
            <a:endParaRPr lang="en-US" sz="2800" dirty="0"/>
          </a:p>
        </p:txBody>
      </p:sp>
    </p:spTree>
    <p:extLst>
      <p:ext uri="{BB962C8B-B14F-4D97-AF65-F5344CB8AC3E}">
        <p14:creationId xmlns:p14="http://schemas.microsoft.com/office/powerpoint/2010/main" val="9723032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05" t="8253" r="15576" b="8751"/>
          <a:stretch/>
        </p:blipFill>
        <p:spPr>
          <a:xfrm>
            <a:off x="5331057" y="152327"/>
            <a:ext cx="3479375" cy="541445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232" t="10724" r="10565" b="13913"/>
          <a:stretch/>
        </p:blipFill>
        <p:spPr>
          <a:xfrm>
            <a:off x="491986" y="152327"/>
            <a:ext cx="3498574" cy="5414457"/>
          </a:xfrm>
          <a:prstGeom prst="rect">
            <a:avLst/>
          </a:prstGeom>
        </p:spPr>
      </p:pic>
      <p:sp>
        <p:nvSpPr>
          <p:cNvPr id="4" name="TextBox 3"/>
          <p:cNvSpPr txBox="1"/>
          <p:nvPr/>
        </p:nvSpPr>
        <p:spPr>
          <a:xfrm>
            <a:off x="361950" y="5981700"/>
            <a:ext cx="8448482" cy="954107"/>
          </a:xfrm>
          <a:prstGeom prst="rect">
            <a:avLst/>
          </a:prstGeom>
          <a:noFill/>
        </p:spPr>
        <p:txBody>
          <a:bodyPr wrap="square" rtlCol="0">
            <a:spAutoFit/>
          </a:bodyPr>
          <a:lstStyle/>
          <a:p>
            <a:r>
              <a:rPr lang="en-US" sz="2800" dirty="0" smtClean="0"/>
              <a:t>Elizabeth Elliot of Lady Russel: “Something </a:t>
            </a:r>
            <a:r>
              <a:rPr lang="en-US" sz="2800" dirty="0"/>
              <a:t>so formal and </a:t>
            </a:r>
            <a:r>
              <a:rPr lang="en-US" sz="2800" i="1" dirty="0" err="1"/>
              <a:t>arrangé</a:t>
            </a:r>
            <a:r>
              <a:rPr lang="en-US" sz="2800" dirty="0"/>
              <a:t> in her air! And she sits so upright</a:t>
            </a:r>
            <a:r>
              <a:rPr lang="en-US" sz="2800" dirty="0" smtClean="0"/>
              <a:t>!”</a:t>
            </a:r>
            <a:endParaRPr lang="en-US" sz="2800" dirty="0"/>
          </a:p>
        </p:txBody>
      </p:sp>
      <p:sp>
        <p:nvSpPr>
          <p:cNvPr id="5" name="TextBox 4"/>
          <p:cNvSpPr txBox="1"/>
          <p:nvPr/>
        </p:nvSpPr>
        <p:spPr>
          <a:xfrm>
            <a:off x="5915908" y="5566784"/>
            <a:ext cx="2309671" cy="369332"/>
          </a:xfrm>
          <a:prstGeom prst="rect">
            <a:avLst/>
          </a:prstGeom>
          <a:noFill/>
        </p:spPr>
        <p:txBody>
          <a:bodyPr wrap="none" rtlCol="0">
            <a:spAutoFit/>
          </a:bodyPr>
          <a:lstStyle/>
          <a:p>
            <a:r>
              <a:rPr lang="en-US" smtClean="0"/>
              <a:t>Ackermann, April 1810</a:t>
            </a:r>
            <a:endParaRPr lang="en-US"/>
          </a:p>
        </p:txBody>
      </p:sp>
    </p:spTree>
    <p:extLst>
      <p:ext uri="{BB962C8B-B14F-4D97-AF65-F5344CB8AC3E}">
        <p14:creationId xmlns:p14="http://schemas.microsoft.com/office/powerpoint/2010/main" val="174671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088" r="10400" b="7301"/>
          <a:stretch/>
        </p:blipFill>
        <p:spPr>
          <a:xfrm>
            <a:off x="677636" y="0"/>
            <a:ext cx="2917371" cy="6357257"/>
          </a:xfrm>
          <a:prstGeom prst="rect">
            <a:avLst/>
          </a:prstGeom>
        </p:spPr>
      </p:pic>
      <p:sp>
        <p:nvSpPr>
          <p:cNvPr id="5" name="TextBox 4"/>
          <p:cNvSpPr txBox="1"/>
          <p:nvPr/>
        </p:nvSpPr>
        <p:spPr>
          <a:xfrm>
            <a:off x="677636" y="6488668"/>
            <a:ext cx="2611036" cy="369332"/>
          </a:xfrm>
          <a:prstGeom prst="rect">
            <a:avLst/>
          </a:prstGeom>
          <a:noFill/>
        </p:spPr>
        <p:txBody>
          <a:bodyPr wrap="none" rtlCol="0">
            <a:spAutoFit/>
          </a:bodyPr>
          <a:lstStyle/>
          <a:p>
            <a:r>
              <a:rPr lang="en-US" dirty="0" smtClean="0"/>
              <a:t>Ackermann</a:t>
            </a:r>
            <a:r>
              <a:rPr lang="en-US" smtClean="0"/>
              <a:t>, February1809</a:t>
            </a:r>
            <a:endParaRPr lang="en-US" dirty="0"/>
          </a:p>
        </p:txBody>
      </p:sp>
      <p:sp>
        <p:nvSpPr>
          <p:cNvPr id="6" name="TextBox 5"/>
          <p:cNvSpPr txBox="1"/>
          <p:nvPr/>
        </p:nvSpPr>
        <p:spPr>
          <a:xfrm>
            <a:off x="4019550" y="1771650"/>
            <a:ext cx="4591050" cy="2031325"/>
          </a:xfrm>
          <a:prstGeom prst="rect">
            <a:avLst/>
          </a:prstGeom>
          <a:noFill/>
        </p:spPr>
        <p:txBody>
          <a:bodyPr wrap="square" rtlCol="0">
            <a:spAutoFit/>
          </a:bodyPr>
          <a:lstStyle/>
          <a:p>
            <a:r>
              <a:rPr lang="is-IS" sz="2800" dirty="0" smtClean="0"/>
              <a:t>“…besides all this, she must possess a certain something in her air and manner of walking...”</a:t>
            </a:r>
          </a:p>
          <a:p>
            <a:pPr algn="r"/>
            <a:r>
              <a:rPr lang="is-IS" sz="1400" dirty="0" smtClean="0"/>
              <a:t>Caroline Bingley, </a:t>
            </a:r>
            <a:r>
              <a:rPr lang="is-IS" sz="1400" i="1" dirty="0" smtClean="0"/>
              <a:t>Pride and Prejudice</a:t>
            </a:r>
            <a:endParaRPr lang="en-US" sz="1400" i="1" dirty="0"/>
          </a:p>
        </p:txBody>
      </p:sp>
    </p:spTree>
    <p:extLst>
      <p:ext uri="{BB962C8B-B14F-4D97-AF65-F5344CB8AC3E}">
        <p14:creationId xmlns:p14="http://schemas.microsoft.com/office/powerpoint/2010/main" val="63301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blake-engraving-Mrs-Q-Janes-Ja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6331"/>
            <a:ext cx="4894795" cy="6211669"/>
          </a:xfrm>
          <a:prstGeom prst="rect">
            <a:avLst/>
          </a:prstGeom>
        </p:spPr>
      </p:pic>
      <p:sp>
        <p:nvSpPr>
          <p:cNvPr id="3" name="TextBox 2"/>
          <p:cNvSpPr txBox="1"/>
          <p:nvPr/>
        </p:nvSpPr>
        <p:spPr>
          <a:xfrm>
            <a:off x="0" y="553026"/>
            <a:ext cx="3739896" cy="646331"/>
          </a:xfrm>
          <a:prstGeom prst="rect">
            <a:avLst/>
          </a:prstGeom>
          <a:noFill/>
        </p:spPr>
        <p:txBody>
          <a:bodyPr wrap="square" rtlCol="0">
            <a:spAutoFit/>
          </a:bodyPr>
          <a:lstStyle/>
          <a:p>
            <a:r>
              <a:rPr lang="en-US" dirty="0" smtClean="0"/>
              <a:t>William Blake, Harriet Quentin, based on portrait by Villiers (d. 1813).</a:t>
            </a:r>
            <a:endParaRPr lang="en-US" dirty="0"/>
          </a:p>
        </p:txBody>
      </p:sp>
      <p:sp>
        <p:nvSpPr>
          <p:cNvPr id="4" name="TextBox 3"/>
          <p:cNvSpPr txBox="1"/>
          <p:nvPr/>
        </p:nvSpPr>
        <p:spPr>
          <a:xfrm>
            <a:off x="5057193" y="251925"/>
            <a:ext cx="3732244" cy="6370975"/>
          </a:xfrm>
          <a:prstGeom prst="rect">
            <a:avLst/>
          </a:prstGeom>
          <a:noFill/>
        </p:spPr>
        <p:txBody>
          <a:bodyPr wrap="square" rtlCol="0">
            <a:spAutoFit/>
          </a:bodyPr>
          <a:lstStyle/>
          <a:p>
            <a:pPr fontAlgn="base"/>
            <a:r>
              <a:rPr lang="en-US" sz="2400" dirty="0" smtClean="0"/>
              <a:t>“Henry </a:t>
            </a:r>
            <a:r>
              <a:rPr lang="en-US" sz="2400" dirty="0"/>
              <a:t>and I went to the </a:t>
            </a:r>
            <a:r>
              <a:rPr lang="en-US" sz="2400" dirty="0" smtClean="0"/>
              <a:t>Exhibition </a:t>
            </a:r>
            <a:r>
              <a:rPr lang="en-US" sz="2400" dirty="0"/>
              <a:t>in Spring Gardens. </a:t>
            </a:r>
            <a:r>
              <a:rPr lang="en-US" sz="2400" dirty="0" smtClean="0"/>
              <a:t>..I </a:t>
            </a:r>
            <a:r>
              <a:rPr lang="en-US" sz="2400" dirty="0"/>
              <a:t>was very well pleased</a:t>
            </a:r>
            <a:r>
              <a:rPr lang="mr-IN" sz="2400" dirty="0"/>
              <a:t>…</a:t>
            </a:r>
            <a:r>
              <a:rPr lang="en-US" sz="2400" dirty="0"/>
              <a:t>with a small portrait of Mrs. </a:t>
            </a:r>
            <a:r>
              <a:rPr lang="en-US" sz="2400" dirty="0" smtClean="0"/>
              <a:t>Bingley (Jane Bennet), </a:t>
            </a:r>
            <a:r>
              <a:rPr lang="en-US" sz="2400" dirty="0"/>
              <a:t>excessively like her</a:t>
            </a:r>
            <a:r>
              <a:rPr lang="mr-IN" sz="2400" dirty="0"/>
              <a:t>…</a:t>
            </a:r>
            <a:endParaRPr lang="en-US" sz="2400" dirty="0"/>
          </a:p>
          <a:p>
            <a:pPr fontAlgn="base"/>
            <a:r>
              <a:rPr lang="en-US" sz="2400" dirty="0"/>
              <a:t>Mrs. Bingley’s is exactly herself — size, shaped face, features, and sweetness; there never was a greater likeness. She is dressed in a white gown, with green ornaments, which convinces me of what I had always supposed, that green was a </a:t>
            </a:r>
            <a:r>
              <a:rPr lang="en-US" sz="2400" dirty="0" err="1"/>
              <a:t>favourite</a:t>
            </a:r>
            <a:r>
              <a:rPr lang="en-US" sz="2400" dirty="0"/>
              <a:t> </a:t>
            </a:r>
            <a:r>
              <a:rPr lang="en-US" sz="2400" dirty="0" err="1"/>
              <a:t>colour</a:t>
            </a:r>
            <a:r>
              <a:rPr lang="en-US" sz="2400" dirty="0"/>
              <a:t> with her</a:t>
            </a:r>
            <a:r>
              <a:rPr lang="en-US" sz="2400" dirty="0" smtClean="0"/>
              <a:t>.”  </a:t>
            </a:r>
            <a:r>
              <a:rPr lang="en-US" i="1" dirty="0" smtClean="0"/>
              <a:t>24 May 1813</a:t>
            </a:r>
            <a:endParaRPr lang="en-US" i="1" dirty="0"/>
          </a:p>
        </p:txBody>
      </p:sp>
    </p:spTree>
    <p:extLst>
      <p:ext uri="{BB962C8B-B14F-4D97-AF65-F5344CB8AC3E}">
        <p14:creationId xmlns:p14="http://schemas.microsoft.com/office/powerpoint/2010/main" val="1190885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08" t="7701" b="3778"/>
          <a:stretch/>
        </p:blipFill>
        <p:spPr>
          <a:xfrm rot="5400000">
            <a:off x="1958022" y="-1221424"/>
            <a:ext cx="5126354" cy="8331203"/>
          </a:xfrm>
          <a:prstGeom prst="rect">
            <a:avLst/>
          </a:prstGeom>
        </p:spPr>
      </p:pic>
      <p:sp>
        <p:nvSpPr>
          <p:cNvPr id="7" name="TextBox 6"/>
          <p:cNvSpPr txBox="1"/>
          <p:nvPr/>
        </p:nvSpPr>
        <p:spPr>
          <a:xfrm>
            <a:off x="355597" y="5549801"/>
            <a:ext cx="8331204" cy="1231106"/>
          </a:xfrm>
          <a:prstGeom prst="rect">
            <a:avLst/>
          </a:prstGeom>
          <a:noFill/>
        </p:spPr>
        <p:txBody>
          <a:bodyPr wrap="square" rtlCol="0">
            <a:spAutoFit/>
          </a:bodyPr>
          <a:lstStyle/>
          <a:p>
            <a:r>
              <a:rPr lang="en-US" dirty="0" smtClean="0"/>
              <a:t>24 May 1813 </a:t>
            </a:r>
          </a:p>
          <a:p>
            <a:r>
              <a:rPr lang="en-US" sz="2800" dirty="0" smtClean="0"/>
              <a:t>I </a:t>
            </a:r>
            <a:r>
              <a:rPr lang="en-US" sz="2800" dirty="0"/>
              <a:t>went the day before (Friday) to Layton's as I proposed, and got my mother's </a:t>
            </a:r>
            <a:r>
              <a:rPr lang="en-US" sz="2800" b="1" dirty="0"/>
              <a:t>gown</a:t>
            </a:r>
            <a:r>
              <a:rPr lang="en-US" sz="2800" dirty="0"/>
              <a:t>, — seven yards at 6s. </a:t>
            </a:r>
            <a:r>
              <a:rPr lang="en-US" sz="2800" i="1" dirty="0"/>
              <a:t>6d.</a:t>
            </a:r>
            <a:endParaRPr lang="en-US" sz="2800" dirty="0"/>
          </a:p>
        </p:txBody>
      </p:sp>
      <p:sp>
        <p:nvSpPr>
          <p:cNvPr id="9" name="TextBox 8"/>
          <p:cNvSpPr txBox="1"/>
          <p:nvPr/>
        </p:nvSpPr>
        <p:spPr>
          <a:xfrm>
            <a:off x="1937331" y="0"/>
            <a:ext cx="5231817" cy="338554"/>
          </a:xfrm>
          <a:prstGeom prst="rect">
            <a:avLst/>
          </a:prstGeom>
          <a:noFill/>
        </p:spPr>
        <p:txBody>
          <a:bodyPr wrap="none" rtlCol="0">
            <a:spAutoFit/>
          </a:bodyPr>
          <a:lstStyle/>
          <a:p>
            <a:r>
              <a:rPr lang="en-US" sz="1600" dirty="0" smtClean="0"/>
              <a:t>Ackermann, March 1809, </a:t>
            </a:r>
            <a:r>
              <a:rPr lang="en-US" sz="1600" i="1" dirty="0" smtClean="0"/>
              <a:t>Harding , Howell, &amp; Co., 89 Pall Mall</a:t>
            </a:r>
            <a:r>
              <a:rPr lang="en-US" sz="1600" dirty="0" smtClean="0"/>
              <a:t> </a:t>
            </a:r>
            <a:endParaRPr lang="en-US" sz="1600" dirty="0"/>
          </a:p>
        </p:txBody>
      </p:sp>
    </p:spTree>
    <p:extLst>
      <p:ext uri="{BB962C8B-B14F-4D97-AF65-F5344CB8AC3E}">
        <p14:creationId xmlns:p14="http://schemas.microsoft.com/office/powerpoint/2010/main" val="1333090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53099" y="208491"/>
            <a:ext cx="2722727" cy="1200329"/>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381089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8489" t="7797" r="19962" b="22712"/>
          <a:stretch/>
        </p:blipFill>
        <p:spPr>
          <a:xfrm>
            <a:off x="4572890" y="1408820"/>
            <a:ext cx="2037460" cy="497514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350" y="3819220"/>
            <a:ext cx="2476500" cy="2860979"/>
          </a:xfrm>
          <a:prstGeom prst="rect">
            <a:avLst/>
          </a:prstGeom>
          <a:ln>
            <a:solidFill>
              <a:schemeClr val="accent1"/>
            </a:solidFill>
          </a:ln>
        </p:spPr>
      </p:pic>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100" y="0"/>
            <a:ext cx="4983728" cy="6858000"/>
          </a:xfrm>
          <a:prstGeom prst="rect">
            <a:avLst/>
          </a:prstGeom>
        </p:spPr>
      </p:pic>
    </p:spTree>
    <p:extLst>
      <p:ext uri="{BB962C8B-B14F-4D97-AF65-F5344CB8AC3E}">
        <p14:creationId xmlns:p14="http://schemas.microsoft.com/office/powerpoint/2010/main" val="726689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0"/>
            <a:ext cx="8589645" cy="6858000"/>
          </a:xfrm>
          <a:prstGeom prst="rect">
            <a:avLst/>
          </a:prstGeom>
        </p:spPr>
      </p:pic>
    </p:spTree>
    <p:extLst>
      <p:ext uri="{BB962C8B-B14F-4D97-AF65-F5344CB8AC3E}">
        <p14:creationId xmlns:p14="http://schemas.microsoft.com/office/powerpoint/2010/main" val="7303377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68173" y="5903095"/>
            <a:ext cx="7688426" cy="461665"/>
          </a:xfrm>
          <a:prstGeom prst="rect">
            <a:avLst/>
          </a:prstGeom>
          <a:noFill/>
        </p:spPr>
        <p:txBody>
          <a:bodyPr wrap="square" rtlCol="0">
            <a:spAutoFit/>
          </a:bodyPr>
          <a:lstStyle/>
          <a:p>
            <a:r>
              <a:rPr lang="en-US" sz="2400" i="1" dirty="0" smtClean="0"/>
              <a:t>La Belle Assemblée</a:t>
            </a:r>
            <a:r>
              <a:rPr lang="en-US" sz="2400" dirty="0" smtClean="0"/>
              <a:t>,  October, 1808</a:t>
            </a:r>
            <a:endParaRPr lang="en-US" sz="24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48" y="1665324"/>
            <a:ext cx="5423285" cy="4116685"/>
          </a:xfrm>
          <a:prstGeom prst="rect">
            <a:avLst/>
          </a:prstGeom>
        </p:spPr>
      </p:pic>
      <p:sp>
        <p:nvSpPr>
          <p:cNvPr id="6" name="Rectangular Callout 5"/>
          <p:cNvSpPr/>
          <p:nvPr/>
        </p:nvSpPr>
        <p:spPr>
          <a:xfrm>
            <a:off x="5275424" y="3723666"/>
            <a:ext cx="3543301" cy="1873389"/>
          </a:xfrm>
          <a:prstGeom prst="wedgeRectCallout">
            <a:avLst>
              <a:gd name="adj1" fmla="val -70741"/>
              <a:gd name="adj2" fmla="val -5201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18324" y="3844752"/>
            <a:ext cx="2857500" cy="1631216"/>
          </a:xfrm>
          <a:prstGeom prst="rect">
            <a:avLst/>
          </a:prstGeom>
          <a:noFill/>
        </p:spPr>
        <p:txBody>
          <a:bodyPr wrap="square" rtlCol="0">
            <a:spAutoFit/>
          </a:bodyPr>
          <a:lstStyle/>
          <a:p>
            <a:r>
              <a:rPr lang="en-US" sz="2000" dirty="0"/>
              <a:t>“Pelisses, which are alternately formed of velvet or </a:t>
            </a:r>
            <a:r>
              <a:rPr lang="en-US" sz="2000" dirty="0" err="1"/>
              <a:t>sarsnet</a:t>
            </a:r>
            <a:r>
              <a:rPr lang="en-US" sz="2000" dirty="0"/>
              <a:t>, admit also of much variety in the constructions</a:t>
            </a:r>
            <a:r>
              <a:rPr lang="en-US" sz="2000" dirty="0" smtClean="0"/>
              <a:t>.”</a:t>
            </a:r>
            <a:endParaRPr lang="en-US" sz="2000" dirty="0"/>
          </a:p>
        </p:txBody>
      </p:sp>
      <p:sp>
        <p:nvSpPr>
          <p:cNvPr id="9" name="TextBox 8"/>
          <p:cNvSpPr txBox="1"/>
          <p:nvPr/>
        </p:nvSpPr>
        <p:spPr>
          <a:xfrm>
            <a:off x="608560" y="287554"/>
            <a:ext cx="7807651" cy="1231106"/>
          </a:xfrm>
          <a:prstGeom prst="rect">
            <a:avLst/>
          </a:prstGeom>
          <a:noFill/>
        </p:spPr>
        <p:txBody>
          <a:bodyPr wrap="square" rtlCol="0">
            <a:spAutoFit/>
          </a:bodyPr>
          <a:lstStyle/>
          <a:p>
            <a:r>
              <a:rPr lang="en-US" dirty="0"/>
              <a:t>13 October </a:t>
            </a:r>
            <a:r>
              <a:rPr lang="en-US" dirty="0" smtClean="0"/>
              <a:t>1808</a:t>
            </a:r>
          </a:p>
          <a:p>
            <a:r>
              <a:rPr lang="en-US" sz="2800" dirty="0" smtClean="0"/>
              <a:t>“We must turn our black pelisses into new, for Velvet is to be very much worn this winter.”</a:t>
            </a:r>
            <a:endParaRPr lang="en-US" sz="2800" dirty="0"/>
          </a:p>
        </p:txBody>
      </p:sp>
    </p:spTree>
    <p:extLst>
      <p:ext uri="{BB962C8B-B14F-4D97-AF65-F5344CB8AC3E}">
        <p14:creationId xmlns:p14="http://schemas.microsoft.com/office/powerpoint/2010/main" val="2044382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a:t>“Scissor </a:t>
            </a:r>
            <a:r>
              <a:rPr lang="en-US" sz="2400" dirty="0" smtClean="0"/>
              <a:t>edited” from October 1808 </a:t>
            </a:r>
            <a:r>
              <a:rPr lang="en-US" sz="2400" i="1" dirty="0" smtClean="0"/>
              <a:t>La Belle Assemblée</a:t>
            </a:r>
            <a:r>
              <a:rPr lang="en-US" sz="2400" dirty="0" smtClean="0"/>
              <a:t> </a:t>
            </a:r>
            <a:endParaRPr lang="en-US" sz="2400" dirty="0"/>
          </a:p>
        </p:txBody>
      </p:sp>
      <p:sp>
        <p:nvSpPr>
          <p:cNvPr id="2" name="Rectangle 1"/>
          <p:cNvSpPr/>
          <p:nvPr/>
        </p:nvSpPr>
        <p:spPr>
          <a:xfrm>
            <a:off x="381001" y="1104901"/>
            <a:ext cx="8382000" cy="5663089"/>
          </a:xfrm>
          <a:prstGeom prst="rect">
            <a:avLst/>
          </a:prstGeom>
        </p:spPr>
        <p:txBody>
          <a:bodyPr wrap="square">
            <a:spAutoFit/>
          </a:bodyPr>
          <a:lstStyle/>
          <a:p>
            <a:pPr>
              <a:spcAft>
                <a:spcPts val="1200"/>
              </a:spcAft>
            </a:pPr>
            <a:r>
              <a:rPr lang="en-US" sz="2400" b="1" i="1" dirty="0">
                <a:latin typeface="Arial" charset="0"/>
              </a:rPr>
              <a:t>The Morning Chronicle</a:t>
            </a:r>
            <a:r>
              <a:rPr lang="en-US" sz="2400" dirty="0">
                <a:latin typeface="Arial" charset="0"/>
              </a:rPr>
              <a:t> (London, England), Tuesday, November 1, 1808</a:t>
            </a:r>
          </a:p>
          <a:p>
            <a:pPr>
              <a:spcAft>
                <a:spcPts val="1200"/>
              </a:spcAft>
            </a:pPr>
            <a:r>
              <a:rPr lang="en-US" sz="2400" b="1" i="1" dirty="0">
                <a:latin typeface="Arial" charset="0"/>
              </a:rPr>
              <a:t>The Leeds Mercury</a:t>
            </a:r>
            <a:r>
              <a:rPr lang="en-US" sz="2400" dirty="0">
                <a:latin typeface="Arial" charset="0"/>
              </a:rPr>
              <a:t> (Leeds, England), Saturday, November 5, 1808</a:t>
            </a:r>
          </a:p>
          <a:p>
            <a:pPr>
              <a:spcAft>
                <a:spcPts val="1200"/>
              </a:spcAft>
            </a:pPr>
            <a:r>
              <a:rPr lang="en-US" sz="2400" b="1" i="1" dirty="0">
                <a:latin typeface="Arial" charset="0"/>
              </a:rPr>
              <a:t>Jackson's Oxford Journal</a:t>
            </a:r>
            <a:r>
              <a:rPr lang="en-US" sz="2400" dirty="0">
                <a:latin typeface="Arial" charset="0"/>
              </a:rPr>
              <a:t> (Oxford, England), Saturday, November 5, 1808</a:t>
            </a:r>
          </a:p>
          <a:p>
            <a:pPr>
              <a:spcAft>
                <a:spcPts val="1200"/>
              </a:spcAft>
            </a:pPr>
            <a:r>
              <a:rPr lang="en-US" sz="2400" b="1" i="1" dirty="0">
                <a:latin typeface="Arial" charset="0"/>
              </a:rPr>
              <a:t>The Examiner</a:t>
            </a:r>
            <a:r>
              <a:rPr lang="en-US" sz="2400" dirty="0">
                <a:latin typeface="Arial" charset="0"/>
              </a:rPr>
              <a:t> (London, England), Sunday, November 6, 1808</a:t>
            </a:r>
          </a:p>
          <a:p>
            <a:pPr>
              <a:spcAft>
                <a:spcPts val="1200"/>
              </a:spcAft>
            </a:pPr>
            <a:r>
              <a:rPr lang="en-US" sz="2400" b="1" i="1" dirty="0" err="1">
                <a:latin typeface="Arial" charset="0"/>
                <a:ea typeface="Arial" charset="0"/>
                <a:cs typeface="Arial" charset="0"/>
              </a:rPr>
              <a:t>Trewman's</a:t>
            </a:r>
            <a:r>
              <a:rPr lang="en-US" sz="2400" b="1" i="1" dirty="0">
                <a:latin typeface="Arial" charset="0"/>
                <a:ea typeface="Arial" charset="0"/>
                <a:cs typeface="Arial" charset="0"/>
              </a:rPr>
              <a:t> Exeter Flying Post or Plymouth and Cornish Advertiser</a:t>
            </a:r>
            <a:r>
              <a:rPr lang="en-US" sz="2400" dirty="0">
                <a:latin typeface="Arial" charset="0"/>
                <a:ea typeface="Arial" charset="0"/>
                <a:cs typeface="Arial" charset="0"/>
              </a:rPr>
              <a:t> (Exeter, England), Thursday, November 10, 1808; Issue 2322</a:t>
            </a:r>
          </a:p>
          <a:p>
            <a:r>
              <a:rPr lang="en-US" sz="2400" b="1" i="1" dirty="0">
                <a:latin typeface="Arial" charset="0"/>
              </a:rPr>
              <a:t>The Derby Mercury</a:t>
            </a:r>
            <a:r>
              <a:rPr lang="en-US" sz="2400" dirty="0">
                <a:latin typeface="Arial" charset="0"/>
              </a:rPr>
              <a:t> (Derby, England), Thursday, November 10, 1808; Issue 3990</a:t>
            </a:r>
            <a:endParaRPr lang="en-US" sz="2400" dirty="0">
              <a:effectLst/>
              <a:latin typeface="Arial" charset="0"/>
            </a:endParaRPr>
          </a:p>
        </p:txBody>
      </p:sp>
    </p:spTree>
    <p:extLst>
      <p:ext uri="{BB962C8B-B14F-4D97-AF65-F5344CB8AC3E}">
        <p14:creationId xmlns:p14="http://schemas.microsoft.com/office/powerpoint/2010/main" val="842291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401" y="393918"/>
            <a:ext cx="5345965" cy="1384995"/>
          </a:xfrm>
          <a:prstGeom prst="rect">
            <a:avLst/>
          </a:prstGeom>
          <a:noFill/>
        </p:spPr>
        <p:txBody>
          <a:bodyPr wrap="square" rtlCol="0">
            <a:spAutoFit/>
          </a:bodyPr>
          <a:lstStyle/>
          <a:p>
            <a:r>
              <a:rPr lang="en-US" sz="2800" dirty="0"/>
              <a:t>“I meant,” said Elinor, taking up some of her work from the table</a:t>
            </a:r>
            <a:r>
              <a:rPr lang="en-US" sz="2800" dirty="0" smtClean="0"/>
              <a:t>, “</a:t>
            </a:r>
            <a:r>
              <a:rPr lang="en-US" sz="2800" dirty="0"/>
              <a:t>to inquire after Mrs. Edward </a:t>
            </a:r>
            <a:r>
              <a:rPr lang="en-US" sz="2800" dirty="0" err="1" smtClean="0"/>
              <a:t>Ferrars</a:t>
            </a:r>
            <a:r>
              <a:rPr lang="en-US" sz="2800" dirty="0" smtClean="0"/>
              <a:t>.”</a:t>
            </a:r>
            <a:endParaRPr lang="en-US" sz="2800" dirty="0"/>
          </a:p>
        </p:txBody>
      </p:sp>
      <p:sp>
        <p:nvSpPr>
          <p:cNvPr id="4" name="TextBox 3"/>
          <p:cNvSpPr txBox="1"/>
          <p:nvPr/>
        </p:nvSpPr>
        <p:spPr>
          <a:xfrm>
            <a:off x="4762500" y="2209800"/>
            <a:ext cx="184731" cy="369332"/>
          </a:xfrm>
          <a:prstGeom prst="rect">
            <a:avLst/>
          </a:prstGeom>
          <a:noFill/>
        </p:spPr>
        <p:txBody>
          <a:bodyPr wrap="none" rtlCol="0">
            <a:spAutoFit/>
          </a:bodyPr>
          <a:lstStyle/>
          <a:p>
            <a:endParaRPr lang="en-US" dirty="0"/>
          </a:p>
        </p:txBody>
      </p:sp>
      <p:sp>
        <p:nvSpPr>
          <p:cNvPr id="8" name="TextBox 7"/>
          <p:cNvSpPr txBox="1"/>
          <p:nvPr/>
        </p:nvSpPr>
        <p:spPr>
          <a:xfrm>
            <a:off x="2925383" y="2102446"/>
            <a:ext cx="6202980" cy="1384995"/>
          </a:xfrm>
          <a:prstGeom prst="rect">
            <a:avLst/>
          </a:prstGeom>
          <a:noFill/>
        </p:spPr>
        <p:txBody>
          <a:bodyPr wrap="none" rtlCol="0">
            <a:spAutoFit/>
          </a:bodyPr>
          <a:lstStyle/>
          <a:p>
            <a:r>
              <a:rPr lang="en-US" sz="2800" dirty="0"/>
              <a:t>Elizabeth took up some </a:t>
            </a:r>
            <a:r>
              <a:rPr lang="en-US" sz="2800" dirty="0" smtClean="0"/>
              <a:t>needlework</a:t>
            </a:r>
            <a:r>
              <a:rPr lang="is-IS" sz="2800" dirty="0" smtClean="0"/>
              <a:t>…</a:t>
            </a:r>
            <a:r>
              <a:rPr lang="en-US" sz="2800" dirty="0" smtClean="0"/>
              <a:t> </a:t>
            </a:r>
          </a:p>
          <a:p>
            <a:r>
              <a:rPr lang="en-US" sz="2800" dirty="0"/>
              <a:t>Elizabeth, at work in the opposite </a:t>
            </a:r>
            <a:r>
              <a:rPr lang="en-US" sz="2800" dirty="0" smtClean="0"/>
              <a:t>corner</a:t>
            </a:r>
            <a:r>
              <a:rPr lang="is-IS" sz="2800" dirty="0" smtClean="0"/>
              <a:t>…</a:t>
            </a:r>
            <a:endParaRPr lang="en-US" sz="2800" dirty="0" smtClean="0"/>
          </a:p>
          <a:p>
            <a:r>
              <a:rPr lang="en-US" sz="2800" dirty="0" smtClean="0"/>
              <a:t>Elizabeth</a:t>
            </a:r>
            <a:r>
              <a:rPr lang="is-IS" sz="2800" dirty="0" smtClean="0"/>
              <a:t>…</a:t>
            </a:r>
            <a:r>
              <a:rPr lang="en-US" sz="2800" dirty="0" smtClean="0"/>
              <a:t>sat </a:t>
            </a:r>
            <a:r>
              <a:rPr lang="en-US" sz="2800" dirty="0"/>
              <a:t>down again to her </a:t>
            </a:r>
            <a:r>
              <a:rPr lang="en-US" sz="2800" dirty="0" smtClean="0"/>
              <a:t>work</a:t>
            </a:r>
            <a:r>
              <a:rPr lang="is-IS" sz="2800" dirty="0" smtClean="0"/>
              <a:t>…</a:t>
            </a:r>
            <a:endParaRPr lang="en-US" sz="2800" dirty="0"/>
          </a:p>
        </p:txBody>
      </p:sp>
      <p:sp>
        <p:nvSpPr>
          <p:cNvPr id="9" name="TextBox 8"/>
          <p:cNvSpPr txBox="1"/>
          <p:nvPr/>
        </p:nvSpPr>
        <p:spPr>
          <a:xfrm>
            <a:off x="611931" y="3889703"/>
            <a:ext cx="4986435" cy="1384995"/>
          </a:xfrm>
          <a:prstGeom prst="rect">
            <a:avLst/>
          </a:prstGeom>
          <a:noFill/>
        </p:spPr>
        <p:txBody>
          <a:bodyPr wrap="square" rtlCol="0">
            <a:spAutoFit/>
          </a:bodyPr>
          <a:lstStyle/>
          <a:p>
            <a:r>
              <a:rPr lang="en-US" sz="2800" dirty="0" smtClean="0"/>
              <a:t>[Lady Catherine] </a:t>
            </a:r>
            <a:r>
              <a:rPr lang="en-US" sz="2800" dirty="0"/>
              <a:t>examined their employments, looked at their work, </a:t>
            </a:r>
            <a:r>
              <a:rPr lang="en-US" sz="2800" dirty="0" smtClean="0"/>
              <a:t>and </a:t>
            </a:r>
            <a:r>
              <a:rPr lang="is-IS" sz="2800" dirty="0" smtClean="0"/>
              <a:t>…</a:t>
            </a:r>
            <a:r>
              <a:rPr lang="en-US" sz="2800" dirty="0" smtClean="0"/>
              <a:t> </a:t>
            </a:r>
          </a:p>
        </p:txBody>
      </p:sp>
    </p:spTree>
    <p:extLst>
      <p:ext uri="{BB962C8B-B14F-4D97-AF65-F5344CB8AC3E}">
        <p14:creationId xmlns:p14="http://schemas.microsoft.com/office/powerpoint/2010/main" val="6644713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2000438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Influences</a:t>
            </a:r>
            <a:endParaRPr lang="en-US" sz="4400" b="1" dirty="0"/>
          </a:p>
        </p:txBody>
      </p:sp>
      <p:sp>
        <p:nvSpPr>
          <p:cNvPr id="3" name="TextBox 2"/>
          <p:cNvSpPr txBox="1"/>
          <p:nvPr/>
        </p:nvSpPr>
        <p:spPr>
          <a:xfrm>
            <a:off x="1481303" y="1628127"/>
            <a:ext cx="7014997" cy="4247317"/>
          </a:xfrm>
          <a:prstGeom prst="rect">
            <a:avLst/>
          </a:prstGeom>
          <a:noFill/>
        </p:spPr>
        <p:txBody>
          <a:bodyPr wrap="square" rtlCol="0">
            <a:spAutoFit/>
          </a:bodyPr>
          <a:lstStyle/>
          <a:p>
            <a:r>
              <a:rPr lang="en-US" sz="3600" dirty="0"/>
              <a:t>Was it the </a:t>
            </a:r>
            <a:r>
              <a:rPr lang="en-US" sz="3600" dirty="0" smtClean="0"/>
              <a:t>“Turkish/Oriental”?</a:t>
            </a:r>
          </a:p>
          <a:p>
            <a:r>
              <a:rPr lang="en-US" sz="3600" dirty="0" smtClean="0"/>
              <a:t>Was it the Greek statues?</a:t>
            </a:r>
          </a:p>
          <a:p>
            <a:pPr marL="466725" indent="-466725"/>
            <a:r>
              <a:rPr lang="en-US" sz="3600" dirty="0" smtClean="0"/>
              <a:t>Was it Marie Antoinette?</a:t>
            </a:r>
          </a:p>
          <a:p>
            <a:pPr marL="466725" indent="-466725"/>
            <a:r>
              <a:rPr lang="en-US" sz="3600" dirty="0" smtClean="0"/>
              <a:t>Was it war?</a:t>
            </a:r>
          </a:p>
          <a:p>
            <a:r>
              <a:rPr lang="en-US" sz="3600" dirty="0" smtClean="0"/>
              <a:t>Was it new technology?</a:t>
            </a:r>
          </a:p>
          <a:p>
            <a:r>
              <a:rPr lang="en-US" sz="3600" dirty="0"/>
              <a:t>Was it </a:t>
            </a:r>
            <a:r>
              <a:rPr lang="en-US" sz="3600" dirty="0" smtClean="0"/>
              <a:t>politics and globalization?</a:t>
            </a:r>
          </a:p>
          <a:p>
            <a:r>
              <a:rPr lang="en-US" sz="3600" dirty="0" smtClean="0"/>
              <a:t>Was it the price of muslin?</a:t>
            </a:r>
          </a:p>
          <a:p>
            <a:endParaRPr lang="en-US" dirty="0"/>
          </a:p>
        </p:txBody>
      </p:sp>
    </p:spTree>
    <p:extLst>
      <p:ext uri="{BB962C8B-B14F-4D97-AF65-F5344CB8AC3E}">
        <p14:creationId xmlns:p14="http://schemas.microsoft.com/office/powerpoint/2010/main" val="5050628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413" y="0"/>
            <a:ext cx="5646587" cy="6858000"/>
          </a:xfrm>
          <a:prstGeom prst="rect">
            <a:avLst/>
          </a:prstGeom>
        </p:spPr>
      </p:pic>
      <p:sp>
        <p:nvSpPr>
          <p:cNvPr id="3" name="TextBox 2"/>
          <p:cNvSpPr txBox="1"/>
          <p:nvPr/>
        </p:nvSpPr>
        <p:spPr>
          <a:xfrm>
            <a:off x="261257" y="4105469"/>
            <a:ext cx="2500604" cy="1200329"/>
          </a:xfrm>
          <a:prstGeom prst="rect">
            <a:avLst/>
          </a:prstGeom>
          <a:noFill/>
        </p:spPr>
        <p:txBody>
          <a:bodyPr wrap="square" rtlCol="0">
            <a:spAutoFit/>
          </a:bodyPr>
          <a:lstStyle/>
          <a:p>
            <a:r>
              <a:rPr lang="en-US" dirty="0" smtClean="0"/>
              <a:t>John Singleton Copley. Portrait of Margaret Kemble Gage (circa 1771) </a:t>
            </a:r>
            <a:r>
              <a:rPr lang="en-US" dirty="0" err="1"/>
              <a:t>Timkin</a:t>
            </a:r>
            <a:r>
              <a:rPr lang="en-US" dirty="0"/>
              <a:t> Gallery of </a:t>
            </a:r>
            <a:r>
              <a:rPr lang="en-US" dirty="0" smtClean="0"/>
              <a:t>Art</a:t>
            </a:r>
            <a:endParaRPr lang="en-US" dirty="0"/>
          </a:p>
        </p:txBody>
      </p:sp>
    </p:spTree>
    <p:extLst>
      <p:ext uri="{BB962C8B-B14F-4D97-AF65-F5344CB8AC3E}">
        <p14:creationId xmlns:p14="http://schemas.microsoft.com/office/powerpoint/2010/main" val="115466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217737"/>
            <a:ext cx="4324350" cy="5262052"/>
          </a:xfrm>
          <a:prstGeom prst="rect">
            <a:avLst/>
          </a:prstGeom>
        </p:spPr>
      </p:pic>
      <p:sp>
        <p:nvSpPr>
          <p:cNvPr id="4" name="TextBox 3"/>
          <p:cNvSpPr txBox="1"/>
          <p:nvPr/>
        </p:nvSpPr>
        <p:spPr>
          <a:xfrm>
            <a:off x="285751" y="5666290"/>
            <a:ext cx="4468250" cy="646331"/>
          </a:xfrm>
          <a:prstGeom prst="rect">
            <a:avLst/>
          </a:prstGeom>
          <a:noFill/>
        </p:spPr>
        <p:txBody>
          <a:bodyPr wrap="square" rtlCol="0">
            <a:spAutoFit/>
          </a:bodyPr>
          <a:lstStyle/>
          <a:p>
            <a:r>
              <a:rPr lang="en-US" dirty="0" smtClean="0"/>
              <a:t>Agostino </a:t>
            </a:r>
            <a:r>
              <a:rPr lang="en-US" dirty="0" err="1" smtClean="0"/>
              <a:t>Brunias</a:t>
            </a:r>
            <a:r>
              <a:rPr lang="en-US" dirty="0" smtClean="0"/>
              <a:t>, c. 1780 “Linen Day, Roseau, Dominica”</a:t>
            </a:r>
            <a:endParaRPr lang="en-US" dirty="0"/>
          </a:p>
        </p:txBody>
      </p:sp>
      <p:pic>
        <p:nvPicPr>
          <p:cNvPr id="5" name="Picture 4" descr="1780s-chemise-dres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9643" y="217737"/>
            <a:ext cx="4109263" cy="5262052"/>
          </a:xfrm>
          <a:prstGeom prst="rect">
            <a:avLst/>
          </a:prstGeom>
        </p:spPr>
      </p:pic>
      <p:sp>
        <p:nvSpPr>
          <p:cNvPr id="6" name="TextBox 5"/>
          <p:cNvSpPr txBox="1"/>
          <p:nvPr/>
        </p:nvSpPr>
        <p:spPr>
          <a:xfrm>
            <a:off x="5125510" y="5666290"/>
            <a:ext cx="3657530" cy="1200329"/>
          </a:xfrm>
          <a:prstGeom prst="rect">
            <a:avLst/>
          </a:prstGeom>
          <a:noFill/>
        </p:spPr>
        <p:txBody>
          <a:bodyPr wrap="square" rtlCol="0">
            <a:spAutoFit/>
          </a:bodyPr>
          <a:lstStyle/>
          <a:p>
            <a:r>
              <a:rPr lang="en-US" dirty="0"/>
              <a:t>Marie Antoinette’s “chemise dress” Portrait by Elisabeth Louise </a:t>
            </a:r>
            <a:r>
              <a:rPr lang="en-US" dirty="0" err="1"/>
              <a:t>Vigée-LeBrun</a:t>
            </a:r>
            <a:r>
              <a:rPr lang="en-US" dirty="0" smtClean="0"/>
              <a:t>, </a:t>
            </a:r>
            <a:r>
              <a:rPr lang="en-US" dirty="0"/>
              <a:t>1783, dress by Rose </a:t>
            </a:r>
            <a:r>
              <a:rPr lang="en-US" dirty="0" err="1"/>
              <a:t>Bertin</a:t>
            </a:r>
            <a:endParaRPr lang="en-US" dirty="0"/>
          </a:p>
          <a:p>
            <a:endParaRPr lang="en-US" dirty="0"/>
          </a:p>
        </p:txBody>
      </p:sp>
    </p:spTree>
    <p:extLst>
      <p:ext uri="{BB962C8B-B14F-4D97-AF65-F5344CB8AC3E}">
        <p14:creationId xmlns:p14="http://schemas.microsoft.com/office/powerpoint/2010/main" val="1663290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288945"/>
            <a:ext cx="4076700" cy="585474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603" t="5435" r="10534" b="8447"/>
          <a:stretch/>
        </p:blipFill>
        <p:spPr>
          <a:xfrm>
            <a:off x="704850" y="196890"/>
            <a:ext cx="3238500" cy="6038850"/>
          </a:xfrm>
          <a:prstGeom prst="rect">
            <a:avLst/>
          </a:prstGeom>
        </p:spPr>
      </p:pic>
      <p:sp>
        <p:nvSpPr>
          <p:cNvPr id="5" name="TextBox 4"/>
          <p:cNvSpPr txBox="1"/>
          <p:nvPr/>
        </p:nvSpPr>
        <p:spPr>
          <a:xfrm>
            <a:off x="4873944" y="6273284"/>
            <a:ext cx="3853812" cy="369332"/>
          </a:xfrm>
          <a:prstGeom prst="rect">
            <a:avLst/>
          </a:prstGeom>
          <a:noFill/>
        </p:spPr>
        <p:txBody>
          <a:bodyPr wrap="none" rtlCol="0">
            <a:spAutoFit/>
          </a:bodyPr>
          <a:lstStyle/>
          <a:p>
            <a:r>
              <a:rPr lang="en-US" dirty="0" smtClean="0"/>
              <a:t>Thomas Hope, Ancient Costumes, 1809</a:t>
            </a:r>
            <a:endParaRPr lang="en-US" dirty="0"/>
          </a:p>
        </p:txBody>
      </p:sp>
      <p:sp>
        <p:nvSpPr>
          <p:cNvPr id="6" name="TextBox 5"/>
          <p:cNvSpPr txBox="1"/>
          <p:nvPr/>
        </p:nvSpPr>
        <p:spPr>
          <a:xfrm>
            <a:off x="440347" y="6273284"/>
            <a:ext cx="3767506" cy="369332"/>
          </a:xfrm>
          <a:prstGeom prst="rect">
            <a:avLst/>
          </a:prstGeom>
          <a:noFill/>
        </p:spPr>
        <p:txBody>
          <a:bodyPr wrap="none" rtlCol="0">
            <a:spAutoFit/>
          </a:bodyPr>
          <a:lstStyle/>
          <a:p>
            <a:r>
              <a:rPr lang="en-US" dirty="0" smtClean="0"/>
              <a:t>Ackermann, Walking Dress</a:t>
            </a:r>
            <a:r>
              <a:rPr lang="en-US" smtClean="0"/>
              <a:t>, April 1809</a:t>
            </a:r>
            <a:endParaRPr lang="en-US"/>
          </a:p>
        </p:txBody>
      </p:sp>
    </p:spTree>
    <p:extLst>
      <p:ext uri="{BB962C8B-B14F-4D97-AF65-F5344CB8AC3E}">
        <p14:creationId xmlns:p14="http://schemas.microsoft.com/office/powerpoint/2010/main" val="9138098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2158" y="311148"/>
            <a:ext cx="4771842" cy="6229350"/>
          </a:xfrm>
          <a:prstGeom prst="rect">
            <a:avLst/>
          </a:prstGeom>
        </p:spPr>
      </p:pic>
      <p:pic>
        <p:nvPicPr>
          <p:cNvPr id="3" name="Picture 2"/>
          <p:cNvPicPr>
            <a:picLocks noChangeAspect="1"/>
          </p:cNvPicPr>
          <p:nvPr/>
        </p:nvPicPr>
        <p:blipFill rotWithShape="1">
          <a:blip r:embed="rId4"/>
          <a:srcRect l="15937" r="6412"/>
          <a:stretch/>
        </p:blipFill>
        <p:spPr>
          <a:xfrm>
            <a:off x="266699" y="444498"/>
            <a:ext cx="3657601" cy="6096000"/>
          </a:xfrm>
          <a:prstGeom prst="rect">
            <a:avLst/>
          </a:prstGeom>
        </p:spPr>
      </p:pic>
    </p:spTree>
    <p:extLst>
      <p:ext uri="{BB962C8B-B14F-4D97-AF65-F5344CB8AC3E}">
        <p14:creationId xmlns:p14="http://schemas.microsoft.com/office/powerpoint/2010/main" val="8014474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0"/>
            <a:ext cx="7892661" cy="6429888"/>
          </a:xfrm>
          <a:prstGeom prst="rect">
            <a:avLst/>
          </a:prstGeom>
        </p:spPr>
      </p:pic>
      <p:sp>
        <p:nvSpPr>
          <p:cNvPr id="3" name="TextBox 2"/>
          <p:cNvSpPr txBox="1"/>
          <p:nvPr/>
        </p:nvSpPr>
        <p:spPr>
          <a:xfrm>
            <a:off x="5845437" y="6461772"/>
            <a:ext cx="3062120" cy="369332"/>
          </a:xfrm>
          <a:prstGeom prst="rect">
            <a:avLst/>
          </a:prstGeom>
          <a:noFill/>
        </p:spPr>
        <p:txBody>
          <a:bodyPr wrap="none" rtlCol="0">
            <a:spAutoFit/>
          </a:bodyPr>
          <a:lstStyle/>
          <a:p>
            <a:r>
              <a:rPr lang="en-US" dirty="0" smtClean="0"/>
              <a:t>Pierre La </a:t>
            </a:r>
            <a:r>
              <a:rPr lang="en-US" dirty="0" err="1" smtClean="0"/>
              <a:t>Mésangère</a:t>
            </a:r>
            <a:r>
              <a:rPr lang="en-US" dirty="0" smtClean="0"/>
              <a:t>, 1801-1802</a:t>
            </a:r>
            <a:endParaRPr lang="en-US" dirty="0"/>
          </a:p>
        </p:txBody>
      </p:sp>
    </p:spTree>
    <p:extLst>
      <p:ext uri="{BB962C8B-B14F-4D97-AF65-F5344CB8AC3E}">
        <p14:creationId xmlns:p14="http://schemas.microsoft.com/office/powerpoint/2010/main" val="1000723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13" y="0"/>
            <a:ext cx="2769348" cy="6858000"/>
          </a:xfrm>
          <a:prstGeom prst="rect">
            <a:avLst/>
          </a:prstGeom>
        </p:spPr>
      </p:pic>
      <p:sp>
        <p:nvSpPr>
          <p:cNvPr id="3" name="TextBox 2"/>
          <p:cNvSpPr txBox="1"/>
          <p:nvPr/>
        </p:nvSpPr>
        <p:spPr>
          <a:xfrm>
            <a:off x="3531068" y="829741"/>
            <a:ext cx="4750420" cy="3539430"/>
          </a:xfrm>
          <a:prstGeom prst="rect">
            <a:avLst/>
          </a:prstGeom>
          <a:noFill/>
        </p:spPr>
        <p:txBody>
          <a:bodyPr wrap="square" rtlCol="0">
            <a:spAutoFit/>
          </a:bodyPr>
          <a:lstStyle/>
          <a:p>
            <a:r>
              <a:rPr lang="en-US" sz="2800" dirty="0" smtClean="0"/>
              <a:t>“It </a:t>
            </a:r>
            <a:r>
              <a:rPr lang="en-US" sz="2800" dirty="0"/>
              <a:t>is to be Lovers’ Vows; and I am to be Count Cassel, and am to come in first with a blue </a:t>
            </a:r>
            <a:r>
              <a:rPr lang="en-US" sz="2800" b="1" dirty="0"/>
              <a:t>dress</a:t>
            </a:r>
            <a:r>
              <a:rPr lang="en-US" sz="2800" dirty="0"/>
              <a:t> and a pink satin </a:t>
            </a:r>
            <a:r>
              <a:rPr lang="en-US" sz="2800" b="1" dirty="0"/>
              <a:t>cloak</a:t>
            </a:r>
            <a:r>
              <a:rPr lang="en-US" sz="2800" dirty="0"/>
              <a:t>, and afterwards am to have another fine fancy suit, by way of a </a:t>
            </a:r>
            <a:r>
              <a:rPr lang="en-US" sz="2800" b="1" dirty="0"/>
              <a:t>shooting-dress</a:t>
            </a:r>
            <a:r>
              <a:rPr lang="en-US" sz="2800" dirty="0"/>
              <a:t>. I do not know how I shall like it.”</a:t>
            </a:r>
          </a:p>
        </p:txBody>
      </p:sp>
      <p:sp>
        <p:nvSpPr>
          <p:cNvPr id="4" name="TextBox 3"/>
          <p:cNvSpPr txBox="1"/>
          <p:nvPr/>
        </p:nvSpPr>
        <p:spPr>
          <a:xfrm>
            <a:off x="4721289" y="4369171"/>
            <a:ext cx="4022768" cy="461665"/>
          </a:xfrm>
          <a:prstGeom prst="rect">
            <a:avLst/>
          </a:prstGeom>
          <a:noFill/>
        </p:spPr>
        <p:txBody>
          <a:bodyPr wrap="none" rtlCol="0">
            <a:spAutoFit/>
          </a:bodyPr>
          <a:lstStyle/>
          <a:p>
            <a:r>
              <a:rPr lang="en-US" sz="2400" dirty="0" smtClean="0"/>
              <a:t>Mr. Rushworth, </a:t>
            </a:r>
            <a:r>
              <a:rPr lang="en-US" sz="2400" i="1" dirty="0" smtClean="0"/>
              <a:t>Mansfield Park</a:t>
            </a:r>
            <a:endParaRPr lang="en-US" sz="2400" i="1" dirty="0"/>
          </a:p>
        </p:txBody>
      </p:sp>
    </p:spTree>
    <p:extLst>
      <p:ext uri="{BB962C8B-B14F-4D97-AF65-F5344CB8AC3E}">
        <p14:creationId xmlns:p14="http://schemas.microsoft.com/office/powerpoint/2010/main" val="1604832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066" y="0"/>
            <a:ext cx="2741644" cy="3526939"/>
          </a:xfrm>
          <a:prstGeom prst="rect">
            <a:avLst/>
          </a:prstGeo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37" y="1763469"/>
            <a:ext cx="7632441" cy="4828686"/>
          </a:xfrm>
          <a:prstGeom prst="rect">
            <a:avLst/>
          </a:prstGeom>
        </p:spPr>
      </p:pic>
      <p:sp>
        <p:nvSpPr>
          <p:cNvPr id="8" name="TextBox 7"/>
          <p:cNvSpPr txBox="1"/>
          <p:nvPr/>
        </p:nvSpPr>
        <p:spPr>
          <a:xfrm>
            <a:off x="279918" y="260489"/>
            <a:ext cx="4775436" cy="369332"/>
          </a:xfrm>
          <a:prstGeom prst="rect">
            <a:avLst/>
          </a:prstGeom>
          <a:noFill/>
        </p:spPr>
        <p:txBody>
          <a:bodyPr wrap="square" rtlCol="0">
            <a:spAutoFit/>
          </a:bodyPr>
          <a:lstStyle/>
          <a:p>
            <a:r>
              <a:rPr lang="en-US" dirty="0" smtClean="0"/>
              <a:t>Battle of the Pyramids (</a:t>
            </a:r>
            <a:r>
              <a:rPr lang="en-US" dirty="0" err="1" smtClean="0"/>
              <a:t>Embabeh</a:t>
            </a:r>
            <a:r>
              <a:rPr lang="en-US" dirty="0" smtClean="0"/>
              <a:t>), July 21,1798</a:t>
            </a:r>
            <a:endParaRPr lang="en-US" dirty="0"/>
          </a:p>
        </p:txBody>
      </p:sp>
    </p:spTree>
    <p:extLst>
      <p:ext uri="{BB962C8B-B14F-4D97-AF65-F5344CB8AC3E}">
        <p14:creationId xmlns:p14="http://schemas.microsoft.com/office/powerpoint/2010/main" val="1812012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401" y="732472"/>
            <a:ext cx="5345965" cy="1384995"/>
          </a:xfrm>
          <a:prstGeom prst="rect">
            <a:avLst/>
          </a:prstGeom>
          <a:noFill/>
        </p:spPr>
        <p:txBody>
          <a:bodyPr wrap="square" rtlCol="0">
            <a:spAutoFit/>
          </a:bodyPr>
          <a:lstStyle/>
          <a:p>
            <a:r>
              <a:rPr lang="en-US" sz="2800" dirty="0"/>
              <a:t>“I meant,” said Elinor, taking up some of her work from the table</a:t>
            </a:r>
            <a:r>
              <a:rPr lang="en-US" sz="2800" dirty="0" smtClean="0"/>
              <a:t>, “</a:t>
            </a:r>
            <a:r>
              <a:rPr lang="en-US" sz="2800" dirty="0"/>
              <a:t>to inquire after Mrs. Edward </a:t>
            </a:r>
            <a:r>
              <a:rPr lang="en-US" sz="2800" dirty="0" err="1" smtClean="0"/>
              <a:t>Ferrars</a:t>
            </a:r>
            <a:r>
              <a:rPr lang="en-US" sz="2800" dirty="0" smtClean="0"/>
              <a:t>.”</a:t>
            </a:r>
            <a:endParaRPr lang="en-US" sz="2800" dirty="0"/>
          </a:p>
        </p:txBody>
      </p:sp>
      <p:sp>
        <p:nvSpPr>
          <p:cNvPr id="4" name="TextBox 3"/>
          <p:cNvSpPr txBox="1"/>
          <p:nvPr/>
        </p:nvSpPr>
        <p:spPr>
          <a:xfrm>
            <a:off x="4762500" y="2209800"/>
            <a:ext cx="184731" cy="369332"/>
          </a:xfrm>
          <a:prstGeom prst="rect">
            <a:avLst/>
          </a:prstGeom>
          <a:noFill/>
        </p:spPr>
        <p:txBody>
          <a:bodyPr wrap="none" rtlCol="0">
            <a:spAutoFit/>
          </a:bodyPr>
          <a:lstStyle/>
          <a:p>
            <a:endParaRPr lang="en-US" dirty="0"/>
          </a:p>
        </p:txBody>
      </p:sp>
      <p:sp>
        <p:nvSpPr>
          <p:cNvPr id="8" name="TextBox 7"/>
          <p:cNvSpPr txBox="1"/>
          <p:nvPr/>
        </p:nvSpPr>
        <p:spPr>
          <a:xfrm>
            <a:off x="2941020" y="2525691"/>
            <a:ext cx="6202980" cy="1384995"/>
          </a:xfrm>
          <a:prstGeom prst="rect">
            <a:avLst/>
          </a:prstGeom>
          <a:noFill/>
        </p:spPr>
        <p:txBody>
          <a:bodyPr wrap="none" rtlCol="0">
            <a:spAutoFit/>
          </a:bodyPr>
          <a:lstStyle/>
          <a:p>
            <a:r>
              <a:rPr lang="en-US" sz="2800" dirty="0"/>
              <a:t>Elizabeth took up some </a:t>
            </a:r>
            <a:r>
              <a:rPr lang="en-US" sz="2800" dirty="0" smtClean="0"/>
              <a:t>needlework</a:t>
            </a:r>
            <a:r>
              <a:rPr lang="is-IS" sz="2800" dirty="0" smtClean="0"/>
              <a:t>…</a:t>
            </a:r>
            <a:r>
              <a:rPr lang="en-US" sz="2800" dirty="0" smtClean="0"/>
              <a:t> </a:t>
            </a:r>
          </a:p>
          <a:p>
            <a:r>
              <a:rPr lang="en-US" sz="2800" dirty="0"/>
              <a:t>Elizabeth, at work in the opposite </a:t>
            </a:r>
            <a:r>
              <a:rPr lang="en-US" sz="2800" dirty="0" smtClean="0"/>
              <a:t>corner</a:t>
            </a:r>
            <a:r>
              <a:rPr lang="is-IS" sz="2800" dirty="0" smtClean="0"/>
              <a:t>…</a:t>
            </a:r>
            <a:endParaRPr lang="en-US" sz="2800" dirty="0" smtClean="0"/>
          </a:p>
          <a:p>
            <a:r>
              <a:rPr lang="en-US" sz="2800" dirty="0" smtClean="0"/>
              <a:t>Elizabeth</a:t>
            </a:r>
            <a:r>
              <a:rPr lang="is-IS" sz="2800" dirty="0" smtClean="0"/>
              <a:t>…</a:t>
            </a:r>
            <a:r>
              <a:rPr lang="en-US" sz="2800" dirty="0" smtClean="0"/>
              <a:t>sat </a:t>
            </a:r>
            <a:r>
              <a:rPr lang="en-US" sz="2800" dirty="0"/>
              <a:t>down again to her </a:t>
            </a:r>
            <a:r>
              <a:rPr lang="en-US" sz="2800" dirty="0" smtClean="0"/>
              <a:t>work</a:t>
            </a:r>
            <a:r>
              <a:rPr lang="is-IS" sz="2800" dirty="0" smtClean="0"/>
              <a:t>…</a:t>
            </a:r>
            <a:endParaRPr lang="en-US" sz="2800" dirty="0"/>
          </a:p>
        </p:txBody>
      </p:sp>
      <p:sp>
        <p:nvSpPr>
          <p:cNvPr id="9" name="TextBox 8"/>
          <p:cNvSpPr txBox="1"/>
          <p:nvPr/>
        </p:nvSpPr>
        <p:spPr>
          <a:xfrm>
            <a:off x="252401" y="4364400"/>
            <a:ext cx="4986435" cy="1815882"/>
          </a:xfrm>
          <a:prstGeom prst="rect">
            <a:avLst/>
          </a:prstGeom>
          <a:noFill/>
        </p:spPr>
        <p:txBody>
          <a:bodyPr wrap="square" rtlCol="0">
            <a:spAutoFit/>
          </a:bodyPr>
          <a:lstStyle/>
          <a:p>
            <a:r>
              <a:rPr lang="en-US" sz="2800" dirty="0" smtClean="0"/>
              <a:t>[Lady Catherine] </a:t>
            </a:r>
            <a:r>
              <a:rPr lang="en-US" sz="2800" dirty="0"/>
              <a:t>examined their employments, looked at their work, </a:t>
            </a:r>
            <a:r>
              <a:rPr lang="en-US" sz="2800" dirty="0" smtClean="0"/>
              <a:t>and </a:t>
            </a:r>
            <a:r>
              <a:rPr lang="is-IS" sz="2800" dirty="0" smtClean="0"/>
              <a:t>…</a:t>
            </a:r>
            <a:r>
              <a:rPr lang="en-US" sz="2800" dirty="0" smtClean="0"/>
              <a:t> </a:t>
            </a:r>
          </a:p>
          <a:p>
            <a:r>
              <a:rPr lang="en-US" sz="2800" dirty="0"/>
              <a:t>advised them to do it differently</a:t>
            </a:r>
          </a:p>
        </p:txBody>
      </p:sp>
    </p:spTree>
    <p:extLst>
      <p:ext uri="{BB962C8B-B14F-4D97-AF65-F5344CB8AC3E}">
        <p14:creationId xmlns:p14="http://schemas.microsoft.com/office/powerpoint/2010/main" val="1712122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8 </a:t>
            </a:r>
            <a:r>
              <a:rPr lang="en-US" i="1" dirty="0"/>
              <a:t>January 1799: </a:t>
            </a:r>
            <a:endParaRPr lang="en-US" i="1" dirty="0" smtClean="0"/>
          </a:p>
          <a:p>
            <a:r>
              <a:rPr lang="en-US" sz="2400" dirty="0" smtClean="0"/>
              <a:t>“I </a:t>
            </a:r>
            <a:r>
              <a:rPr lang="en-US" sz="2400" dirty="0"/>
              <a:t>am not to wear my white satin </a:t>
            </a:r>
            <a:r>
              <a:rPr lang="en-US" sz="2400" b="1" dirty="0"/>
              <a:t>cap</a:t>
            </a:r>
            <a:r>
              <a:rPr lang="en-US" sz="2400" dirty="0"/>
              <a:t>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spTree>
    <p:extLst>
      <p:ext uri="{BB962C8B-B14F-4D97-AF65-F5344CB8AC3E}">
        <p14:creationId xmlns:p14="http://schemas.microsoft.com/office/powerpoint/2010/main" val="1242541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22" y="0"/>
            <a:ext cx="4163786" cy="6858000"/>
          </a:xfrm>
          <a:prstGeom prst="rect">
            <a:avLst/>
          </a:prstGeom>
          <a:ln>
            <a:solidFill>
              <a:schemeClr val="accent1"/>
            </a:solidFill>
          </a:ln>
        </p:spPr>
      </p:pic>
      <p:sp>
        <p:nvSpPr>
          <p:cNvPr id="3" name="TextBox 2"/>
          <p:cNvSpPr txBox="1"/>
          <p:nvPr/>
        </p:nvSpPr>
        <p:spPr>
          <a:xfrm>
            <a:off x="5673011" y="1922104"/>
            <a:ext cx="2929813" cy="1477328"/>
          </a:xfrm>
          <a:prstGeom prst="rect">
            <a:avLst/>
          </a:prstGeom>
          <a:noFill/>
        </p:spPr>
        <p:txBody>
          <a:bodyPr wrap="square" rtlCol="0">
            <a:spAutoFit/>
          </a:bodyPr>
          <a:lstStyle/>
          <a:p>
            <a:r>
              <a:rPr lang="en-US" sz="2400" dirty="0" smtClean="0"/>
              <a:t>“Egyptian” gown with </a:t>
            </a:r>
            <a:r>
              <a:rPr lang="en-US" sz="2400" dirty="0" err="1" smtClean="0"/>
              <a:t>coquelicott</a:t>
            </a:r>
            <a:r>
              <a:rPr lang="en-US" sz="2400" dirty="0" smtClean="0"/>
              <a:t> trim, </a:t>
            </a:r>
          </a:p>
          <a:p>
            <a:r>
              <a:rPr lang="en-US" sz="2400" dirty="0" smtClean="0"/>
              <a:t>February 1799</a:t>
            </a:r>
          </a:p>
          <a:p>
            <a:endParaRPr lang="en-US" dirty="0"/>
          </a:p>
        </p:txBody>
      </p:sp>
      <p:sp>
        <p:nvSpPr>
          <p:cNvPr id="4" name="TextBox 3"/>
          <p:cNvSpPr txBox="1"/>
          <p:nvPr/>
        </p:nvSpPr>
        <p:spPr>
          <a:xfrm>
            <a:off x="5868039" y="6488668"/>
            <a:ext cx="3275961" cy="369332"/>
          </a:xfrm>
          <a:prstGeom prst="rect">
            <a:avLst/>
          </a:prstGeom>
          <a:noFill/>
        </p:spPr>
        <p:txBody>
          <a:bodyPr wrap="none" rtlCol="0">
            <a:spAutoFit/>
          </a:bodyPr>
          <a:lstStyle/>
          <a:p>
            <a:r>
              <a:rPr lang="en-US" dirty="0" smtClean="0"/>
              <a:t>(From Candace </a:t>
            </a:r>
            <a:r>
              <a:rPr lang="en-US" dirty="0" err="1" smtClean="0"/>
              <a:t>Hern’s</a:t>
            </a:r>
            <a:r>
              <a:rPr lang="en-US" dirty="0" smtClean="0"/>
              <a:t> collection)</a:t>
            </a:r>
            <a:endParaRPr lang="en-US" dirty="0"/>
          </a:p>
        </p:txBody>
      </p:sp>
    </p:spTree>
    <p:extLst>
      <p:ext uri="{BB962C8B-B14F-4D97-AF65-F5344CB8AC3E}">
        <p14:creationId xmlns:p14="http://schemas.microsoft.com/office/powerpoint/2010/main" val="14664658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69159" y="1287624"/>
            <a:ext cx="3806890" cy="3046988"/>
          </a:xfrm>
          <a:prstGeom prst="rect">
            <a:avLst/>
          </a:prstGeom>
          <a:noFill/>
        </p:spPr>
        <p:txBody>
          <a:bodyPr wrap="square" rtlCol="0">
            <a:spAutoFit/>
          </a:bodyPr>
          <a:lstStyle/>
          <a:p>
            <a:r>
              <a:rPr lang="en-US" sz="2400" dirty="0" smtClean="0"/>
              <a:t>Ackermann, March 1809</a:t>
            </a:r>
          </a:p>
          <a:p>
            <a:endParaRPr lang="en-US" sz="2400" dirty="0"/>
          </a:p>
          <a:p>
            <a:r>
              <a:rPr lang="en-US" sz="2400" dirty="0" smtClean="0"/>
              <a:t>Opera Dress: </a:t>
            </a:r>
          </a:p>
          <a:p>
            <a:r>
              <a:rPr lang="en-US" sz="2400" dirty="0" smtClean="0"/>
              <a:t>“Henry VIII hat of purple velvet trimmed with pearls</a:t>
            </a:r>
            <a:r>
              <a:rPr lang="mr-IN" sz="2400" dirty="0" smtClean="0"/>
              <a:t>…</a:t>
            </a:r>
            <a:r>
              <a:rPr lang="en-US" sz="2400" dirty="0" smtClean="0"/>
              <a:t>dress of the same</a:t>
            </a:r>
            <a:r>
              <a:rPr lang="mr-IN" sz="2400" dirty="0" smtClean="0"/>
              <a:t>…</a:t>
            </a:r>
            <a:r>
              <a:rPr lang="en-US" sz="2400" dirty="0" smtClean="0"/>
              <a:t>white satin Spanish mantle</a:t>
            </a:r>
            <a:r>
              <a:rPr lang="mr-IN" sz="2400" dirty="0" smtClean="0"/>
              <a:t>…</a:t>
            </a:r>
            <a:r>
              <a:rPr lang="en-US" sz="2400" dirty="0" smtClean="0"/>
              <a:t>”</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0"/>
            <a:ext cx="3917373" cy="6858000"/>
          </a:xfrm>
          <a:prstGeom prst="rect">
            <a:avLst/>
          </a:prstGeom>
          <a:ln>
            <a:solidFill>
              <a:schemeClr val="accent1"/>
            </a:solidFill>
          </a:ln>
        </p:spPr>
      </p:pic>
    </p:spTree>
    <p:extLst>
      <p:ext uri="{BB962C8B-B14F-4D97-AF65-F5344CB8AC3E}">
        <p14:creationId xmlns:p14="http://schemas.microsoft.com/office/powerpoint/2010/main" val="19852997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57192" y="634481"/>
            <a:ext cx="3918857" cy="6001643"/>
          </a:xfrm>
          <a:prstGeom prst="rect">
            <a:avLst/>
          </a:prstGeom>
          <a:noFill/>
        </p:spPr>
        <p:txBody>
          <a:bodyPr wrap="square" rtlCol="0">
            <a:spAutoFit/>
          </a:bodyPr>
          <a:lstStyle/>
          <a:p>
            <a:r>
              <a:rPr lang="en-US" sz="2400" dirty="0" smtClean="0"/>
              <a:t>Ackermann, July 1809</a:t>
            </a:r>
          </a:p>
          <a:p>
            <a:endParaRPr lang="en-US" sz="2400" dirty="0"/>
          </a:p>
          <a:p>
            <a:r>
              <a:rPr lang="en-US" sz="2400" dirty="0" smtClean="0"/>
              <a:t>Promenade Dress: </a:t>
            </a:r>
          </a:p>
          <a:p>
            <a:r>
              <a:rPr lang="en-US" sz="2400" dirty="0" smtClean="0"/>
              <a:t>“A round high frock of fine </a:t>
            </a:r>
            <a:r>
              <a:rPr lang="en-US" sz="2400" b="1" dirty="0" smtClean="0"/>
              <a:t>French</a:t>
            </a:r>
            <a:r>
              <a:rPr lang="en-US" sz="2400" dirty="0" smtClean="0"/>
              <a:t> cambric</a:t>
            </a:r>
            <a:r>
              <a:rPr lang="mr-IN" sz="2400" dirty="0" smtClean="0"/>
              <a:t>…</a:t>
            </a:r>
            <a:endParaRPr lang="en-US" sz="2400" dirty="0" smtClean="0"/>
          </a:p>
          <a:p>
            <a:r>
              <a:rPr lang="en-US" sz="2400" dirty="0"/>
              <a:t>t</a:t>
            </a:r>
            <a:r>
              <a:rPr lang="en-US" sz="2400" dirty="0" smtClean="0"/>
              <a:t>rimmed with a fine </a:t>
            </a:r>
            <a:r>
              <a:rPr lang="en-US" sz="2400" b="1" dirty="0" smtClean="0"/>
              <a:t>Vandyke</a:t>
            </a:r>
            <a:r>
              <a:rPr lang="en-US" sz="2400" dirty="0" smtClean="0"/>
              <a:t> lace</a:t>
            </a:r>
            <a:r>
              <a:rPr lang="mr-IN" sz="2400" dirty="0" smtClean="0"/>
              <a:t>…</a:t>
            </a:r>
            <a:endParaRPr lang="en-US" sz="2400" dirty="0" smtClean="0"/>
          </a:p>
          <a:p>
            <a:r>
              <a:rPr lang="en-US" sz="2400" b="1" dirty="0" smtClean="0"/>
              <a:t>Tyrolese</a:t>
            </a:r>
            <a:r>
              <a:rPr lang="en-US" sz="2400" dirty="0" smtClean="0"/>
              <a:t> cloak</a:t>
            </a:r>
            <a:r>
              <a:rPr lang="mr-IN" sz="2400" dirty="0" smtClean="0"/>
              <a:t>…</a:t>
            </a:r>
            <a:endParaRPr lang="en-US" sz="2400" dirty="0" smtClean="0"/>
          </a:p>
          <a:p>
            <a:r>
              <a:rPr lang="en-US" sz="2400" b="1" dirty="0" smtClean="0"/>
              <a:t>Venetian</a:t>
            </a:r>
            <a:r>
              <a:rPr lang="en-US" sz="2400" dirty="0" smtClean="0"/>
              <a:t> binding</a:t>
            </a:r>
            <a:r>
              <a:rPr lang="mr-IN" sz="2400" dirty="0" smtClean="0"/>
              <a:t>…</a:t>
            </a:r>
            <a:endParaRPr lang="en-US" sz="2400" dirty="0" smtClean="0"/>
          </a:p>
          <a:p>
            <a:r>
              <a:rPr lang="en-US" sz="2400" dirty="0"/>
              <a:t>h</a:t>
            </a:r>
            <a:r>
              <a:rPr lang="en-US" sz="2400" dirty="0" smtClean="0"/>
              <a:t>air dressed in </a:t>
            </a:r>
            <a:r>
              <a:rPr lang="en-US" sz="2400" b="1" dirty="0" smtClean="0"/>
              <a:t>Grecian</a:t>
            </a:r>
            <a:r>
              <a:rPr lang="en-US" sz="2400" dirty="0" smtClean="0"/>
              <a:t> style</a:t>
            </a:r>
            <a:r>
              <a:rPr lang="mr-IN" sz="2400" dirty="0" smtClean="0"/>
              <a:t>…</a:t>
            </a:r>
            <a:endParaRPr lang="en-US" sz="2400" dirty="0" smtClean="0"/>
          </a:p>
          <a:p>
            <a:r>
              <a:rPr lang="en-US" sz="2400" dirty="0"/>
              <a:t>v</a:t>
            </a:r>
            <a:r>
              <a:rPr lang="en-US" sz="2400" dirty="0" smtClean="0"/>
              <a:t>eil </a:t>
            </a:r>
            <a:r>
              <a:rPr lang="en-US" sz="2400" b="1" i="1" dirty="0" err="1" smtClean="0"/>
              <a:t>à</a:t>
            </a:r>
            <a:r>
              <a:rPr lang="en-US" sz="2400" b="1" i="1" dirty="0" smtClean="0"/>
              <a:t> la Maltese</a:t>
            </a:r>
            <a:r>
              <a:rPr lang="mr-IN" sz="2400" dirty="0" smtClean="0"/>
              <a:t>…</a:t>
            </a:r>
            <a:endParaRPr lang="en-US" sz="2400" dirty="0" smtClean="0"/>
          </a:p>
          <a:p>
            <a:r>
              <a:rPr lang="en-US" sz="2400" dirty="0"/>
              <a:t>p</a:t>
            </a:r>
            <a:r>
              <a:rPr lang="en-US" sz="2400" dirty="0" smtClean="0"/>
              <a:t>arasol with white </a:t>
            </a:r>
            <a:r>
              <a:rPr lang="en-US" sz="2400" b="1" dirty="0" smtClean="0"/>
              <a:t>Chinese</a:t>
            </a:r>
            <a:r>
              <a:rPr lang="en-US" sz="2400" dirty="0" smtClean="0"/>
              <a:t> awning (fringe)</a:t>
            </a:r>
          </a:p>
          <a:p>
            <a:r>
              <a:rPr lang="en-US" sz="2400" dirty="0" smtClean="0"/>
              <a:t>Gloves, </a:t>
            </a:r>
            <a:r>
              <a:rPr lang="en-US" sz="2400" b="1" dirty="0" smtClean="0"/>
              <a:t>Limerick</a:t>
            </a:r>
            <a:r>
              <a:rPr lang="en-US" sz="2400" dirty="0" smtClean="0"/>
              <a:t> or </a:t>
            </a:r>
            <a:r>
              <a:rPr lang="en-US" sz="2400" b="1" dirty="0" smtClean="0"/>
              <a:t>York</a:t>
            </a:r>
            <a:r>
              <a:rPr lang="en-US" sz="2400" dirty="0" smtClean="0"/>
              <a:t> tan.”</a:t>
            </a:r>
          </a:p>
          <a:p>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94" y="0"/>
            <a:ext cx="4119995" cy="6858000"/>
          </a:xfrm>
          <a:prstGeom prst="rect">
            <a:avLst/>
          </a:prstGeom>
          <a:ln>
            <a:solidFill>
              <a:schemeClr val="accent1"/>
            </a:solidFill>
          </a:ln>
        </p:spPr>
      </p:pic>
    </p:spTree>
    <p:extLst>
      <p:ext uri="{BB962C8B-B14F-4D97-AF65-F5344CB8AC3E}">
        <p14:creationId xmlns:p14="http://schemas.microsoft.com/office/powerpoint/2010/main" val="9465420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466" y="321134"/>
            <a:ext cx="2352054" cy="461665"/>
          </a:xfrm>
          <a:prstGeom prst="rect">
            <a:avLst/>
          </a:prstGeom>
          <a:noFill/>
        </p:spPr>
        <p:txBody>
          <a:bodyPr wrap="none" rtlCol="0">
            <a:spAutoFit/>
          </a:bodyPr>
          <a:lstStyle/>
          <a:p>
            <a:r>
              <a:rPr lang="en-US" sz="2400" dirty="0" smtClean="0"/>
              <a:t>Ackermann, 1809</a:t>
            </a:r>
            <a:endParaRPr lang="en-US" sz="2400" dirty="0"/>
          </a:p>
        </p:txBody>
      </p:sp>
      <p:sp>
        <p:nvSpPr>
          <p:cNvPr id="4" name="TextBox 3"/>
          <p:cNvSpPr txBox="1"/>
          <p:nvPr/>
        </p:nvSpPr>
        <p:spPr>
          <a:xfrm>
            <a:off x="856070" y="1339716"/>
            <a:ext cx="2302040" cy="4893647"/>
          </a:xfrm>
          <a:prstGeom prst="rect">
            <a:avLst/>
          </a:prstGeom>
          <a:noFill/>
        </p:spPr>
        <p:txBody>
          <a:bodyPr wrap="none" rtlCol="0">
            <a:spAutoFit/>
          </a:bodyPr>
          <a:lstStyle/>
          <a:p>
            <a:r>
              <a:rPr lang="en-US" sz="2400" dirty="0" smtClean="0"/>
              <a:t>French</a:t>
            </a:r>
          </a:p>
          <a:p>
            <a:r>
              <a:rPr lang="en-US" sz="2400" dirty="0" smtClean="0"/>
              <a:t>Roman</a:t>
            </a:r>
          </a:p>
          <a:p>
            <a:r>
              <a:rPr lang="en-US" sz="2400" dirty="0" smtClean="0"/>
              <a:t>Venetian</a:t>
            </a:r>
          </a:p>
          <a:p>
            <a:r>
              <a:rPr lang="en-US" sz="2400" dirty="0" smtClean="0"/>
              <a:t>Tyrolese</a:t>
            </a:r>
          </a:p>
          <a:p>
            <a:r>
              <a:rPr lang="en-US" sz="2400" dirty="0" smtClean="0"/>
              <a:t>Andalusian</a:t>
            </a:r>
          </a:p>
          <a:p>
            <a:r>
              <a:rPr lang="en-US" sz="2400" dirty="0" smtClean="0"/>
              <a:t>Spanish</a:t>
            </a:r>
          </a:p>
          <a:p>
            <a:r>
              <a:rPr lang="en-US" sz="2400" dirty="0" smtClean="0"/>
              <a:t>Chinese</a:t>
            </a:r>
          </a:p>
          <a:p>
            <a:r>
              <a:rPr lang="en-US" sz="2400" i="1" dirty="0" err="1" smtClean="0"/>
              <a:t>à</a:t>
            </a:r>
            <a:r>
              <a:rPr lang="en-US" sz="2400" i="1" dirty="0" smtClean="0"/>
              <a:t> la Maltese</a:t>
            </a:r>
          </a:p>
          <a:p>
            <a:r>
              <a:rPr lang="en-US" sz="2400" dirty="0" smtClean="0"/>
              <a:t>Henry VIII</a:t>
            </a:r>
          </a:p>
          <a:p>
            <a:r>
              <a:rPr lang="en-US" sz="2400" dirty="0" smtClean="0"/>
              <a:t>Vandyke</a:t>
            </a:r>
          </a:p>
          <a:p>
            <a:r>
              <a:rPr lang="en-US" sz="2400" dirty="0" smtClean="0"/>
              <a:t>Polish</a:t>
            </a:r>
          </a:p>
          <a:p>
            <a:r>
              <a:rPr lang="en-US" sz="2400" dirty="0" smtClean="0"/>
              <a:t>Brussels/</a:t>
            </a:r>
            <a:r>
              <a:rPr lang="en-US" sz="2400" dirty="0" err="1" smtClean="0"/>
              <a:t>Mecklin</a:t>
            </a:r>
            <a:endParaRPr lang="en-US" sz="2400" dirty="0" smtClean="0"/>
          </a:p>
          <a:p>
            <a:r>
              <a:rPr lang="en-US" sz="2400" dirty="0" smtClean="0"/>
              <a:t>Egyptian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8762"/>
          <a:stretch/>
        </p:blipFill>
        <p:spPr>
          <a:xfrm>
            <a:off x="3924671" y="835863"/>
            <a:ext cx="4980651" cy="3601616"/>
          </a:xfrm>
          <a:prstGeom prst="rect">
            <a:avLst/>
          </a:prstGeom>
          <a:ln>
            <a:solidFill>
              <a:schemeClr val="accent1"/>
            </a:solidFill>
          </a:ln>
        </p:spPr>
      </p:pic>
      <p:sp>
        <p:nvSpPr>
          <p:cNvPr id="3" name="TextBox 2"/>
          <p:cNvSpPr txBox="1"/>
          <p:nvPr/>
        </p:nvSpPr>
        <p:spPr>
          <a:xfrm>
            <a:off x="3775381" y="4663703"/>
            <a:ext cx="1912703" cy="1569660"/>
          </a:xfrm>
          <a:prstGeom prst="rect">
            <a:avLst/>
          </a:prstGeom>
          <a:noFill/>
        </p:spPr>
        <p:txBody>
          <a:bodyPr wrap="none" rtlCol="0">
            <a:spAutoFit/>
          </a:bodyPr>
          <a:lstStyle/>
          <a:p>
            <a:r>
              <a:rPr lang="en-US" sz="2400" dirty="0" smtClean="0"/>
              <a:t>Russian</a:t>
            </a:r>
          </a:p>
          <a:p>
            <a:r>
              <a:rPr lang="en-US" sz="2400" dirty="0" smtClean="0"/>
              <a:t>Indian muslin</a:t>
            </a:r>
          </a:p>
          <a:p>
            <a:r>
              <a:rPr lang="en-US" sz="2400" i="1" dirty="0" err="1" smtClean="0"/>
              <a:t>à</a:t>
            </a:r>
            <a:r>
              <a:rPr lang="en-US" sz="2400" i="1" dirty="0" smtClean="0"/>
              <a:t> </a:t>
            </a:r>
            <a:r>
              <a:rPr lang="en-US" sz="2400" i="1" dirty="0" err="1" smtClean="0"/>
              <a:t>l’antique</a:t>
            </a:r>
            <a:endParaRPr lang="en-US" sz="2400" i="1" dirty="0" smtClean="0"/>
          </a:p>
          <a:p>
            <a:r>
              <a:rPr lang="en-US" sz="2400" i="1" dirty="0" err="1" smtClean="0"/>
              <a:t>à</a:t>
            </a:r>
            <a:r>
              <a:rPr lang="en-US" sz="2400" i="1" dirty="0" smtClean="0"/>
              <a:t> la </a:t>
            </a:r>
            <a:r>
              <a:rPr lang="en-US" sz="2400" i="1" dirty="0" err="1" smtClean="0"/>
              <a:t>militaire</a:t>
            </a:r>
            <a:endParaRPr lang="en-US" sz="2400" i="1" dirty="0" smtClean="0"/>
          </a:p>
        </p:txBody>
      </p:sp>
      <p:sp>
        <p:nvSpPr>
          <p:cNvPr id="6" name="TextBox 5"/>
          <p:cNvSpPr txBox="1"/>
          <p:nvPr/>
        </p:nvSpPr>
        <p:spPr>
          <a:xfrm>
            <a:off x="6195527" y="4721290"/>
            <a:ext cx="1742785" cy="1569660"/>
          </a:xfrm>
          <a:prstGeom prst="rect">
            <a:avLst/>
          </a:prstGeom>
          <a:noFill/>
        </p:spPr>
        <p:txBody>
          <a:bodyPr wrap="none" rtlCol="0">
            <a:spAutoFit/>
          </a:bodyPr>
          <a:lstStyle/>
          <a:p>
            <a:r>
              <a:rPr lang="en-US" sz="2400" dirty="0" smtClean="0"/>
              <a:t>Turkish</a:t>
            </a:r>
          </a:p>
          <a:p>
            <a:r>
              <a:rPr lang="en-US" sz="2400" dirty="0" smtClean="0"/>
              <a:t>Danish</a:t>
            </a:r>
          </a:p>
          <a:p>
            <a:r>
              <a:rPr lang="en-US" sz="2400" dirty="0" smtClean="0"/>
              <a:t>India muslin</a:t>
            </a:r>
          </a:p>
          <a:p>
            <a:r>
              <a:rPr lang="en-US" sz="2400" i="1" dirty="0" err="1" smtClean="0"/>
              <a:t>à</a:t>
            </a:r>
            <a:r>
              <a:rPr lang="en-US" sz="2400" i="1" dirty="0" smtClean="0"/>
              <a:t> la Hussar</a:t>
            </a:r>
          </a:p>
        </p:txBody>
      </p:sp>
    </p:spTree>
    <p:extLst>
      <p:ext uri="{BB962C8B-B14F-4D97-AF65-F5344CB8AC3E}">
        <p14:creationId xmlns:p14="http://schemas.microsoft.com/office/powerpoint/2010/main" val="10917730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851918" cy="64854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72" r="20408"/>
          <a:stretch/>
        </p:blipFill>
        <p:spPr>
          <a:xfrm>
            <a:off x="5449078" y="0"/>
            <a:ext cx="3247053" cy="6858000"/>
          </a:xfrm>
          <a:prstGeom prst="rect">
            <a:avLst/>
          </a:prstGeom>
        </p:spPr>
      </p:pic>
      <p:sp>
        <p:nvSpPr>
          <p:cNvPr id="4" name="TextBox 3"/>
          <p:cNvSpPr txBox="1"/>
          <p:nvPr/>
        </p:nvSpPr>
        <p:spPr>
          <a:xfrm>
            <a:off x="167950" y="6488668"/>
            <a:ext cx="5313442" cy="646331"/>
          </a:xfrm>
          <a:prstGeom prst="rect">
            <a:avLst/>
          </a:prstGeom>
          <a:noFill/>
        </p:spPr>
        <p:txBody>
          <a:bodyPr wrap="none" rtlCol="0">
            <a:spAutoFit/>
          </a:bodyPr>
          <a:lstStyle/>
          <a:p>
            <a:r>
              <a:rPr lang="en-US" dirty="0" smtClean="0"/>
              <a:t>William Dawe, </a:t>
            </a:r>
            <a:r>
              <a:rPr lang="en-US" i="1" dirty="0" smtClean="0"/>
              <a:t>Princess Charlotte</a:t>
            </a:r>
            <a:r>
              <a:rPr lang="en-US" dirty="0" smtClean="0"/>
              <a:t>, 1817 (wearing a </a:t>
            </a:r>
            <a:r>
              <a:rPr lang="en-US" i="1" dirty="0" err="1" smtClean="0"/>
              <a:t>sarafan</a:t>
            </a:r>
            <a:r>
              <a:rPr lang="en-US" dirty="0" smtClean="0"/>
              <a:t>)</a:t>
            </a:r>
          </a:p>
          <a:p>
            <a:endParaRPr lang="en-US" dirty="0"/>
          </a:p>
        </p:txBody>
      </p:sp>
    </p:spTree>
    <p:extLst>
      <p:ext uri="{BB962C8B-B14F-4D97-AF65-F5344CB8AC3E}">
        <p14:creationId xmlns:p14="http://schemas.microsoft.com/office/powerpoint/2010/main" val="1581557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 y="615950"/>
            <a:ext cx="7670800" cy="4203700"/>
          </a:xfrm>
          <a:prstGeom prst="rect">
            <a:avLst/>
          </a:prstGeom>
        </p:spPr>
      </p:pic>
      <p:sp>
        <p:nvSpPr>
          <p:cNvPr id="3" name="TextBox 2"/>
          <p:cNvSpPr txBox="1"/>
          <p:nvPr/>
        </p:nvSpPr>
        <p:spPr>
          <a:xfrm>
            <a:off x="152400" y="4826675"/>
            <a:ext cx="8782050" cy="2308324"/>
          </a:xfrm>
          <a:prstGeom prst="rect">
            <a:avLst/>
          </a:prstGeom>
          <a:noFill/>
        </p:spPr>
        <p:txBody>
          <a:bodyPr wrap="square" rtlCol="0">
            <a:spAutoFit/>
          </a:bodyPr>
          <a:lstStyle/>
          <a:p>
            <a:pPr>
              <a:spcAft>
                <a:spcPts val="1200"/>
              </a:spcAft>
            </a:pPr>
            <a:r>
              <a:rPr lang="en-US" sz="2400" dirty="0" smtClean="0"/>
              <a:t>James Crompton, Spinning mule, 1770s</a:t>
            </a:r>
          </a:p>
          <a:p>
            <a:pPr>
              <a:spcAft>
                <a:spcPts val="1200"/>
              </a:spcAft>
            </a:pPr>
            <a:r>
              <a:rPr lang="en-US" sz="2400" dirty="0" smtClean="0"/>
              <a:t>Claude </a:t>
            </a:r>
            <a:r>
              <a:rPr lang="en-US" sz="2400" dirty="0" err="1" smtClean="0"/>
              <a:t>Berthollet</a:t>
            </a:r>
            <a:r>
              <a:rPr lang="en-US" sz="2400" dirty="0" smtClean="0"/>
              <a:t>, liquid bleach, 1780s</a:t>
            </a:r>
          </a:p>
          <a:p>
            <a:pPr>
              <a:spcAft>
                <a:spcPts val="1200"/>
              </a:spcAft>
            </a:pPr>
            <a:r>
              <a:rPr lang="en-US" sz="2400" dirty="0" smtClean="0"/>
              <a:t>Charles Taylor, 1788 “</a:t>
            </a:r>
            <a:r>
              <a:rPr lang="en-US" sz="2400" i="1" dirty="0" smtClean="0"/>
              <a:t>calico</a:t>
            </a:r>
            <a:r>
              <a:rPr lang="is-IS" sz="2400" i="1" dirty="0" smtClean="0"/>
              <a:t>…</a:t>
            </a:r>
            <a:r>
              <a:rPr lang="en-US" sz="2400" i="1" dirty="0" smtClean="0"/>
              <a:t>bleached </a:t>
            </a:r>
            <a:r>
              <a:rPr lang="en-US" sz="2400" i="1" dirty="0"/>
              <a:t>white, printed in permanent </a:t>
            </a:r>
            <a:r>
              <a:rPr lang="en-US" sz="2400" i="1" dirty="0" err="1" smtClean="0"/>
              <a:t>colours</a:t>
            </a:r>
            <a:r>
              <a:rPr lang="en-US" sz="2400" i="1" dirty="0" smtClean="0"/>
              <a:t>, </a:t>
            </a:r>
            <a:r>
              <a:rPr lang="en-US" sz="2400" i="1" dirty="0"/>
              <a:t>having undergone all these operations in less than 48 hours</a:t>
            </a:r>
            <a:endParaRPr lang="en-US" sz="2400" dirty="0" smtClean="0"/>
          </a:p>
          <a:p>
            <a:endParaRPr lang="en-US" dirty="0"/>
          </a:p>
        </p:txBody>
      </p:sp>
    </p:spTree>
    <p:extLst>
      <p:ext uri="{BB962C8B-B14F-4D97-AF65-F5344CB8AC3E}">
        <p14:creationId xmlns:p14="http://schemas.microsoft.com/office/powerpoint/2010/main" val="1038884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t="3092" r="9527" b="2842"/>
          <a:stretch/>
        </p:blipFill>
        <p:spPr>
          <a:xfrm>
            <a:off x="0" y="361950"/>
            <a:ext cx="6041294" cy="63055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646" y="0"/>
            <a:ext cx="2959354" cy="3873500"/>
          </a:xfrm>
          <a:prstGeom prst="rect">
            <a:avLst/>
          </a:prstGeom>
        </p:spPr>
      </p:pic>
    </p:spTree>
    <p:extLst>
      <p:ext uri="{BB962C8B-B14F-4D97-AF65-F5344CB8AC3E}">
        <p14:creationId xmlns:p14="http://schemas.microsoft.com/office/powerpoint/2010/main" val="20054830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
        <p:nvSpPr>
          <p:cNvPr id="2" name="TextBox 1"/>
          <p:cNvSpPr txBox="1"/>
          <p:nvPr/>
        </p:nvSpPr>
        <p:spPr>
          <a:xfrm>
            <a:off x="391886" y="6419461"/>
            <a:ext cx="2868927" cy="369332"/>
          </a:xfrm>
          <a:prstGeom prst="rect">
            <a:avLst/>
          </a:prstGeom>
          <a:noFill/>
        </p:spPr>
        <p:txBody>
          <a:bodyPr wrap="none" rtlCol="0">
            <a:spAutoFit/>
          </a:bodyPr>
          <a:lstStyle/>
          <a:p>
            <a:r>
              <a:rPr lang="en-US" dirty="0" err="1" smtClean="0"/>
              <a:t>Edridge</a:t>
            </a:r>
            <a:r>
              <a:rPr lang="en-US" dirty="0" smtClean="0"/>
              <a:t>, Captain </a:t>
            </a:r>
            <a:r>
              <a:rPr lang="en-US" dirty="0" err="1" smtClean="0"/>
              <a:t>Hoste</a:t>
            </a:r>
            <a:r>
              <a:rPr lang="en-US" dirty="0" smtClean="0"/>
              <a:t>, 1811</a:t>
            </a:r>
            <a:endParaRPr lang="en-US" dirty="0"/>
          </a:p>
        </p:txBody>
      </p:sp>
      <p:sp>
        <p:nvSpPr>
          <p:cNvPr id="5" name="TextBox 4"/>
          <p:cNvSpPr txBox="1"/>
          <p:nvPr/>
        </p:nvSpPr>
        <p:spPr>
          <a:xfrm>
            <a:off x="4433414" y="6488668"/>
            <a:ext cx="627864" cy="369332"/>
          </a:xfrm>
          <a:prstGeom prst="rect">
            <a:avLst/>
          </a:prstGeom>
          <a:noFill/>
        </p:spPr>
        <p:txBody>
          <a:bodyPr wrap="none" rtlCol="0">
            <a:spAutoFit/>
          </a:bodyPr>
          <a:lstStyle/>
          <a:p>
            <a:r>
              <a:rPr lang="en-US" smtClean="0"/>
              <a:t>1807</a:t>
            </a:r>
            <a:endParaRPr lang="en-US"/>
          </a:p>
        </p:txBody>
      </p:sp>
    </p:spTree>
    <p:extLst>
      <p:ext uri="{BB962C8B-B14F-4D97-AF65-F5344CB8AC3E}">
        <p14:creationId xmlns:p14="http://schemas.microsoft.com/office/powerpoint/2010/main" val="4183566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669216" cy="65051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
        <p:nvSpPr>
          <p:cNvPr id="3" name="Rectangle 2"/>
          <p:cNvSpPr/>
          <p:nvPr/>
        </p:nvSpPr>
        <p:spPr>
          <a:xfrm>
            <a:off x="401632" y="6505100"/>
            <a:ext cx="3499804" cy="369332"/>
          </a:xfrm>
          <a:prstGeom prst="rect">
            <a:avLst/>
          </a:prstGeom>
        </p:spPr>
        <p:txBody>
          <a:bodyPr wrap="none">
            <a:spAutoFit/>
          </a:bodyPr>
          <a:lstStyle/>
          <a:p>
            <a:r>
              <a:rPr lang="en-US" dirty="0" err="1" smtClean="0"/>
              <a:t>Edridge</a:t>
            </a:r>
            <a:r>
              <a:rPr lang="en-US" dirty="0" smtClean="0"/>
              <a:t>, Sir </a:t>
            </a:r>
            <a:r>
              <a:rPr lang="en-US" dirty="0"/>
              <a:t>William </a:t>
            </a:r>
            <a:r>
              <a:rPr lang="en-US" dirty="0" err="1"/>
              <a:t>Harbord</a:t>
            </a:r>
            <a:r>
              <a:rPr lang="en-US" dirty="0"/>
              <a:t>, </a:t>
            </a:r>
            <a:r>
              <a:rPr lang="en-US" dirty="0" smtClean="0"/>
              <a:t>1810</a:t>
            </a:r>
            <a:endParaRPr lang="en-US" dirty="0"/>
          </a:p>
        </p:txBody>
      </p:sp>
    </p:spTree>
    <p:extLst>
      <p:ext uri="{BB962C8B-B14F-4D97-AF65-F5344CB8AC3E}">
        <p14:creationId xmlns:p14="http://schemas.microsoft.com/office/powerpoint/2010/main" val="1922433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20419536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27" y="0"/>
            <a:ext cx="4816827" cy="6858000"/>
          </a:xfrm>
          <a:prstGeom prst="rect">
            <a:avLst/>
          </a:prstGeom>
          <a:ln>
            <a:solidFill>
              <a:schemeClr val="accent1"/>
            </a:solidFill>
          </a:ln>
        </p:spPr>
      </p:pic>
      <p:sp>
        <p:nvSpPr>
          <p:cNvPr id="3" name="TextBox 2"/>
          <p:cNvSpPr txBox="1"/>
          <p:nvPr/>
        </p:nvSpPr>
        <p:spPr>
          <a:xfrm>
            <a:off x="6419461" y="2034073"/>
            <a:ext cx="2015412" cy="1200329"/>
          </a:xfrm>
          <a:prstGeom prst="rect">
            <a:avLst/>
          </a:prstGeom>
          <a:noFill/>
        </p:spPr>
        <p:txBody>
          <a:bodyPr wrap="square" rtlCol="0">
            <a:spAutoFit/>
          </a:bodyPr>
          <a:lstStyle/>
          <a:p>
            <a:r>
              <a:rPr lang="en-US" sz="2400" dirty="0" smtClean="0"/>
              <a:t>The Prince of Wales’ Own Uniform</a:t>
            </a:r>
            <a:endParaRPr lang="en-US" sz="2400" dirty="0"/>
          </a:p>
        </p:txBody>
      </p:sp>
    </p:spTree>
    <p:extLst>
      <p:ext uri="{BB962C8B-B14F-4D97-AF65-F5344CB8AC3E}">
        <p14:creationId xmlns:p14="http://schemas.microsoft.com/office/powerpoint/2010/main" val="9189185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8661"/>
            <a:ext cx="8572500" cy="6858000"/>
          </a:xfrm>
          <a:prstGeom prst="rect">
            <a:avLst/>
          </a:prstGeom>
        </p:spPr>
      </p:pic>
    </p:spTree>
    <p:extLst>
      <p:ext uri="{BB962C8B-B14F-4D97-AF65-F5344CB8AC3E}">
        <p14:creationId xmlns:p14="http://schemas.microsoft.com/office/powerpoint/2010/main" val="18021043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12210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5205803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98" y="188749"/>
            <a:ext cx="4851706" cy="6491582"/>
          </a:xfrm>
          <a:prstGeom prst="rect">
            <a:avLst/>
          </a:prstGeom>
        </p:spPr>
      </p:pic>
      <p:sp>
        <p:nvSpPr>
          <p:cNvPr id="3" name="TextBox 2"/>
          <p:cNvSpPr txBox="1"/>
          <p:nvPr/>
        </p:nvSpPr>
        <p:spPr>
          <a:xfrm>
            <a:off x="5810251" y="2305050"/>
            <a:ext cx="3067050" cy="954107"/>
          </a:xfrm>
          <a:prstGeom prst="rect">
            <a:avLst/>
          </a:prstGeom>
          <a:noFill/>
        </p:spPr>
        <p:txBody>
          <a:bodyPr wrap="square" rtlCol="0">
            <a:spAutoFit/>
          </a:bodyPr>
          <a:lstStyle/>
          <a:p>
            <a:r>
              <a:rPr lang="en-US" sz="2800" dirty="0" smtClean="0"/>
              <a:t>“</a:t>
            </a:r>
            <a:r>
              <a:rPr lang="is-IS" sz="2800" dirty="0" smtClean="0"/>
              <a:t>…a true India muslin...”</a:t>
            </a:r>
            <a:endParaRPr lang="en-US" sz="2800" dirty="0"/>
          </a:p>
        </p:txBody>
      </p:sp>
    </p:spTree>
    <p:extLst>
      <p:ext uri="{BB962C8B-B14F-4D97-AF65-F5344CB8AC3E}">
        <p14:creationId xmlns:p14="http://schemas.microsoft.com/office/powerpoint/2010/main" val="1308842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rotWithShape="1">
          <a:blip r:embed="rId3">
            <a:extLst>
              <a:ext uri="{28A0092B-C50C-407E-A947-70E740481C1C}">
                <a14:useLocalDpi xmlns:a14="http://schemas.microsoft.com/office/drawing/2010/main" val="0"/>
              </a:ext>
            </a:extLst>
          </a:blip>
          <a:srcRect l="7617" t="6549" r="6139" b="3451"/>
          <a:stretch/>
        </p:blipFill>
        <p:spPr>
          <a:xfrm>
            <a:off x="628650" y="0"/>
            <a:ext cx="8152164" cy="6210300"/>
          </a:xfrm>
          <a:prstGeom prst="rect">
            <a:avLst/>
          </a:prstGeom>
        </p:spPr>
      </p:pic>
      <p:sp>
        <p:nvSpPr>
          <p:cNvPr id="3" name="TextBox 2"/>
          <p:cNvSpPr txBox="1"/>
          <p:nvPr/>
        </p:nvSpPr>
        <p:spPr>
          <a:xfrm>
            <a:off x="575556" y="6057781"/>
            <a:ext cx="8258351" cy="800219"/>
          </a:xfrm>
          <a:prstGeom prst="rect">
            <a:avLst/>
          </a:prstGeom>
          <a:noFill/>
        </p:spPr>
        <p:txBody>
          <a:bodyPr wrap="none" rtlCol="0">
            <a:spAutoFit/>
          </a:bodyPr>
          <a:lstStyle/>
          <a:p>
            <a:r>
              <a:rPr lang="en-US" i="1" dirty="0" smtClean="0"/>
              <a:t>8 January 1801</a:t>
            </a:r>
          </a:p>
          <a:p>
            <a:r>
              <a:rPr lang="en-US" sz="2800" dirty="0" smtClean="0"/>
              <a:t>Mrs. </a:t>
            </a:r>
            <a:r>
              <a:rPr lang="en-US" sz="2800" dirty="0" err="1" smtClean="0"/>
              <a:t>Powlett</a:t>
            </a:r>
            <a:r>
              <a:rPr lang="en-US" sz="2800" dirty="0" smtClean="0"/>
              <a:t> was at once expensively &amp; nakedly dressed.”</a:t>
            </a:r>
            <a:endParaRPr lang="en-US" sz="2800" dirty="0"/>
          </a:p>
        </p:txBody>
      </p:sp>
    </p:spTree>
    <p:extLst>
      <p:ext uri="{BB962C8B-B14F-4D97-AF65-F5344CB8AC3E}">
        <p14:creationId xmlns:p14="http://schemas.microsoft.com/office/powerpoint/2010/main" val="1128423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1978120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44" y="1107996"/>
            <a:ext cx="8130137" cy="5741909"/>
          </a:xfrm>
          <a:prstGeom prst="rect">
            <a:avLst/>
          </a:prstGeom>
        </p:spPr>
      </p:pic>
      <p:sp>
        <p:nvSpPr>
          <p:cNvPr id="3" name="TextBox 2"/>
          <p:cNvSpPr txBox="1"/>
          <p:nvPr/>
        </p:nvSpPr>
        <p:spPr>
          <a:xfrm>
            <a:off x="676833" y="0"/>
            <a:ext cx="7710960" cy="1107996"/>
          </a:xfrm>
          <a:prstGeom prst="rect">
            <a:avLst/>
          </a:prstGeom>
          <a:noFill/>
        </p:spPr>
        <p:txBody>
          <a:bodyPr wrap="square" rtlCol="0">
            <a:spAutoFit/>
          </a:bodyPr>
          <a:lstStyle/>
          <a:p>
            <a:pPr algn="ctr"/>
            <a:r>
              <a:rPr lang="en-US" sz="2400" dirty="0" smtClean="0"/>
              <a:t>The year 1740, a Lady’s full dress of </a:t>
            </a:r>
            <a:r>
              <a:rPr lang="en-US" sz="2400" dirty="0" err="1" smtClean="0"/>
              <a:t>Bombazeen</a:t>
            </a:r>
            <a:r>
              <a:rPr lang="en-US" sz="2400" dirty="0" smtClean="0"/>
              <a:t>. </a:t>
            </a:r>
          </a:p>
          <a:p>
            <a:pPr algn="ctr"/>
            <a:r>
              <a:rPr lang="en-US" sz="2400" dirty="0" smtClean="0"/>
              <a:t>The year 1807, a Lady’s undress of “Bum-Be-Seen.”</a:t>
            </a:r>
          </a:p>
          <a:p>
            <a:endParaRPr lang="en-US" dirty="0"/>
          </a:p>
        </p:txBody>
      </p:sp>
    </p:spTree>
    <p:extLst>
      <p:ext uri="{BB962C8B-B14F-4D97-AF65-F5344CB8AC3E}">
        <p14:creationId xmlns:p14="http://schemas.microsoft.com/office/powerpoint/2010/main" val="17469996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1" y="253841"/>
            <a:ext cx="3333750" cy="6036792"/>
          </a:xfrm>
          <a:prstGeom prst="rect">
            <a:avLst/>
          </a:prstGeom>
        </p:spPr>
      </p:pic>
      <p:sp>
        <p:nvSpPr>
          <p:cNvPr id="4" name="TextBox 3"/>
          <p:cNvSpPr txBox="1"/>
          <p:nvPr/>
        </p:nvSpPr>
        <p:spPr>
          <a:xfrm>
            <a:off x="495300" y="438150"/>
            <a:ext cx="4057650" cy="2954655"/>
          </a:xfrm>
          <a:prstGeom prst="rect">
            <a:avLst/>
          </a:prstGeom>
          <a:noFill/>
        </p:spPr>
        <p:txBody>
          <a:bodyPr wrap="square" rtlCol="0">
            <a:spAutoFit/>
          </a:bodyPr>
          <a:lstStyle/>
          <a:p>
            <a:r>
              <a:rPr lang="en-US" i="1" dirty="0" smtClean="0"/>
              <a:t>9 January 1796</a:t>
            </a:r>
          </a:p>
          <a:p>
            <a:r>
              <a:rPr lang="en-US" sz="2800" dirty="0" smtClean="0"/>
              <a:t>“You say nothing of the silk stockings; I flatter myself, therefore, that Charles has not purchased any, as I cannot very well afford to pay for them</a:t>
            </a:r>
            <a:r>
              <a:rPr lang="is-IS" sz="2800" dirty="0" smtClean="0"/>
              <a:t>…”</a:t>
            </a:r>
            <a:endParaRPr lang="en-US" sz="2800" dirty="0"/>
          </a:p>
        </p:txBody>
      </p:sp>
      <p:sp>
        <p:nvSpPr>
          <p:cNvPr id="5" name="TextBox 4"/>
          <p:cNvSpPr txBox="1"/>
          <p:nvPr/>
        </p:nvSpPr>
        <p:spPr>
          <a:xfrm>
            <a:off x="495300" y="3886200"/>
            <a:ext cx="3889327" cy="2523768"/>
          </a:xfrm>
          <a:prstGeom prst="rect">
            <a:avLst/>
          </a:prstGeom>
          <a:noFill/>
        </p:spPr>
        <p:txBody>
          <a:bodyPr wrap="square" rtlCol="0">
            <a:spAutoFit/>
          </a:bodyPr>
          <a:lstStyle/>
          <a:p>
            <a:r>
              <a:rPr lang="en-US" i="1" dirty="0" smtClean="0"/>
              <a:t>14 January 1796</a:t>
            </a:r>
          </a:p>
          <a:p>
            <a:r>
              <a:rPr lang="en-US" sz="2800" dirty="0" smtClean="0"/>
              <a:t>“What a good-for-nothing-fellow Charles is to bespeak the stockings—I hope he will be too hot all the rest of his life for it.”</a:t>
            </a:r>
            <a:endParaRPr lang="en-US" sz="2800" dirty="0"/>
          </a:p>
        </p:txBody>
      </p:sp>
    </p:spTree>
    <p:extLst>
      <p:ext uri="{BB962C8B-B14F-4D97-AF65-F5344CB8AC3E}">
        <p14:creationId xmlns:p14="http://schemas.microsoft.com/office/powerpoint/2010/main" val="7662351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42" y="358816"/>
            <a:ext cx="4637658" cy="5386090"/>
          </a:xfrm>
          <a:prstGeom prst="rect">
            <a:avLst/>
          </a:prstGeom>
          <a:noFill/>
        </p:spPr>
        <p:txBody>
          <a:bodyPr wrap="square" rtlCol="0">
            <a:spAutoFit/>
          </a:bodyPr>
          <a:lstStyle/>
          <a:p>
            <a:r>
              <a:rPr lang="en-US" i="1" dirty="0" smtClean="0"/>
              <a:t>25 November 1798</a:t>
            </a:r>
            <a:endParaRPr lang="en-US" dirty="0" smtClean="0"/>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5021" y="1193882"/>
            <a:ext cx="4158979" cy="5198724"/>
          </a:xfrm>
          <a:prstGeom prst="rect">
            <a:avLst/>
          </a:prstGeom>
        </p:spPr>
      </p:pic>
    </p:spTree>
    <p:extLst>
      <p:ext uri="{BB962C8B-B14F-4D97-AF65-F5344CB8AC3E}">
        <p14:creationId xmlns:p14="http://schemas.microsoft.com/office/powerpoint/2010/main" val="2030182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9484815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18700112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17156092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348" b="5305"/>
          <a:stretch/>
        </p:blipFill>
        <p:spPr>
          <a:xfrm>
            <a:off x="3606113" y="0"/>
            <a:ext cx="5537888" cy="6858000"/>
          </a:xfrm>
          <a:prstGeom prst="rect">
            <a:avLst/>
          </a:prstGeom>
        </p:spPr>
      </p:pic>
      <p:sp>
        <p:nvSpPr>
          <p:cNvPr id="3" name="TextBox 2"/>
          <p:cNvSpPr txBox="1"/>
          <p:nvPr/>
        </p:nvSpPr>
        <p:spPr>
          <a:xfrm>
            <a:off x="391886" y="5657671"/>
            <a:ext cx="2519265" cy="1200329"/>
          </a:xfrm>
          <a:prstGeom prst="rect">
            <a:avLst/>
          </a:prstGeom>
          <a:noFill/>
        </p:spPr>
        <p:txBody>
          <a:bodyPr wrap="square" rtlCol="0">
            <a:spAutoFit/>
          </a:bodyPr>
          <a:lstStyle/>
          <a:p>
            <a:r>
              <a:rPr lang="en-US" sz="2400" dirty="0" smtClean="0"/>
              <a:t>F.P. Gérard, Madame Recamier, 1805</a:t>
            </a:r>
            <a:endParaRPr lang="en-US" sz="2400" dirty="0"/>
          </a:p>
        </p:txBody>
      </p:sp>
    </p:spTree>
    <p:extLst>
      <p:ext uri="{BB962C8B-B14F-4D97-AF65-F5344CB8AC3E}">
        <p14:creationId xmlns:p14="http://schemas.microsoft.com/office/powerpoint/2010/main" val="14808145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18578679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873005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969" y="602327"/>
            <a:ext cx="3797300" cy="5422900"/>
          </a:xfrm>
          <a:prstGeom prst="rect">
            <a:avLst/>
          </a:prstGeom>
        </p:spPr>
      </p:pic>
      <p:pic>
        <p:nvPicPr>
          <p:cNvPr id="2" name="Picture 1" descr="cap-1812-mma-back-CI37.45.16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1" y="602327"/>
            <a:ext cx="4356048" cy="5392036"/>
          </a:xfrm>
          <a:prstGeom prst="rect">
            <a:avLst/>
          </a:prstGeom>
        </p:spPr>
      </p:pic>
      <p:sp>
        <p:nvSpPr>
          <p:cNvPr id="5" name="TextBox 4"/>
          <p:cNvSpPr txBox="1"/>
          <p:nvPr/>
        </p:nvSpPr>
        <p:spPr>
          <a:xfrm>
            <a:off x="0" y="6223123"/>
            <a:ext cx="8506205" cy="461665"/>
          </a:xfrm>
          <a:prstGeom prst="rect">
            <a:avLst/>
          </a:prstGeom>
          <a:noFill/>
        </p:spPr>
        <p:txBody>
          <a:bodyPr wrap="none" rtlCol="0">
            <a:spAutoFit/>
          </a:bodyPr>
          <a:lstStyle/>
          <a:p>
            <a:r>
              <a:rPr lang="en-US" sz="2400" dirty="0" smtClean="0"/>
              <a:t>Caps: to keep your hair clean, to wear under bonnets or for at home.</a:t>
            </a:r>
            <a:endParaRPr lang="en-US" sz="2400" dirty="0"/>
          </a:p>
        </p:txBody>
      </p:sp>
    </p:spTree>
    <p:extLst>
      <p:ext uri="{BB962C8B-B14F-4D97-AF65-F5344CB8AC3E}">
        <p14:creationId xmlns:p14="http://schemas.microsoft.com/office/powerpoint/2010/main" val="306828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2" cstate="screen">
            <a:extLst>
              <a:ext uri="{28A0092B-C50C-407E-A947-70E740481C1C}">
                <a14:useLocalDpi xmlns:a14="http://schemas.microsoft.com/office/drawing/2010/main"/>
              </a:ext>
            </a:extLst>
          </a:blip>
          <a:srcRect l="28945" t="15492" r="16286" b="10666"/>
          <a:stretch/>
        </p:blipFill>
        <p:spPr>
          <a:xfrm>
            <a:off x="2218303" y="0"/>
            <a:ext cx="2292321" cy="3999719"/>
          </a:xfrm>
          <a:prstGeom prst="rect">
            <a:avLst/>
          </a:prstGeom>
        </p:spPr>
      </p:pic>
      <p:pic>
        <p:nvPicPr>
          <p:cNvPr id="4" name="Picture 3"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5056" y="0"/>
            <a:ext cx="2464221" cy="3924359"/>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62909" cy="3999719"/>
          </a:xfrm>
          <a:prstGeom prst="rect">
            <a:avLst/>
          </a:prstGeom>
        </p:spPr>
      </p:pic>
      <p:pic>
        <p:nvPicPr>
          <p:cNvPr id="10" name="Picture 9" descr="1815-ack-v14-08-blue-stripe-promenade.jpg"/>
          <p:cNvPicPr>
            <a:picLocks noChangeAspect="1"/>
          </p:cNvPicPr>
          <p:nvPr/>
        </p:nvPicPr>
        <p:blipFill rotWithShape="1">
          <a:blip r:embed="rId5">
            <a:extLst>
              <a:ext uri="{28A0092B-C50C-407E-A947-70E740481C1C}">
                <a14:useLocalDpi xmlns:a14="http://schemas.microsoft.com/office/drawing/2010/main" val="0"/>
              </a:ext>
            </a:extLst>
          </a:blip>
          <a:srcRect l="6327" t="6734" r="17744" b="10944"/>
          <a:stretch/>
        </p:blipFill>
        <p:spPr>
          <a:xfrm>
            <a:off x="7009277" y="0"/>
            <a:ext cx="2134723" cy="3924359"/>
          </a:xfrm>
          <a:prstGeom prst="rect">
            <a:avLst/>
          </a:prstGeom>
        </p:spPr>
      </p:pic>
      <p:pic>
        <p:nvPicPr>
          <p:cNvPr id="5" name="Picture 4" descr="1815-candace-pink-spen.jpg"/>
          <p:cNvPicPr>
            <a:picLocks noChangeAspect="1"/>
          </p:cNvPicPr>
          <p:nvPr/>
        </p:nvPicPr>
        <p:blipFill rotWithShape="1">
          <a:blip r:embed="rId6">
            <a:extLst>
              <a:ext uri="{28A0092B-C50C-407E-A947-70E740481C1C}">
                <a14:useLocalDpi xmlns:a14="http://schemas.microsoft.com/office/drawing/2010/main" val="0"/>
              </a:ext>
            </a:extLst>
          </a:blip>
          <a:srcRect b="7353"/>
          <a:stretch/>
        </p:blipFill>
        <p:spPr>
          <a:xfrm>
            <a:off x="1104818" y="3537394"/>
            <a:ext cx="1713849" cy="3320606"/>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3267363" y="3537394"/>
            <a:ext cx="1916545" cy="3320606"/>
          </a:xfrm>
          <a:prstGeom prst="rect">
            <a:avLst/>
          </a:prstGeom>
        </p:spPr>
      </p:pic>
      <p:pic>
        <p:nvPicPr>
          <p:cNvPr id="12" name="Picture 11" descr="1827-ack-yellowbow-lac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955" y="3537394"/>
            <a:ext cx="2033871" cy="3320606"/>
          </a:xfrm>
          <a:prstGeom prst="rect">
            <a:avLst/>
          </a:prstGeom>
        </p:spPr>
      </p:pic>
    </p:spTree>
    <p:extLst>
      <p:ext uri="{BB962C8B-B14F-4D97-AF65-F5344CB8AC3E}">
        <p14:creationId xmlns:p14="http://schemas.microsoft.com/office/powerpoint/2010/main" val="19276895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1800429" cy="523220"/>
          </a:xfrm>
          <a:prstGeom prst="rect">
            <a:avLst/>
          </a:prstGeom>
          <a:noFill/>
        </p:spPr>
        <p:txBody>
          <a:bodyPr wrap="none" rtlCol="0">
            <a:spAutoFit/>
          </a:bodyPr>
          <a:lstStyle/>
          <a:p>
            <a:r>
              <a:rPr lang="en-US" sz="2800" dirty="0" smtClean="0"/>
              <a:t>Early 1790s</a:t>
            </a:r>
            <a:endParaRPr lang="en-US" sz="2800" dirty="0"/>
          </a:p>
        </p:txBody>
      </p:sp>
    </p:spTree>
    <p:extLst>
      <p:ext uri="{BB962C8B-B14F-4D97-AF65-F5344CB8AC3E}">
        <p14:creationId xmlns:p14="http://schemas.microsoft.com/office/powerpoint/2010/main" val="5235548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45122" y="4635595"/>
            <a:ext cx="2703512" cy="1942724"/>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502" t="21763" r="9611" b="6242"/>
          <a:stretch/>
        </p:blipFill>
        <p:spPr>
          <a:xfrm>
            <a:off x="133350" y="107855"/>
            <a:ext cx="5467350" cy="6540219"/>
          </a:xfrm>
          <a:prstGeom prst="rect">
            <a:avLst/>
          </a:prstGeom>
        </p:spPr>
      </p:pic>
      <p:sp>
        <p:nvSpPr>
          <p:cNvPr id="7" name="TextBox 6"/>
          <p:cNvSpPr txBox="1"/>
          <p:nvPr/>
        </p:nvSpPr>
        <p:spPr>
          <a:xfrm>
            <a:off x="5739528" y="2111016"/>
            <a:ext cx="3314700" cy="2154436"/>
          </a:xfrm>
          <a:prstGeom prst="rect">
            <a:avLst/>
          </a:prstGeom>
          <a:noFill/>
        </p:spPr>
        <p:txBody>
          <a:bodyPr wrap="square" rtlCol="0">
            <a:spAutoFit/>
          </a:bodyPr>
          <a:lstStyle/>
          <a:p>
            <a:r>
              <a:rPr lang="en-US" i="1" dirty="0" smtClean="0"/>
              <a:t>2 June 1799 </a:t>
            </a:r>
          </a:p>
          <a:p>
            <a:r>
              <a:rPr lang="en-US" sz="2800" dirty="0" smtClean="0"/>
              <a:t>“My </a:t>
            </a:r>
            <a:r>
              <a:rPr lang="en-US" sz="3200" b="1" dirty="0" smtClean="0"/>
              <a:t>cloak</a:t>
            </a:r>
            <a:r>
              <a:rPr lang="en-US" sz="2800" dirty="0" smtClean="0"/>
              <a:t> is come home &amp; here follows the pattern of its lace.”</a:t>
            </a:r>
            <a:endParaRPr lang="en-US"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018" y="107855"/>
            <a:ext cx="2345210" cy="1271068"/>
          </a:xfrm>
          <a:prstGeom prst="rect">
            <a:avLst/>
          </a:prstGeom>
          <a:ln>
            <a:solidFill>
              <a:schemeClr val="accent1"/>
            </a:solidFill>
          </a:ln>
        </p:spPr>
      </p:pic>
    </p:spTree>
    <p:extLst>
      <p:ext uri="{BB962C8B-B14F-4D97-AF65-F5344CB8AC3E}">
        <p14:creationId xmlns:p14="http://schemas.microsoft.com/office/powerpoint/2010/main" val="173166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l="21330" t="16226" r="13507" b="11730"/>
          <a:stretch/>
        </p:blipFill>
        <p:spPr>
          <a:xfrm>
            <a:off x="80818" y="992909"/>
            <a:ext cx="4232202" cy="5865091"/>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00" y="894772"/>
            <a:ext cx="5232400" cy="5715000"/>
          </a:xfrm>
          <a:prstGeom prst="rect">
            <a:avLst/>
          </a:prstGeom>
        </p:spPr>
      </p:pic>
    </p:spTree>
    <p:extLst>
      <p:ext uri="{BB962C8B-B14F-4D97-AF65-F5344CB8AC3E}">
        <p14:creationId xmlns:p14="http://schemas.microsoft.com/office/powerpoint/2010/main" val="1376271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6127" y="2048164"/>
            <a:ext cx="3846887" cy="1938992"/>
          </a:xfrm>
          <a:prstGeom prst="rect">
            <a:avLst/>
          </a:prstGeom>
          <a:noFill/>
        </p:spPr>
        <p:txBody>
          <a:bodyPr wrap="none" rtlCol="0">
            <a:spAutoFit/>
          </a:bodyPr>
          <a:lstStyle/>
          <a:p>
            <a:r>
              <a:rPr lang="en-US" sz="4000" dirty="0" smtClean="0"/>
              <a:t>Fashion detectives</a:t>
            </a:r>
          </a:p>
          <a:p>
            <a:endParaRPr lang="en-US" sz="4000" dirty="0"/>
          </a:p>
          <a:p>
            <a:endParaRPr lang="en-US" sz="4000" dirty="0"/>
          </a:p>
        </p:txBody>
      </p:sp>
    </p:spTree>
    <p:extLst>
      <p:ext uri="{BB962C8B-B14F-4D97-AF65-F5344CB8AC3E}">
        <p14:creationId xmlns:p14="http://schemas.microsoft.com/office/powerpoint/2010/main" val="11202864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5900" y="0"/>
            <a:ext cx="6168571" cy="6858000"/>
          </a:xfrm>
          <a:prstGeom prst="rect">
            <a:avLst/>
          </a:prstGeom>
        </p:spPr>
      </p:pic>
    </p:spTree>
    <p:extLst>
      <p:ext uri="{BB962C8B-B14F-4D97-AF65-F5344CB8AC3E}">
        <p14:creationId xmlns:p14="http://schemas.microsoft.com/office/powerpoint/2010/main" val="769477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3244842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9916" y="2884250"/>
            <a:ext cx="3664214" cy="3385542"/>
          </a:xfrm>
          <a:prstGeom prst="rect">
            <a:avLst/>
          </a:prstGeom>
          <a:noFill/>
        </p:spPr>
        <p:txBody>
          <a:bodyPr wrap="square" rtlCol="0">
            <a:spAutoFit/>
          </a:bodyPr>
          <a:lstStyle/>
          <a:p>
            <a:r>
              <a:rPr lang="en-US" i="1" dirty="0" smtClean="0"/>
              <a:t>Austen, 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80" y="-343976"/>
            <a:ext cx="4508458" cy="7522643"/>
          </a:xfrm>
          <a:prstGeom prst="rect">
            <a:avLst/>
          </a:prstGeom>
        </p:spPr>
      </p:pic>
      <p:sp>
        <p:nvSpPr>
          <p:cNvPr id="2" name="TextBox 1"/>
          <p:cNvSpPr txBox="1"/>
          <p:nvPr/>
        </p:nvSpPr>
        <p:spPr>
          <a:xfrm>
            <a:off x="5218545" y="600364"/>
            <a:ext cx="3810000" cy="830997"/>
          </a:xfrm>
          <a:prstGeom prst="rect">
            <a:avLst/>
          </a:prstGeom>
          <a:noFill/>
        </p:spPr>
        <p:txBody>
          <a:bodyPr wrap="square" rtlCol="0">
            <a:spAutoFit/>
          </a:bodyPr>
          <a:lstStyle/>
          <a:p>
            <a:r>
              <a:rPr lang="en-US" sz="2400" dirty="0" smtClean="0"/>
              <a:t>1800: big feather but small hair, narrower silhouette</a:t>
            </a:r>
            <a:endParaRPr lang="en-US" sz="2400" dirty="0"/>
          </a:p>
        </p:txBody>
      </p:sp>
    </p:spTree>
    <p:extLst>
      <p:ext uri="{BB962C8B-B14F-4D97-AF65-F5344CB8AC3E}">
        <p14:creationId xmlns:p14="http://schemas.microsoft.com/office/powerpoint/2010/main" val="15196014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11437029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17 at 4.52.24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2801" y="71327"/>
            <a:ext cx="4668779" cy="3492668"/>
          </a:xfrm>
          <a:prstGeom prst="rect">
            <a:avLst/>
          </a:prstGeom>
        </p:spPr>
      </p:pic>
      <p:pic>
        <p:nvPicPr>
          <p:cNvPr id="7" name="Picture 6" descr="1810-walkingspencer.jpg"/>
          <p:cNvPicPr>
            <a:picLocks noChangeAspect="1"/>
          </p:cNvPicPr>
          <p:nvPr/>
        </p:nvPicPr>
        <p:blipFill rotWithShape="1">
          <a:blip r:embed="rId4" cstate="screen">
            <a:extLst>
              <a:ext uri="{28A0092B-C50C-407E-A947-70E740481C1C}">
                <a14:useLocalDpi xmlns:a14="http://schemas.microsoft.com/office/drawing/2010/main"/>
              </a:ext>
            </a:extLst>
          </a:blip>
          <a:srcRect l="28553" t="16622" r="23071" b="50719"/>
          <a:stretch/>
        </p:blipFill>
        <p:spPr>
          <a:xfrm>
            <a:off x="6807199" y="2387599"/>
            <a:ext cx="2336801" cy="2851151"/>
          </a:xfrm>
          <a:prstGeom prst="rect">
            <a:avLst/>
          </a:prstGeom>
        </p:spPr>
      </p:pic>
      <p:sp>
        <p:nvSpPr>
          <p:cNvPr id="4" name="TextBox 3"/>
          <p:cNvSpPr txBox="1"/>
          <p:nvPr/>
        </p:nvSpPr>
        <p:spPr>
          <a:xfrm>
            <a:off x="3543299" y="4346414"/>
            <a:ext cx="3263900" cy="2215991"/>
          </a:xfrm>
          <a:prstGeom prst="rect">
            <a:avLst/>
          </a:prstGeom>
          <a:noFill/>
        </p:spPr>
        <p:txBody>
          <a:bodyPr wrap="square" rtlCol="0">
            <a:spAutoFit/>
          </a:bodyPr>
          <a:lstStyle/>
          <a:p>
            <a:r>
              <a:rPr lang="en-US" dirty="0" smtClean="0"/>
              <a:t>30 June 1808</a:t>
            </a:r>
          </a:p>
          <a:p>
            <a:r>
              <a:rPr lang="en-US" sz="2400" dirty="0" smtClean="0"/>
              <a:t>“What cold disagreeable walks</a:t>
            </a:r>
            <a:r>
              <a:rPr lang="is-IS" sz="2400" dirty="0" smtClean="0"/>
              <a:t>…</a:t>
            </a:r>
            <a:r>
              <a:rPr lang="en-US" sz="2400" dirty="0" smtClean="0"/>
              <a:t>My </a:t>
            </a:r>
            <a:r>
              <a:rPr lang="en-US" sz="2400" dirty="0"/>
              <a:t>k</a:t>
            </a:r>
            <a:r>
              <a:rPr lang="en-US" sz="2400" dirty="0" smtClean="0"/>
              <a:t>erseymere </a:t>
            </a:r>
            <a:r>
              <a:rPr lang="en-US" sz="2400" b="1" dirty="0" smtClean="0"/>
              <a:t>Spencer</a:t>
            </a:r>
            <a:r>
              <a:rPr lang="en-US" sz="2400" dirty="0" smtClean="0"/>
              <a:t> is quite the comfort of our Evening walks.</a:t>
            </a:r>
            <a:endParaRPr lang="en-US" sz="2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30" y="419100"/>
            <a:ext cx="3334999" cy="5372100"/>
          </a:xfrm>
          <a:prstGeom prst="rect">
            <a:avLst/>
          </a:prstGeom>
        </p:spPr>
      </p:pic>
    </p:spTree>
    <p:extLst>
      <p:ext uri="{BB962C8B-B14F-4D97-AF65-F5344CB8AC3E}">
        <p14:creationId xmlns:p14="http://schemas.microsoft.com/office/powerpoint/2010/main" val="13637912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
        <p:nvSpPr>
          <p:cNvPr id="3" name="TextBox 2"/>
          <p:cNvSpPr txBox="1"/>
          <p:nvPr/>
        </p:nvSpPr>
        <p:spPr>
          <a:xfrm>
            <a:off x="0" y="6107004"/>
            <a:ext cx="8956747" cy="553998"/>
          </a:xfrm>
          <a:prstGeom prst="rect">
            <a:avLst/>
          </a:prstGeom>
          <a:noFill/>
        </p:spPr>
        <p:txBody>
          <a:bodyPr wrap="none" rtlCol="0">
            <a:spAutoFit/>
          </a:bodyPr>
          <a:lstStyle/>
          <a:p>
            <a:r>
              <a:rPr lang="en-US" sz="3000" dirty="0" smtClean="0"/>
              <a:t>“Both well-dressed with veils and parasols like other girls.”</a:t>
            </a:r>
            <a:endParaRPr lang="en-US" sz="3000" dirty="0"/>
          </a:p>
        </p:txBody>
      </p:sp>
      <p:sp>
        <p:nvSpPr>
          <p:cNvPr id="4" name="TextBox 3"/>
          <p:cNvSpPr txBox="1"/>
          <p:nvPr/>
        </p:nvSpPr>
        <p:spPr>
          <a:xfrm>
            <a:off x="0" y="5262465"/>
            <a:ext cx="783869" cy="461665"/>
          </a:xfrm>
          <a:prstGeom prst="rect">
            <a:avLst/>
          </a:prstGeom>
          <a:noFill/>
        </p:spPr>
        <p:txBody>
          <a:bodyPr wrap="none" rtlCol="0">
            <a:spAutoFit/>
          </a:bodyPr>
          <a:lstStyle/>
          <a:p>
            <a:r>
              <a:rPr lang="en-US" sz="2400" dirty="0" smtClean="0"/>
              <a:t>1804</a:t>
            </a:r>
            <a:endParaRPr lang="en-US" sz="2400" dirty="0"/>
          </a:p>
        </p:txBody>
      </p:sp>
    </p:spTree>
    <p:extLst>
      <p:ext uri="{BB962C8B-B14F-4D97-AF65-F5344CB8AC3E}">
        <p14:creationId xmlns:p14="http://schemas.microsoft.com/office/powerpoint/2010/main" val="8904755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sp>
        <p:nvSpPr>
          <p:cNvPr id="4" name="TextBox 3"/>
          <p:cNvSpPr txBox="1"/>
          <p:nvPr/>
        </p:nvSpPr>
        <p:spPr>
          <a:xfrm>
            <a:off x="277792" y="264596"/>
            <a:ext cx="782937" cy="461665"/>
          </a:xfrm>
          <a:prstGeom prst="rect">
            <a:avLst/>
          </a:prstGeom>
          <a:noFill/>
        </p:spPr>
        <p:txBody>
          <a:bodyPr wrap="none" rtlCol="0">
            <a:spAutoFit/>
          </a:bodyPr>
          <a:lstStyle/>
          <a:p>
            <a:r>
              <a:rPr lang="en-US" sz="2400" dirty="0" smtClean="0"/>
              <a:t>1809</a:t>
            </a:r>
            <a:endParaRPr lang="en-US" sz="2400" dirty="0"/>
          </a:p>
        </p:txBody>
      </p:sp>
      <p:pic>
        <p:nvPicPr>
          <p:cNvPr id="5" name="Picture 4"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600" y="28451"/>
            <a:ext cx="5241678" cy="6829549"/>
          </a:xfrm>
          <a:prstGeom prst="rect">
            <a:avLst/>
          </a:prstGeom>
        </p:spPr>
      </p:pic>
    </p:spTree>
    <p:extLst>
      <p:ext uri="{BB962C8B-B14F-4D97-AF65-F5344CB8AC3E}">
        <p14:creationId xmlns:p14="http://schemas.microsoft.com/office/powerpoint/2010/main" val="3904086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14801844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706" y="1772793"/>
            <a:ext cx="4008148" cy="4031873"/>
          </a:xfrm>
          <a:prstGeom prst="rect">
            <a:avLst/>
          </a:prstGeom>
          <a:noFill/>
        </p:spPr>
        <p:txBody>
          <a:bodyPr wrap="square" rtlCol="0">
            <a:spAutoFit/>
          </a:bodyPr>
          <a:lstStyle/>
          <a:p>
            <a:r>
              <a:rPr lang="en-US" i="1" dirty="0" smtClean="0"/>
              <a:t>18 </a:t>
            </a:r>
            <a:r>
              <a:rPr lang="en-US" i="1" dirty="0"/>
              <a:t>April </a:t>
            </a:r>
            <a:r>
              <a:rPr lang="en-US" i="1" dirty="0" smtClean="0"/>
              <a:t>1811:</a:t>
            </a:r>
          </a:p>
          <a:p>
            <a:r>
              <a:rPr lang="en-US" sz="2800" dirty="0" smtClean="0"/>
              <a:t>“Our </a:t>
            </a:r>
            <a:r>
              <a:rPr lang="en-US" sz="2800" b="1" dirty="0"/>
              <a:t>pelisses</a:t>
            </a:r>
            <a:r>
              <a:rPr lang="en-US" sz="2800" dirty="0"/>
              <a:t> are 17s. each; she charges only 8s. for the making, but the buttons seem expensive, — are expensive, I might have said, for the fact is plain enough</a:t>
            </a:r>
            <a:r>
              <a:rPr lang="en-US" sz="2800" dirty="0" smtClean="0"/>
              <a:t>.” </a:t>
            </a:r>
            <a:endParaRPr lang="en-US" sz="2800" dirty="0"/>
          </a:p>
          <a:p>
            <a:r>
              <a:rPr lang="en-US" dirty="0"/>
              <a:t/>
            </a:r>
            <a:br>
              <a:rPr lang="en-US" dirty="0"/>
            </a:br>
            <a:endParaRPr 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919" t="2794" r="7408" b="9389"/>
          <a:stretch/>
        </p:blipFill>
        <p:spPr>
          <a:xfrm>
            <a:off x="5181601" y="152400"/>
            <a:ext cx="3505200" cy="6480542"/>
          </a:xfrm>
          <a:prstGeom prst="rect">
            <a:avLst/>
          </a:prstGeom>
        </p:spPr>
      </p:pic>
    </p:spTree>
    <p:extLst>
      <p:ext uri="{BB962C8B-B14F-4D97-AF65-F5344CB8AC3E}">
        <p14:creationId xmlns:p14="http://schemas.microsoft.com/office/powerpoint/2010/main" val="18014455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22146" y="1379488"/>
            <a:ext cx="4617053" cy="4678204"/>
          </a:xfrm>
          <a:prstGeom prst="rect">
            <a:avLst/>
          </a:prstGeom>
        </p:spPr>
        <p:txBody>
          <a:bodyPr wrap="square">
            <a:spAutoFit/>
          </a:bodyPr>
          <a:lstStyle/>
          <a:p>
            <a:r>
              <a:rPr lang="en-US" dirty="0" smtClean="0"/>
              <a:t>13 September 1813</a:t>
            </a:r>
          </a:p>
          <a:p>
            <a:r>
              <a:rPr lang="en-US" sz="2800" dirty="0" smtClean="0"/>
              <a:t>I </a:t>
            </a:r>
            <a:r>
              <a:rPr lang="en-US" sz="2800" dirty="0"/>
              <a:t>learnt from Mrs. </a:t>
            </a:r>
            <a:r>
              <a:rPr lang="en-US" sz="2800" dirty="0" err="1"/>
              <a:t>Tickars's</a:t>
            </a:r>
            <a:r>
              <a:rPr lang="en-US" sz="2800" dirty="0"/>
              <a:t> young lady, to my high amusement, that the stays now are not made to force the bosom up at all; that was a very unbecoming, unnatural fashion. I was really glad to hear that they are not to be so much off the shoulders as they were. </a:t>
            </a:r>
          </a:p>
        </p:txBody>
      </p:sp>
      <p:sp>
        <p:nvSpPr>
          <p:cNvPr id="7" name="TextBox 6"/>
          <p:cNvSpPr txBox="1"/>
          <p:nvPr/>
        </p:nvSpPr>
        <p:spPr>
          <a:xfrm>
            <a:off x="647700" y="6095584"/>
            <a:ext cx="2534412" cy="369332"/>
          </a:xfrm>
          <a:prstGeom prst="rect">
            <a:avLst/>
          </a:prstGeom>
          <a:noFill/>
        </p:spPr>
        <p:txBody>
          <a:bodyPr wrap="none" rtlCol="0">
            <a:spAutoFit/>
          </a:bodyPr>
          <a:lstStyle/>
          <a:p>
            <a:r>
              <a:rPr lang="en-US" dirty="0" smtClean="0"/>
              <a:t>Ackermann, January 1813</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166" b="11670"/>
          <a:stretch/>
        </p:blipFill>
        <p:spPr>
          <a:xfrm>
            <a:off x="146050" y="285750"/>
            <a:ext cx="3855518" cy="5771942"/>
          </a:xfrm>
          <a:prstGeom prst="rect">
            <a:avLst/>
          </a:prstGeom>
        </p:spPr>
      </p:pic>
    </p:spTree>
    <p:extLst>
      <p:ext uri="{BB962C8B-B14F-4D97-AF65-F5344CB8AC3E}">
        <p14:creationId xmlns:p14="http://schemas.microsoft.com/office/powerpoint/2010/main" val="707126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908" y="449451"/>
            <a:ext cx="6896746" cy="6678751"/>
          </a:xfrm>
          <a:prstGeom prst="rect">
            <a:avLst/>
          </a:prstGeom>
          <a:noFill/>
        </p:spPr>
        <p:txBody>
          <a:bodyPr wrap="square" rtlCol="0">
            <a:spAutoFit/>
          </a:bodyPr>
          <a:lstStyle/>
          <a:p>
            <a:r>
              <a:rPr lang="en-US" sz="2800" dirty="0" smtClean="0"/>
              <a:t>Hat</a:t>
            </a:r>
          </a:p>
          <a:p>
            <a:pPr marL="285750" indent="-285750">
              <a:buFont typeface="Arial" charset="0"/>
              <a:buChar char="•"/>
            </a:pPr>
            <a:r>
              <a:rPr lang="en-US" sz="2800" dirty="0" smtClean="0"/>
              <a:t>Shape, Proportion, Decoration</a:t>
            </a:r>
          </a:p>
          <a:p>
            <a:endParaRPr lang="en-US" sz="2800" dirty="0" smtClean="0"/>
          </a:p>
          <a:p>
            <a:r>
              <a:rPr lang="en-US" sz="2800" dirty="0" smtClean="0"/>
              <a:t>Neckline</a:t>
            </a:r>
          </a:p>
          <a:p>
            <a:pPr marL="285750" indent="-285750">
              <a:buFont typeface="Arial" charset="0"/>
              <a:buChar char="•"/>
            </a:pPr>
            <a:r>
              <a:rPr lang="en-US" sz="2800" dirty="0" smtClean="0"/>
              <a:t>“V” or Closed, Rounded, Square, Filled in</a:t>
            </a:r>
          </a:p>
          <a:p>
            <a:pPr marL="285750" indent="-285750">
              <a:buFont typeface="Arial" charset="0"/>
              <a:buChar char="•"/>
            </a:pPr>
            <a:endParaRPr lang="en-US" sz="2800" dirty="0" smtClean="0"/>
          </a:p>
          <a:p>
            <a:r>
              <a:rPr lang="en-US" sz="2800" dirty="0" smtClean="0"/>
              <a:t>Elbow/Sleeve</a:t>
            </a:r>
          </a:p>
          <a:p>
            <a:pPr marL="285750" indent="-285750">
              <a:buFont typeface="Arial" charset="0"/>
              <a:buChar char="•"/>
            </a:pPr>
            <a:r>
              <a:rPr lang="en-US" sz="2800" dirty="0" smtClean="0"/>
              <a:t>Short/Elbow/Long, Straight/Puffed, Gloves</a:t>
            </a:r>
          </a:p>
          <a:p>
            <a:pPr marL="285750" indent="-285750">
              <a:buFont typeface="Arial" charset="0"/>
              <a:buChar char="•"/>
            </a:pPr>
            <a:endParaRPr lang="en-US" sz="2800" dirty="0"/>
          </a:p>
          <a:p>
            <a:r>
              <a:rPr lang="en-US" sz="2800" dirty="0" smtClean="0"/>
              <a:t>Hemline</a:t>
            </a:r>
          </a:p>
          <a:p>
            <a:pPr marL="285750" indent="-285750">
              <a:buFont typeface="Arial" charset="0"/>
              <a:buChar char="•"/>
            </a:pPr>
            <a:r>
              <a:rPr lang="en-US" sz="2800" dirty="0" smtClean="0"/>
              <a:t>Train, Narrow, Wider, Plain/Trimmed</a:t>
            </a:r>
          </a:p>
          <a:p>
            <a:pPr marL="285750" indent="-285750">
              <a:buFont typeface="Arial" charset="0"/>
              <a:buChar char="•"/>
            </a:pPr>
            <a:endParaRPr lang="en-US" sz="2800" dirty="0"/>
          </a:p>
          <a:p>
            <a:r>
              <a:rPr lang="en-US" sz="2800" dirty="0" smtClean="0"/>
              <a:t>Accessories</a:t>
            </a:r>
          </a:p>
          <a:p>
            <a:pPr marL="285750" indent="-285750">
              <a:buFont typeface="Arial" charset="0"/>
              <a:buChar char="•"/>
            </a:pPr>
            <a:r>
              <a:rPr lang="en-US" sz="2800" dirty="0" smtClean="0"/>
              <a:t>Shawl, Cloak, Muff</a:t>
            </a:r>
          </a:p>
          <a:p>
            <a:pPr marL="285750" indent="-285750">
              <a:buFont typeface="Arial" charset="0"/>
              <a:buChar char="•"/>
            </a:pPr>
            <a:endParaRPr lang="en-US" dirty="0"/>
          </a:p>
          <a:p>
            <a:r>
              <a:rPr lang="en-US" dirty="0" smtClean="0"/>
              <a:t> </a:t>
            </a:r>
            <a:endParaRPr lang="en-US" dirty="0"/>
          </a:p>
        </p:txBody>
      </p:sp>
    </p:spTree>
    <p:extLst>
      <p:ext uri="{BB962C8B-B14F-4D97-AF65-F5344CB8AC3E}">
        <p14:creationId xmlns:p14="http://schemas.microsoft.com/office/powerpoint/2010/main" val="3612916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6103153" cy="584776"/>
          </a:xfrm>
          <a:prstGeom prst="rect">
            <a:avLst/>
          </a:prstGeom>
          <a:noFill/>
        </p:spPr>
        <p:txBody>
          <a:bodyPr wrap="none" rtlCol="0">
            <a:spAutoFit/>
          </a:bodyPr>
          <a:lstStyle/>
          <a:p>
            <a:r>
              <a:rPr lang="en-US" sz="3200" dirty="0" smtClean="0"/>
              <a:t>1812-13: Emphasis shifting to bodice</a:t>
            </a:r>
            <a:endParaRPr lang="en-US" sz="3200" dirty="0"/>
          </a:p>
        </p:txBody>
      </p:sp>
    </p:spTree>
    <p:extLst>
      <p:ext uri="{BB962C8B-B14F-4D97-AF65-F5344CB8AC3E}">
        <p14:creationId xmlns:p14="http://schemas.microsoft.com/office/powerpoint/2010/main" val="7135431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872182" y="542636"/>
            <a:ext cx="4093964" cy="523220"/>
          </a:xfrm>
          <a:prstGeom prst="rect">
            <a:avLst/>
          </a:prstGeom>
          <a:noFill/>
        </p:spPr>
        <p:txBody>
          <a:bodyPr wrap="none" rtlCol="0">
            <a:spAutoFit/>
          </a:bodyPr>
          <a:lstStyle/>
          <a:p>
            <a:r>
              <a:rPr lang="en-US" sz="2800" dirty="0" smtClean="0"/>
              <a:t>Canada (McCord Museum)</a:t>
            </a:r>
            <a:endParaRPr lang="en-US" sz="2800" dirty="0"/>
          </a:p>
        </p:txBody>
      </p:sp>
    </p:spTree>
    <p:extLst>
      <p:ext uri="{BB962C8B-B14F-4D97-AF65-F5344CB8AC3E}">
        <p14:creationId xmlns:p14="http://schemas.microsoft.com/office/powerpoint/2010/main" val="16641773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sp>
        <p:nvSpPr>
          <p:cNvPr id="4" name="TextBox 3"/>
          <p:cNvSpPr txBox="1"/>
          <p:nvPr/>
        </p:nvSpPr>
        <p:spPr>
          <a:xfrm>
            <a:off x="102344" y="6218008"/>
            <a:ext cx="834082" cy="523220"/>
          </a:xfrm>
          <a:prstGeom prst="rect">
            <a:avLst/>
          </a:prstGeom>
          <a:noFill/>
        </p:spPr>
        <p:txBody>
          <a:bodyPr wrap="none" rtlCol="0">
            <a:spAutoFit/>
          </a:bodyPr>
          <a:lstStyle/>
          <a:p>
            <a:r>
              <a:rPr lang="en-US" sz="2800" dirty="0" smtClean="0"/>
              <a:t>1814</a:t>
            </a:r>
            <a:endParaRPr lang="en-US" sz="2800" dirty="0"/>
          </a:p>
        </p:txBody>
      </p:sp>
      <p:sp>
        <p:nvSpPr>
          <p:cNvPr id="3" name="TextBox 2"/>
          <p:cNvSpPr txBox="1"/>
          <p:nvPr/>
        </p:nvSpPr>
        <p:spPr>
          <a:xfrm>
            <a:off x="4329404" y="1302393"/>
            <a:ext cx="4460033" cy="2062103"/>
          </a:xfrm>
          <a:prstGeom prst="rect">
            <a:avLst/>
          </a:prstGeom>
          <a:noFill/>
        </p:spPr>
        <p:txBody>
          <a:bodyPr wrap="square" rtlCol="0">
            <a:spAutoFit/>
          </a:bodyPr>
          <a:lstStyle/>
          <a:p>
            <a:r>
              <a:rPr lang="en-US" sz="3200" dirty="0"/>
              <a:t>I have lowered the bosom, especially at the corners, and plaited black satin ribbon round the top. </a:t>
            </a:r>
            <a:endParaRPr lang="en-US" sz="3200" dirty="0"/>
          </a:p>
        </p:txBody>
      </p:sp>
      <p:sp>
        <p:nvSpPr>
          <p:cNvPr id="6" name="TextBox 5"/>
          <p:cNvSpPr txBox="1"/>
          <p:nvPr/>
        </p:nvSpPr>
        <p:spPr>
          <a:xfrm>
            <a:off x="4329404" y="933061"/>
            <a:ext cx="1476686" cy="369332"/>
          </a:xfrm>
          <a:prstGeom prst="rect">
            <a:avLst/>
          </a:prstGeom>
          <a:noFill/>
        </p:spPr>
        <p:txBody>
          <a:bodyPr wrap="none" rtlCol="0">
            <a:spAutoFit/>
          </a:bodyPr>
          <a:lstStyle/>
          <a:p>
            <a:r>
              <a:rPr lang="en-US" i="1" dirty="0"/>
              <a:t>9 March 1814</a:t>
            </a:r>
            <a:r>
              <a:rPr lang="en-US" i="1" dirty="0"/>
              <a:t> </a:t>
            </a:r>
          </a:p>
        </p:txBody>
      </p:sp>
      <p:sp>
        <p:nvSpPr>
          <p:cNvPr id="7" name="TextBox 6"/>
          <p:cNvSpPr txBox="1"/>
          <p:nvPr/>
        </p:nvSpPr>
        <p:spPr>
          <a:xfrm>
            <a:off x="4329404" y="5411755"/>
            <a:ext cx="2416687" cy="369332"/>
          </a:xfrm>
          <a:prstGeom prst="rect">
            <a:avLst/>
          </a:prstGeom>
          <a:noFill/>
        </p:spPr>
        <p:txBody>
          <a:bodyPr wrap="none" rtlCol="0">
            <a:spAutoFit/>
          </a:bodyPr>
          <a:lstStyle/>
          <a:p>
            <a:r>
              <a:rPr lang="en-US" smtClean="0"/>
              <a:t>Ackermann, March 1814</a:t>
            </a:r>
            <a:endParaRPr lang="en-US"/>
          </a:p>
        </p:txBody>
      </p:sp>
    </p:spTree>
    <p:extLst>
      <p:ext uri="{BB962C8B-B14F-4D97-AF65-F5344CB8AC3E}">
        <p14:creationId xmlns:p14="http://schemas.microsoft.com/office/powerpoint/2010/main" val="16020773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371600"/>
            <a:ext cx="7981950" cy="4801314"/>
          </a:xfrm>
          <a:prstGeom prst="rect">
            <a:avLst/>
          </a:prstGeom>
          <a:noFill/>
        </p:spPr>
        <p:txBody>
          <a:bodyPr wrap="square" rtlCol="0">
            <a:spAutoFit/>
          </a:bodyPr>
          <a:lstStyle/>
          <a:p>
            <a:r>
              <a:rPr lang="en-US" sz="2400" i="1" dirty="0" smtClean="0"/>
              <a:t>2 September 1814 </a:t>
            </a:r>
          </a:p>
          <a:p>
            <a:r>
              <a:rPr lang="en-US" sz="3200" dirty="0" smtClean="0"/>
              <a:t>I am amused by the present style of female dress;—the </a:t>
            </a:r>
            <a:r>
              <a:rPr lang="en-US" sz="3200" dirty="0" err="1" smtClean="0"/>
              <a:t>coloured</a:t>
            </a:r>
            <a:r>
              <a:rPr lang="en-US" sz="3200" dirty="0" smtClean="0"/>
              <a:t> </a:t>
            </a:r>
            <a:r>
              <a:rPr lang="en-US" sz="3200" b="1" dirty="0" smtClean="0"/>
              <a:t>petticoats</a:t>
            </a:r>
            <a:r>
              <a:rPr lang="en-US" sz="3200" dirty="0" smtClean="0"/>
              <a:t> with braces over the white </a:t>
            </a:r>
            <a:r>
              <a:rPr lang="en-US" sz="3200" dirty="0" err="1" smtClean="0"/>
              <a:t>Spencers</a:t>
            </a:r>
            <a:r>
              <a:rPr lang="en-US" sz="3200" dirty="0" smtClean="0"/>
              <a:t> &amp; enormous Bonnets upon the full stretch, are quite entertaining. It seems to me a more marked change than one has seen lately</a:t>
            </a:r>
            <a:r>
              <a:rPr lang="is-IS" sz="3200" dirty="0" smtClean="0"/>
              <a:t>…</a:t>
            </a:r>
            <a:r>
              <a:rPr lang="is-IS" sz="3200" b="1" dirty="0" smtClean="0"/>
              <a:t>Petticoats</a:t>
            </a:r>
            <a:r>
              <a:rPr lang="is-IS" sz="3200" dirty="0" smtClean="0"/>
              <a:t> short, &amp; generally, tho’ not always, flounced.</a:t>
            </a:r>
          </a:p>
          <a:p>
            <a:endParaRPr lang="is-IS" sz="3200" dirty="0"/>
          </a:p>
          <a:p>
            <a:pPr algn="r"/>
            <a:r>
              <a:rPr lang="is-IS" sz="2000" dirty="0" smtClean="0"/>
              <a:t>(sending news of the London fashions to Martha Lloyd in Bath)</a:t>
            </a:r>
            <a:endParaRPr lang="en-US" sz="2000" dirty="0"/>
          </a:p>
        </p:txBody>
      </p:sp>
    </p:spTree>
    <p:extLst>
      <p:ext uri="{BB962C8B-B14F-4D97-AF65-F5344CB8AC3E}">
        <p14:creationId xmlns:p14="http://schemas.microsoft.com/office/powerpoint/2010/main" val="17280275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287" t="4059" r="30033" b="24336"/>
          <a:stretch/>
        </p:blipFill>
        <p:spPr>
          <a:xfrm>
            <a:off x="962025" y="631371"/>
            <a:ext cx="3105150" cy="62266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035" t="6111" r="21942" b="18333"/>
          <a:stretch/>
        </p:blipFill>
        <p:spPr>
          <a:xfrm>
            <a:off x="5353050" y="0"/>
            <a:ext cx="2724150" cy="6226629"/>
          </a:xfrm>
          <a:prstGeom prst="rect">
            <a:avLst/>
          </a:prstGeom>
        </p:spPr>
      </p:pic>
      <p:sp>
        <p:nvSpPr>
          <p:cNvPr id="7" name="TextBox 6"/>
          <p:cNvSpPr txBox="1"/>
          <p:nvPr/>
        </p:nvSpPr>
        <p:spPr>
          <a:xfrm>
            <a:off x="1281378" y="262039"/>
            <a:ext cx="2466444" cy="369332"/>
          </a:xfrm>
          <a:prstGeom prst="rect">
            <a:avLst/>
          </a:prstGeom>
          <a:noFill/>
        </p:spPr>
        <p:txBody>
          <a:bodyPr wrap="none" rtlCol="0">
            <a:spAutoFit/>
          </a:bodyPr>
          <a:lstStyle/>
          <a:p>
            <a:r>
              <a:rPr lang="en-US" dirty="0" smtClean="0"/>
              <a:t>Ackermann</a:t>
            </a:r>
            <a:r>
              <a:rPr lang="en-US" smtClean="0"/>
              <a:t>, August 1814</a:t>
            </a:r>
            <a:endParaRPr lang="en-US"/>
          </a:p>
        </p:txBody>
      </p:sp>
      <p:sp>
        <p:nvSpPr>
          <p:cNvPr id="8" name="TextBox 7"/>
          <p:cNvSpPr txBox="1"/>
          <p:nvPr/>
        </p:nvSpPr>
        <p:spPr>
          <a:xfrm>
            <a:off x="5425220" y="6226629"/>
            <a:ext cx="2579809" cy="369332"/>
          </a:xfrm>
          <a:prstGeom prst="rect">
            <a:avLst/>
          </a:prstGeom>
          <a:noFill/>
        </p:spPr>
        <p:txBody>
          <a:bodyPr wrap="none" rtlCol="0">
            <a:spAutoFit/>
          </a:bodyPr>
          <a:lstStyle/>
          <a:p>
            <a:r>
              <a:rPr lang="en-US" dirty="0" smtClean="0"/>
              <a:t>Ackermann</a:t>
            </a:r>
            <a:r>
              <a:rPr lang="en-US" smtClean="0"/>
              <a:t>, October 1814</a:t>
            </a:r>
            <a:endParaRPr lang="en-US"/>
          </a:p>
        </p:txBody>
      </p:sp>
    </p:spTree>
    <p:extLst>
      <p:ext uri="{BB962C8B-B14F-4D97-AF65-F5344CB8AC3E}">
        <p14:creationId xmlns:p14="http://schemas.microsoft.com/office/powerpoint/2010/main" val="9956609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4165582" y="755250"/>
            <a:ext cx="949499" cy="584776"/>
          </a:xfrm>
          <a:prstGeom prst="rect">
            <a:avLst/>
          </a:prstGeom>
          <a:noFill/>
        </p:spPr>
        <p:txBody>
          <a:bodyPr wrap="none" rtlCol="0">
            <a:spAutoFit/>
          </a:bodyPr>
          <a:lstStyle/>
          <a:p>
            <a:r>
              <a:rPr lang="en-US" sz="3200" dirty="0" smtClean="0"/>
              <a:t>1815</a:t>
            </a:r>
            <a:endParaRPr lang="en-US" sz="3200" dirty="0"/>
          </a:p>
        </p:txBody>
      </p:sp>
      <p:sp>
        <p:nvSpPr>
          <p:cNvPr id="4" name="TextBox 3"/>
          <p:cNvSpPr txBox="1"/>
          <p:nvPr/>
        </p:nvSpPr>
        <p:spPr>
          <a:xfrm>
            <a:off x="3886200" y="2286000"/>
            <a:ext cx="1498600" cy="2308324"/>
          </a:xfrm>
          <a:prstGeom prst="rect">
            <a:avLst/>
          </a:prstGeom>
          <a:noFill/>
        </p:spPr>
        <p:txBody>
          <a:bodyPr wrap="square" rtlCol="0">
            <a:spAutoFit/>
          </a:bodyPr>
          <a:lstStyle/>
          <a:p>
            <a:pPr algn="ctr"/>
            <a:r>
              <a:rPr lang="en-US" sz="2400" dirty="0" smtClean="0"/>
              <a:t>“A woman can never be too fine when she is all in white.”</a:t>
            </a:r>
            <a:endParaRPr lang="en-US" sz="2400" dirty="0"/>
          </a:p>
        </p:txBody>
      </p:sp>
    </p:spTree>
    <p:extLst>
      <p:ext uri="{BB962C8B-B14F-4D97-AF65-F5344CB8AC3E}">
        <p14:creationId xmlns:p14="http://schemas.microsoft.com/office/powerpoint/2010/main" val="15234036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8716812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18661"/>
            <a:ext cx="3666871" cy="6858000"/>
          </a:xfrm>
          <a:prstGeom prst="rect">
            <a:avLst/>
          </a:prstGeom>
        </p:spPr>
      </p:pic>
      <p:sp>
        <p:nvSpPr>
          <p:cNvPr id="5" name="TextBox 4"/>
          <p:cNvSpPr txBox="1"/>
          <p:nvPr/>
        </p:nvSpPr>
        <p:spPr>
          <a:xfrm>
            <a:off x="4610100" y="1028700"/>
            <a:ext cx="4038600" cy="4248150"/>
          </a:xfrm>
          <a:prstGeom prst="rect">
            <a:avLst/>
          </a:prstGeom>
          <a:noFill/>
        </p:spPr>
        <p:txBody>
          <a:bodyPr wrap="square" rtlCol="0">
            <a:spAutoFit/>
          </a:bodyPr>
          <a:lstStyle/>
          <a:p>
            <a:r>
              <a:rPr lang="en-US" dirty="0" smtClean="0"/>
              <a:t>29 May 1817 (To Frances </a:t>
            </a:r>
            <a:r>
              <a:rPr lang="en-US" dirty="0" err="1" smtClean="0"/>
              <a:t>Tilson</a:t>
            </a:r>
            <a:r>
              <a:rPr lang="en-US" dirty="0" smtClean="0"/>
              <a:t>)</a:t>
            </a:r>
          </a:p>
          <a:p>
            <a:r>
              <a:rPr lang="en-US" sz="2800" dirty="0" smtClean="0"/>
              <a:t>“You will find Captain —</a:t>
            </a:r>
            <a:r>
              <a:rPr lang="en-US" sz="2800" dirty="0"/>
              <a:t>—</a:t>
            </a:r>
            <a:r>
              <a:rPr lang="en-US" sz="2800" dirty="0" smtClean="0"/>
              <a:t> a very respectable, well-meaning man, without much manner, his wife and sister all good </a:t>
            </a:r>
            <a:r>
              <a:rPr lang="en-US" sz="2800" dirty="0" err="1" smtClean="0"/>
              <a:t>humour</a:t>
            </a:r>
            <a:r>
              <a:rPr lang="en-US" sz="2800" dirty="0" smtClean="0"/>
              <a:t> and obligingness, and I hope (since the fashion allows it) with rather longer petticoats than last year.”</a:t>
            </a:r>
            <a:endParaRPr lang="en-US" sz="2800" dirty="0"/>
          </a:p>
        </p:txBody>
      </p:sp>
    </p:spTree>
    <p:extLst>
      <p:ext uri="{BB962C8B-B14F-4D97-AF65-F5344CB8AC3E}">
        <p14:creationId xmlns:p14="http://schemas.microsoft.com/office/powerpoint/2010/main" val="281674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17181577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lwill-1991-469-cherry-ex-sleeves.jpg"/>
          <p:cNvPicPr>
            <a:picLocks noChangeAspect="1"/>
          </p:cNvPicPr>
          <p:nvPr/>
        </p:nvPicPr>
        <p:blipFill rotWithShape="1">
          <a:blip r:embed="rId3">
            <a:extLst>
              <a:ext uri="{28A0092B-C50C-407E-A947-70E740481C1C}">
                <a14:useLocalDpi xmlns:a14="http://schemas.microsoft.com/office/drawing/2010/main" val="0"/>
              </a:ext>
            </a:extLst>
          </a:blip>
          <a:srcRect l="20170" r="19517"/>
          <a:stretch/>
        </p:blipFill>
        <p:spPr>
          <a:xfrm>
            <a:off x="4952999" y="0"/>
            <a:ext cx="4191001" cy="6948708"/>
          </a:xfrm>
          <a:prstGeom prst="rect">
            <a:avLst/>
          </a:prstGeom>
        </p:spPr>
      </p:pic>
      <p:pic>
        <p:nvPicPr>
          <p:cNvPr id="3" name="Picture 2" descr="1820-brown-sturbridge-26.33.1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24917" cy="6858000"/>
          </a:xfrm>
          <a:prstGeom prst="rect">
            <a:avLst/>
          </a:prstGeom>
        </p:spPr>
      </p:pic>
    </p:spTree>
    <p:extLst>
      <p:ext uri="{BB962C8B-B14F-4D97-AF65-F5344CB8AC3E}">
        <p14:creationId xmlns:p14="http://schemas.microsoft.com/office/powerpoint/2010/main" val="2114200658"/>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10951</TotalTime>
  <Words>5528</Words>
  <Application>Microsoft Macintosh PowerPoint</Application>
  <PresentationFormat>On-screen Show (4:3)</PresentationFormat>
  <Paragraphs>508</Paragraphs>
  <Slides>106</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Calibri</vt:lpstr>
      <vt:lpstr>Goudy Old Style</vt:lpstr>
      <vt:lpstr>Impact</vt:lpstr>
      <vt:lpstr>Rockwell</vt:lpstr>
      <vt:lpstr>Arial</vt:lpstr>
      <vt:lpstr>Inkwell</vt:lpstr>
      <vt:lpstr>Jane Austen:  Fashionista or Frump?</vt:lpstr>
      <vt:lpstr>PowerPoint Presentation</vt:lpstr>
      <vt:lpstr>The Novels</vt:lpstr>
      <vt:lpstr>PowerPoint Presentation</vt:lpstr>
      <vt:lpstr>PowerPoint Presentation</vt:lpstr>
      <vt:lpstr>PowerPoint Presentation</vt:lpstr>
      <vt:lpstr>PowerPoint Presentation</vt:lpstr>
      <vt:lpstr>PowerPoint Presentation</vt:lpstr>
      <vt:lpstr>PowerPoint Presentation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Microsoft Office User</cp:lastModifiedBy>
  <cp:revision>265</cp:revision>
  <dcterms:created xsi:type="dcterms:W3CDTF">2015-09-14T17:45:48Z</dcterms:created>
  <dcterms:modified xsi:type="dcterms:W3CDTF">2018-03-09T16:53:48Z</dcterms:modified>
</cp:coreProperties>
</file>