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78"/>
  </p:notesMasterIdLst>
  <p:sldIdLst>
    <p:sldId id="393" r:id="rId2"/>
    <p:sldId id="543" r:id="rId3"/>
    <p:sldId id="410" r:id="rId4"/>
    <p:sldId id="380" r:id="rId5"/>
    <p:sldId id="263" r:id="rId6"/>
    <p:sldId id="464" r:id="rId7"/>
    <p:sldId id="463" r:id="rId8"/>
    <p:sldId id="259" r:id="rId9"/>
    <p:sldId id="394" r:id="rId10"/>
    <p:sldId id="471" r:id="rId11"/>
    <p:sldId id="472" r:id="rId12"/>
    <p:sldId id="461" r:id="rId13"/>
    <p:sldId id="462" r:id="rId14"/>
    <p:sldId id="483" r:id="rId15"/>
    <p:sldId id="305" r:id="rId16"/>
    <p:sldId id="496" r:id="rId17"/>
    <p:sldId id="497" r:id="rId18"/>
    <p:sldId id="498" r:id="rId19"/>
    <p:sldId id="512" r:id="rId20"/>
    <p:sldId id="499" r:id="rId21"/>
    <p:sldId id="520" r:id="rId22"/>
    <p:sldId id="521" r:id="rId23"/>
    <p:sldId id="513" r:id="rId24"/>
    <p:sldId id="514" r:id="rId25"/>
    <p:sldId id="515" r:id="rId26"/>
    <p:sldId id="504" r:id="rId27"/>
    <p:sldId id="536" r:id="rId28"/>
    <p:sldId id="537" r:id="rId29"/>
    <p:sldId id="538" r:id="rId30"/>
    <p:sldId id="539" r:id="rId31"/>
    <p:sldId id="540" r:id="rId32"/>
    <p:sldId id="541" r:id="rId33"/>
    <p:sldId id="505" r:id="rId34"/>
    <p:sldId id="506" r:id="rId35"/>
    <p:sldId id="507" r:id="rId36"/>
    <p:sldId id="508" r:id="rId37"/>
    <p:sldId id="509" r:id="rId38"/>
    <p:sldId id="510" r:id="rId39"/>
    <p:sldId id="511" r:id="rId40"/>
    <p:sldId id="524" r:id="rId41"/>
    <p:sldId id="523" r:id="rId42"/>
    <p:sldId id="527" r:id="rId43"/>
    <p:sldId id="526" r:id="rId44"/>
    <p:sldId id="525" r:id="rId45"/>
    <p:sldId id="528" r:id="rId46"/>
    <p:sldId id="530" r:id="rId47"/>
    <p:sldId id="531" r:id="rId48"/>
    <p:sldId id="529" r:id="rId49"/>
    <p:sldId id="476" r:id="rId50"/>
    <p:sldId id="482" r:id="rId51"/>
    <p:sldId id="474" r:id="rId52"/>
    <p:sldId id="475" r:id="rId53"/>
    <p:sldId id="488" r:id="rId54"/>
    <p:sldId id="532" r:id="rId55"/>
    <p:sldId id="533" r:id="rId56"/>
    <p:sldId id="534" r:id="rId57"/>
    <p:sldId id="415" r:id="rId58"/>
    <p:sldId id="423" r:id="rId59"/>
    <p:sldId id="418" r:id="rId60"/>
    <p:sldId id="417" r:id="rId61"/>
    <p:sldId id="454" r:id="rId62"/>
    <p:sldId id="343" r:id="rId63"/>
    <p:sldId id="443" r:id="rId64"/>
    <p:sldId id="444" r:id="rId65"/>
    <p:sldId id="542" r:id="rId66"/>
    <p:sldId id="460" r:id="rId67"/>
    <p:sldId id="414" r:id="rId68"/>
    <p:sldId id="420" r:id="rId69"/>
    <p:sldId id="424" r:id="rId70"/>
    <p:sldId id="450" r:id="rId71"/>
    <p:sldId id="465" r:id="rId72"/>
    <p:sldId id="438" r:id="rId73"/>
    <p:sldId id="477" r:id="rId74"/>
    <p:sldId id="535" r:id="rId75"/>
    <p:sldId id="519" r:id="rId76"/>
    <p:sldId id="522" r:id="rId7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45">
          <p15:clr>
            <a:srgbClr val="A4A3A4"/>
          </p15:clr>
        </p15:guide>
        <p15:guide id="2" pos="321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582"/>
    <p:restoredTop sz="73878"/>
  </p:normalViewPr>
  <p:slideViewPr>
    <p:cSldViewPr snapToGrid="0" snapToObjects="1" showGuides="1">
      <p:cViewPr>
        <p:scale>
          <a:sx n="69" d="100"/>
          <a:sy n="69" d="100"/>
        </p:scale>
        <p:origin x="1272" y="-208"/>
      </p:cViewPr>
      <p:guideLst>
        <p:guide orient="horz" pos="2345"/>
        <p:guide pos="3214"/>
      </p:guideLst>
    </p:cSldViewPr>
  </p:slideViewPr>
  <p:notesTextViewPr>
    <p:cViewPr>
      <p:scale>
        <a:sx n="100" d="100"/>
        <a:sy n="100" d="100"/>
      </p:scale>
      <p:origin x="0" y="0"/>
    </p:cViewPr>
  </p:notesTextViewPr>
  <p:sorterViewPr>
    <p:cViewPr>
      <p:scale>
        <a:sx n="59" d="100"/>
        <a:sy n="59" d="100"/>
      </p:scale>
      <p:origin x="0" y="423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viewProps" Target="viewProps.xml"/><Relationship Id="rId81" Type="http://schemas.openxmlformats.org/officeDocument/2006/relationships/theme" Target="theme/theme1.xml"/><Relationship Id="rId82"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notesMaster" Target="notesMasters/notesMaster1.xml"/><Relationship Id="rId79" Type="http://schemas.openxmlformats.org/officeDocument/2006/relationships/presProps" Target="presProp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0497427-AB05-8141-AB13-4F2CD942BBBB}" type="datetimeFigureOut">
              <a:rPr lang="en-US" smtClean="0"/>
              <a:t>5/16/17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5DDE10-01EB-004C-BFF1-772B727781FC}" type="slidenum">
              <a:rPr lang="en-US" smtClean="0"/>
              <a:t>‹#›</a:t>
            </a:fld>
            <a:endParaRPr lang="en-US"/>
          </a:p>
        </p:txBody>
      </p:sp>
    </p:spTree>
    <p:extLst>
      <p:ext uri="{BB962C8B-B14F-4D97-AF65-F5344CB8AC3E}">
        <p14:creationId xmlns:p14="http://schemas.microsoft.com/office/powerpoint/2010/main" val="96616876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en.wikipedia.org/wiki/Cavalry_regiments_of_the_British_Army" TargetMode="External"/><Relationship Id="rId4" Type="http://schemas.openxmlformats.org/officeDocument/2006/relationships/hyperlink" Target="https://en.wikipedia.org/wiki/British_Army" TargetMode="External"/><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E5DDE10-01EB-004C-BFF1-772B727781FC}" type="slidenum">
              <a:rPr lang="en-US" smtClean="0"/>
              <a:t>1</a:t>
            </a:fld>
            <a:endParaRPr lang="en-US"/>
          </a:p>
        </p:txBody>
      </p:sp>
    </p:spTree>
    <p:extLst>
      <p:ext uri="{BB962C8B-B14F-4D97-AF65-F5344CB8AC3E}">
        <p14:creationId xmlns:p14="http://schemas.microsoft.com/office/powerpoint/2010/main" val="16225974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10</a:t>
            </a:fld>
            <a:endParaRPr lang="en-US"/>
          </a:p>
        </p:txBody>
      </p:sp>
    </p:spTree>
    <p:extLst>
      <p:ext uri="{BB962C8B-B14F-4D97-AF65-F5344CB8AC3E}">
        <p14:creationId xmlns:p14="http://schemas.microsoft.com/office/powerpoint/2010/main" val="5081853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La Belle Assemblée</a:t>
            </a:r>
            <a:r>
              <a:rPr lang="en-US" sz="1200" kern="1200" dirty="0" smtClean="0">
                <a:solidFill>
                  <a:schemeClr val="tx1"/>
                </a:solidFill>
                <a:effectLst/>
                <a:latin typeface="+mn-lt"/>
                <a:ea typeface="+mn-ea"/>
                <a:cs typeface="+mn-cs"/>
              </a:rPr>
              <a:t> (which we know Fanny Knight received – at least, there is one issue of 1814 known to be hers),</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11</a:t>
            </a:fld>
            <a:endParaRPr lang="en-US"/>
          </a:p>
        </p:txBody>
      </p:sp>
    </p:spTree>
    <p:extLst>
      <p:ext uri="{BB962C8B-B14F-4D97-AF65-F5344CB8AC3E}">
        <p14:creationId xmlns:p14="http://schemas.microsoft.com/office/powerpoint/2010/main" val="8068826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Austen frequently shows evidence, in her letters, that she</a:t>
            </a:r>
            <a:r>
              <a:rPr lang="en-US" sz="1200" kern="1200" baseline="0" dirty="0" smtClean="0">
                <a:solidFill>
                  <a:schemeClr val="tx1"/>
                </a:solidFill>
                <a:effectLst/>
                <a:latin typeface="+mn-lt"/>
                <a:ea typeface="+mn-ea"/>
                <a:cs typeface="+mn-cs"/>
              </a:rPr>
              <a:t> was aware of, and assiduously adopting, the most recent fashion changes. </a:t>
            </a:r>
            <a:r>
              <a:rPr lang="en-US" sz="1200" kern="1200" dirty="0" smtClean="0">
                <a:solidFill>
                  <a:schemeClr val="tx1"/>
                </a:solidFill>
                <a:effectLst/>
                <a:latin typeface="+mn-lt"/>
                <a:ea typeface="+mn-ea"/>
                <a:cs typeface="+mn-cs"/>
              </a:rPr>
              <a:t>When </a:t>
            </a:r>
            <a:r>
              <a:rPr lang="en-US" sz="1200" kern="1200" dirty="0" err="1" smtClean="0">
                <a:solidFill>
                  <a:schemeClr val="tx1"/>
                </a:solidFill>
                <a:effectLst/>
                <a:latin typeface="+mn-lt"/>
                <a:ea typeface="+mn-ea"/>
                <a:cs typeface="+mn-cs"/>
              </a:rPr>
              <a:t>shesuggested</a:t>
            </a:r>
            <a:r>
              <a:rPr lang="en-US" sz="1200" kern="1200" dirty="0" smtClean="0">
                <a:solidFill>
                  <a:schemeClr val="tx1"/>
                </a:solidFill>
                <a:effectLst/>
                <a:latin typeface="+mn-lt"/>
                <a:ea typeface="+mn-ea"/>
                <a:cs typeface="+mn-cs"/>
              </a:rPr>
              <a:t> that her velvet pelisse would remain fashionable with just a bit of alteration she would have been happy to have that confirmed in </a:t>
            </a:r>
            <a:r>
              <a:rPr lang="en-US" sz="1200" i="1" kern="1200" dirty="0" smtClean="0">
                <a:solidFill>
                  <a:schemeClr val="tx1"/>
                </a:solidFill>
                <a:effectLst/>
                <a:latin typeface="+mn-lt"/>
                <a:ea typeface="+mn-ea"/>
                <a:cs typeface="+mn-cs"/>
              </a:rPr>
              <a:t>La Belle Assemblée</a:t>
            </a:r>
            <a:r>
              <a:rPr lang="en-US" sz="1200" kern="1200" dirty="0" smtClean="0">
                <a:solidFill>
                  <a:schemeClr val="tx1"/>
                </a:solidFill>
                <a:effectLst/>
                <a:latin typeface="+mn-lt"/>
                <a:ea typeface="+mn-ea"/>
                <a:cs typeface="+mn-cs"/>
              </a:rPr>
              <a:t> in October 1808. </a:t>
            </a:r>
            <a:endParaRPr lang="en-US" dirty="0" smtClean="0"/>
          </a:p>
        </p:txBody>
      </p:sp>
      <p:sp>
        <p:nvSpPr>
          <p:cNvPr id="4" name="Slide Number Placeholder 3"/>
          <p:cNvSpPr>
            <a:spLocks noGrp="1"/>
          </p:cNvSpPr>
          <p:nvPr>
            <p:ph type="sldNum" sz="quarter" idx="10"/>
          </p:nvPr>
        </p:nvSpPr>
        <p:spPr/>
        <p:txBody>
          <a:bodyPr/>
          <a:lstStyle/>
          <a:p>
            <a:fld id="{3E5DDE10-01EB-004C-BFF1-772B727781FC}" type="slidenum">
              <a:rPr lang="en-US" smtClean="0"/>
              <a:t>12</a:t>
            </a:fld>
            <a:endParaRPr lang="en-US"/>
          </a:p>
        </p:txBody>
      </p:sp>
    </p:spTree>
    <p:extLst>
      <p:ext uri="{BB962C8B-B14F-4D97-AF65-F5344CB8AC3E}">
        <p14:creationId xmlns:p14="http://schemas.microsoft.com/office/powerpoint/2010/main" val="1997709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And even if she did not have access to that issue of the magazine, so-called “scissor editors” were happy to clip that description and include it in their weekly newspapers shortly thereafter. You can find the exact same description for the fashions in at least these six. Nor was this information limited to England. Ackermann’s could be subscribed to from cities around the world.</a:t>
            </a:r>
            <a:endParaRPr lang="en-US" dirty="0" smtClean="0"/>
          </a:p>
        </p:txBody>
      </p:sp>
      <p:sp>
        <p:nvSpPr>
          <p:cNvPr id="4" name="Slide Number Placeholder 3"/>
          <p:cNvSpPr>
            <a:spLocks noGrp="1"/>
          </p:cNvSpPr>
          <p:nvPr>
            <p:ph type="sldNum" sz="quarter" idx="10"/>
          </p:nvPr>
        </p:nvSpPr>
        <p:spPr/>
        <p:txBody>
          <a:bodyPr/>
          <a:lstStyle/>
          <a:p>
            <a:fld id="{3E5DDE10-01EB-004C-BFF1-772B727781FC}" type="slidenum">
              <a:rPr lang="en-US" smtClean="0"/>
              <a:t>13</a:t>
            </a:fld>
            <a:endParaRPr lang="en-US"/>
          </a:p>
        </p:txBody>
      </p:sp>
    </p:spTree>
    <p:extLst>
      <p:ext uri="{BB962C8B-B14F-4D97-AF65-F5344CB8AC3E}">
        <p14:creationId xmlns:p14="http://schemas.microsoft.com/office/powerpoint/2010/main" val="1734763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we look at what we might call the interwoven threads of the Austen/fashion question there are several barriers to understanding that must be addressed. Her lifetime align with one of the most revolutionary period in fashion change.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14</a:t>
            </a:fld>
            <a:endParaRPr lang="en-US"/>
          </a:p>
        </p:txBody>
      </p:sp>
    </p:spTree>
    <p:extLst>
      <p:ext uri="{BB962C8B-B14F-4D97-AF65-F5344CB8AC3E}">
        <p14:creationId xmlns:p14="http://schemas.microsoft.com/office/powerpoint/2010/main" val="12349187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generational reaction of horror! In one generation we went from wide</a:t>
            </a:r>
            <a:r>
              <a:rPr lang="en-US" baseline="0" dirty="0" smtClean="0"/>
              <a:t> and heavy to narrow and light in an exceedingly short amount of time. But it </a:t>
            </a:r>
            <a:r>
              <a:rPr lang="en-US" baseline="0" dirty="0" err="1" smtClean="0"/>
              <a:t>didn</a:t>
            </a:r>
            <a:r>
              <a:rPr lang="fr-FR" baseline="0" dirty="0" smtClean="0"/>
              <a:t>’</a:t>
            </a:r>
            <a:r>
              <a:rPr lang="en-US" baseline="0" dirty="0" smtClean="0"/>
              <a:t>t stop there.</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15</a:t>
            </a:fld>
            <a:endParaRPr lang="en-US"/>
          </a:p>
        </p:txBody>
      </p:sp>
    </p:spTree>
    <p:extLst>
      <p:ext uri="{BB962C8B-B14F-4D97-AF65-F5344CB8AC3E}">
        <p14:creationId xmlns:p14="http://schemas.microsoft.com/office/powerpoint/2010/main" val="14357532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covered one of the most tumultuous in fashion history.</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Talk about volume – where’s the bulge – fashion silhouettes morph from vertical to horizontal to vertical and back, with an occasional foray into bustles.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16</a:t>
            </a:fld>
            <a:endParaRPr lang="en-US"/>
          </a:p>
        </p:txBody>
      </p:sp>
    </p:spTree>
    <p:extLst>
      <p:ext uri="{BB962C8B-B14F-4D97-AF65-F5344CB8AC3E}">
        <p14:creationId xmlns:p14="http://schemas.microsoft.com/office/powerpoint/2010/main" val="5959652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1790</a:t>
            </a:r>
          </a:p>
        </p:txBody>
      </p:sp>
      <p:sp>
        <p:nvSpPr>
          <p:cNvPr id="4" name="Slide Number Placeholder 3"/>
          <p:cNvSpPr>
            <a:spLocks noGrp="1"/>
          </p:cNvSpPr>
          <p:nvPr>
            <p:ph type="sldNum" sz="quarter" idx="10"/>
          </p:nvPr>
        </p:nvSpPr>
        <p:spPr/>
        <p:txBody>
          <a:bodyPr/>
          <a:lstStyle/>
          <a:p>
            <a:fld id="{3E5DDE10-01EB-004C-BFF1-772B727781FC}" type="slidenum">
              <a:rPr lang="en-US" smtClean="0"/>
              <a:t>17</a:t>
            </a:fld>
            <a:endParaRPr lang="en-US"/>
          </a:p>
        </p:txBody>
      </p:sp>
    </p:spTree>
    <p:extLst>
      <p:ext uri="{BB962C8B-B14F-4D97-AF65-F5344CB8AC3E}">
        <p14:creationId xmlns:p14="http://schemas.microsoft.com/office/powerpoint/2010/main" val="11460638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When Austen was writing her early novels this is what she was seeing and wearing.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And note: when Henry Tilney imaginary journal article: “wore my sprigged muslin robe with blue trimmings—plain</a:t>
            </a:r>
            <a:r>
              <a:rPr lang="en-US" baseline="0" dirty="0" smtClean="0"/>
              <a:t> black shoes—appeared to much advantage”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18</a:t>
            </a:fld>
            <a:endParaRPr lang="en-US"/>
          </a:p>
        </p:txBody>
      </p:sp>
    </p:spTree>
    <p:extLst>
      <p:ext uri="{BB962C8B-B14F-4D97-AF65-F5344CB8AC3E}">
        <p14:creationId xmlns:p14="http://schemas.microsoft.com/office/powerpoint/2010/main" val="4043414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Still lots of fabric gathered at waist but</a:t>
            </a:r>
            <a:r>
              <a:rPr lang="en-US" baseline="0" dirty="0" smtClean="0"/>
              <a:t> the silhouette is definitely vertical, the </a:t>
            </a:r>
            <a:r>
              <a:rPr lang="en-US" baseline="0" dirty="0" err="1" smtClean="0"/>
              <a:t>greek</a:t>
            </a:r>
            <a:r>
              <a:rPr lang="en-US" baseline="0" dirty="0" smtClean="0"/>
              <a:t> column ideal</a:t>
            </a:r>
          </a:p>
          <a:p>
            <a:r>
              <a:rPr lang="en-US" dirty="0" smtClean="0"/>
              <a:t>1) 1800-artstor-AMICO_CLARK_103902762</a:t>
            </a:r>
          </a:p>
          <a:p>
            <a:r>
              <a:rPr lang="en-US" dirty="0" smtClean="0"/>
              <a:t>1) 1800-artstor-pinkback-AMICO_CLARK_103902764</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19</a:t>
            </a:fld>
            <a:endParaRPr lang="en-US"/>
          </a:p>
        </p:txBody>
      </p:sp>
    </p:spTree>
    <p:extLst>
      <p:ext uri="{BB962C8B-B14F-4D97-AF65-F5344CB8AC3E}">
        <p14:creationId xmlns:p14="http://schemas.microsoft.com/office/powerpoint/2010/main" val="2072749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E5DDE10-01EB-004C-BFF1-772B727781FC}" type="slidenum">
              <a:rPr lang="en-US" smtClean="0"/>
              <a:t>2</a:t>
            </a:fld>
            <a:endParaRPr lang="en-US"/>
          </a:p>
        </p:txBody>
      </p:sp>
    </p:spTree>
    <p:extLst>
      <p:ext uri="{BB962C8B-B14F-4D97-AF65-F5344CB8AC3E}">
        <p14:creationId xmlns:p14="http://schemas.microsoft.com/office/powerpoint/2010/main" val="17306233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1810 “A scene taken from nature in Kensington Gardens” </a:t>
            </a:r>
            <a:r>
              <a:rPr lang="en-US" dirty="0" err="1" smtClean="0"/>
              <a:t>Gillray</a:t>
            </a:r>
            <a:r>
              <a:rPr lang="en-US" dirty="0" smtClean="0"/>
              <a:t> commenting on lightweight cotton and flimsy petticoats.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20</a:t>
            </a:fld>
            <a:endParaRPr lang="en-US"/>
          </a:p>
        </p:txBody>
      </p:sp>
    </p:spTree>
    <p:extLst>
      <p:ext uri="{BB962C8B-B14F-4D97-AF65-F5344CB8AC3E}">
        <p14:creationId xmlns:p14="http://schemas.microsoft.com/office/powerpoint/2010/main" val="9909552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James </a:t>
            </a:r>
            <a:r>
              <a:rPr lang="en-US" dirty="0" err="1" smtClean="0"/>
              <a:t>Gillray</a:t>
            </a:r>
            <a:r>
              <a:rPr lang="en-US" dirty="0" smtClean="0"/>
              <a:t> (1757-1815)</a:t>
            </a:r>
          </a:p>
        </p:txBody>
      </p:sp>
      <p:sp>
        <p:nvSpPr>
          <p:cNvPr id="4" name="Slide Number Placeholder 3"/>
          <p:cNvSpPr>
            <a:spLocks noGrp="1"/>
          </p:cNvSpPr>
          <p:nvPr>
            <p:ph type="sldNum" sz="quarter" idx="10"/>
          </p:nvPr>
        </p:nvSpPr>
        <p:spPr/>
        <p:txBody>
          <a:bodyPr/>
          <a:lstStyle/>
          <a:p>
            <a:fld id="{9CCE9401-6419-7A47-A111-9825583A977A}" type="slidenum">
              <a:rPr lang="en-US" smtClean="0"/>
              <a:t>21</a:t>
            </a:fld>
            <a:endParaRPr lang="en-US"/>
          </a:p>
        </p:txBody>
      </p:sp>
    </p:spTree>
    <p:extLst>
      <p:ext uri="{BB962C8B-B14F-4D97-AF65-F5344CB8AC3E}">
        <p14:creationId xmlns:p14="http://schemas.microsoft.com/office/powerpoint/2010/main" val="3228589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year 1740 a Lady’s Full Dress of </a:t>
            </a:r>
            <a:r>
              <a:rPr lang="en-US" dirty="0" err="1" smtClean="0"/>
              <a:t>Bombazeen</a:t>
            </a:r>
            <a:r>
              <a:rPr lang="en-US" dirty="0" smtClean="0"/>
              <a:t>. The year 1807 a Lady’s Undress of Bum-be-seen (Full dress refers to formal dress, undress refers to daytime clothes but her it refers to rather more…or less as the case may be.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22</a:t>
            </a:fld>
            <a:endParaRPr lang="en-US"/>
          </a:p>
        </p:txBody>
      </p:sp>
    </p:spTree>
    <p:extLst>
      <p:ext uri="{BB962C8B-B14F-4D97-AF65-F5344CB8AC3E}">
        <p14:creationId xmlns:p14="http://schemas.microsoft.com/office/powerpoint/2010/main" val="14268806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Ackermann, Jan. 1809: White satin Spanish</a:t>
            </a:r>
            <a:r>
              <a:rPr lang="en-US" baseline="0" dirty="0" smtClean="0"/>
              <a:t> hat, diamond loop, Spanish plume, diamond ear-rings and necklace</a:t>
            </a:r>
            <a:r>
              <a:rPr lang="is-IS" baseline="0" dirty="0" smtClean="0"/>
              <a:t>…lace medicis around the back, antique stomacher ornamented with diamons mounted in gold</a:t>
            </a:r>
            <a:endParaRPr lang="en-US" dirty="0" smtClean="0"/>
          </a:p>
          <a:p>
            <a:r>
              <a:rPr lang="en-US" dirty="0" smtClean="0"/>
              <a:t>La</a:t>
            </a:r>
            <a:r>
              <a:rPr lang="en-US" baseline="0" dirty="0" smtClean="0"/>
              <a:t> Belle Assemblée, </a:t>
            </a:r>
            <a:r>
              <a:rPr lang="en-US" dirty="0" smtClean="0"/>
              <a:t> Dec. 1810</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23</a:t>
            </a:fld>
            <a:endParaRPr lang="en-US"/>
          </a:p>
        </p:txBody>
      </p:sp>
    </p:spTree>
    <p:extLst>
      <p:ext uri="{BB962C8B-B14F-4D97-AF65-F5344CB8AC3E}">
        <p14:creationId xmlns:p14="http://schemas.microsoft.com/office/powerpoint/2010/main" val="13316947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 1813 the emphasis</a:t>
            </a:r>
            <a:r>
              <a:rPr lang="en-US" baseline="0" dirty="0" smtClean="0"/>
              <a:t> is shifting to the bodice. The vertical line disappears from the skirt and the bodice gets the eye-catching trim</a:t>
            </a:r>
          </a:p>
          <a:p>
            <a:r>
              <a:rPr lang="en-US" baseline="0" dirty="0" smtClean="0"/>
              <a:t>1) Ackermann, April, 1812</a:t>
            </a:r>
          </a:p>
          <a:p>
            <a:r>
              <a:rPr lang="en-US" dirty="0" smtClean="0"/>
              <a:t>2) Ackermann, Dec. 1812</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24</a:t>
            </a:fld>
            <a:endParaRPr lang="en-US"/>
          </a:p>
        </p:txBody>
      </p:sp>
    </p:spTree>
    <p:extLst>
      <p:ext uri="{BB962C8B-B14F-4D97-AF65-F5344CB8AC3E}">
        <p14:creationId xmlns:p14="http://schemas.microsoft.com/office/powerpoint/2010/main" val="10885508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1830s – super horizontal, bodice and skirt. Even</a:t>
            </a:r>
            <a:r>
              <a:rPr lang="en-US" baseline="0" dirty="0" smtClean="0"/>
              <a:t> the hair is horizontal. This shape will be toned down in the 1840s with sleeves narrowing but once the crinoline comes into fashion skirts will attain crazy widths but retain the 1830s bell shape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26</a:t>
            </a:fld>
            <a:endParaRPr lang="en-US"/>
          </a:p>
        </p:txBody>
      </p:sp>
    </p:spTree>
    <p:extLst>
      <p:ext uri="{BB962C8B-B14F-4D97-AF65-F5344CB8AC3E}">
        <p14:creationId xmlns:p14="http://schemas.microsoft.com/office/powerpoint/2010/main" val="9444665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Anglomania</a:t>
            </a:r>
            <a:r>
              <a:rPr lang="en-US" dirty="0" smtClean="0"/>
              <a:t>:</a:t>
            </a:r>
            <a:r>
              <a:rPr lang="en-US" baseline="0" dirty="0" smtClean="0"/>
              <a:t> the simple, restrained, tailored cut. </a:t>
            </a:r>
            <a:r>
              <a:rPr lang="en-US" dirty="0" smtClean="0"/>
              <a:t>Those changed in shape and volume throughout the period. </a:t>
            </a:r>
            <a:r>
              <a:rPr lang="en-US" baseline="0" dirty="0" smtClean="0"/>
              <a:t>a waistcoat that would act as a body-shaping or posture garment he was considering the earlier example. When he talks about a new freedom of movement and ease at the end of the century it is more like the latter.</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27</a:t>
            </a:fld>
            <a:endParaRPr lang="en-US"/>
          </a:p>
        </p:txBody>
      </p:sp>
    </p:spTree>
    <p:extLst>
      <p:ext uri="{BB962C8B-B14F-4D97-AF65-F5344CB8AC3E}">
        <p14:creationId xmlns:p14="http://schemas.microsoft.com/office/powerpoint/2010/main" val="1011043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Remember: England was at war for almost all of Austen’s life. </a:t>
            </a:r>
          </a:p>
          <a:p>
            <a:r>
              <a:rPr lang="en-US" dirty="0" smtClean="0"/>
              <a:t>Sir William </a:t>
            </a:r>
            <a:r>
              <a:rPr lang="en-US" dirty="0" err="1" smtClean="0"/>
              <a:t>Harbord</a:t>
            </a:r>
            <a:r>
              <a:rPr lang="en-US" dirty="0" smtClean="0"/>
              <a:t>, 1810 by </a:t>
            </a:r>
            <a:r>
              <a:rPr lang="en-US" dirty="0" err="1" smtClean="0"/>
              <a:t>Edridge</a:t>
            </a:r>
            <a:r>
              <a:rPr lang="en-US" dirty="0" smtClean="0"/>
              <a:t>, The other major influence on men’s fashion:</a:t>
            </a:r>
            <a:r>
              <a:rPr lang="en-US" baseline="0" dirty="0" smtClean="0"/>
              <a:t> military pantaloons – wool knit to cling and stretch.</a:t>
            </a:r>
          </a:p>
          <a:p>
            <a:r>
              <a:rPr lang="en-US" baseline="0" dirty="0" smtClean="0"/>
              <a:t>Brummel – Prince Regent’s regiment – consulted on uniform: </a:t>
            </a:r>
            <a:r>
              <a:rPr lang="en-US" dirty="0" smtClean="0"/>
              <a:t>The </a:t>
            </a:r>
            <a:r>
              <a:rPr lang="en-US" b="1" dirty="0" smtClean="0"/>
              <a:t>10th Royal Hussars (Prince of Wales's Own)</a:t>
            </a:r>
            <a:r>
              <a:rPr lang="en-US" dirty="0" smtClean="0"/>
              <a:t> was a </a:t>
            </a:r>
            <a:r>
              <a:rPr lang="en-US" dirty="0" smtClean="0">
                <a:hlinkClick r:id="rId3" tooltip="Cavalry regiments of the British Army"/>
              </a:rPr>
              <a:t>cavalry regiment</a:t>
            </a:r>
            <a:r>
              <a:rPr lang="en-US" dirty="0" smtClean="0"/>
              <a:t> of the </a:t>
            </a:r>
            <a:r>
              <a:rPr lang="en-US" dirty="0" smtClean="0">
                <a:hlinkClick r:id="rId4" tooltip="British Army"/>
              </a:rPr>
              <a:t>British Army</a:t>
            </a:r>
            <a:r>
              <a:rPr lang="en-US" dirty="0" smtClean="0"/>
              <a:t> from 1715 to 1969.</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28</a:t>
            </a:fld>
            <a:endParaRPr lang="en-US"/>
          </a:p>
        </p:txBody>
      </p:sp>
    </p:spTree>
    <p:extLst>
      <p:ext uri="{BB962C8B-B14F-4D97-AF65-F5344CB8AC3E}">
        <p14:creationId xmlns:p14="http://schemas.microsoft.com/office/powerpoint/2010/main" val="6261617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And she had brothers in the Navy</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Captain </a:t>
            </a:r>
            <a:r>
              <a:rPr lang="en-US" dirty="0" err="1" smtClean="0"/>
              <a:t>Hoste</a:t>
            </a:r>
            <a:r>
              <a:rPr lang="en-US" dirty="0" smtClean="0"/>
              <a:t> 1811</a:t>
            </a:r>
            <a:r>
              <a:rPr lang="en-US" baseline="0" dirty="0" smtClean="0"/>
              <a:t> by </a:t>
            </a:r>
            <a:r>
              <a:rPr lang="en-US" dirty="0" err="1" smtClean="0"/>
              <a:t>Edridge</a:t>
            </a:r>
            <a:r>
              <a:rPr lang="en-US" dirty="0" smtClean="0"/>
              <a:t>. Sailor’s trousers</a:t>
            </a:r>
          </a:p>
          <a:p>
            <a:r>
              <a:rPr lang="en-US" dirty="0" smtClean="0"/>
              <a:t>People in park, 1807. The young man shows</a:t>
            </a:r>
            <a:r>
              <a:rPr lang="en-US" baseline="0" dirty="0" smtClean="0"/>
              <a:t> nautical influence - </a:t>
            </a:r>
            <a:r>
              <a:rPr lang="en-US" dirty="0" smtClean="0"/>
              <a:t>adopts the Navy uniform look.</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29</a:t>
            </a:fld>
            <a:endParaRPr lang="en-US"/>
          </a:p>
        </p:txBody>
      </p:sp>
    </p:spTree>
    <p:extLst>
      <p:ext uri="{BB962C8B-B14F-4D97-AF65-F5344CB8AC3E}">
        <p14:creationId xmlns:p14="http://schemas.microsoft.com/office/powerpoint/2010/main" val="18308601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1805 Dighton caricature – blue</a:t>
            </a:r>
            <a:r>
              <a:rPr lang="en-US" baseline="0" dirty="0" smtClean="0"/>
              <a:t> superfine (wool) coat, pantaloons, </a:t>
            </a:r>
          </a:p>
        </p:txBody>
      </p:sp>
      <p:sp>
        <p:nvSpPr>
          <p:cNvPr id="4" name="Slide Number Placeholder 3"/>
          <p:cNvSpPr>
            <a:spLocks noGrp="1"/>
          </p:cNvSpPr>
          <p:nvPr>
            <p:ph type="sldNum" sz="quarter" idx="10"/>
          </p:nvPr>
        </p:nvSpPr>
        <p:spPr/>
        <p:txBody>
          <a:bodyPr/>
          <a:lstStyle/>
          <a:p>
            <a:fld id="{9CCE9401-6419-7A47-A111-9825583A977A}" type="slidenum">
              <a:rPr lang="en-US" smtClean="0"/>
              <a:t>30</a:t>
            </a:fld>
            <a:endParaRPr lang="en-US"/>
          </a:p>
        </p:txBody>
      </p:sp>
    </p:spTree>
    <p:extLst>
      <p:ext uri="{BB962C8B-B14F-4D97-AF65-F5344CB8AC3E}">
        <p14:creationId xmlns:p14="http://schemas.microsoft.com/office/powerpoint/2010/main" val="13126818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1884, Edward, Lord </a:t>
            </a:r>
            <a:r>
              <a:rPr lang="en-US" sz="1200" kern="1200" dirty="0" err="1" smtClean="0">
                <a:solidFill>
                  <a:schemeClr val="tx1"/>
                </a:solidFill>
                <a:effectLst/>
                <a:latin typeface="+mn-lt"/>
                <a:ea typeface="+mn-ea"/>
                <a:cs typeface="+mn-cs"/>
              </a:rPr>
              <a:t>Brabourne</a:t>
            </a:r>
            <a:r>
              <a:rPr lang="en-US" sz="1200" kern="1200" dirty="0" smtClean="0">
                <a:solidFill>
                  <a:schemeClr val="tx1"/>
                </a:solidFill>
                <a:effectLst/>
                <a:latin typeface="+mn-lt"/>
                <a:ea typeface="+mn-ea"/>
                <a:cs typeface="+mn-cs"/>
              </a:rPr>
              <a:t>, assured the readers of his publication of Austen's edited letters that he had not removed her many references to fashion despite critics' advice to do so. Though he called them "apparently insignificant" he suggested it was "a comfort to ordinary persons to find that so superior a being as Jane Austen concerned herself about such trifles." The phrases </a:t>
            </a:r>
            <a:r>
              <a:rPr lang="en-US" sz="1200" kern="1200" dirty="0" err="1" smtClean="0">
                <a:solidFill>
                  <a:schemeClr val="tx1"/>
                </a:solidFill>
                <a:effectLst/>
                <a:latin typeface="+mn-lt"/>
                <a:ea typeface="+mn-ea"/>
                <a:cs typeface="+mn-cs"/>
              </a:rPr>
              <a:t>Brabourne</a:t>
            </a:r>
            <a:r>
              <a:rPr lang="en-US" sz="1200" kern="1200" dirty="0" smtClean="0">
                <a:solidFill>
                  <a:schemeClr val="tx1"/>
                </a:solidFill>
                <a:effectLst/>
                <a:latin typeface="+mn-lt"/>
                <a:ea typeface="+mn-ea"/>
                <a:cs typeface="+mn-cs"/>
              </a:rPr>
              <a:t> called apparently insignificant, we, like James Thompson, call “brief but never irrelevant” and “always tellingly applied.” And what he calls trifles we can call true artistry of language. </a:t>
            </a:r>
          </a:p>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3</a:t>
            </a:fld>
            <a:endParaRPr lang="en-US"/>
          </a:p>
        </p:txBody>
      </p:sp>
    </p:spTree>
    <p:extLst>
      <p:ext uri="{BB962C8B-B14F-4D97-AF65-F5344CB8AC3E}">
        <p14:creationId xmlns:p14="http://schemas.microsoft.com/office/powerpoint/2010/main" val="19399644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1818 Cruickshank</a:t>
            </a:r>
          </a:p>
          <a:p>
            <a:r>
              <a:rPr lang="en-US" dirty="0" smtClean="0"/>
              <a:t>“Dammit I really believe I must take off my cravat or I shall never</a:t>
            </a:r>
            <a:r>
              <a:rPr lang="en-US" baseline="0" dirty="0" smtClean="0"/>
              <a:t> get my </a:t>
            </a:r>
            <a:r>
              <a:rPr lang="en-US" baseline="0" dirty="0" err="1" smtClean="0"/>
              <a:t>trwosers</a:t>
            </a:r>
            <a:r>
              <a:rPr lang="en-US" baseline="0" dirty="0" smtClean="0"/>
              <a:t> on</a:t>
            </a:r>
            <a:r>
              <a:rPr lang="is-IS" baseline="0" dirty="0" smtClean="0"/>
              <a:t>…”</a:t>
            </a:r>
          </a:p>
          <a:p>
            <a:r>
              <a:rPr lang="is-IS" baseline="0" dirty="0" smtClean="0"/>
              <a:t>“Pon honour Tom, you are a charming figure! You’ll captivate the girsl to a nicety!!”</a:t>
            </a:r>
          </a:p>
          <a:p>
            <a:r>
              <a:rPr lang="is-IS" baseline="0" dirty="0" smtClean="0"/>
              <a:t>“Do you think so Charles? I shall look more the thing when I get my other calf on.”</a:t>
            </a:r>
          </a:p>
          <a:p>
            <a:r>
              <a:rPr lang="is-IS" baseline="0" dirty="0" smtClean="0"/>
              <a:t>“Dear me, this is hardley stiff enough. I wish I had another sheet of foolscap.”</a:t>
            </a:r>
          </a:p>
          <a:p>
            <a:r>
              <a:rPr lang="is-IS" baseline="0" dirty="0" smtClean="0"/>
              <a:t>“You’ll find some to spare in my breeches.”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31</a:t>
            </a:fld>
            <a:endParaRPr lang="en-US"/>
          </a:p>
        </p:txBody>
      </p:sp>
    </p:spTree>
    <p:extLst>
      <p:ext uri="{BB962C8B-B14F-4D97-AF65-F5344CB8AC3E}">
        <p14:creationId xmlns:p14="http://schemas.microsoft.com/office/powerpoint/2010/main" val="14852645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Rolinda</a:t>
            </a:r>
            <a:r>
              <a:rPr lang="en-US" dirty="0" smtClean="0"/>
              <a:t> </a:t>
            </a:r>
            <a:r>
              <a:rPr lang="en-US" dirty="0" err="1" smtClean="0"/>
              <a:t>Sharples</a:t>
            </a:r>
            <a:r>
              <a:rPr lang="en-US" dirty="0" smtClean="0"/>
              <a:t> “The Cloak Room at the Assembly</a:t>
            </a:r>
            <a:r>
              <a:rPr lang="en-US" baseline="0" dirty="0" smtClean="0"/>
              <a:t> Rooms at Clifton”</a:t>
            </a:r>
            <a:r>
              <a:rPr lang="en-US" dirty="0" smtClean="0"/>
              <a:t>1818: </a:t>
            </a:r>
            <a:r>
              <a:rPr lang="en-US" dirty="0" err="1" smtClean="0"/>
              <a:t>Sharples</a:t>
            </a:r>
            <a:r>
              <a:rPr lang="en-US" baseline="0" dirty="0" smtClean="0"/>
              <a:t> s</a:t>
            </a:r>
            <a:r>
              <a:rPr lang="en-US" dirty="0" smtClean="0"/>
              <a:t>hows examples of all </a:t>
            </a:r>
            <a:r>
              <a:rPr lang="en-US" dirty="0" err="1" smtClean="0"/>
              <a:t>mens</a:t>
            </a:r>
            <a:r>
              <a:rPr lang="en-US" dirty="0" smtClean="0"/>
              <a:t> options. The older gentleman on the left wears</a:t>
            </a:r>
            <a:r>
              <a:rPr lang="en-US" baseline="0" dirty="0" smtClean="0"/>
              <a:t> grey/light silk breeches, the army men are in their uniforms with pantaloons, the thirty-something husband in the middle wears black breeches while the young flirt wears trousers. Also note the impossibly tiny bodices on the women’s gowns.  For more on Clifton Assembly see http://</a:t>
            </a:r>
            <a:r>
              <a:rPr lang="en-US" baseline="0" dirty="0" err="1" smtClean="0"/>
              <a:t>www.thespasdirectory.com</a:t>
            </a:r>
            <a:r>
              <a:rPr lang="en-US" baseline="0" dirty="0" smtClean="0"/>
              <a:t>/</a:t>
            </a:r>
            <a:r>
              <a:rPr lang="en-US" baseline="0" dirty="0" err="1" smtClean="0"/>
              <a:t>profilego.asp?ref</a:t>
            </a:r>
            <a:r>
              <a:rPr lang="en-US" baseline="0" dirty="0" smtClean="0"/>
              <a:t>=2841393B</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32</a:t>
            </a:fld>
            <a:endParaRPr lang="en-US"/>
          </a:p>
        </p:txBody>
      </p:sp>
    </p:spTree>
    <p:extLst>
      <p:ext uri="{BB962C8B-B14F-4D97-AF65-F5344CB8AC3E}">
        <p14:creationId xmlns:p14="http://schemas.microsoft.com/office/powerpoint/2010/main" val="18712357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But the greatest change to note was that to muslin – not</a:t>
            </a:r>
            <a:r>
              <a:rPr lang="en-US" baseline="0" dirty="0" smtClean="0"/>
              <a:t> American – this is mull</a:t>
            </a:r>
            <a:endParaRPr lang="en-US" dirty="0" smtClean="0"/>
          </a:p>
          <a:p>
            <a:r>
              <a:rPr lang="en-US" dirty="0" smtClean="0"/>
              <a:t>England</a:t>
            </a:r>
            <a:r>
              <a:rPr lang="en-US" baseline="0" dirty="0" smtClean="0"/>
              <a:t> – wool, Greek drapery, American egalitarianism, French freedom and </a:t>
            </a:r>
            <a:r>
              <a:rPr lang="en-US" baseline="0" dirty="0" err="1" smtClean="0"/>
              <a:t>egalite</a:t>
            </a:r>
            <a:r>
              <a:rPr lang="en-US" baseline="0" dirty="0" smtClean="0"/>
              <a:t>, West Indies – slave cotton and indigo, East Indies – true Indian muslins (Bangladesh suppression), better thread, better weaving, better quality, cheaper to produce.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33</a:t>
            </a:fld>
            <a:endParaRPr lang="en-US"/>
          </a:p>
        </p:txBody>
      </p:sp>
    </p:spTree>
    <p:extLst>
      <p:ext uri="{BB962C8B-B14F-4D97-AF65-F5344CB8AC3E}">
        <p14:creationId xmlns:p14="http://schemas.microsoft.com/office/powerpoint/2010/main" val="12652652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1809 – cutaway, swallow-tail, classical</a:t>
            </a:r>
            <a:r>
              <a:rPr lang="en-US" baseline="0" dirty="0" smtClean="0"/>
              <a:t> statues – the nude male vs. the draped female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35</a:t>
            </a:fld>
            <a:endParaRPr lang="en-US"/>
          </a:p>
        </p:txBody>
      </p:sp>
    </p:spTree>
    <p:extLst>
      <p:ext uri="{BB962C8B-B14F-4D97-AF65-F5344CB8AC3E}">
        <p14:creationId xmlns:p14="http://schemas.microsoft.com/office/powerpoint/2010/main" val="1407891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Globalization of textile manufacture: raw</a:t>
            </a:r>
            <a:r>
              <a:rPr lang="en-US" baseline="0" dirty="0" smtClean="0"/>
              <a:t> cotton from the Americas, muslin/mull from India dyed white with indigo from the West Indies, then turned into a gown by Marie Antoinette’s dressmaker Rose </a:t>
            </a:r>
            <a:r>
              <a:rPr lang="en-US" baseline="0" dirty="0" err="1" smtClean="0"/>
              <a:t>Bertin</a:t>
            </a:r>
            <a:r>
              <a:rPr lang="en-US" baseline="0" dirty="0" smtClean="0"/>
              <a:t>, adopted shortly thereafter by Georgina, Duchess of Devonshire (1784). </a:t>
            </a:r>
            <a:r>
              <a:rPr lang="en-US" dirty="0" smtClean="0"/>
              <a:t>But as Jane </a:t>
            </a:r>
            <a:r>
              <a:rPr lang="en-US" dirty="0" err="1" smtClean="0"/>
              <a:t>Ashelford</a:t>
            </a:r>
            <a:r>
              <a:rPr lang="en-US" dirty="0" smtClean="0"/>
              <a:t> reminds us, the narrative of French women throwing off their</a:t>
            </a:r>
            <a:r>
              <a:rPr lang="en-US" baseline="0" dirty="0" smtClean="0"/>
              <a:t> clothes and wearing undergarments inspired by neoclassicism is appealing but simplistic. The impact of</a:t>
            </a:r>
            <a:r>
              <a:rPr lang="en-US" sz="1200" kern="1200" dirty="0" smtClean="0">
                <a:solidFill>
                  <a:schemeClr val="tx1"/>
                </a:solidFill>
                <a:effectLst/>
                <a:latin typeface="+mn-lt"/>
                <a:ea typeface="+mn-ea"/>
                <a:cs typeface="+mn-cs"/>
              </a:rPr>
              <a:t> Georgiana's revolutionary trip to the concert and the association of the chemise with Marie Antoinette and the West Indies complicate less nuanced accounts. </a:t>
            </a:r>
            <a:endParaRPr lang="en-US"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36</a:t>
            </a:fld>
            <a:endParaRPr lang="en-US"/>
          </a:p>
        </p:txBody>
      </p:sp>
    </p:spTree>
    <p:extLst>
      <p:ext uri="{BB962C8B-B14F-4D97-AF65-F5344CB8AC3E}">
        <p14:creationId xmlns:p14="http://schemas.microsoft.com/office/powerpoint/2010/main" val="13269735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Boilly</a:t>
            </a:r>
            <a:r>
              <a:rPr lang="en-US" dirty="0" smtClean="0"/>
              <a:t> Les </a:t>
            </a:r>
            <a:r>
              <a:rPr lang="en-US" dirty="0" err="1" smtClean="0"/>
              <a:t>Incroyables</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 cartoon, not a realistic depiction</a:t>
            </a:r>
          </a:p>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37</a:t>
            </a:fld>
            <a:endParaRPr lang="en-US"/>
          </a:p>
        </p:txBody>
      </p:sp>
    </p:spTree>
    <p:extLst>
      <p:ext uri="{BB962C8B-B14F-4D97-AF65-F5344CB8AC3E}">
        <p14:creationId xmlns:p14="http://schemas.microsoft.com/office/powerpoint/2010/main" val="16809179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r>
              <a:rPr lang="en-US" dirty="0" smtClean="0"/>
              <a:t>The</a:t>
            </a:r>
            <a:r>
              <a:rPr lang="en-US" baseline="0" dirty="0" smtClean="0"/>
              <a:t> only sensible answer is “all of the above”</a:t>
            </a:r>
            <a:endParaRPr lang="en-US" dirty="0" smtClean="0"/>
          </a:p>
        </p:txBody>
      </p:sp>
      <p:sp>
        <p:nvSpPr>
          <p:cNvPr id="4" name="Slide Number Placeholder 3"/>
          <p:cNvSpPr>
            <a:spLocks noGrp="1"/>
          </p:cNvSpPr>
          <p:nvPr>
            <p:ph type="sldNum" sz="quarter" idx="10"/>
          </p:nvPr>
        </p:nvSpPr>
        <p:spPr/>
        <p:txBody>
          <a:bodyPr/>
          <a:lstStyle/>
          <a:p>
            <a:fld id="{3E5DDE10-01EB-004C-BFF1-772B727781FC}" type="slidenum">
              <a:rPr lang="en-US" smtClean="0"/>
              <a:t>39</a:t>
            </a:fld>
            <a:endParaRPr lang="en-US"/>
          </a:p>
        </p:txBody>
      </p:sp>
    </p:spTree>
    <p:extLst>
      <p:ext uri="{BB962C8B-B14F-4D97-AF65-F5344CB8AC3E}">
        <p14:creationId xmlns:p14="http://schemas.microsoft.com/office/powerpoint/2010/main" val="16652640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“six shifts” i.e. enough fabric to make them, not ready made.</a:t>
            </a:r>
          </a:p>
          <a:p>
            <a:r>
              <a:rPr lang="en-US" dirty="0" smtClean="0"/>
              <a:t>21 shillings for Emma = about $95 in 2011 so 3s</a:t>
            </a:r>
            <a:r>
              <a:rPr lang="en-US" baseline="0" dirty="0" smtClean="0"/>
              <a:t> 6d is about $14/yd.</a:t>
            </a:r>
            <a:endParaRPr lang="en-US" dirty="0" smtClean="0"/>
          </a:p>
          <a:p>
            <a:r>
              <a:rPr lang="en-US" dirty="0" smtClean="0"/>
              <a:t>20 shillings in a pound, 12 pence in a shilling</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Dr. Eric Nye - http://</a:t>
            </a:r>
            <a:r>
              <a:rPr lang="en-US" dirty="0" err="1" smtClean="0"/>
              <a:t>uwacadweb.uwyo.edu</a:t>
            </a:r>
            <a:r>
              <a:rPr lang="en-US" dirty="0" smtClean="0"/>
              <a:t>/</a:t>
            </a:r>
            <a:r>
              <a:rPr lang="en-US" dirty="0" err="1" smtClean="0"/>
              <a:t>numimage</a:t>
            </a:r>
            <a:r>
              <a:rPr lang="en-US" dirty="0" smtClean="0"/>
              <a:t>/currency%20conversion.htm “</a:t>
            </a:r>
            <a:r>
              <a:rPr lang="en-US" sz="1200" b="1" kern="1200" dirty="0" smtClean="0">
                <a:solidFill>
                  <a:schemeClr val="tx1"/>
                </a:solidFill>
                <a:effectLst/>
                <a:latin typeface="+mn-lt"/>
                <a:ea typeface="+mn-ea"/>
                <a:cs typeface="+mn-cs"/>
              </a:rPr>
              <a:t>A Method for Determining Historical Monetary Values</a:t>
            </a:r>
            <a:r>
              <a:rPr lang="en-US" sz="1200" b="0" kern="1200" dirty="0" smtClean="0">
                <a:solidFill>
                  <a:schemeClr val="tx1"/>
                </a:solidFill>
                <a:effectLst/>
                <a:latin typeface="+mn-lt"/>
                <a:ea typeface="+mn-ea"/>
                <a:cs typeface="+mn-cs"/>
              </a:rPr>
              <a:t>”</a:t>
            </a:r>
            <a:endParaRPr lang="en-US" b="1"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effectLst/>
              <a:latin typeface="+mn-lt"/>
              <a:ea typeface="+mn-ea"/>
              <a:cs typeface="+mn-cs"/>
            </a:endParaRPr>
          </a:p>
          <a:p>
            <a:pPr marL="0" lvl="0" indent="0">
              <a:buNone/>
            </a:pPr>
            <a:r>
              <a:rPr lang="en-US" sz="1050" i="1" dirty="0" smtClean="0"/>
              <a:t>La Belle Assemblée</a:t>
            </a:r>
            <a:r>
              <a:rPr lang="en-US" sz="1050" dirty="0" smtClean="0"/>
              <a:t>, Feb 1806, p. 15:</a:t>
            </a:r>
            <a:br>
              <a:rPr lang="en-US" sz="1050" dirty="0" smtClean="0"/>
            </a:br>
            <a:endParaRPr lang="en-US" sz="1050" dirty="0" smtClean="0"/>
          </a:p>
          <a:p>
            <a:pPr marL="0" lvl="0" indent="0">
              <a:spcBef>
                <a:spcPts val="0"/>
              </a:spcBef>
              <a:buNone/>
            </a:pPr>
            <a:r>
              <a:rPr lang="en-US" sz="1050" dirty="0" smtClean="0"/>
              <a:t>The Ladies Toilette, or Encyclopedia of Beauty</a:t>
            </a:r>
            <a:br>
              <a:rPr lang="en-US" sz="1050" dirty="0" smtClean="0"/>
            </a:br>
            <a:endParaRPr lang="en-US" sz="1050" dirty="0" smtClean="0"/>
          </a:p>
          <a:p>
            <a:pPr marL="0" lvl="0" indent="0">
              <a:lnSpc>
                <a:spcPts val="3300"/>
              </a:lnSpc>
              <a:spcBef>
                <a:spcPts val="0"/>
              </a:spcBef>
              <a:buNone/>
            </a:pPr>
            <a:r>
              <a:rPr lang="en-US" sz="1200" dirty="0" smtClean="0"/>
              <a:t>Of cleanliness--…A careful attention to the person, frequent ablutions, linen always white, which never betrays the inevitable effect of perspiration and of dust; a skin always smooth and brilliant, garments not soiled by any stain, and which might be taken for the garments of a nymph; a shoe which seems never to have touched the ground; this it is what constitutes cleanliness. To this might likewise be added a scrupulous care to avoid every thing that can indicate functions which undeceive the imagination.</a:t>
            </a:r>
          </a:p>
        </p:txBody>
      </p:sp>
      <p:sp>
        <p:nvSpPr>
          <p:cNvPr id="4" name="Slide Number Placeholder 3"/>
          <p:cNvSpPr>
            <a:spLocks noGrp="1"/>
          </p:cNvSpPr>
          <p:nvPr>
            <p:ph type="sldNum" sz="quarter" idx="10"/>
          </p:nvPr>
        </p:nvSpPr>
        <p:spPr/>
        <p:txBody>
          <a:bodyPr/>
          <a:lstStyle/>
          <a:p>
            <a:fld id="{9CCE9401-6419-7A47-A111-9825583A977A}" type="slidenum">
              <a:rPr lang="en-US" smtClean="0"/>
              <a:t>41</a:t>
            </a:fld>
            <a:endParaRPr lang="en-US"/>
          </a:p>
        </p:txBody>
      </p:sp>
    </p:spTree>
    <p:extLst>
      <p:ext uri="{BB962C8B-B14F-4D97-AF65-F5344CB8AC3E}">
        <p14:creationId xmlns:p14="http://schemas.microsoft.com/office/powerpoint/2010/main" val="20610268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Afternoon Dress – Walking Dress – Promenade - Carriage Dress: </a:t>
            </a:r>
            <a:r>
              <a:rPr lang="en-US" dirty="0" err="1" smtClean="0"/>
              <a:t>Spencers</a:t>
            </a:r>
            <a:r>
              <a:rPr lang="en-US" dirty="0" smtClean="0"/>
              <a:t>, named after Lord Spencer, were short jackets, often military-inspired. In recent movies there seems to be a trend to make them shorter in the back</a:t>
            </a:r>
            <a:r>
              <a:rPr lang="en-US" baseline="0" dirty="0" smtClean="0"/>
              <a:t> than the gown they are being worn with, i.e. hem is above the waistline of dress. I’ve never seen any pictured this way so it looks odd to me.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43</a:t>
            </a:fld>
            <a:endParaRPr lang="en-US"/>
          </a:p>
        </p:txBody>
      </p:sp>
    </p:spTree>
    <p:extLst>
      <p:ext uri="{BB962C8B-B14F-4D97-AF65-F5344CB8AC3E}">
        <p14:creationId xmlns:p14="http://schemas.microsoft.com/office/powerpoint/2010/main" val="11467087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Ackermann,</a:t>
            </a:r>
            <a:r>
              <a:rPr lang="en-US" baseline="0" dirty="0" smtClean="0"/>
              <a:t> March 1809</a:t>
            </a:r>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44</a:t>
            </a:fld>
            <a:endParaRPr lang="en-US"/>
          </a:p>
        </p:txBody>
      </p:sp>
    </p:spTree>
    <p:extLst>
      <p:ext uri="{BB962C8B-B14F-4D97-AF65-F5344CB8AC3E}">
        <p14:creationId xmlns:p14="http://schemas.microsoft.com/office/powerpoint/2010/main" val="16703320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a society based on rank, clothes as an indicator of rank have to shift subtly. You keep up with the latest fashions, the latest dances, and the latest news, not just to be trendy or edgy but to ensure that your rank is recognized. Your deportment, manners and speech all mark you as acceptable into society.</a:t>
            </a:r>
          </a:p>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4</a:t>
            </a:fld>
            <a:endParaRPr lang="en-US"/>
          </a:p>
        </p:txBody>
      </p:sp>
    </p:spTree>
    <p:extLst>
      <p:ext uri="{BB962C8B-B14F-4D97-AF65-F5344CB8AC3E}">
        <p14:creationId xmlns:p14="http://schemas.microsoft.com/office/powerpoint/2010/main" val="12731807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Warrior caste in Egypt defeated by Napoleon at the Battle of the Pyramids, 1798 “On July 1, 1798, Napoleon landed in Egypt with 400 ships and 54,000 men and proceeded to invade the country, as he had recently invaded Italy. But this Egyptian invasion was to be different. For, in addition to soldiers and sailors, Napoleon brought along 150 </a:t>
            </a:r>
            <a:r>
              <a:rPr lang="en-US" i="1" dirty="0" smtClean="0"/>
              <a:t>savants</a:t>
            </a:r>
            <a:r>
              <a:rPr lang="en-US" dirty="0" smtClean="0"/>
              <a:t> — scientists, engineers and scholars whose responsibility was to capture, not Egyptian soil, but Egyptian culture and history.” The ladies picked up the turban almost immediately. </a:t>
            </a:r>
          </a:p>
          <a:p>
            <a:r>
              <a:rPr lang="en-US" sz="1200" dirty="0" smtClean="0"/>
              <a:t>In former ages it seemed requisite that every lady should cut out her garments by a certain erect standard. ..But in our days, an English woman has the extensive privilege of arraying herself in whatever garb may best suit her figure or her fancy. The fashions of every nation and of every era are open to her choice. One day she may appear as the Egyptian Cleopatra, then a Grecian Helen; next morning the Roman Cornelia; or, if these styles be too august for her taste, there are Sylphs, Goddesses, Nymphs of every region, in earth or air, ready to lend her their wardrobe.</a:t>
            </a:r>
          </a:p>
          <a:p>
            <a:endParaRPr lang="en-US" sz="1200" dirty="0" smtClean="0"/>
          </a:p>
          <a:p>
            <a:pPr algn="r"/>
            <a:r>
              <a:rPr lang="en-US" sz="1200" i="1" dirty="0" smtClean="0"/>
              <a:t>Mirror of Graces, </a:t>
            </a:r>
            <a:r>
              <a:rPr lang="en-US" sz="1200" dirty="0" smtClean="0"/>
              <a:t> 1811 (p. 52)</a:t>
            </a:r>
            <a:endParaRPr lang="en-US" sz="1200" i="1" dirty="0" smtClean="0"/>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45</a:t>
            </a:fld>
            <a:endParaRPr lang="en-US"/>
          </a:p>
        </p:txBody>
      </p:sp>
    </p:spTree>
    <p:extLst>
      <p:ext uri="{BB962C8B-B14F-4D97-AF65-F5344CB8AC3E}">
        <p14:creationId xmlns:p14="http://schemas.microsoft.com/office/powerpoint/2010/main" val="8541548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9CCE9401-6419-7A47-A111-9825583A977A}" type="slidenum">
              <a:rPr lang="en-US" smtClean="0"/>
              <a:t>46</a:t>
            </a:fld>
            <a:endParaRPr lang="en-US"/>
          </a:p>
        </p:txBody>
      </p:sp>
    </p:spTree>
    <p:extLst>
      <p:ext uri="{BB962C8B-B14F-4D97-AF65-F5344CB8AC3E}">
        <p14:creationId xmlns:p14="http://schemas.microsoft.com/office/powerpoint/2010/main" val="4931879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Corset and stockings, two layers of linen,</a:t>
            </a:r>
            <a:r>
              <a:rPr lang="en-US" baseline="0" dirty="0" smtClean="0"/>
              <a:t> channels of baleen or cord, single spiral laced, busk (thin wooden stick about 1-2”wide – great for posture)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47</a:t>
            </a:fld>
            <a:endParaRPr lang="en-US"/>
          </a:p>
        </p:txBody>
      </p:sp>
    </p:spTree>
    <p:extLst>
      <p:ext uri="{BB962C8B-B14F-4D97-AF65-F5344CB8AC3E}">
        <p14:creationId xmlns:p14="http://schemas.microsoft.com/office/powerpoint/2010/main" val="8564259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1819, 1810, 1816. Women in</a:t>
            </a:r>
            <a:r>
              <a:rPr lang="en-US" baseline="0" dirty="0" smtClean="0"/>
              <a:t> mourning were typically depicted draped over urns, statues, tombstones…The broach is a piece of hair jewelry – the weeping willow is made of hair. There were several royal deaths in the years after Austen’s death so fashion magazines provided suitable clothing.</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48</a:t>
            </a:fld>
            <a:endParaRPr lang="en-US"/>
          </a:p>
        </p:txBody>
      </p:sp>
    </p:spTree>
    <p:extLst>
      <p:ext uri="{BB962C8B-B14F-4D97-AF65-F5344CB8AC3E}">
        <p14:creationId xmlns:p14="http://schemas.microsoft.com/office/powerpoint/2010/main" val="3716064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50</a:t>
            </a:fld>
            <a:endParaRPr lang="en-US"/>
          </a:p>
        </p:txBody>
      </p:sp>
    </p:spTree>
    <p:extLst>
      <p:ext uri="{BB962C8B-B14F-4D97-AF65-F5344CB8AC3E}">
        <p14:creationId xmlns:p14="http://schemas.microsoft.com/office/powerpoint/2010/main" val="5566065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51</a:t>
            </a:fld>
            <a:endParaRPr lang="en-US"/>
          </a:p>
        </p:txBody>
      </p:sp>
    </p:spTree>
    <p:extLst>
      <p:ext uri="{BB962C8B-B14F-4D97-AF65-F5344CB8AC3E}">
        <p14:creationId xmlns:p14="http://schemas.microsoft.com/office/powerpoint/2010/main" val="3893840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t>2 September 1814</a:t>
            </a:r>
          </a:p>
          <a:p>
            <a:r>
              <a:rPr lang="en-US" sz="1200" dirty="0" smtClean="0"/>
              <a:t>I am amused by the present style of female dress;—the </a:t>
            </a:r>
            <a:r>
              <a:rPr lang="en-US" sz="1200" dirty="0" err="1" smtClean="0"/>
              <a:t>coloured</a:t>
            </a:r>
            <a:r>
              <a:rPr lang="en-US" sz="1200" dirty="0" smtClean="0"/>
              <a:t> petticoats with braces over the white </a:t>
            </a:r>
            <a:r>
              <a:rPr lang="en-US" sz="1200" dirty="0" err="1" smtClean="0"/>
              <a:t>Spencers</a:t>
            </a:r>
            <a:r>
              <a:rPr lang="en-US" sz="1200" dirty="0" smtClean="0"/>
              <a:t> &amp; enormous Bonnets upon the full stretch, are quite entertaining. It seems to me a more marked change than one has seen lately</a:t>
            </a:r>
            <a:r>
              <a:rPr lang="is-IS" sz="1200" dirty="0" smtClean="0"/>
              <a:t>…Petticoats short, &amp; generally, tho’ not always, flounced.</a:t>
            </a:r>
            <a:endParaRPr lang="en-US" sz="1200" dirty="0" smtClean="0"/>
          </a:p>
          <a:p>
            <a:endParaRPr lang="en-US" dirty="0" smtClean="0"/>
          </a:p>
        </p:txBody>
      </p:sp>
      <p:sp>
        <p:nvSpPr>
          <p:cNvPr id="4" name="Slide Number Placeholder 3"/>
          <p:cNvSpPr>
            <a:spLocks noGrp="1"/>
          </p:cNvSpPr>
          <p:nvPr>
            <p:ph type="sldNum" sz="quarter" idx="10"/>
          </p:nvPr>
        </p:nvSpPr>
        <p:spPr/>
        <p:txBody>
          <a:bodyPr/>
          <a:lstStyle/>
          <a:p>
            <a:fld id="{9CCE9401-6419-7A47-A111-9825583A977A}" type="slidenum">
              <a:rPr lang="en-US" smtClean="0"/>
              <a:t>52</a:t>
            </a:fld>
            <a:endParaRPr lang="en-US"/>
          </a:p>
        </p:txBody>
      </p:sp>
    </p:spTree>
    <p:extLst>
      <p:ext uri="{BB962C8B-B14F-4D97-AF65-F5344CB8AC3E}">
        <p14:creationId xmlns:p14="http://schemas.microsoft.com/office/powerpoint/2010/main" val="88173192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Unlike</a:t>
            </a:r>
            <a:r>
              <a:rPr lang="en-US" baseline="0" dirty="0" smtClean="0"/>
              <a:t> the ornate petticoats of the earlier 18</a:t>
            </a:r>
            <a:r>
              <a:rPr lang="en-US" baseline="30000" dirty="0" smtClean="0"/>
              <a:t>th</a:t>
            </a:r>
            <a:r>
              <a:rPr lang="en-US" baseline="0" dirty="0" smtClean="0"/>
              <a:t> cent, turn of- and early 19</a:t>
            </a:r>
            <a:r>
              <a:rPr lang="en-US" baseline="30000" dirty="0" smtClean="0"/>
              <a:t>th</a:t>
            </a:r>
            <a:r>
              <a:rPr lang="en-US" baseline="0" dirty="0" smtClean="0"/>
              <a:t> century petticoats were sometimes meant to be seen, sometimes not. Portrait-1804?</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53</a:t>
            </a:fld>
            <a:endParaRPr lang="en-US"/>
          </a:p>
        </p:txBody>
      </p:sp>
    </p:spTree>
    <p:extLst>
      <p:ext uri="{BB962C8B-B14F-4D97-AF65-F5344CB8AC3E}">
        <p14:creationId xmlns:p14="http://schemas.microsoft.com/office/powerpoint/2010/main" val="14911853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 many people had their clothing made by tailors (men’s clothing but also women’s riding habits) or </a:t>
            </a:r>
            <a:r>
              <a:rPr lang="en-US" dirty="0" err="1" smtClean="0"/>
              <a:t>modistes</a:t>
            </a:r>
            <a:r>
              <a:rPr lang="en-US" dirty="0" smtClean="0"/>
              <a:t>/dressmakers,</a:t>
            </a:r>
            <a:r>
              <a:rPr lang="en-US" baseline="0" dirty="0" smtClean="0"/>
              <a:t> people often made or at least trimmed and finished, their own. But shirts and shifts were usually made by the women in the family. The cut was simple and extremely economical, using all the width of the linen. The “workbasket” was always to hand with shirts/shifts to be sewn. And when staying with friends one could always bring a work-bag for smaller needlework projects.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54</a:t>
            </a:fld>
            <a:endParaRPr lang="en-US"/>
          </a:p>
        </p:txBody>
      </p:sp>
    </p:spTree>
    <p:extLst>
      <p:ext uri="{BB962C8B-B14F-4D97-AF65-F5344CB8AC3E}">
        <p14:creationId xmlns:p14="http://schemas.microsoft.com/office/powerpoint/2010/main" val="7520338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1800 Robert Fellows, philanthropist, by </a:t>
            </a:r>
            <a:r>
              <a:rPr lang="en-US" dirty="0" err="1" smtClean="0"/>
              <a:t>Edridge</a:t>
            </a:r>
            <a:endParaRPr lang="en-US" dirty="0" smtClean="0"/>
          </a:p>
          <a:p>
            <a:endParaRPr lang="en-US" dirty="0" smtClean="0"/>
          </a:p>
          <a:p>
            <a:endParaRPr lang="en-US" dirty="0" smtClean="0"/>
          </a:p>
          <a:p>
            <a:r>
              <a:rPr lang="en-US" dirty="0" smtClean="0"/>
              <a:t>But the fact that he is looking for a house</a:t>
            </a:r>
            <a:r>
              <a:rPr lang="en-US" baseline="0" dirty="0" smtClean="0"/>
              <a:t> suggests a family background in trade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57</a:t>
            </a:fld>
            <a:endParaRPr lang="en-US"/>
          </a:p>
        </p:txBody>
      </p:sp>
    </p:spTree>
    <p:extLst>
      <p:ext uri="{BB962C8B-B14F-4D97-AF65-F5344CB8AC3E}">
        <p14:creationId xmlns:p14="http://schemas.microsoft.com/office/powerpoint/2010/main" val="17661460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 </a:t>
            </a:r>
          </a:p>
          <a:p>
            <a:pPr algn="l"/>
            <a:endParaRPr lang="en-US" sz="1050" dirty="0" smtClean="0"/>
          </a:p>
          <a:p>
            <a:pPr algn="l"/>
            <a:r>
              <a:rPr lang="en-US" sz="1050" dirty="0" smtClean="0"/>
              <a:t>The Assembly Rooms, Northanger Abbey</a:t>
            </a:r>
          </a:p>
          <a:p>
            <a:pPr algn="l"/>
            <a:endParaRPr lang="en-US" sz="105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050" dirty="0" smtClean="0"/>
              <a:t>Pierce Egan, </a:t>
            </a:r>
            <a:r>
              <a:rPr lang="en-US" sz="1050" i="1" dirty="0" smtClean="0"/>
              <a:t>Walks Through Bath</a:t>
            </a:r>
            <a:r>
              <a:rPr lang="en-US" sz="1050" dirty="0" smtClean="0"/>
              <a:t>, 1819</a:t>
            </a:r>
          </a:p>
          <a:p>
            <a:endParaRPr lang="en-US" sz="1050" dirty="0" smtClean="0"/>
          </a:p>
          <a:p>
            <a:r>
              <a:rPr lang="en-US" sz="1050" dirty="0" smtClean="0"/>
              <a:t>Here, salutary rules exclude all those Whom no </a:t>
            </a:r>
            <a:r>
              <a:rPr lang="en-US" sz="1050" i="1" dirty="0" smtClean="0"/>
              <a:t>one hears of</a:t>
            </a:r>
            <a:r>
              <a:rPr lang="en-US" sz="1050" dirty="0" smtClean="0"/>
              <a:t>, </a:t>
            </a:r>
          </a:p>
          <a:p>
            <a:r>
              <a:rPr lang="en-US" sz="1050" dirty="0" smtClean="0"/>
              <a:t>and whom no </a:t>
            </a:r>
            <a:r>
              <a:rPr lang="en-US" sz="1050" i="1" dirty="0" smtClean="0"/>
              <a:t>one knows</a:t>
            </a:r>
            <a:r>
              <a:rPr lang="en-US" sz="1050" dirty="0" smtClean="0"/>
              <a:t>;</a:t>
            </a:r>
          </a:p>
          <a:p>
            <a:r>
              <a:rPr lang="en-US" sz="1050" dirty="0" smtClean="0"/>
              <a:t>That no plebian </a:t>
            </a:r>
            <a:r>
              <a:rPr lang="en-US" sz="1050" i="1" dirty="0" smtClean="0"/>
              <a:t>breathings</a:t>
            </a:r>
            <a:r>
              <a:rPr lang="en-US" sz="1050" dirty="0" smtClean="0"/>
              <a:t> may infect An atmosphere at all times so select;</a:t>
            </a:r>
          </a:p>
          <a:p>
            <a:r>
              <a:rPr lang="en-US" sz="1050" dirty="0" smtClean="0"/>
              <a:t>No bankers’ clerks these splendid realms invade;</a:t>
            </a:r>
          </a:p>
          <a:p>
            <a:r>
              <a:rPr lang="en-US" sz="1050" i="1" dirty="0" smtClean="0"/>
              <a:t>No</a:t>
            </a:r>
            <a:r>
              <a:rPr lang="en-US" sz="1050" dirty="0" smtClean="0"/>
              <a:t> FOLKS </a:t>
            </a:r>
            <a:r>
              <a:rPr lang="en-US" sz="1050" i="1" dirty="0" smtClean="0"/>
              <a:t>who carry on a retail trade</a:t>
            </a:r>
            <a:r>
              <a:rPr lang="en-US" sz="1050" dirty="0" smtClean="0"/>
              <a:t>;</a:t>
            </a:r>
          </a:p>
          <a:p>
            <a:r>
              <a:rPr lang="en-US" sz="1050" dirty="0" smtClean="0"/>
              <a:t>No actors by profession must appear To act their parts, or speak their speeches here;</a:t>
            </a:r>
          </a:p>
          <a:p>
            <a:r>
              <a:rPr lang="en-US" sz="1050" dirty="0" smtClean="0"/>
              <a:t>Yet even here, amid the crowds you view,</a:t>
            </a:r>
          </a:p>
          <a:p>
            <a:r>
              <a:rPr lang="en-US" sz="1050" dirty="0" err="1" smtClean="0"/>
              <a:t>’Tis</a:t>
            </a:r>
            <a:r>
              <a:rPr lang="en-US" sz="1050" dirty="0" smtClean="0"/>
              <a:t> sometimes difficult to tell WHO’S WHO.”</a:t>
            </a:r>
          </a:p>
          <a:p>
            <a:pPr algn="l"/>
            <a:endParaRPr lang="en-US" sz="1050" dirty="0" smtClean="0"/>
          </a:p>
        </p:txBody>
      </p:sp>
      <p:sp>
        <p:nvSpPr>
          <p:cNvPr id="4" name="Slide Number Placeholder 3"/>
          <p:cNvSpPr>
            <a:spLocks noGrp="1"/>
          </p:cNvSpPr>
          <p:nvPr>
            <p:ph type="sldNum" sz="quarter" idx="10"/>
          </p:nvPr>
        </p:nvSpPr>
        <p:spPr/>
        <p:txBody>
          <a:bodyPr/>
          <a:lstStyle/>
          <a:p>
            <a:fld id="{3E5DDE10-01EB-004C-BFF1-772B727781FC}" type="slidenum">
              <a:rPr lang="en-US" smtClean="0"/>
              <a:t>5</a:t>
            </a:fld>
            <a:endParaRPr lang="en-US"/>
          </a:p>
        </p:txBody>
      </p:sp>
    </p:spTree>
    <p:extLst>
      <p:ext uri="{BB962C8B-B14F-4D97-AF65-F5344CB8AC3E}">
        <p14:creationId xmlns:p14="http://schemas.microsoft.com/office/powerpoint/2010/main" val="183079831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Awareness of shooting jacket—the country life attire influence.</a:t>
            </a:r>
            <a:r>
              <a:rPr lang="en-US" baseline="0" dirty="0" smtClean="0"/>
              <a:t> This picture is a bit deceptive as regards the quote. The rider would have walked to go shooting with the object to bring back birds. If hunting (hunting=fox hunting), they would have been riding. If they were hunting on foot, and it was not their property or they did not have permission of the property owner, they might have been arrested for poaching.</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58</a:t>
            </a:fld>
            <a:endParaRPr lang="en-US"/>
          </a:p>
        </p:txBody>
      </p:sp>
    </p:spTree>
    <p:extLst>
      <p:ext uri="{BB962C8B-B14F-4D97-AF65-F5344CB8AC3E}">
        <p14:creationId xmlns:p14="http://schemas.microsoft.com/office/powerpoint/2010/main" val="3535114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Smart</a:t>
            </a:r>
            <a:r>
              <a:rPr lang="en-US" baseline="0" dirty="0" smtClean="0"/>
              <a:t> elegant: compare to Northanger Abbey where Eleanor is described as “elegant”</a:t>
            </a:r>
            <a:endParaRPr lang="en-US" dirty="0" smtClean="0"/>
          </a:p>
        </p:txBody>
      </p:sp>
      <p:sp>
        <p:nvSpPr>
          <p:cNvPr id="4" name="Slide Number Placeholder 3"/>
          <p:cNvSpPr>
            <a:spLocks noGrp="1"/>
          </p:cNvSpPr>
          <p:nvPr>
            <p:ph type="sldNum" sz="quarter" idx="10"/>
          </p:nvPr>
        </p:nvSpPr>
        <p:spPr/>
        <p:txBody>
          <a:bodyPr/>
          <a:lstStyle/>
          <a:p>
            <a:fld id="{9CCE9401-6419-7A47-A111-9825583A977A}" type="slidenum">
              <a:rPr lang="en-US" smtClean="0"/>
              <a:t>60</a:t>
            </a:fld>
            <a:endParaRPr lang="en-US"/>
          </a:p>
        </p:txBody>
      </p:sp>
    </p:spTree>
    <p:extLst>
      <p:ext uri="{BB962C8B-B14F-4D97-AF65-F5344CB8AC3E}">
        <p14:creationId xmlns:p14="http://schemas.microsoft.com/office/powerpoint/2010/main" val="16948879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Smart</a:t>
            </a:r>
            <a:r>
              <a:rPr lang="en-US" baseline="0" dirty="0" smtClean="0"/>
              <a:t> elegant: compare to Northanger Abbey where Eleanor is described as “elegant” 1800</a:t>
            </a:r>
            <a:endParaRPr lang="en-US" dirty="0" smtClean="0"/>
          </a:p>
        </p:txBody>
      </p:sp>
      <p:sp>
        <p:nvSpPr>
          <p:cNvPr id="4" name="Slide Number Placeholder 3"/>
          <p:cNvSpPr>
            <a:spLocks noGrp="1"/>
          </p:cNvSpPr>
          <p:nvPr>
            <p:ph type="sldNum" sz="quarter" idx="10"/>
          </p:nvPr>
        </p:nvSpPr>
        <p:spPr/>
        <p:txBody>
          <a:bodyPr/>
          <a:lstStyle/>
          <a:p>
            <a:fld id="{9CCE9401-6419-7A47-A111-9825583A977A}" type="slidenum">
              <a:rPr lang="en-US" smtClean="0"/>
              <a:t>61</a:t>
            </a:fld>
            <a:endParaRPr lang="en-US"/>
          </a:p>
        </p:txBody>
      </p:sp>
    </p:spTree>
    <p:extLst>
      <p:ext uri="{BB962C8B-B14F-4D97-AF65-F5344CB8AC3E}">
        <p14:creationId xmlns:p14="http://schemas.microsoft.com/office/powerpoint/2010/main" val="43424862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1815-1820</a:t>
            </a:r>
            <a:r>
              <a:rPr lang="en-US" baseline="0" dirty="0" smtClean="0"/>
              <a:t> – the move to decorated bodice and hem</a:t>
            </a:r>
            <a:endParaRPr lang="en-US" dirty="0" smtClean="0"/>
          </a:p>
          <a:p>
            <a:r>
              <a:rPr lang="en-US" dirty="0" smtClean="0"/>
              <a:t>1) Ackermann, July 1815</a:t>
            </a:r>
          </a:p>
          <a:p>
            <a:r>
              <a:rPr lang="en-US" dirty="0" smtClean="0"/>
              <a:t>2) Ackermann, June 1815</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62</a:t>
            </a:fld>
            <a:endParaRPr lang="en-US"/>
          </a:p>
        </p:txBody>
      </p:sp>
    </p:spTree>
    <p:extLst>
      <p:ext uri="{BB962C8B-B14F-4D97-AF65-F5344CB8AC3E}">
        <p14:creationId xmlns:p14="http://schemas.microsoft.com/office/powerpoint/2010/main" val="389774456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Court dress – specific rules about number of feathers, decoration, etc. Extremely expensive.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63</a:t>
            </a:fld>
            <a:endParaRPr lang="en-US"/>
          </a:p>
        </p:txBody>
      </p:sp>
    </p:spTree>
    <p:extLst>
      <p:ext uri="{BB962C8B-B14F-4D97-AF65-F5344CB8AC3E}">
        <p14:creationId xmlns:p14="http://schemas.microsoft.com/office/powerpoint/2010/main" val="78937385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Court dress: Unfortunately the rules about hoop</a:t>
            </a:r>
            <a:r>
              <a:rPr lang="en-US" baseline="0" dirty="0" smtClean="0"/>
              <a:t> width did not change before waists went up!</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64</a:t>
            </a:fld>
            <a:endParaRPr lang="en-US"/>
          </a:p>
        </p:txBody>
      </p:sp>
    </p:spTree>
    <p:extLst>
      <p:ext uri="{BB962C8B-B14F-4D97-AF65-F5344CB8AC3E}">
        <p14:creationId xmlns:p14="http://schemas.microsoft.com/office/powerpoint/2010/main" val="76186527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Act IV, Scene 3 of William Shakespeare's </a:t>
            </a:r>
            <a:r>
              <a:rPr lang="en-US" i="1" dirty="0" smtClean="0"/>
              <a:t>Twelfth Night, </a:t>
            </a:r>
            <a:r>
              <a:rPr lang="en-US" i="1" dirty="0" err="1" smtClean="0"/>
              <a:t>Cesario</a:t>
            </a:r>
            <a:r>
              <a:rPr lang="en-US" i="1" dirty="0" smtClean="0"/>
              <a:t>, 1796</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65</a:t>
            </a:fld>
            <a:endParaRPr lang="en-US"/>
          </a:p>
        </p:txBody>
      </p:sp>
    </p:spTree>
    <p:extLst>
      <p:ext uri="{BB962C8B-B14F-4D97-AF65-F5344CB8AC3E}">
        <p14:creationId xmlns:p14="http://schemas.microsoft.com/office/powerpoint/2010/main" val="196740077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66</a:t>
            </a:fld>
            <a:endParaRPr lang="en-US"/>
          </a:p>
        </p:txBody>
      </p:sp>
    </p:spTree>
    <p:extLst>
      <p:ext uri="{BB962C8B-B14F-4D97-AF65-F5344CB8AC3E}">
        <p14:creationId xmlns:p14="http://schemas.microsoft.com/office/powerpoint/2010/main" val="28020014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67</a:t>
            </a:fld>
            <a:endParaRPr lang="en-US"/>
          </a:p>
        </p:txBody>
      </p:sp>
    </p:spTree>
    <p:extLst>
      <p:ext uri="{BB962C8B-B14F-4D97-AF65-F5344CB8AC3E}">
        <p14:creationId xmlns:p14="http://schemas.microsoft.com/office/powerpoint/2010/main" val="106553376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a:t>
            </a:r>
            <a:r>
              <a:rPr lang="en-US" baseline="0" dirty="0" smtClean="0"/>
              <a:t> </a:t>
            </a:r>
            <a:r>
              <a:rPr lang="en-US" dirty="0" smtClean="0"/>
              <a:t>From</a:t>
            </a:r>
            <a:r>
              <a:rPr lang="en-US" baseline="0" dirty="0" smtClean="0"/>
              <a:t> the letters: </a:t>
            </a:r>
            <a:r>
              <a:rPr lang="en-US" sz="1200" kern="1200" dirty="0" smtClean="0">
                <a:solidFill>
                  <a:schemeClr val="tx1"/>
                </a:solidFill>
                <a:effectLst/>
                <a:latin typeface="+mn-lt"/>
                <a:ea typeface="+mn-ea"/>
                <a:cs typeface="+mn-cs"/>
              </a:rPr>
              <a:t>Wednesday, 9 March 1814: I wear my gauze gown to-day, long sleeves and all. I shall see how they succeed, but as yet I have no reason to suppose long sleeves are allowable.)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However, using long sleeves is a safe bet because it was a fashion that came and went with regularity.</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68</a:t>
            </a:fld>
            <a:endParaRPr lang="en-US"/>
          </a:p>
        </p:txBody>
      </p:sp>
    </p:spTree>
    <p:extLst>
      <p:ext uri="{BB962C8B-B14F-4D97-AF65-F5344CB8AC3E}">
        <p14:creationId xmlns:p14="http://schemas.microsoft.com/office/powerpoint/2010/main" val="8317688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cues for the initiated were many: fashion certainly, but also specific manners, knowledgeable, or at least interesting, conversation, and grace in movement. </a:t>
            </a:r>
          </a:p>
          <a:p>
            <a:r>
              <a:rPr lang="en-US" sz="1200" kern="1200" dirty="0" smtClean="0">
                <a:solidFill>
                  <a:schemeClr val="tx1"/>
                </a:solidFill>
                <a:effectLst/>
                <a:latin typeface="+mn-lt"/>
                <a:ea typeface="+mn-ea"/>
                <a:cs typeface="+mn-cs"/>
              </a:rPr>
              <a:t>That elegance,</a:t>
            </a:r>
            <a:r>
              <a:rPr lang="en-US" sz="1200" kern="1200" baseline="0" dirty="0" smtClean="0">
                <a:solidFill>
                  <a:schemeClr val="tx1"/>
                </a:solidFill>
                <a:effectLst/>
                <a:latin typeface="+mn-lt"/>
                <a:ea typeface="+mn-ea"/>
                <a:cs typeface="+mn-cs"/>
              </a:rPr>
              <a:t> that air was being redefined as something more “natural” in the years after the turn of the century as Elizabeth Elliot notes.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But it continued</a:t>
            </a:r>
            <a:r>
              <a:rPr lang="en-US" sz="1200" kern="1200" baseline="0" dirty="0" smtClean="0">
                <a:solidFill>
                  <a:schemeClr val="tx1"/>
                </a:solidFill>
                <a:effectLst/>
                <a:latin typeface="+mn-lt"/>
                <a:ea typeface="+mn-ea"/>
                <a:cs typeface="+mn-cs"/>
              </a:rPr>
              <a:t> to be </a:t>
            </a:r>
            <a:r>
              <a:rPr lang="en-US" sz="1200" kern="1200" dirty="0" smtClean="0">
                <a:solidFill>
                  <a:schemeClr val="tx1"/>
                </a:solidFill>
                <a:effectLst/>
                <a:latin typeface="+mn-lt"/>
                <a:ea typeface="+mn-ea"/>
                <a:cs typeface="+mn-cs"/>
              </a:rPr>
              <a:t>cultivated in years of dance lessons, or acquired more quickly once a fortune in textile manufacturing was made.</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6</a:t>
            </a:fld>
            <a:endParaRPr lang="en-US"/>
          </a:p>
        </p:txBody>
      </p:sp>
    </p:spTree>
    <p:extLst>
      <p:ext uri="{BB962C8B-B14F-4D97-AF65-F5344CB8AC3E}">
        <p14:creationId xmlns:p14="http://schemas.microsoft.com/office/powerpoint/2010/main" val="66732838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69</a:t>
            </a:fld>
            <a:endParaRPr lang="en-US"/>
          </a:p>
        </p:txBody>
      </p:sp>
    </p:spTree>
    <p:extLst>
      <p:ext uri="{BB962C8B-B14F-4D97-AF65-F5344CB8AC3E}">
        <p14:creationId xmlns:p14="http://schemas.microsoft.com/office/powerpoint/2010/main" val="130378550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70</a:t>
            </a:fld>
            <a:endParaRPr lang="en-US"/>
          </a:p>
        </p:txBody>
      </p:sp>
    </p:spTree>
    <p:extLst>
      <p:ext uri="{BB962C8B-B14F-4D97-AF65-F5344CB8AC3E}">
        <p14:creationId xmlns:p14="http://schemas.microsoft.com/office/powerpoint/2010/main" val="31185922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73</a:t>
            </a:fld>
            <a:endParaRPr lang="en-US"/>
          </a:p>
        </p:txBody>
      </p:sp>
    </p:spTree>
    <p:extLst>
      <p:ext uri="{BB962C8B-B14F-4D97-AF65-F5344CB8AC3E}">
        <p14:creationId xmlns:p14="http://schemas.microsoft.com/office/powerpoint/2010/main" val="138381382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of </a:t>
            </a:r>
            <a:r>
              <a:rPr lang="en-US" dirty="0" smtClean="0"/>
              <a:t>silk, showing the richness of detail that became the hallmark of pelisses at this time.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74</a:t>
            </a:fld>
            <a:endParaRPr lang="en-US"/>
          </a:p>
        </p:txBody>
      </p:sp>
    </p:spTree>
    <p:extLst>
      <p:ext uri="{BB962C8B-B14F-4D97-AF65-F5344CB8AC3E}">
        <p14:creationId xmlns:p14="http://schemas.microsoft.com/office/powerpoint/2010/main" val="96382896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gowns her parents generation would have worn</a:t>
            </a:r>
          </a:p>
          <a:p>
            <a:r>
              <a:rPr lang="en-US" dirty="0" smtClean="0"/>
              <a:t>The gowns she would</a:t>
            </a:r>
            <a:r>
              <a:rPr lang="en-US" baseline="0" dirty="0" smtClean="0"/>
              <a:t> have worn at 20, and that the characters in her early novels would have worn when she first created them.</a:t>
            </a:r>
          </a:p>
          <a:p>
            <a:r>
              <a:rPr lang="en-US" baseline="0" dirty="0" smtClean="0"/>
              <a:t>The gowns she would have worn and seen when living at Bath,</a:t>
            </a:r>
          </a:p>
          <a:p>
            <a:r>
              <a:rPr lang="en-US" baseline="0" dirty="0" smtClean="0"/>
              <a:t>The gowns she would have seen around 1810, then 1812-13.</a:t>
            </a:r>
          </a:p>
          <a:p>
            <a:r>
              <a:rPr lang="en-US" baseline="0" dirty="0" smtClean="0"/>
              <a:t>The pelisse style she might have worn in 1815.</a:t>
            </a:r>
          </a:p>
          <a:p>
            <a:r>
              <a:rPr lang="en-US" baseline="0" dirty="0" smtClean="0"/>
              <a:t>The gowns that women would have been wearing at the time of her death.</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75</a:t>
            </a:fld>
            <a:endParaRPr lang="en-US"/>
          </a:p>
        </p:txBody>
      </p:sp>
    </p:spTree>
    <p:extLst>
      <p:ext uri="{BB962C8B-B14F-4D97-AF65-F5344CB8AC3E}">
        <p14:creationId xmlns:p14="http://schemas.microsoft.com/office/powerpoint/2010/main" val="3891267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As Caroline Bingley says, a true lady must have “a certain something in her air.” That grace of movement was cultivated in years of dance lessons (a </a:t>
            </a:r>
            <a:r>
              <a:rPr lang="en-US" sz="1200" kern="1200" dirty="0" err="1" smtClean="0">
                <a:solidFill>
                  <a:schemeClr val="tx1"/>
                </a:solidFill>
                <a:effectLst/>
                <a:latin typeface="+mn-lt"/>
                <a:ea typeface="+mn-ea"/>
                <a:cs typeface="+mn-cs"/>
              </a:rPr>
              <a:t>requiredpart</a:t>
            </a:r>
            <a:r>
              <a:rPr lang="en-US" sz="1200" kern="1200" baseline="0" dirty="0" smtClean="0">
                <a:solidFill>
                  <a:schemeClr val="tx1"/>
                </a:solidFill>
                <a:effectLst/>
                <a:latin typeface="+mn-lt"/>
                <a:ea typeface="+mn-ea"/>
                <a:cs typeface="+mn-cs"/>
              </a:rPr>
              <a:t> of an upper class education)</a:t>
            </a:r>
            <a:r>
              <a:rPr lang="en-US" sz="1200" kern="1200" dirty="0" smtClean="0">
                <a:solidFill>
                  <a:schemeClr val="tx1"/>
                </a:solidFill>
                <a:effectLst/>
                <a:latin typeface="+mn-lt"/>
                <a:ea typeface="+mn-ea"/>
                <a:cs typeface="+mn-cs"/>
              </a:rPr>
              <a:t>, or acquired more quickly once a fortune in textile manufacturing was made.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CCE9401-6419-7A47-A111-9825583A977A}" type="slidenum">
              <a:rPr lang="en-US" smtClean="0"/>
              <a:t>7</a:t>
            </a:fld>
            <a:endParaRPr lang="en-US"/>
          </a:p>
        </p:txBody>
      </p:sp>
    </p:spTree>
    <p:extLst>
      <p:ext uri="{BB962C8B-B14F-4D97-AF65-F5344CB8AC3E}">
        <p14:creationId xmlns:p14="http://schemas.microsoft.com/office/powerpoint/2010/main" val="9046783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Bobbin about</a:t>
            </a:r>
            <a:r>
              <a:rPr lang="en-US" sz="1200" kern="1200" baseline="0" dirty="0" smtClean="0">
                <a:solidFill>
                  <a:schemeClr val="tx1"/>
                </a:solidFill>
                <a:latin typeface="+mn-lt"/>
                <a:ea typeface="+mn-ea"/>
                <a:cs typeface="+mn-cs"/>
              </a:rPr>
              <a:t> the Fiddle – A Family Rehearsal of Quadrille Dancing, or Polishing for a trip to Margate.</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 say </a:t>
            </a:r>
            <a:r>
              <a:rPr lang="en-US" sz="1200" kern="1200" dirty="0" err="1" smtClean="0">
                <a:solidFill>
                  <a:schemeClr val="tx1"/>
                </a:solidFill>
                <a:latin typeface="+mn-lt"/>
                <a:ea typeface="+mn-ea"/>
                <a:cs typeface="+mn-cs"/>
              </a:rPr>
              <a:t>Monsouer</a:t>
            </a:r>
            <a:r>
              <a:rPr lang="en-US" sz="1200" kern="1200" dirty="0" smtClean="0">
                <a:solidFill>
                  <a:schemeClr val="tx1"/>
                </a:solidFill>
                <a:latin typeface="+mn-lt"/>
                <a:ea typeface="+mn-ea"/>
                <a:cs typeface="+mn-cs"/>
              </a:rPr>
              <a:t> Caper don’t I come it prime?</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Ecod</a:t>
            </a:r>
            <a:r>
              <a:rPr lang="en-US" sz="1200" kern="1200" baseline="0" dirty="0" smtClean="0">
                <a:solidFill>
                  <a:schemeClr val="tx1"/>
                </a:solidFill>
                <a:latin typeface="+mn-lt"/>
                <a:ea typeface="+mn-ea"/>
                <a:cs typeface="+mn-cs"/>
              </a:rPr>
              <a:t> I shall cut a </a:t>
            </a:r>
            <a:r>
              <a:rPr lang="en-US" sz="1200" kern="1200" baseline="0" dirty="0" err="1" smtClean="0">
                <a:solidFill>
                  <a:schemeClr val="tx1"/>
                </a:solidFill>
                <a:latin typeface="+mn-lt"/>
                <a:ea typeface="+mn-ea"/>
                <a:cs typeface="+mn-cs"/>
              </a:rPr>
              <a:t>figor</a:t>
            </a:r>
            <a:r>
              <a:rPr lang="en-US" sz="1200" kern="1200" baseline="0" dirty="0" smtClean="0">
                <a:solidFill>
                  <a:schemeClr val="tx1"/>
                </a:solidFill>
                <a:latin typeface="+mn-lt"/>
                <a:ea typeface="+mn-ea"/>
                <a:cs typeface="+mn-cs"/>
              </a:rPr>
              <a:t>!”</a:t>
            </a:r>
          </a:p>
          <a:p>
            <a:r>
              <a:rPr lang="en-US" sz="1200" kern="1200" baseline="0" dirty="0" smtClean="0">
                <a:solidFill>
                  <a:schemeClr val="tx1"/>
                </a:solidFill>
                <a:latin typeface="+mn-lt"/>
                <a:ea typeface="+mn-ea"/>
                <a:cs typeface="+mn-cs"/>
              </a:rPr>
              <a:t>“Law Pa that’s just as when you was drilling for the Whitechapel Volunteers. Only look at how Ma and I and sister </a:t>
            </a:r>
            <a:r>
              <a:rPr lang="en-US" sz="1200" kern="1200" baseline="0" dirty="0" err="1" smtClean="0">
                <a:solidFill>
                  <a:schemeClr val="tx1"/>
                </a:solidFill>
                <a:latin typeface="+mn-lt"/>
                <a:ea typeface="+mn-ea"/>
                <a:cs typeface="+mn-cs"/>
              </a:rPr>
              <a:t>Clementina</a:t>
            </a:r>
            <a:r>
              <a:rPr lang="en-US" sz="1200" kern="1200" baseline="0" dirty="0" smtClean="0">
                <a:solidFill>
                  <a:schemeClr val="tx1"/>
                </a:solidFill>
                <a:latin typeface="+mn-lt"/>
                <a:ea typeface="+mn-ea"/>
                <a:cs typeface="+mn-cs"/>
              </a:rPr>
              <a:t> does it.”</a:t>
            </a:r>
          </a:p>
          <a:p>
            <a:r>
              <a:rPr lang="en-US" sz="1200" kern="1200" baseline="0" dirty="0" smtClean="0">
                <a:solidFill>
                  <a:schemeClr val="tx1"/>
                </a:solidFill>
                <a:latin typeface="+mn-lt"/>
                <a:ea typeface="+mn-ea"/>
                <a:cs typeface="+mn-cs"/>
              </a:rPr>
              <a:t>“</a:t>
            </a:r>
            <a:r>
              <a:rPr lang="en-US" sz="1200" kern="1200" baseline="0" dirty="0" err="1" smtClean="0">
                <a:solidFill>
                  <a:schemeClr val="tx1"/>
                </a:solidFill>
                <a:latin typeface="+mn-lt"/>
                <a:ea typeface="+mn-ea"/>
                <a:cs typeface="+mn-cs"/>
              </a:rPr>
              <a:t>Ver</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vel</a:t>
            </a:r>
            <a:r>
              <a:rPr lang="en-US" sz="1200" kern="1200" baseline="0" dirty="0" smtClean="0">
                <a:solidFill>
                  <a:schemeClr val="tx1"/>
                </a:solidFill>
                <a:latin typeface="+mn-lt"/>
                <a:ea typeface="+mn-ea"/>
                <a:cs typeface="+mn-cs"/>
              </a:rPr>
              <a:t> sir, </a:t>
            </a:r>
            <a:r>
              <a:rPr lang="en-US" sz="1200" kern="1200" baseline="0" dirty="0" err="1" smtClean="0">
                <a:solidFill>
                  <a:schemeClr val="tx1"/>
                </a:solidFill>
                <a:latin typeface="+mn-lt"/>
                <a:ea typeface="+mn-ea"/>
                <a:cs typeface="+mn-cs"/>
              </a:rPr>
              <a:t>vere</a:t>
            </a:r>
            <a:r>
              <a:rPr lang="en-US" sz="1200" kern="1200" baseline="0" dirty="0" smtClean="0">
                <a:solidFill>
                  <a:schemeClr val="tx1"/>
                </a:solidFill>
                <a:latin typeface="+mn-lt"/>
                <a:ea typeface="+mn-ea"/>
                <a:cs typeface="+mn-cs"/>
              </a:rPr>
              <a:t> vel. You </a:t>
            </a:r>
            <a:r>
              <a:rPr lang="en-US" sz="1200" kern="1200" baseline="0" dirty="0" err="1" smtClean="0">
                <a:solidFill>
                  <a:schemeClr val="tx1"/>
                </a:solidFill>
                <a:latin typeface="+mn-lt"/>
                <a:ea typeface="+mn-ea"/>
                <a:cs typeface="+mn-cs"/>
              </a:rPr>
              <a:t>vil</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danse</a:t>
            </a:r>
            <a:r>
              <a:rPr lang="en-US" sz="1200" kern="1200" baseline="0" dirty="0" smtClean="0">
                <a:solidFill>
                  <a:schemeClr val="tx1"/>
                </a:solidFill>
                <a:latin typeface="+mn-lt"/>
                <a:ea typeface="+mn-ea"/>
                <a:cs typeface="+mn-cs"/>
              </a:rPr>
              <a:t> a </a:t>
            </a:r>
            <a:r>
              <a:rPr lang="en-US" sz="1200" kern="1200" baseline="0" dirty="0" err="1" smtClean="0">
                <a:solidFill>
                  <a:schemeClr val="tx1"/>
                </a:solidFill>
                <a:latin typeface="+mn-lt"/>
                <a:ea typeface="+mn-ea"/>
                <a:cs typeface="+mn-cs"/>
              </a:rPr>
              <a:t>merveileux</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ver</a:t>
            </a:r>
            <a:r>
              <a:rPr lang="en-US" sz="1200" kern="1200" baseline="0" dirty="0" smtClean="0">
                <a:solidFill>
                  <a:schemeClr val="tx1"/>
                </a:solidFill>
                <a:latin typeface="+mn-lt"/>
                <a:ea typeface="+mn-ea"/>
                <a:cs typeface="+mn-cs"/>
              </a:rPr>
              <a:t> soon.”</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Season at Margate, for example, commenced on the King’s birthday, formally celebrated in June, and ended in late October, whereas Bath commanded the more fashionable months of October through May.  The hours and pricing of the summer balls were usually different from those of the winter. ”</a:t>
            </a:r>
          </a:p>
          <a:p>
            <a:r>
              <a:rPr lang="en-US" sz="1200" i="0" kern="120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8</a:t>
            </a:fld>
            <a:endParaRPr lang="en-US"/>
          </a:p>
        </p:txBody>
      </p:sp>
    </p:spTree>
    <p:extLst>
      <p:ext uri="{BB962C8B-B14F-4D97-AF65-F5344CB8AC3E}">
        <p14:creationId xmlns:p14="http://schemas.microsoft.com/office/powerpoint/2010/main" val="31179840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Keeping up with the subtle changes in the latest fashions was one way to indicate that you were among the genteel. As important, perhaps more important, was the ability to converse intelligently on a variety of topics. Both aspirations were served by magazines like</a:t>
            </a:r>
            <a:endParaRPr lang="en-US" dirty="0" smtClean="0"/>
          </a:p>
          <a:p>
            <a:r>
              <a:rPr lang="en-US" sz="1200" kern="1200" dirty="0" smtClean="0">
                <a:solidFill>
                  <a:schemeClr val="tx1"/>
                </a:solidFill>
                <a:effectLst/>
                <a:latin typeface="+mn-lt"/>
                <a:ea typeface="+mn-ea"/>
                <a:cs typeface="+mn-cs"/>
              </a:rPr>
              <a:t>Ackerman’s, or to give it its full name “The Repository of Arts, Literature, Commerce, Manufactures, Fashions, and Politics” (it also included reviews of music and examples of furniture, interior design, and public buildings or businesses) provided hand-</a:t>
            </a:r>
            <a:r>
              <a:rPr lang="en-US" sz="1200" kern="1200" dirty="0" err="1" smtClean="0">
                <a:solidFill>
                  <a:schemeClr val="tx1"/>
                </a:solidFill>
                <a:effectLst/>
                <a:latin typeface="+mn-lt"/>
                <a:ea typeface="+mn-ea"/>
                <a:cs typeface="+mn-cs"/>
              </a:rPr>
              <a:t>watercoloured</a:t>
            </a:r>
            <a:r>
              <a:rPr lang="en-US" sz="1200" kern="1200" dirty="0" smtClean="0">
                <a:solidFill>
                  <a:schemeClr val="tx1"/>
                </a:solidFill>
                <a:effectLst/>
                <a:latin typeface="+mn-lt"/>
                <a:ea typeface="+mn-ea"/>
                <a:cs typeface="+mn-cs"/>
              </a:rPr>
              <a:t> fashion plates with specific descriptions, and general descriptions of fashion trends.</a:t>
            </a:r>
            <a:r>
              <a:rPr lang="en-US" dirty="0" smtClean="0">
                <a:effectLst/>
              </a:rPr>
              <a:t> </a:t>
            </a:r>
            <a:endParaRPr lang="en-US" dirty="0" smtClean="0"/>
          </a:p>
        </p:txBody>
      </p:sp>
      <p:sp>
        <p:nvSpPr>
          <p:cNvPr id="4" name="Slide Number Placeholder 3"/>
          <p:cNvSpPr>
            <a:spLocks noGrp="1"/>
          </p:cNvSpPr>
          <p:nvPr>
            <p:ph type="sldNum" sz="quarter" idx="10"/>
          </p:nvPr>
        </p:nvSpPr>
        <p:spPr/>
        <p:txBody>
          <a:bodyPr/>
          <a:lstStyle/>
          <a:p>
            <a:fld id="{3E5DDE10-01EB-004C-BFF1-772B727781FC}" type="slidenum">
              <a:rPr lang="en-US" smtClean="0"/>
              <a:t>9</a:t>
            </a:fld>
            <a:endParaRPr lang="en-US"/>
          </a:p>
        </p:txBody>
      </p:sp>
    </p:spTree>
    <p:extLst>
      <p:ext uri="{BB962C8B-B14F-4D97-AF65-F5344CB8AC3E}">
        <p14:creationId xmlns:p14="http://schemas.microsoft.com/office/powerpoint/2010/main" val="3453678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3124200"/>
            <a:ext cx="6477000" cy="1914144"/>
          </a:xfrm>
        </p:spPr>
        <p:txBody>
          <a:bodyPr vert="horz" lIns="45720" tIns="0" rIns="45720" bIns="0" rtlCol="0" anchor="b" anchorCtr="0">
            <a:noAutofit/>
          </a:bodyPr>
          <a:lstStyle>
            <a:lvl1pPr algn="l" defTabSz="914400" rtl="0" eaLnBrk="1" latinLnBrk="0" hangingPunct="1">
              <a:lnSpc>
                <a:spcPts val="5000"/>
              </a:lnSpc>
              <a:spcBef>
                <a:spcPct val="0"/>
              </a:spcBef>
              <a:buNone/>
              <a:defRPr sz="4600" kern="1200">
                <a:solidFill>
                  <a:schemeClr val="tx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2209800" y="5056632"/>
            <a:ext cx="6477000" cy="1174088"/>
          </a:xfrm>
        </p:spPr>
        <p:txBody>
          <a:bodyPr vert="horz" lIns="91440" tIns="0" rIns="45720" bIns="0" rtlCol="0">
            <a:normAutofit/>
          </a:bodyPr>
          <a:lstStyle>
            <a:lvl1pPr marL="0" indent="0" algn="l" defTabSz="914400" rtl="0" eaLnBrk="1" latinLnBrk="0" hangingPunct="1">
              <a:lnSpc>
                <a:spcPts val="2600"/>
              </a:lnSpc>
              <a:spcBef>
                <a:spcPts val="0"/>
              </a:spcBef>
              <a:buSzPct val="90000"/>
              <a:buFontTx/>
              <a:buNone/>
              <a:defRPr sz="2200" kern="1200">
                <a:solidFill>
                  <a:schemeClr val="tx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457200" y="6300216"/>
            <a:ext cx="19842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fld id="{B9B575F3-13FF-514A-8522-FF90188FF057}" type="datetimeFigureOut">
              <a:rPr lang="en-US" smtClean="0">
                <a:solidFill>
                  <a:prstClr val="black"/>
                </a:solidFill>
              </a:rPr>
              <a:pPr/>
              <a:t>5/16/17</a:t>
            </a:fld>
            <a:endParaRPr lang="en-US">
              <a:solidFill>
                <a:prstClr val="black"/>
              </a:solidFill>
            </a:endParaRPr>
          </a:p>
        </p:txBody>
      </p:sp>
      <p:sp>
        <p:nvSpPr>
          <p:cNvPr id="5" name="Footer Placeholder 4"/>
          <p:cNvSpPr>
            <a:spLocks noGrp="1"/>
          </p:cNvSpPr>
          <p:nvPr>
            <p:ph type="ftr" sz="quarter" idx="11"/>
          </p:nvPr>
        </p:nvSpPr>
        <p:spPr>
          <a:xfrm>
            <a:off x="3959352" y="6300216"/>
            <a:ext cx="38130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endParaRPr lang="en-US">
              <a:solidFill>
                <a:prstClr val="black"/>
              </a:solidFill>
            </a:endParaRPr>
          </a:p>
        </p:txBody>
      </p:sp>
      <p:sp>
        <p:nvSpPr>
          <p:cNvPr id="6" name="Slide Number Placeholder 5"/>
          <p:cNvSpPr>
            <a:spLocks noGrp="1"/>
          </p:cNvSpPr>
          <p:nvPr>
            <p:ph type="sldNum" sz="quarter" idx="12"/>
          </p:nvPr>
        </p:nvSpPr>
        <p:spPr>
          <a:xfrm>
            <a:off x="8275320" y="6300216"/>
            <a:ext cx="685800" cy="274320"/>
          </a:xfrm>
        </p:spPr>
        <p:txBody>
          <a:bodyPr vert="horz" lIns="91440" tIns="45720" rIns="91440" bIns="45720" rtlCol="0" anchor="ctr"/>
          <a:lstStyle>
            <a:lvl1pPr marL="0" algn="r" defTabSz="914400" rtl="0" eaLnBrk="1" latinLnBrk="0" hangingPunct="1">
              <a:defRPr sz="1100" kern="1200">
                <a:solidFill>
                  <a:schemeClr val="tx1"/>
                </a:solidFill>
                <a:latin typeface="Rockwell" pitchFamily="18" charset="0"/>
                <a:ea typeface="+mn-ea"/>
                <a:cs typeface="+mn-cs"/>
              </a:defRPr>
            </a:lvl1pPr>
          </a:lstStyle>
          <a:p>
            <a:fld id="{83060DEB-E2AB-344C-B3D7-73839B35690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47676798"/>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5/16/17</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marL="2290763" indent="-344488">
              <a:tabLst/>
              <a:defRPr sz="1800"/>
            </a:lvl6pPr>
            <a:lvl7pPr marL="2290763" indent="-344488">
              <a:tabLst/>
              <a:defRPr sz="1800"/>
            </a:lvl7pPr>
            <a:lvl8pPr marL="2290763" indent="-344488">
              <a:tabLst/>
              <a:defRPr sz="1800"/>
            </a:lvl8pPr>
            <a:lvl9pPr marL="2290763" indent="-344488">
              <a:tabLst/>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0"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3625093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8"/>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5/16/17</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
        <p:nvSpPr>
          <p:cNvPr id="8" name="Content Placeholder 2"/>
          <p:cNvSpPr>
            <a:spLocks noGrp="1"/>
          </p:cNvSpPr>
          <p:nvPr>
            <p:ph sz="half" idx="13"/>
          </p:nvPr>
        </p:nvSpPr>
        <p:spPr>
          <a:xfrm>
            <a:off x="914400"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21190518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B9B575F3-13FF-514A-8522-FF90188FF057}" type="datetimeFigureOut">
              <a:rPr lang="en-US" smtClean="0">
                <a:solidFill>
                  <a:prstClr val="black"/>
                </a:solidFill>
              </a:rPr>
              <a:pPr/>
              <a:t>5/16/17</a:t>
            </a:fld>
            <a:endParaRPr lang="en-US">
              <a:solidFill>
                <a:prstClr val="black"/>
              </a:solidFill>
            </a:endParaRPr>
          </a:p>
        </p:txBody>
      </p:sp>
      <p:sp>
        <p:nvSpPr>
          <p:cNvPr id="4" name="Footer Placeholder 3"/>
          <p:cNvSpPr>
            <a:spLocks noGrp="1"/>
          </p:cNvSpPr>
          <p:nvPr>
            <p:ph type="ftr" sz="quarter" idx="11"/>
          </p:nvPr>
        </p:nvSpPr>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27772739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B575F3-13FF-514A-8522-FF90188FF057}" type="datetimeFigureOut">
              <a:rPr lang="en-US" smtClean="0">
                <a:solidFill>
                  <a:prstClr val="black"/>
                </a:solidFill>
              </a:rPr>
              <a:pPr/>
              <a:t>5/16/17</a:t>
            </a:fld>
            <a:endParaRPr lang="en-US">
              <a:solidFill>
                <a:prstClr val="black"/>
              </a:solidFill>
            </a:endParaRPr>
          </a:p>
        </p:txBody>
      </p:sp>
      <p:sp>
        <p:nvSpPr>
          <p:cNvPr id="3" name="Footer Placeholder 2"/>
          <p:cNvSpPr>
            <a:spLocks noGrp="1"/>
          </p:cNvSpPr>
          <p:nvPr>
            <p:ph type="ftr" sz="quarter" idx="11"/>
          </p:nvPr>
        </p:nvSpPr>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37619682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690048"/>
            <a:ext cx="3563938" cy="1162050"/>
          </a:xfrm>
        </p:spPr>
        <p:txBody>
          <a:bodyPr tIns="0" bIns="0" anchor="b"/>
          <a:lstStyle>
            <a:lvl1pPr algn="l">
              <a:lnSpc>
                <a:spcPts val="4600"/>
              </a:lnSpc>
              <a:defRPr sz="4200" b="1"/>
            </a:lvl1pPr>
          </a:lstStyle>
          <a:p>
            <a:r>
              <a:rPr lang="en-US" smtClean="0"/>
              <a:t>Click to edit Master title style</a:t>
            </a:r>
            <a:endParaRPr/>
          </a:p>
        </p:txBody>
      </p:sp>
      <p:sp>
        <p:nvSpPr>
          <p:cNvPr id="3" name="Content Placeholder 2"/>
          <p:cNvSpPr>
            <a:spLocks noGrp="1"/>
          </p:cNvSpPr>
          <p:nvPr>
            <p:ph idx="1"/>
          </p:nvPr>
        </p:nvSpPr>
        <p:spPr>
          <a:xfrm>
            <a:off x="4667250" y="368490"/>
            <a:ext cx="3566160" cy="5627498"/>
          </a:xfrm>
        </p:spPr>
        <p:txBody>
          <a:bodyPr/>
          <a:lstStyle>
            <a:lvl1pPr>
              <a:defRPr sz="2200"/>
            </a:lvl1pPr>
            <a:lvl2pPr>
              <a:defRPr sz="2000"/>
            </a:lvl2pPr>
            <a:lvl3pPr>
              <a:defRPr sz="1800"/>
            </a:lvl3pPr>
            <a:lvl4pPr>
              <a:defRPr sz="1800"/>
            </a:lvl4pPr>
            <a:lvl5pPr>
              <a:defRPr sz="1800"/>
            </a:lvl5pPr>
            <a:lvl6pPr>
              <a:defRPr sz="2000"/>
            </a:lvl6pPr>
            <a:lvl7pPr marL="2290763" indent="-344488">
              <a:defRPr sz="2000"/>
            </a:lvl7pPr>
            <a:lvl8pPr marL="2290763" indent="-344488">
              <a:defRPr sz="2000"/>
            </a:lvl8pPr>
            <a:lvl9pPr marL="2290763" indent="-344488">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914398" y="2866030"/>
            <a:ext cx="3563938"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5/16/17</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87097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17546" y="1524000"/>
            <a:ext cx="3566160" cy="1162050"/>
          </a:xfrm>
        </p:spPr>
        <p:txBody>
          <a:bodyPr tIns="0" bIns="0" anchor="b"/>
          <a:lstStyle>
            <a:lvl1pPr algn="l">
              <a:lnSpc>
                <a:spcPts val="4600"/>
              </a:lnSpc>
              <a:defRPr sz="4200" b="1"/>
            </a:lvl1pPr>
          </a:lstStyle>
          <a:p>
            <a:r>
              <a:rPr lang="en-US" smtClean="0"/>
              <a:t>Click to edit Master title style</a:t>
            </a:r>
            <a:endParaRPr/>
          </a:p>
        </p:txBody>
      </p:sp>
      <p:sp>
        <p:nvSpPr>
          <p:cNvPr id="4" name="Text Placeholder 3"/>
          <p:cNvSpPr>
            <a:spLocks noGrp="1"/>
          </p:cNvSpPr>
          <p:nvPr>
            <p:ph type="body" sz="half" idx="2"/>
          </p:nvPr>
        </p:nvSpPr>
        <p:spPr>
          <a:xfrm>
            <a:off x="5017544" y="2699982"/>
            <a:ext cx="3566160"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5/16/17</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grpSp>
        <p:nvGrpSpPr>
          <p:cNvPr id="3" name="Group 7"/>
          <p:cNvGrpSpPr/>
          <p:nvPr/>
        </p:nvGrpSpPr>
        <p:grpSpPr>
          <a:xfrm rot="21421631">
            <a:off x="629028" y="505650"/>
            <a:ext cx="3850925" cy="5516274"/>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grpSp>
      <p:sp>
        <p:nvSpPr>
          <p:cNvPr id="12" name="Picture Placeholder 9"/>
          <p:cNvSpPr>
            <a:spLocks noGrp="1"/>
          </p:cNvSpPr>
          <p:nvPr>
            <p:ph type="pic" sz="quarter" idx="14"/>
          </p:nvPr>
        </p:nvSpPr>
        <p:spPr>
          <a:xfrm rot="21421631">
            <a:off x="808793" y="667560"/>
            <a:ext cx="3468664" cy="5124723"/>
          </a:xfrm>
          <a:solidFill>
            <a:schemeClr val="bg1">
              <a:lumMod val="85000"/>
            </a:schemeClr>
          </a:solidFill>
        </p:spPr>
        <p:txBody>
          <a:bodyPr/>
          <a:lstStyle>
            <a:lvl1pPr>
              <a:buNone/>
              <a:defRPr/>
            </a:lvl1pPr>
          </a:lstStyle>
          <a:p>
            <a:r>
              <a:rPr lang="en-US" smtClean="0"/>
              <a:t>Drag picture to placeholder or click icon to add</a:t>
            </a:r>
            <a:endParaRPr/>
          </a:p>
        </p:txBody>
      </p:sp>
    </p:spTree>
    <p:extLst>
      <p:ext uri="{BB962C8B-B14F-4D97-AF65-F5344CB8AC3E}">
        <p14:creationId xmlns:p14="http://schemas.microsoft.com/office/powerpoint/2010/main" val="32229345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grpSp>
        <p:nvGrpSpPr>
          <p:cNvPr id="3" name="Group 13"/>
          <p:cNvGrpSpPr/>
          <p:nvPr/>
        </p:nvGrpSpPr>
        <p:grpSpPr>
          <a:xfrm rot="21214351">
            <a:off x="313409" y="3520798"/>
            <a:ext cx="4088024" cy="302602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grpSp>
      <p:sp>
        <p:nvSpPr>
          <p:cNvPr id="17" name="Picture Placeholder 9"/>
          <p:cNvSpPr>
            <a:spLocks noGrp="1"/>
          </p:cNvSpPr>
          <p:nvPr>
            <p:ph type="pic" sz="quarter" idx="16"/>
          </p:nvPr>
        </p:nvSpPr>
        <p:spPr>
          <a:xfrm rot="21214351">
            <a:off x="491057" y="3682579"/>
            <a:ext cx="3704109" cy="2697083"/>
          </a:xfrm>
          <a:solidFill>
            <a:schemeClr val="bg1">
              <a:lumMod val="85000"/>
            </a:schemeClr>
          </a:solidFill>
        </p:spPr>
        <p:txBody>
          <a:bodyPr/>
          <a:lstStyle>
            <a:lvl1pPr>
              <a:buNone/>
              <a:defRPr/>
            </a:lvl1pPr>
          </a:lstStyle>
          <a:p>
            <a:r>
              <a:rPr lang="en-US" smtClean="0"/>
              <a:t>Drag picture to placeholder or click icon to add</a:t>
            </a:r>
            <a:endParaRPr/>
          </a:p>
        </p:txBody>
      </p:sp>
      <p:grpSp>
        <p:nvGrpSpPr>
          <p:cNvPr id="8" name="Group 9"/>
          <p:cNvGrpSpPr/>
          <p:nvPr/>
        </p:nvGrpSpPr>
        <p:grpSpPr>
          <a:xfrm rot="232774">
            <a:off x="169481" y="241256"/>
            <a:ext cx="4088024" cy="3026020"/>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grpSp>
      <p:sp>
        <p:nvSpPr>
          <p:cNvPr id="13" name="Picture Placeholder 9"/>
          <p:cNvSpPr>
            <a:spLocks noGrp="1"/>
          </p:cNvSpPr>
          <p:nvPr>
            <p:ph type="pic" sz="quarter" idx="15"/>
          </p:nvPr>
        </p:nvSpPr>
        <p:spPr>
          <a:xfrm rot="232774">
            <a:off x="347129" y="403037"/>
            <a:ext cx="3704109" cy="2697083"/>
          </a:xfrm>
          <a:solidFill>
            <a:schemeClr val="bg1">
              <a:lumMod val="85000"/>
            </a:schemeClr>
          </a:solidFill>
        </p:spPr>
        <p:txBody>
          <a:bodyPr/>
          <a:lstStyle>
            <a:lvl1pPr>
              <a:buNone/>
              <a:defRPr/>
            </a:lvl1pPr>
          </a:lstStyle>
          <a:p>
            <a:r>
              <a:rPr lang="en-US" smtClean="0"/>
              <a:t>Drag picture to placeholder or click icon to add</a:t>
            </a:r>
            <a:endParaRPr/>
          </a:p>
        </p:txBody>
      </p:sp>
      <p:sp>
        <p:nvSpPr>
          <p:cNvPr id="2" name="Title 1"/>
          <p:cNvSpPr>
            <a:spLocks noGrp="1"/>
          </p:cNvSpPr>
          <p:nvPr>
            <p:ph type="title"/>
          </p:nvPr>
        </p:nvSpPr>
        <p:spPr>
          <a:xfrm>
            <a:off x="5013434" y="1524000"/>
            <a:ext cx="3566160" cy="1162050"/>
          </a:xfrm>
        </p:spPr>
        <p:txBody>
          <a:bodyPr tIns="0" bIns="0" anchor="b"/>
          <a:lstStyle>
            <a:lvl1pPr algn="l">
              <a:lnSpc>
                <a:spcPts val="4600"/>
              </a:lnSpc>
              <a:defRPr sz="4200" b="1"/>
            </a:lvl1pPr>
          </a:lstStyle>
          <a:p>
            <a:r>
              <a:rPr lang="en-US" smtClean="0"/>
              <a:t>Click to edit Master title style</a:t>
            </a:r>
            <a:endParaRPr/>
          </a:p>
        </p:txBody>
      </p:sp>
      <p:sp>
        <p:nvSpPr>
          <p:cNvPr id="4" name="Text Placeholder 3"/>
          <p:cNvSpPr>
            <a:spLocks noGrp="1"/>
          </p:cNvSpPr>
          <p:nvPr>
            <p:ph type="body" sz="half" idx="2"/>
          </p:nvPr>
        </p:nvSpPr>
        <p:spPr>
          <a:xfrm>
            <a:off x="5013432" y="2699982"/>
            <a:ext cx="3566160"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5/16/17</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8392059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n-US" smtClean="0"/>
              <a:t>Click to edit Master title style</a:t>
            </a:r>
            <a:endParaRPr/>
          </a:p>
        </p:txBody>
      </p:sp>
      <p:grpSp>
        <p:nvGrpSpPr>
          <p:cNvPr id="3" name="Group 8"/>
          <p:cNvGrpSpPr/>
          <p:nvPr/>
        </p:nvGrpSpPr>
        <p:grpSpPr>
          <a:xfrm rot="232774">
            <a:off x="2059282" y="379100"/>
            <a:ext cx="5031327" cy="3443312"/>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grpSp>
      <p:sp>
        <p:nvSpPr>
          <p:cNvPr id="4" name="Text Placeholder 3"/>
          <p:cNvSpPr>
            <a:spLocks noGrp="1"/>
          </p:cNvSpPr>
          <p:nvPr>
            <p:ph type="body" sz="half" idx="2"/>
          </p:nvPr>
        </p:nvSpPr>
        <p:spPr>
          <a:xfrm>
            <a:off x="914400" y="4928736"/>
            <a:ext cx="7315200" cy="98797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5/16/17</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
        <p:nvSpPr>
          <p:cNvPr id="12" name="Picture Placeholder 9"/>
          <p:cNvSpPr>
            <a:spLocks noGrp="1"/>
          </p:cNvSpPr>
          <p:nvPr>
            <p:ph type="pic" sz="quarter" idx="15"/>
          </p:nvPr>
        </p:nvSpPr>
        <p:spPr>
          <a:xfrm rot="232774">
            <a:off x="2248157" y="564564"/>
            <a:ext cx="4653577" cy="3072384"/>
          </a:xfrm>
          <a:solidFill>
            <a:schemeClr val="bg1">
              <a:lumMod val="85000"/>
            </a:schemeClr>
          </a:solidFill>
        </p:spPr>
        <p:txBody>
          <a:bodyPr/>
          <a:lstStyle>
            <a:lvl1pPr>
              <a:buNone/>
              <a:defRPr/>
            </a:lvl1pPr>
          </a:lstStyle>
          <a:p>
            <a:r>
              <a:rPr lang="en-US" smtClean="0"/>
              <a:t>Drag picture to placeholder or click icon to add</a:t>
            </a:r>
            <a:endParaRPr/>
          </a:p>
        </p:txBody>
      </p:sp>
    </p:spTree>
    <p:extLst>
      <p:ext uri="{BB962C8B-B14F-4D97-AF65-F5344CB8AC3E}">
        <p14:creationId xmlns:p14="http://schemas.microsoft.com/office/powerpoint/2010/main" val="629433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 Pictures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n-US" smtClean="0"/>
              <a:t>Click to edit Master title style</a:t>
            </a:r>
            <a:endParaRPr/>
          </a:p>
        </p:txBody>
      </p:sp>
      <p:grpSp>
        <p:nvGrpSpPr>
          <p:cNvPr id="3" name="Group 13"/>
          <p:cNvGrpSpPr/>
          <p:nvPr/>
        </p:nvGrpSpPr>
        <p:grpSpPr>
          <a:xfrm rot="21420000">
            <a:off x="113687" y="116368"/>
            <a:ext cx="3969060" cy="370536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grpSp>
      <p:sp>
        <p:nvSpPr>
          <p:cNvPr id="17" name="Picture Placeholder 9"/>
          <p:cNvSpPr>
            <a:spLocks noGrp="1"/>
          </p:cNvSpPr>
          <p:nvPr>
            <p:ph type="pic" sz="quarter" idx="17"/>
          </p:nvPr>
        </p:nvSpPr>
        <p:spPr>
          <a:xfrm rot="21420000">
            <a:off x="299151" y="304998"/>
            <a:ext cx="3598455" cy="3334235"/>
          </a:xfrm>
          <a:solidFill>
            <a:schemeClr val="bg1">
              <a:lumMod val="85000"/>
            </a:schemeClr>
          </a:solidFill>
        </p:spPr>
        <p:txBody>
          <a:bodyPr/>
          <a:lstStyle>
            <a:lvl1pPr>
              <a:buNone/>
              <a:defRPr/>
            </a:lvl1pPr>
          </a:lstStyle>
          <a:p>
            <a:r>
              <a:rPr lang="en-US" smtClean="0"/>
              <a:t>Drag picture to placeholder or click icon to add</a:t>
            </a:r>
            <a:endParaRPr/>
          </a:p>
        </p:txBody>
      </p:sp>
      <p:grpSp>
        <p:nvGrpSpPr>
          <p:cNvPr id="8" name="Group 9"/>
          <p:cNvGrpSpPr/>
          <p:nvPr/>
        </p:nvGrpSpPr>
        <p:grpSpPr>
          <a:xfrm rot="360000">
            <a:off x="4165479" y="323141"/>
            <a:ext cx="4792693" cy="3443312"/>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grpSp>
      <p:sp>
        <p:nvSpPr>
          <p:cNvPr id="13" name="Picture Placeholder 9"/>
          <p:cNvSpPr>
            <a:spLocks noGrp="1"/>
          </p:cNvSpPr>
          <p:nvPr>
            <p:ph type="pic" sz="quarter" idx="16"/>
          </p:nvPr>
        </p:nvSpPr>
        <p:spPr>
          <a:xfrm rot="360000">
            <a:off x="4336486" y="507668"/>
            <a:ext cx="4432860" cy="3072384"/>
          </a:xfrm>
          <a:solidFill>
            <a:schemeClr val="bg1">
              <a:lumMod val="85000"/>
            </a:schemeClr>
          </a:solidFill>
        </p:spPr>
        <p:txBody>
          <a:bodyPr/>
          <a:lstStyle>
            <a:lvl1pPr>
              <a:buNone/>
              <a:defRPr/>
            </a:lvl1pPr>
          </a:lstStyle>
          <a:p>
            <a:r>
              <a:rPr lang="en-US" smtClean="0"/>
              <a:t>Drag picture to placeholder or click icon to add</a:t>
            </a:r>
            <a:endParaRPr/>
          </a:p>
        </p:txBody>
      </p:sp>
      <p:sp>
        <p:nvSpPr>
          <p:cNvPr id="4" name="Text Placeholder 3"/>
          <p:cNvSpPr>
            <a:spLocks noGrp="1"/>
          </p:cNvSpPr>
          <p:nvPr>
            <p:ph type="body" sz="half" idx="2"/>
          </p:nvPr>
        </p:nvSpPr>
        <p:spPr>
          <a:xfrm>
            <a:off x="914400" y="4926106"/>
            <a:ext cx="7315200" cy="99060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5/16/17</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7334591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9B575F3-13FF-514A-8522-FF90188FF057}" type="datetimeFigureOut">
              <a:rPr lang="en-US" smtClean="0">
                <a:solidFill>
                  <a:prstClr val="black"/>
                </a:solidFill>
              </a:rPr>
              <a:pPr/>
              <a:t>5/16/17</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6244758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9B575F3-13FF-514A-8522-FF90188FF057}" type="datetimeFigureOut">
              <a:rPr lang="en-US" smtClean="0">
                <a:solidFill>
                  <a:prstClr val="black"/>
                </a:solidFill>
              </a:rPr>
              <a:pPr/>
              <a:t>5/16/17</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42859442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51682" y="450851"/>
            <a:ext cx="846083" cy="5357812"/>
          </a:xfrm>
        </p:spPr>
        <p:txBody>
          <a:bodyPr vert="eaVert" anchor="t" anchorCtr="0"/>
          <a:lstStyle/>
          <a:p>
            <a:r>
              <a:rPr lang="en-US" smtClean="0"/>
              <a:t>Click to edit Master title style</a:t>
            </a:r>
            <a:endParaRPr/>
          </a:p>
        </p:txBody>
      </p:sp>
      <p:sp>
        <p:nvSpPr>
          <p:cNvPr id="3" name="Vertical Text Placeholder 2"/>
          <p:cNvSpPr>
            <a:spLocks noGrp="1"/>
          </p:cNvSpPr>
          <p:nvPr>
            <p:ph type="body" orient="vert" idx="1"/>
          </p:nvPr>
        </p:nvSpPr>
        <p:spPr>
          <a:xfrm>
            <a:off x="914400" y="450851"/>
            <a:ext cx="5943600" cy="5357812"/>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9B575F3-13FF-514A-8522-FF90188FF057}" type="datetimeFigureOut">
              <a:rPr lang="en-US" smtClean="0">
                <a:solidFill>
                  <a:prstClr val="black"/>
                </a:solidFill>
              </a:rPr>
              <a:pPr/>
              <a:t>5/16/17</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697244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Watermark">
    <p:bg>
      <p:bgRef idx="1003">
        <a:schemeClr val="bg2"/>
      </p:bgRef>
    </p:bg>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122215" y="3200400"/>
            <a:ext cx="8021782" cy="2209800"/>
          </a:xfrm>
        </p:spPr>
        <p:txBody>
          <a:bodyPr wrap="none" lIns="0" tIns="0" rIns="0" bIns="0" anchor="ctr" anchorCtr="0">
            <a:noAutofit/>
          </a:bodyPr>
          <a:lstStyle>
            <a:lvl1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US" smtClean="0"/>
              <a:t>Click to edit Master text styles</a:t>
            </a:r>
          </a:p>
        </p:txBody>
      </p:sp>
      <p:sp>
        <p:nvSpPr>
          <p:cNvPr id="2" name="Title 1"/>
          <p:cNvSpPr>
            <a:spLocks noGrp="1"/>
          </p:cNvSpPr>
          <p:nvPr>
            <p:ph type="ctrTitle"/>
          </p:nvPr>
        </p:nvSpPr>
        <p:spPr>
          <a:xfrm>
            <a:off x="3960813" y="3833095"/>
            <a:ext cx="4724400" cy="1209964"/>
          </a:xfrm>
        </p:spPr>
        <p:txBody>
          <a:bodyPr lIns="45720" tIns="0" rIns="45720" bIns="0" anchor="b" anchorCtr="0">
            <a:noAutofit/>
          </a:bodyPr>
          <a:lstStyle>
            <a:lvl1pPr algn="l">
              <a:lnSpc>
                <a:spcPts val="5000"/>
              </a:lnSpc>
              <a:defRPr sz="4600"/>
            </a:lvl1pPr>
          </a:lstStyle>
          <a:p>
            <a:r>
              <a:rPr lang="en-US" smtClean="0"/>
              <a:t>Click to edit Master title style</a:t>
            </a:r>
            <a:endParaRPr dirty="0"/>
          </a:p>
        </p:txBody>
      </p:sp>
      <p:sp>
        <p:nvSpPr>
          <p:cNvPr id="3" name="Subtitle 2"/>
          <p:cNvSpPr>
            <a:spLocks noGrp="1"/>
          </p:cNvSpPr>
          <p:nvPr>
            <p:ph type="subTitle" idx="1"/>
          </p:nvPr>
        </p:nvSpPr>
        <p:spPr>
          <a:xfrm>
            <a:off x="3960813" y="5056909"/>
            <a:ext cx="4724400" cy="1156586"/>
          </a:xfrm>
        </p:spPr>
        <p:txBody>
          <a:bodyPr lIns="91440" tIns="0" rIns="45720" bIns="0">
            <a:normAutofit/>
          </a:bodyPr>
          <a:lstStyle>
            <a:lvl1pPr marL="0" indent="0" algn="l">
              <a:lnSpc>
                <a:spcPts val="2600"/>
              </a:lnSpc>
              <a:spcBef>
                <a:spcPct val="0"/>
              </a:spcBef>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457200" y="6298744"/>
            <a:ext cx="1981200" cy="273050"/>
          </a:xfrm>
        </p:spPr>
        <p:txBody>
          <a:bodyPr/>
          <a:lstStyle>
            <a:lvl1pPr algn="l">
              <a:defRPr sz="1100">
                <a:latin typeface="Rockwell" pitchFamily="18" charset="0"/>
              </a:defRPr>
            </a:lvl1pPr>
          </a:lstStyle>
          <a:p>
            <a:fld id="{B9B575F3-13FF-514A-8522-FF90188FF057}" type="datetimeFigureOut">
              <a:rPr lang="en-US" smtClean="0">
                <a:solidFill>
                  <a:prstClr val="black"/>
                </a:solidFill>
              </a:rPr>
              <a:pPr/>
              <a:t>5/16/17</a:t>
            </a:fld>
            <a:endParaRPr lang="en-US">
              <a:solidFill>
                <a:prstClr val="black"/>
              </a:solidFill>
            </a:endParaRPr>
          </a:p>
        </p:txBody>
      </p:sp>
      <p:sp>
        <p:nvSpPr>
          <p:cNvPr id="5" name="Footer Placeholder 4"/>
          <p:cNvSpPr>
            <a:spLocks noGrp="1"/>
          </p:cNvSpPr>
          <p:nvPr>
            <p:ph type="ftr" sz="quarter" idx="11"/>
          </p:nvPr>
        </p:nvSpPr>
        <p:spPr>
          <a:xfrm>
            <a:off x="3962400" y="6298744"/>
            <a:ext cx="3810000" cy="273050"/>
          </a:xfrm>
        </p:spPr>
        <p:txBody>
          <a:bodyPr/>
          <a:lstStyle>
            <a:lvl1pPr algn="l">
              <a:defRPr/>
            </a:lvl1pPr>
          </a:lstStyle>
          <a:p>
            <a:endParaRPr lang="en-US">
              <a:solidFill>
                <a:prstClr val="black"/>
              </a:solidFill>
            </a:endParaRPr>
          </a:p>
        </p:txBody>
      </p:sp>
      <p:sp>
        <p:nvSpPr>
          <p:cNvPr id="6" name="Slide Number Placeholder 5"/>
          <p:cNvSpPr>
            <a:spLocks noGrp="1"/>
          </p:cNvSpPr>
          <p:nvPr>
            <p:ph type="sldNum" sz="quarter" idx="12"/>
          </p:nvPr>
        </p:nvSpPr>
        <p:spPr>
          <a:xfrm>
            <a:off x="8264856" y="6312392"/>
            <a:ext cx="685800" cy="265089"/>
          </a:xfrm>
        </p:spPr>
        <p:txBody>
          <a:bodyPr/>
          <a:lstStyle>
            <a:lvl1pPr>
              <a:defRPr sz="1100">
                <a:solidFill>
                  <a:schemeClr val="tx1"/>
                </a:solidFill>
                <a:latin typeface="Rockwell" pitchFamily="18" charset="0"/>
              </a:defRPr>
            </a:lvl1pPr>
          </a:lstStyle>
          <a:p>
            <a:fld id="{83060DEB-E2AB-344C-B3D7-73839B35690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799433978"/>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194560"/>
            <a:ext cx="7772400" cy="1362075"/>
          </a:xfrm>
        </p:spPr>
        <p:txBody>
          <a:bodyPr vert="horz" lIns="45720" tIns="0" rIns="45720" bIns="0" rtlCol="0" anchor="b" anchorCtr="0">
            <a:noAutofit/>
          </a:bodyPr>
          <a:lstStyle>
            <a:lvl1pPr algn="l" defTabSz="914400" rtl="0" eaLnBrk="1" latinLnBrk="0" hangingPunct="1">
              <a:lnSpc>
                <a:spcPts val="5000"/>
              </a:lnSpc>
              <a:spcBef>
                <a:spcPct val="0"/>
              </a:spcBef>
              <a:buNone/>
              <a:defRPr sz="4600" b="1" kern="1200" cap="none" baseline="0">
                <a:solidFill>
                  <a:schemeClr val="tx1"/>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457200" y="3557016"/>
            <a:ext cx="7772400" cy="987552"/>
          </a:xfrm>
        </p:spPr>
        <p:txBody>
          <a:bodyPr vert="horz" lIns="91440" tIns="0" rIns="45720" bIns="0" rtlCol="0" anchor="t" anchorCtr="0">
            <a:normAutofit/>
          </a:bodyPr>
          <a:lstStyle>
            <a:lvl1pPr marL="0" indent="0">
              <a:spcBef>
                <a:spcPts val="0"/>
              </a:spcBef>
              <a:buNone/>
              <a:defRPr sz="2200" kern="1200">
                <a:solidFill>
                  <a:schemeClr val="tx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spcBef>
                <a:spcPts val="2000"/>
              </a:spcBef>
              <a:buSzPct val="90000"/>
              <a:buFontTx/>
              <a:buNone/>
            </a:pPr>
            <a:r>
              <a:rPr lang="en-US" smtClean="0"/>
              <a:t>Click to edit Master text styles</a:t>
            </a:r>
          </a:p>
        </p:txBody>
      </p:sp>
      <p:sp>
        <p:nvSpPr>
          <p:cNvPr id="4" name="Date Placeholder 3"/>
          <p:cNvSpPr>
            <a:spLocks noGrp="1"/>
          </p:cNvSpPr>
          <p:nvPr>
            <p:ph type="dt" sz="half" idx="10"/>
          </p:nvPr>
        </p:nvSpPr>
        <p:spPr/>
        <p:txBody>
          <a:bodyPr/>
          <a:lstStyle/>
          <a:p>
            <a:fld id="{B9B575F3-13FF-514A-8522-FF90188FF057}" type="datetimeFigureOut">
              <a:rPr lang="en-US" smtClean="0">
                <a:solidFill>
                  <a:prstClr val="black"/>
                </a:solidFill>
              </a:rPr>
              <a:pPr/>
              <a:t>5/16/17</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1144548307"/>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with Watermark">
    <p:bg>
      <p:bgRef idx="1002">
        <a:schemeClr val="bg2"/>
      </p:bgRef>
    </p:bg>
    <p:spTree>
      <p:nvGrpSpPr>
        <p:cNvPr id="1" name=""/>
        <p:cNvGrpSpPr/>
        <p:nvPr/>
      </p:nvGrpSpPr>
      <p:grpSpPr>
        <a:xfrm>
          <a:off x="0" y="0"/>
          <a:ext cx="0" cy="0"/>
          <a:chOff x="0" y="0"/>
          <a:chExt cx="0" cy="0"/>
        </a:xfrm>
      </p:grpSpPr>
      <p:sp>
        <p:nvSpPr>
          <p:cNvPr id="7" name="Text Placeholder 7"/>
          <p:cNvSpPr>
            <a:spLocks noGrp="1"/>
          </p:cNvSpPr>
          <p:nvPr>
            <p:ph type="body" sz="quarter" idx="13"/>
          </p:nvPr>
        </p:nvSpPr>
        <p:spPr>
          <a:xfrm>
            <a:off x="712693" y="1689847"/>
            <a:ext cx="8431303" cy="2209800"/>
          </a:xfrm>
        </p:spPr>
        <p:txBody>
          <a:bodyPr wrap="none" lIns="0" tIns="0" rIns="0" bIns="0" anchor="ctr" anchorCtr="0">
            <a:noAutofit/>
          </a:bodyPr>
          <a:lstStyle>
            <a:lvl1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US" smtClean="0"/>
              <a:t>Click to edit Master text styles</a:t>
            </a:r>
          </a:p>
        </p:txBody>
      </p:sp>
      <p:sp>
        <p:nvSpPr>
          <p:cNvPr id="2" name="Title 1"/>
          <p:cNvSpPr>
            <a:spLocks noGrp="1"/>
          </p:cNvSpPr>
          <p:nvPr>
            <p:ph type="title"/>
          </p:nvPr>
        </p:nvSpPr>
        <p:spPr>
          <a:xfrm>
            <a:off x="457201" y="2196353"/>
            <a:ext cx="5334000" cy="1362075"/>
          </a:xfrm>
        </p:spPr>
        <p:txBody>
          <a:bodyPr lIns="45720" tIns="0" rIns="45720" bIns="0" anchor="b" anchorCtr="0"/>
          <a:lstStyle>
            <a:lvl1pPr algn="l">
              <a:lnSpc>
                <a:spcPts val="5000"/>
              </a:lnSpc>
              <a:defRPr sz="4600" b="1" cap="none" baseline="0"/>
            </a:lvl1pPr>
          </a:lstStyle>
          <a:p>
            <a:r>
              <a:rPr lang="en-US" smtClean="0"/>
              <a:t>Click to edit Master title style</a:t>
            </a:r>
            <a:endParaRPr/>
          </a:p>
        </p:txBody>
      </p:sp>
      <p:sp>
        <p:nvSpPr>
          <p:cNvPr id="3" name="Text Placeholder 2"/>
          <p:cNvSpPr>
            <a:spLocks noGrp="1"/>
          </p:cNvSpPr>
          <p:nvPr>
            <p:ph type="body" idx="1"/>
          </p:nvPr>
        </p:nvSpPr>
        <p:spPr>
          <a:xfrm>
            <a:off x="457200" y="3560618"/>
            <a:ext cx="5334000" cy="983087"/>
          </a:xfrm>
        </p:spPr>
        <p:txBody>
          <a:bodyPr tIns="0" rIns="45720" bIns="0" anchor="t" anchorCtr="0"/>
          <a:lstStyle>
            <a:lvl1pPr marL="0" indent="0">
              <a:spcBef>
                <a:spcPct val="0"/>
              </a:spcBef>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9B575F3-13FF-514A-8522-FF90188FF057}" type="datetimeFigureOut">
              <a:rPr lang="en-US" smtClean="0">
                <a:solidFill>
                  <a:prstClr val="black"/>
                </a:solidFill>
              </a:rPr>
              <a:pPr/>
              <a:t>5/16/17</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2592091624"/>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with Pictur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52775" y="4069804"/>
            <a:ext cx="5538788" cy="1162050"/>
          </a:xfrm>
        </p:spPr>
        <p:txBody>
          <a:bodyPr tIns="0" bIns="0" anchor="b"/>
          <a:lstStyle>
            <a:lvl1pPr algn="l">
              <a:lnSpc>
                <a:spcPts val="4600"/>
              </a:lnSpc>
              <a:defRPr sz="4600" b="1"/>
            </a:lvl1pPr>
          </a:lstStyle>
          <a:p>
            <a:r>
              <a:rPr lang="en-US" smtClean="0"/>
              <a:t>Click to edit Master title style</a:t>
            </a:r>
            <a:endParaRPr/>
          </a:p>
        </p:txBody>
      </p:sp>
      <p:grpSp>
        <p:nvGrpSpPr>
          <p:cNvPr id="3" name="Group 8"/>
          <p:cNvGrpSpPr/>
          <p:nvPr/>
        </p:nvGrpSpPr>
        <p:grpSpPr>
          <a:xfrm rot="21240000">
            <a:off x="654352" y="445180"/>
            <a:ext cx="5416247" cy="3630168"/>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grpSp>
      <p:sp>
        <p:nvSpPr>
          <p:cNvPr id="12" name="Picture Placeholder 9"/>
          <p:cNvSpPr>
            <a:spLocks noGrp="1"/>
          </p:cNvSpPr>
          <p:nvPr>
            <p:ph type="pic" sz="quarter" idx="15"/>
          </p:nvPr>
        </p:nvSpPr>
        <p:spPr>
          <a:xfrm rot="21240000">
            <a:off x="857677" y="632632"/>
            <a:ext cx="5009597" cy="3255264"/>
          </a:xfrm>
          <a:solidFill>
            <a:schemeClr val="bg1">
              <a:lumMod val="85000"/>
            </a:schemeClr>
          </a:solidFill>
        </p:spPr>
        <p:txBody>
          <a:bodyPr/>
          <a:lstStyle>
            <a:lvl1pPr>
              <a:buNone/>
              <a:defRPr/>
            </a:lvl1pPr>
          </a:lstStyle>
          <a:p>
            <a:r>
              <a:rPr lang="en-US" smtClean="0"/>
              <a:t>Drag picture to placeholder or click icon to add</a:t>
            </a:r>
            <a:endParaRPr/>
          </a:p>
        </p:txBody>
      </p:sp>
      <p:sp>
        <p:nvSpPr>
          <p:cNvPr id="4" name="Text Placeholder 3"/>
          <p:cNvSpPr>
            <a:spLocks noGrp="1"/>
          </p:cNvSpPr>
          <p:nvPr>
            <p:ph type="body" sz="half" idx="2"/>
          </p:nvPr>
        </p:nvSpPr>
        <p:spPr>
          <a:xfrm>
            <a:off x="3158117" y="5230906"/>
            <a:ext cx="5532958" cy="865093"/>
          </a:xfrm>
        </p:spPr>
        <p:txBody>
          <a:bodyPr/>
          <a:lstStyle>
            <a:lvl1pPr marL="0" indent="0">
              <a:spcBef>
                <a:spcPct val="0"/>
              </a:spcBef>
              <a:buNone/>
              <a:defRPr sz="2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5/16/17</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39099522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6482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5/16/17</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1322423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971326"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97367" y="2174875"/>
            <a:ext cx="3566160" cy="3616325"/>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930247"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6514" y="2174875"/>
            <a:ext cx="3566160" cy="3616325"/>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B9B575F3-13FF-514A-8522-FF90188FF057}" type="datetimeFigureOut">
              <a:rPr lang="en-US" smtClean="0">
                <a:solidFill>
                  <a:prstClr val="black"/>
                </a:solidFill>
              </a:rPr>
              <a:pPr/>
              <a:t>5/16/17</a:t>
            </a:fld>
            <a:endParaRPr lang="en-US">
              <a:solidFill>
                <a:prstClr val="black"/>
              </a:solidFill>
            </a:endParaRPr>
          </a:p>
        </p:txBody>
      </p:sp>
      <p:sp>
        <p:nvSpPr>
          <p:cNvPr id="8" name="Footer Placeholder 7"/>
          <p:cNvSpPr>
            <a:spLocks noGrp="1"/>
          </p:cNvSpPr>
          <p:nvPr>
            <p:ph type="ftr" sz="quarter" idx="11"/>
          </p:nvPr>
        </p:nvSpPr>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pic>
        <p:nvPicPr>
          <p:cNvPr id="11" name="Picture 10"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3" name="Picture 12" descr="Comparison-Underline.png"/>
          <p:cNvPicPr>
            <a:picLocks noChangeAspect="1"/>
          </p:cNvPicPr>
          <p:nvPr/>
        </p:nvPicPr>
        <p:blipFill>
          <a:blip r:embed="rId2"/>
          <a:stretch>
            <a:fillRect/>
          </a:stretch>
        </p:blipFill>
        <p:spPr>
          <a:xfrm>
            <a:off x="4915960" y="1897040"/>
            <a:ext cx="3228975" cy="142875"/>
          </a:xfrm>
          <a:prstGeom prst="rect">
            <a:avLst/>
          </a:prstGeom>
        </p:spPr>
      </p:pic>
      <p:pic>
        <p:nvPicPr>
          <p:cNvPr id="12" name="Picture 11"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4" name="Picture 13" descr="Comparison-Underline.png"/>
          <p:cNvPicPr>
            <a:picLocks noChangeAspect="1"/>
          </p:cNvPicPr>
          <p:nvPr/>
        </p:nvPicPr>
        <p:blipFill>
          <a:blip r:embed="rId2"/>
          <a:stretch>
            <a:fillRect/>
          </a:stretch>
        </p:blipFill>
        <p:spPr>
          <a:xfrm>
            <a:off x="4915960" y="1897040"/>
            <a:ext cx="3228975" cy="142875"/>
          </a:xfrm>
          <a:prstGeom prst="rect">
            <a:avLst/>
          </a:prstGeom>
        </p:spPr>
      </p:pic>
    </p:spTree>
    <p:extLst>
      <p:ext uri="{BB962C8B-B14F-4D97-AF65-F5344CB8AC3E}">
        <p14:creationId xmlns:p14="http://schemas.microsoft.com/office/powerpoint/2010/main" val="12968352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8"/>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5/16/17</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
        <p:nvSpPr>
          <p:cNvPr id="8" name="Content Placeholder 2"/>
          <p:cNvSpPr>
            <a:spLocks noGrp="1"/>
          </p:cNvSpPr>
          <p:nvPr>
            <p:ph sz="half" idx="13"/>
          </p:nvPr>
        </p:nvSpPr>
        <p:spPr>
          <a:xfrm>
            <a:off x="914400" y="3870960"/>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1566423310"/>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theme" Target="../theme/theme1.xml"/><Relationship Id="rId22" Type="http://schemas.openxmlformats.org/officeDocument/2006/relationships/image" Target="../media/image6.png"/><Relationship Id="rId23" Type="http://schemas.openxmlformats.org/officeDocument/2006/relationships/image" Target="../media/image7.png"/><Relationship Id="rId24" Type="http://schemas.openxmlformats.org/officeDocument/2006/relationships/image" Target="../media/image8.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503238"/>
            <a:ext cx="7313613" cy="868362"/>
          </a:xfrm>
          <a:prstGeom prst="rect">
            <a:avLst/>
          </a:prstGeom>
        </p:spPr>
        <p:txBody>
          <a:bodyPr vert="horz" lIns="91440" tIns="45720" rIns="91440" bIns="45720" rtlCol="0" anchor="ctr">
            <a:noAutofit/>
          </a:bodyPr>
          <a:lstStyle/>
          <a:p>
            <a:r>
              <a:rPr lang="en-US" smtClean="0"/>
              <a:t>Click to edit Master title style</a:t>
            </a:r>
            <a:endParaRPr/>
          </a:p>
        </p:txBody>
      </p:sp>
      <p:sp>
        <p:nvSpPr>
          <p:cNvPr id="3" name="Text Placeholder 2"/>
          <p:cNvSpPr>
            <a:spLocks noGrp="1"/>
          </p:cNvSpPr>
          <p:nvPr>
            <p:ph type="body" idx="1"/>
          </p:nvPr>
        </p:nvSpPr>
        <p:spPr>
          <a:xfrm>
            <a:off x="914400" y="1735138"/>
            <a:ext cx="7313613" cy="405606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7663438" y="6314461"/>
            <a:ext cx="1295400" cy="265089"/>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fld id="{B9B575F3-13FF-514A-8522-FF90188FF057}" type="datetimeFigureOut">
              <a:rPr lang="en-US" smtClean="0">
                <a:solidFill>
                  <a:prstClr val="black"/>
                </a:solidFill>
              </a:rPr>
              <a:pPr/>
              <a:t>5/16/17</a:t>
            </a:fld>
            <a:endParaRPr lang="en-US">
              <a:solidFill>
                <a:prstClr val="black"/>
              </a:solidFill>
            </a:endParaRPr>
          </a:p>
        </p:txBody>
      </p:sp>
      <p:sp>
        <p:nvSpPr>
          <p:cNvPr id="5" name="Footer Placeholder 4"/>
          <p:cNvSpPr>
            <a:spLocks noGrp="1"/>
          </p:cNvSpPr>
          <p:nvPr>
            <p:ph type="ftr" sz="quarter" idx="3"/>
          </p:nvPr>
        </p:nvSpPr>
        <p:spPr>
          <a:xfrm>
            <a:off x="3942607" y="6305797"/>
            <a:ext cx="3717967" cy="259278"/>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endParaRPr lang="en-US">
              <a:solidFill>
                <a:prstClr val="black"/>
              </a:solidFill>
            </a:endParaRPr>
          </a:p>
        </p:txBody>
      </p:sp>
      <p:sp>
        <p:nvSpPr>
          <p:cNvPr id="6" name="Slide Number Placeholder 5"/>
          <p:cNvSpPr>
            <a:spLocks noGrp="1"/>
          </p:cNvSpPr>
          <p:nvPr>
            <p:ph type="sldNum" sz="quarter" idx="4"/>
          </p:nvPr>
        </p:nvSpPr>
        <p:spPr>
          <a:xfrm>
            <a:off x="7521388" y="5476097"/>
            <a:ext cx="1483056" cy="851848"/>
          </a:xfrm>
          <a:prstGeom prst="rect">
            <a:avLst/>
          </a:prstGeom>
        </p:spPr>
        <p:txBody>
          <a:bodyPr vert="horz" lIns="91440" tIns="45720" rIns="91440" bIns="45720" rtlCol="0" anchor="ctr"/>
          <a:lstStyle>
            <a:lvl1pPr algn="r">
              <a:defRPr sz="8200">
                <a:gradFill>
                  <a:gsLst>
                    <a:gs pos="0">
                      <a:schemeClr val="tx1">
                        <a:alpha val="10000"/>
                      </a:schemeClr>
                    </a:gs>
                    <a:gs pos="100000">
                      <a:schemeClr val="tx1">
                        <a:alpha val="10000"/>
                      </a:schemeClr>
                    </a:gs>
                  </a:gsLst>
                  <a:lin ang="5400000" scaled="0"/>
                </a:gradFill>
                <a:latin typeface="Impact" pitchFamily="34" charset="0"/>
              </a:defRPr>
            </a:lvl1p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26032079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ctr" defTabSz="914400" rtl="0" eaLnBrk="1" latinLnBrk="0" hangingPunct="1">
        <a:spcBef>
          <a:spcPct val="0"/>
        </a:spcBef>
        <a:buNone/>
        <a:defRPr sz="4600" kern="1200">
          <a:solidFill>
            <a:schemeClr val="tx1"/>
          </a:solidFill>
          <a:latin typeface="+mj-lt"/>
          <a:ea typeface="+mj-ea"/>
          <a:cs typeface="+mj-cs"/>
        </a:defRPr>
      </a:lvl1pPr>
    </p:titleStyle>
    <p:bodyStyle>
      <a:lvl1pPr marL="463550" indent="-463550" algn="l" defTabSz="914400" rtl="0" eaLnBrk="1" latinLnBrk="0" hangingPunct="1">
        <a:spcBef>
          <a:spcPts val="2000"/>
        </a:spcBef>
        <a:buSzPct val="90000"/>
        <a:buFontTx/>
        <a:buBlip>
          <a:blip r:embed="rId22"/>
        </a:buBlip>
        <a:defRPr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23"/>
        </a:buBlip>
        <a:defRPr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24"/>
        </a:buBlip>
        <a:defRPr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5pPr>
      <a:lvl6pPr marL="229076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24"/>
        </a:buBlip>
        <a:defRPr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23"/>
        </a:buBlip>
        <a:defRPr lang="en-US" sz="1800" kern="1200" dirty="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2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2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24.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4" Type="http://schemas.openxmlformats.org/officeDocument/2006/relationships/image" Target="../media/image26.jpeg"/><Relationship Id="rId1" Type="http://schemas.openxmlformats.org/officeDocument/2006/relationships/slideLayout" Target="../slideLayouts/slideLayout1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27.jpg"/></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4" Type="http://schemas.openxmlformats.org/officeDocument/2006/relationships/image" Target="../media/image29.jpg"/><Relationship Id="rId1" Type="http://schemas.openxmlformats.org/officeDocument/2006/relationships/slideLayout" Target="../slideLayouts/slideLayout1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3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31.g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32.jpg"/></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png"/><Relationship Id="rId1" Type="http://schemas.openxmlformats.org/officeDocument/2006/relationships/slideLayout" Target="../slideLayouts/slideLayout1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g"/><Relationship Id="rId4" Type="http://schemas.openxmlformats.org/officeDocument/2006/relationships/image" Target="../media/image36.jpg"/><Relationship Id="rId1" Type="http://schemas.openxmlformats.org/officeDocument/2006/relationships/slideLayout" Target="../slideLayouts/slideLayout1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7.jpg"/><Relationship Id="rId3" Type="http://schemas.openxmlformats.org/officeDocument/2006/relationships/image" Target="../media/image38.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39.jpg"/></Relationships>
</file>

<file path=ppt/slides/_rels/slide27.xml.rels><?xml version="1.0" encoding="UTF-8" standalone="yes"?>
<Relationships xmlns="http://schemas.openxmlformats.org/package/2006/relationships"><Relationship Id="rId3" Type="http://schemas.openxmlformats.org/officeDocument/2006/relationships/image" Target="../media/image40.jpg"/><Relationship Id="rId4" Type="http://schemas.openxmlformats.org/officeDocument/2006/relationships/image" Target="../media/image41.jpg"/><Relationship Id="rId5"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g"/><Relationship Id="rId4" Type="http://schemas.openxmlformats.org/officeDocument/2006/relationships/image" Target="../media/image44.jpg"/><Relationship Id="rId1" Type="http://schemas.openxmlformats.org/officeDocument/2006/relationships/slideLayout" Target="../slideLayouts/slideLayout13.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g"/><Relationship Id="rId1" Type="http://schemas.openxmlformats.org/officeDocument/2006/relationships/slideLayout" Target="../slideLayouts/slideLayout13.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jpg"/><Relationship Id="rId1" Type="http://schemas.openxmlformats.org/officeDocument/2006/relationships/slideLayout" Target="../slideLayouts/slideLayout13.xml"/><Relationship Id="rId2"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 Id="rId3" Type="http://schemas.openxmlformats.org/officeDocument/2006/relationships/image" Target="../media/image49.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 Id="rId3" Type="http://schemas.openxmlformats.org/officeDocument/2006/relationships/image" Target="../media/image50.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1.jpg"/><Relationship Id="rId3" Type="http://schemas.openxmlformats.org/officeDocument/2006/relationships/image" Target="../media/image52.jpg"/></Relationships>
</file>

<file path=ppt/slides/_rels/slide35.xml.rels><?xml version="1.0" encoding="UTF-8" standalone="yes"?>
<Relationships xmlns="http://schemas.openxmlformats.org/package/2006/relationships"><Relationship Id="rId3" Type="http://schemas.openxmlformats.org/officeDocument/2006/relationships/image" Target="../media/image53.jpg"/><Relationship Id="rId4" Type="http://schemas.openxmlformats.org/officeDocument/2006/relationships/image" Target="../media/image54.tiff"/><Relationship Id="rId1" Type="http://schemas.openxmlformats.org/officeDocument/2006/relationships/slideLayout" Target="../slideLayouts/slideLayout13.xml"/><Relationship Id="rId2" Type="http://schemas.openxmlformats.org/officeDocument/2006/relationships/notesSlide" Target="../notesSlides/notesSlide33.xml"/></Relationships>
</file>

<file path=ppt/slides/_rels/slide36.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6.jpg"/><Relationship Id="rId1" Type="http://schemas.openxmlformats.org/officeDocument/2006/relationships/slideLayout" Target="../slideLayouts/slideLayout13.xml"/><Relationship Id="rId2" Type="http://schemas.openxmlformats.org/officeDocument/2006/relationships/notesSlide" Target="../notesSlides/notesSlide3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5.xml"/><Relationship Id="rId3" Type="http://schemas.openxmlformats.org/officeDocument/2006/relationships/image" Target="../media/image57.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8.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6.xml"/><Relationship Id="rId3" Type="http://schemas.openxmlformats.org/officeDocument/2006/relationships/image" Target="../media/image5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0.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7.xml"/><Relationship Id="rId3" Type="http://schemas.openxmlformats.org/officeDocument/2006/relationships/image" Target="../media/image61.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2.png"/><Relationship Id="rId3" Type="http://schemas.openxmlformats.org/officeDocument/2006/relationships/image" Target="../media/image63.jpg"/></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jpeg"/><Relationship Id="rId5" Type="http://schemas.openxmlformats.org/officeDocument/2006/relationships/image" Target="../media/image66.jpg"/><Relationship Id="rId1" Type="http://schemas.openxmlformats.org/officeDocument/2006/relationships/slideLayout" Target="../slideLayouts/slideLayout13.xml"/><Relationship Id="rId2" Type="http://schemas.openxmlformats.org/officeDocument/2006/relationships/notesSlide" Target="../notesSlides/notesSlide3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9.xml"/><Relationship Id="rId3" Type="http://schemas.openxmlformats.org/officeDocument/2006/relationships/image" Target="../media/image67.jpg"/></Relationships>
</file>

<file path=ppt/slides/_rels/slide45.xml.rels><?xml version="1.0" encoding="UTF-8" standalone="yes"?>
<Relationships xmlns="http://schemas.openxmlformats.org/package/2006/relationships"><Relationship Id="rId3" Type="http://schemas.openxmlformats.org/officeDocument/2006/relationships/image" Target="../media/image68.jpg"/><Relationship Id="rId4" Type="http://schemas.openxmlformats.org/officeDocument/2006/relationships/image" Target="../media/image69.jpg"/><Relationship Id="rId5" Type="http://schemas.openxmlformats.org/officeDocument/2006/relationships/image" Target="../media/image70.jpg"/><Relationship Id="rId1" Type="http://schemas.openxmlformats.org/officeDocument/2006/relationships/slideLayout" Target="../slideLayouts/slideLayout13.xml"/><Relationship Id="rId2" Type="http://schemas.openxmlformats.org/officeDocument/2006/relationships/notesSlide" Target="../notesSlides/notesSlide4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1.xml"/><Relationship Id="rId3" Type="http://schemas.openxmlformats.org/officeDocument/2006/relationships/image" Target="../media/image71.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2.xml"/><Relationship Id="rId3" Type="http://schemas.openxmlformats.org/officeDocument/2006/relationships/image" Target="../media/image72.gif"/></Relationships>
</file>

<file path=ppt/slides/_rels/slide48.xml.rels><?xml version="1.0" encoding="UTF-8" standalone="yes"?>
<Relationships xmlns="http://schemas.openxmlformats.org/package/2006/relationships"><Relationship Id="rId3" Type="http://schemas.openxmlformats.org/officeDocument/2006/relationships/image" Target="../media/image73.jpg"/><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image" Target="../media/image76.jpg"/><Relationship Id="rId1" Type="http://schemas.openxmlformats.org/officeDocument/2006/relationships/slideLayout" Target="../slideLayouts/slideLayout13.xml"/><Relationship Id="rId2" Type="http://schemas.openxmlformats.org/officeDocument/2006/relationships/notesSlide" Target="../notesSlides/notesSlide43.xml"/></Relationships>
</file>

<file path=ppt/slides/_rels/slide49.xml.rels><?xml version="1.0" encoding="UTF-8" standalone="yes"?>
<Relationships xmlns="http://schemas.openxmlformats.org/package/2006/relationships"><Relationship Id="rId3" Type="http://schemas.openxmlformats.org/officeDocument/2006/relationships/image" Target="../media/image78.jpg"/><Relationship Id="rId4" Type="http://schemas.openxmlformats.org/officeDocument/2006/relationships/image" Target="../media/image79.png"/><Relationship Id="rId1" Type="http://schemas.openxmlformats.org/officeDocument/2006/relationships/slideLayout" Target="../slideLayouts/slideLayout7.xml"/><Relationship Id="rId2" Type="http://schemas.openxmlformats.org/officeDocument/2006/relationships/image" Target="../media/image77.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 Id="rId3" Type="http://schemas.openxmlformats.org/officeDocument/2006/relationships/image" Target="../media/image80.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5.xml"/></Relationships>
</file>

<file path=ppt/slides/_rels/slide52.xml.rels><?xml version="1.0" encoding="UTF-8" standalone="yes"?>
<Relationships xmlns="http://schemas.openxmlformats.org/package/2006/relationships"><Relationship Id="rId3" Type="http://schemas.openxmlformats.org/officeDocument/2006/relationships/image" Target="../media/image81.jpg"/><Relationship Id="rId4" Type="http://schemas.openxmlformats.org/officeDocument/2006/relationships/image" Target="../media/image82.jpg"/><Relationship Id="rId1" Type="http://schemas.openxmlformats.org/officeDocument/2006/relationships/slideLayout" Target="../slideLayouts/slideLayout13.xml"/><Relationship Id="rId2" Type="http://schemas.openxmlformats.org/officeDocument/2006/relationships/notesSlide" Target="../notesSlides/notesSlide46.xml"/></Relationships>
</file>

<file path=ppt/slides/_rels/slide53.xml.rels><?xml version="1.0" encoding="UTF-8" standalone="yes"?>
<Relationships xmlns="http://schemas.openxmlformats.org/package/2006/relationships"><Relationship Id="rId3" Type="http://schemas.openxmlformats.org/officeDocument/2006/relationships/image" Target="../media/image83.jpg"/><Relationship Id="rId4" Type="http://schemas.openxmlformats.org/officeDocument/2006/relationships/image" Target="../media/image84.jpeg"/><Relationship Id="rId1" Type="http://schemas.openxmlformats.org/officeDocument/2006/relationships/slideLayout" Target="../slideLayouts/slideLayout13.xml"/><Relationship Id="rId2" Type="http://schemas.openxmlformats.org/officeDocument/2006/relationships/notesSlide" Target="../notesSlides/notesSlide4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8.xml"/><Relationship Id="rId3" Type="http://schemas.openxmlformats.org/officeDocument/2006/relationships/image" Target="../media/image8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6.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9.xml"/><Relationship Id="rId3" Type="http://schemas.openxmlformats.org/officeDocument/2006/relationships/image" Target="../media/image87.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0.xml"/><Relationship Id="rId3" Type="http://schemas.openxmlformats.org/officeDocument/2006/relationships/image" Target="../media/image88.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9.jpg"/></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image" Target="../media/image15.jpg"/><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1.xml"/><Relationship Id="rId3" Type="http://schemas.openxmlformats.org/officeDocument/2006/relationships/image" Target="../media/image90.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2.xml"/><Relationship Id="rId3" Type="http://schemas.openxmlformats.org/officeDocument/2006/relationships/image" Target="../media/image91.jpg"/></Relationships>
</file>

<file path=ppt/slides/_rels/slide62.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93.png"/><Relationship Id="rId1" Type="http://schemas.openxmlformats.org/officeDocument/2006/relationships/slideLayout" Target="../slideLayouts/slideLayout13.xml"/><Relationship Id="rId2" Type="http://schemas.openxmlformats.org/officeDocument/2006/relationships/notesSlide" Target="../notesSlides/notesSlide5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4.xml"/><Relationship Id="rId3" Type="http://schemas.openxmlformats.org/officeDocument/2006/relationships/image" Target="../media/image94.png"/></Relationships>
</file>

<file path=ppt/slides/_rels/slide64.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image" Target="../media/image96.png"/><Relationship Id="rId1" Type="http://schemas.openxmlformats.org/officeDocument/2006/relationships/slideLayout" Target="../slideLayouts/slideLayout13.xml"/><Relationship Id="rId2" Type="http://schemas.openxmlformats.org/officeDocument/2006/relationships/notesSlide" Target="../notesSlides/notesSlide5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6.xml"/><Relationship Id="rId3" Type="http://schemas.openxmlformats.org/officeDocument/2006/relationships/image" Target="../media/image97.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7.xml"/><Relationship Id="rId3" Type="http://schemas.openxmlformats.org/officeDocument/2006/relationships/image" Target="../media/image98.gi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8.xml"/><Relationship Id="rId3" Type="http://schemas.openxmlformats.org/officeDocument/2006/relationships/image" Target="../media/image99.jpg"/></Relationships>
</file>

<file path=ppt/slides/_rels/slide68.xml.rels><?xml version="1.0" encoding="UTF-8" standalone="yes"?>
<Relationships xmlns="http://schemas.openxmlformats.org/package/2006/relationships"><Relationship Id="rId3" Type="http://schemas.openxmlformats.org/officeDocument/2006/relationships/image" Target="../media/image100.jpg"/><Relationship Id="rId4" Type="http://schemas.openxmlformats.org/officeDocument/2006/relationships/image" Target="../media/image101.jpg"/><Relationship Id="rId1" Type="http://schemas.openxmlformats.org/officeDocument/2006/relationships/slideLayout" Target="../slideLayouts/slideLayout13.xml"/><Relationship Id="rId2" Type="http://schemas.openxmlformats.org/officeDocument/2006/relationships/notesSlide" Target="../notesSlides/notesSlide5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0.xml"/><Relationship Id="rId3" Type="http://schemas.openxmlformats.org/officeDocument/2006/relationships/image" Target="../media/image10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16.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1.xml"/><Relationship Id="rId3" Type="http://schemas.openxmlformats.org/officeDocument/2006/relationships/image" Target="../media/image103.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4.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5.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3.xml"/><Relationship Id="rId3" Type="http://schemas.openxmlformats.org/officeDocument/2006/relationships/image" Target="../media/image106.jpg"/></Relationships>
</file>

<file path=ppt/slides/_rels/slide75.xml.rels><?xml version="1.0" encoding="UTF-8" standalone="yes"?>
<Relationships xmlns="http://schemas.openxmlformats.org/package/2006/relationships"><Relationship Id="rId3" Type="http://schemas.openxmlformats.org/officeDocument/2006/relationships/image" Target="../media/image107.jpeg"/><Relationship Id="rId4" Type="http://schemas.openxmlformats.org/officeDocument/2006/relationships/image" Target="../media/image28.jpg"/><Relationship Id="rId5" Type="http://schemas.openxmlformats.org/officeDocument/2006/relationships/image" Target="../media/image108.png"/><Relationship Id="rId6" Type="http://schemas.openxmlformats.org/officeDocument/2006/relationships/image" Target="../media/image34.png"/><Relationship Id="rId7" Type="http://schemas.openxmlformats.org/officeDocument/2006/relationships/image" Target="../media/image109.jpg"/><Relationship Id="rId8" Type="http://schemas.openxmlformats.org/officeDocument/2006/relationships/image" Target="../media/image110.jpg"/><Relationship Id="rId9" Type="http://schemas.openxmlformats.org/officeDocument/2006/relationships/image" Target="../media/image111.jpg"/><Relationship Id="rId1" Type="http://schemas.openxmlformats.org/officeDocument/2006/relationships/slideLayout" Target="../slideLayouts/slideLayout13.xml"/><Relationship Id="rId2" Type="http://schemas.openxmlformats.org/officeDocument/2006/relationships/notesSlide" Target="../notesSlides/notesSlide64.xml"/></Relationships>
</file>

<file path=ppt/slides/_rels/slide76.xml.rels><?xml version="1.0" encoding="UTF-8" standalone="yes"?>
<Relationships xmlns="http://schemas.openxmlformats.org/package/2006/relationships"><Relationship Id="rId3" Type="http://schemas.openxmlformats.org/officeDocument/2006/relationships/image" Target="../media/image107.jpeg"/><Relationship Id="rId4" Type="http://schemas.openxmlformats.org/officeDocument/2006/relationships/image" Target="../media/image28.jpg"/><Relationship Id="rId5" Type="http://schemas.openxmlformats.org/officeDocument/2006/relationships/image" Target="../media/image113.jpg"/><Relationship Id="rId1" Type="http://schemas.openxmlformats.org/officeDocument/2006/relationships/slideLayout" Target="../slideLayouts/slideLayout13.xml"/><Relationship Id="rId2" Type="http://schemas.openxmlformats.org/officeDocument/2006/relationships/image" Target="../media/image11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17.jpg"/></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jpg"/><Relationship Id="rId5" Type="http://schemas.openxmlformats.org/officeDocument/2006/relationships/image" Target="../media/image20.pn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63704" y="2632774"/>
            <a:ext cx="6292101" cy="1802271"/>
          </a:xfrm>
        </p:spPr>
        <p:txBody>
          <a:bodyPr/>
          <a:lstStyle/>
          <a:p>
            <a:r>
              <a:rPr lang="en-US" dirty="0" smtClean="0"/>
              <a:t>Jane Austen and the </a:t>
            </a:r>
            <a:br>
              <a:rPr lang="en-US" dirty="0" smtClean="0"/>
            </a:br>
            <a:r>
              <a:rPr lang="en-US" dirty="0" smtClean="0"/>
              <a:t>Art of Fashion</a:t>
            </a:r>
            <a:endParaRPr lang="en-US" dirty="0"/>
          </a:p>
        </p:txBody>
      </p:sp>
      <p:sp>
        <p:nvSpPr>
          <p:cNvPr id="3" name="Subtitle 2"/>
          <p:cNvSpPr>
            <a:spLocks noGrp="1"/>
          </p:cNvSpPr>
          <p:nvPr>
            <p:ph type="subTitle" idx="1"/>
          </p:nvPr>
        </p:nvSpPr>
        <p:spPr>
          <a:xfrm>
            <a:off x="2209800" y="5056632"/>
            <a:ext cx="6097516" cy="1174088"/>
          </a:xfrm>
        </p:spPr>
        <p:txBody>
          <a:bodyPr/>
          <a:lstStyle/>
          <a:p>
            <a:pPr algn="r"/>
            <a:r>
              <a:rPr lang="en-US" dirty="0" smtClean="0"/>
              <a:t>Hope Greenberg</a:t>
            </a:r>
            <a:endParaRPr lang="en-US" dirty="0"/>
          </a:p>
        </p:txBody>
      </p:sp>
    </p:spTree>
    <p:extLst>
      <p:ext uri="{BB962C8B-B14F-4D97-AF65-F5344CB8AC3E}">
        <p14:creationId xmlns:p14="http://schemas.microsoft.com/office/powerpoint/2010/main" val="5643255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0100" y="0"/>
            <a:ext cx="4983728" cy="6858000"/>
          </a:xfrm>
          <a:prstGeom prst="rect">
            <a:avLst/>
          </a:prstGeom>
        </p:spPr>
      </p:pic>
    </p:spTree>
    <p:extLst>
      <p:ext uri="{BB962C8B-B14F-4D97-AF65-F5344CB8AC3E}">
        <p14:creationId xmlns:p14="http://schemas.microsoft.com/office/powerpoint/2010/main" val="7266894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 y="0"/>
            <a:ext cx="8589645" cy="6858000"/>
          </a:xfrm>
          <a:prstGeom prst="rect">
            <a:avLst/>
          </a:prstGeom>
        </p:spPr>
      </p:pic>
    </p:spTree>
    <p:extLst>
      <p:ext uri="{BB962C8B-B14F-4D97-AF65-F5344CB8AC3E}">
        <p14:creationId xmlns:p14="http://schemas.microsoft.com/office/powerpoint/2010/main" val="7303377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668173" y="5903095"/>
            <a:ext cx="7688426" cy="461665"/>
          </a:xfrm>
          <a:prstGeom prst="rect">
            <a:avLst/>
          </a:prstGeom>
          <a:noFill/>
        </p:spPr>
        <p:txBody>
          <a:bodyPr wrap="square" rtlCol="0">
            <a:spAutoFit/>
          </a:bodyPr>
          <a:lstStyle/>
          <a:p>
            <a:r>
              <a:rPr lang="en-US" sz="2400" i="1" dirty="0" smtClean="0"/>
              <a:t>La Belle Assemblée</a:t>
            </a:r>
            <a:r>
              <a:rPr lang="en-US" sz="2400" dirty="0" smtClean="0"/>
              <a:t>,  October, 1808</a:t>
            </a:r>
            <a:endParaRPr lang="en-US" sz="2400" i="1"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348" y="1665324"/>
            <a:ext cx="5423285" cy="4116685"/>
          </a:xfrm>
          <a:prstGeom prst="rect">
            <a:avLst/>
          </a:prstGeom>
        </p:spPr>
      </p:pic>
      <p:sp>
        <p:nvSpPr>
          <p:cNvPr id="6" name="Rectangular Callout 5"/>
          <p:cNvSpPr/>
          <p:nvPr/>
        </p:nvSpPr>
        <p:spPr>
          <a:xfrm>
            <a:off x="5275424" y="3723666"/>
            <a:ext cx="3543301" cy="1873389"/>
          </a:xfrm>
          <a:prstGeom prst="wedgeRectCallout">
            <a:avLst>
              <a:gd name="adj1" fmla="val -70741"/>
              <a:gd name="adj2" fmla="val -52010"/>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5618324" y="3844752"/>
            <a:ext cx="2857500" cy="1631216"/>
          </a:xfrm>
          <a:prstGeom prst="rect">
            <a:avLst/>
          </a:prstGeom>
          <a:noFill/>
        </p:spPr>
        <p:txBody>
          <a:bodyPr wrap="square" rtlCol="0">
            <a:spAutoFit/>
          </a:bodyPr>
          <a:lstStyle/>
          <a:p>
            <a:r>
              <a:rPr lang="en-US" sz="2000" dirty="0"/>
              <a:t>“Pelisses, which are alternately formed of velvet or </a:t>
            </a:r>
            <a:r>
              <a:rPr lang="en-US" sz="2000" dirty="0" err="1"/>
              <a:t>sarsnet</a:t>
            </a:r>
            <a:r>
              <a:rPr lang="en-US" sz="2000" dirty="0"/>
              <a:t>, admit also of much variety in the constructions</a:t>
            </a:r>
            <a:r>
              <a:rPr lang="en-US" sz="2000" dirty="0" smtClean="0"/>
              <a:t>.”</a:t>
            </a:r>
            <a:endParaRPr lang="en-US" sz="2000" dirty="0"/>
          </a:p>
        </p:txBody>
      </p:sp>
      <p:sp>
        <p:nvSpPr>
          <p:cNvPr id="9" name="TextBox 8"/>
          <p:cNvSpPr txBox="1"/>
          <p:nvPr/>
        </p:nvSpPr>
        <p:spPr>
          <a:xfrm>
            <a:off x="608560" y="287554"/>
            <a:ext cx="7807651" cy="1231106"/>
          </a:xfrm>
          <a:prstGeom prst="rect">
            <a:avLst/>
          </a:prstGeom>
          <a:noFill/>
        </p:spPr>
        <p:txBody>
          <a:bodyPr wrap="square" rtlCol="0">
            <a:spAutoFit/>
          </a:bodyPr>
          <a:lstStyle/>
          <a:p>
            <a:r>
              <a:rPr lang="en-US" dirty="0"/>
              <a:t>13 October </a:t>
            </a:r>
            <a:r>
              <a:rPr lang="en-US" dirty="0" smtClean="0"/>
              <a:t>1808</a:t>
            </a:r>
          </a:p>
          <a:p>
            <a:r>
              <a:rPr lang="en-US" sz="2800" dirty="0" smtClean="0"/>
              <a:t>“We must turn our black pelisses into new, for Velvet is to be very much worn this winter.”</a:t>
            </a:r>
            <a:endParaRPr lang="en-US" sz="2800" dirty="0"/>
          </a:p>
        </p:txBody>
      </p:sp>
    </p:spTree>
    <p:extLst>
      <p:ext uri="{BB962C8B-B14F-4D97-AF65-F5344CB8AC3E}">
        <p14:creationId xmlns:p14="http://schemas.microsoft.com/office/powerpoint/2010/main" val="20443825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787401" y="241300"/>
            <a:ext cx="7688426" cy="461665"/>
          </a:xfrm>
          <a:prstGeom prst="rect">
            <a:avLst/>
          </a:prstGeom>
          <a:noFill/>
        </p:spPr>
        <p:txBody>
          <a:bodyPr wrap="square" rtlCol="0">
            <a:spAutoFit/>
          </a:bodyPr>
          <a:lstStyle/>
          <a:p>
            <a:pPr algn="ctr"/>
            <a:r>
              <a:rPr lang="en-US" sz="2400" dirty="0"/>
              <a:t>“Scissor </a:t>
            </a:r>
            <a:r>
              <a:rPr lang="en-US" sz="2400" dirty="0" smtClean="0"/>
              <a:t>edited” from October 1808 </a:t>
            </a:r>
            <a:r>
              <a:rPr lang="en-US" sz="2400" i="1" dirty="0" smtClean="0"/>
              <a:t>La Belle Assemblée</a:t>
            </a:r>
            <a:r>
              <a:rPr lang="en-US" sz="2400" dirty="0" smtClean="0"/>
              <a:t> </a:t>
            </a:r>
            <a:endParaRPr lang="en-US" sz="2400" dirty="0"/>
          </a:p>
        </p:txBody>
      </p:sp>
      <p:sp>
        <p:nvSpPr>
          <p:cNvPr id="2" name="Rectangle 1"/>
          <p:cNvSpPr/>
          <p:nvPr/>
        </p:nvSpPr>
        <p:spPr>
          <a:xfrm>
            <a:off x="381001" y="1104901"/>
            <a:ext cx="8382000" cy="5663089"/>
          </a:xfrm>
          <a:prstGeom prst="rect">
            <a:avLst/>
          </a:prstGeom>
        </p:spPr>
        <p:txBody>
          <a:bodyPr wrap="square">
            <a:spAutoFit/>
          </a:bodyPr>
          <a:lstStyle/>
          <a:p>
            <a:pPr>
              <a:spcAft>
                <a:spcPts val="1200"/>
              </a:spcAft>
            </a:pPr>
            <a:r>
              <a:rPr lang="en-US" sz="2400" b="1" i="1" dirty="0">
                <a:latin typeface="Arial" charset="0"/>
              </a:rPr>
              <a:t>The Morning Chronicle</a:t>
            </a:r>
            <a:r>
              <a:rPr lang="en-US" sz="2400" dirty="0">
                <a:latin typeface="Arial" charset="0"/>
              </a:rPr>
              <a:t> (London, England), Tuesday, November 1, 1808</a:t>
            </a:r>
          </a:p>
          <a:p>
            <a:pPr>
              <a:spcAft>
                <a:spcPts val="1200"/>
              </a:spcAft>
            </a:pPr>
            <a:r>
              <a:rPr lang="en-US" sz="2400" b="1" i="1" dirty="0">
                <a:latin typeface="Arial" charset="0"/>
              </a:rPr>
              <a:t>The Leeds Mercury</a:t>
            </a:r>
            <a:r>
              <a:rPr lang="en-US" sz="2400" dirty="0">
                <a:latin typeface="Arial" charset="0"/>
              </a:rPr>
              <a:t> (Leeds, England), Saturday, November 5, 1808</a:t>
            </a:r>
          </a:p>
          <a:p>
            <a:pPr>
              <a:spcAft>
                <a:spcPts val="1200"/>
              </a:spcAft>
            </a:pPr>
            <a:r>
              <a:rPr lang="en-US" sz="2400" b="1" i="1" dirty="0">
                <a:latin typeface="Arial" charset="0"/>
              </a:rPr>
              <a:t>Jackson's Oxford Journal</a:t>
            </a:r>
            <a:r>
              <a:rPr lang="en-US" sz="2400" dirty="0">
                <a:latin typeface="Arial" charset="0"/>
              </a:rPr>
              <a:t> (Oxford, England), Saturday, November 5, 1808</a:t>
            </a:r>
          </a:p>
          <a:p>
            <a:pPr>
              <a:spcAft>
                <a:spcPts val="1200"/>
              </a:spcAft>
            </a:pPr>
            <a:r>
              <a:rPr lang="en-US" sz="2400" b="1" i="1" dirty="0">
                <a:latin typeface="Arial" charset="0"/>
              </a:rPr>
              <a:t>The Examiner</a:t>
            </a:r>
            <a:r>
              <a:rPr lang="en-US" sz="2400" dirty="0">
                <a:latin typeface="Arial" charset="0"/>
              </a:rPr>
              <a:t> (London, England), Sunday, November 6, 1808</a:t>
            </a:r>
          </a:p>
          <a:p>
            <a:pPr>
              <a:spcAft>
                <a:spcPts val="1200"/>
              </a:spcAft>
            </a:pPr>
            <a:r>
              <a:rPr lang="en-US" sz="2400" b="1" i="1" dirty="0" err="1">
                <a:latin typeface="Arial" charset="0"/>
                <a:ea typeface="Arial" charset="0"/>
                <a:cs typeface="Arial" charset="0"/>
              </a:rPr>
              <a:t>Trewman's</a:t>
            </a:r>
            <a:r>
              <a:rPr lang="en-US" sz="2400" b="1" i="1" dirty="0">
                <a:latin typeface="Arial" charset="0"/>
                <a:ea typeface="Arial" charset="0"/>
                <a:cs typeface="Arial" charset="0"/>
              </a:rPr>
              <a:t> Exeter Flying Post or Plymouth and Cornish Advertiser</a:t>
            </a:r>
            <a:r>
              <a:rPr lang="en-US" sz="2400" dirty="0">
                <a:latin typeface="Arial" charset="0"/>
                <a:ea typeface="Arial" charset="0"/>
                <a:cs typeface="Arial" charset="0"/>
              </a:rPr>
              <a:t> (Exeter, England), Thursday, November 10, 1808; Issue 2322</a:t>
            </a:r>
          </a:p>
          <a:p>
            <a:r>
              <a:rPr lang="en-US" sz="2400" b="1" i="1" dirty="0">
                <a:latin typeface="Arial" charset="0"/>
              </a:rPr>
              <a:t>The Derby Mercury</a:t>
            </a:r>
            <a:r>
              <a:rPr lang="en-US" sz="2400" dirty="0">
                <a:latin typeface="Arial" charset="0"/>
              </a:rPr>
              <a:t> (Derby, England), Thursday, November 10, 1808; Issue 3990</a:t>
            </a:r>
            <a:endParaRPr lang="en-US" sz="2400" dirty="0">
              <a:effectLst/>
              <a:latin typeface="Arial" charset="0"/>
            </a:endParaRPr>
          </a:p>
        </p:txBody>
      </p:sp>
    </p:spTree>
    <p:extLst>
      <p:ext uri="{BB962C8B-B14F-4D97-AF65-F5344CB8AC3E}">
        <p14:creationId xmlns:p14="http://schemas.microsoft.com/office/powerpoint/2010/main" val="8422910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5750" y="514350"/>
            <a:ext cx="8629650" cy="769441"/>
          </a:xfrm>
          <a:prstGeom prst="rect">
            <a:avLst/>
          </a:prstGeom>
          <a:noFill/>
        </p:spPr>
        <p:txBody>
          <a:bodyPr wrap="square" rtlCol="0">
            <a:spAutoFit/>
          </a:bodyPr>
          <a:lstStyle/>
          <a:p>
            <a:pPr algn="ctr"/>
            <a:r>
              <a:rPr lang="en-US" sz="4400" dirty="0" smtClean="0"/>
              <a:t>Interwoven Threads</a:t>
            </a:r>
            <a:endParaRPr lang="en-US" sz="4400" dirty="0"/>
          </a:p>
        </p:txBody>
      </p:sp>
      <p:sp>
        <p:nvSpPr>
          <p:cNvPr id="4" name="TextBox 3"/>
          <p:cNvSpPr txBox="1"/>
          <p:nvPr/>
        </p:nvSpPr>
        <p:spPr>
          <a:xfrm>
            <a:off x="437299" y="1918395"/>
            <a:ext cx="3770776" cy="1815882"/>
          </a:xfrm>
          <a:prstGeom prst="rect">
            <a:avLst/>
          </a:prstGeom>
          <a:noFill/>
        </p:spPr>
        <p:txBody>
          <a:bodyPr wrap="none" rtlCol="0">
            <a:spAutoFit/>
          </a:bodyPr>
          <a:lstStyle/>
          <a:p>
            <a:r>
              <a:rPr lang="en-US" sz="2800" dirty="0" smtClean="0"/>
              <a:t>Austen Era Changes: </a:t>
            </a:r>
          </a:p>
          <a:p>
            <a:r>
              <a:rPr lang="en-US" sz="2800" dirty="0"/>
              <a:t>	</a:t>
            </a:r>
            <a:r>
              <a:rPr lang="en-US" sz="2800" dirty="0" smtClean="0"/>
              <a:t>(R)evolutionary</a:t>
            </a:r>
          </a:p>
          <a:p>
            <a:r>
              <a:rPr lang="en-US" sz="2800" dirty="0" smtClean="0"/>
              <a:t>	Terms </a:t>
            </a:r>
            <a:r>
              <a:rPr lang="en-US" sz="2800" dirty="0"/>
              <a:t>and definitions</a:t>
            </a:r>
          </a:p>
          <a:p>
            <a:endParaRPr lang="en-US" sz="2800" dirty="0"/>
          </a:p>
        </p:txBody>
      </p:sp>
      <p:sp>
        <p:nvSpPr>
          <p:cNvPr id="5" name="TextBox 4"/>
          <p:cNvSpPr txBox="1"/>
          <p:nvPr/>
        </p:nvSpPr>
        <p:spPr>
          <a:xfrm>
            <a:off x="5619750" y="2981625"/>
            <a:ext cx="3018583" cy="1384995"/>
          </a:xfrm>
          <a:prstGeom prst="rect">
            <a:avLst/>
          </a:prstGeom>
          <a:noFill/>
        </p:spPr>
        <p:txBody>
          <a:bodyPr wrap="none" rtlCol="0">
            <a:spAutoFit/>
          </a:bodyPr>
          <a:lstStyle/>
          <a:p>
            <a:r>
              <a:rPr lang="en-US" sz="2800" dirty="0" smtClean="0"/>
              <a:t>Letters:</a:t>
            </a:r>
          </a:p>
          <a:p>
            <a:r>
              <a:rPr lang="en-US" sz="2800" dirty="0"/>
              <a:t>	P</a:t>
            </a:r>
            <a:r>
              <a:rPr lang="en-US" sz="2800" dirty="0" smtClean="0"/>
              <a:t>ractical</a:t>
            </a:r>
          </a:p>
          <a:p>
            <a:r>
              <a:rPr lang="en-US" sz="2800" dirty="0"/>
              <a:t>	C</a:t>
            </a:r>
            <a:r>
              <a:rPr lang="en-US" sz="2800" dirty="0" smtClean="0"/>
              <a:t>haracter sketch</a:t>
            </a:r>
            <a:endParaRPr lang="en-US" sz="2800" dirty="0"/>
          </a:p>
        </p:txBody>
      </p:sp>
      <p:sp>
        <p:nvSpPr>
          <p:cNvPr id="6" name="TextBox 5"/>
          <p:cNvSpPr txBox="1"/>
          <p:nvPr/>
        </p:nvSpPr>
        <p:spPr>
          <a:xfrm>
            <a:off x="2292166" y="3942164"/>
            <a:ext cx="2066591" cy="1384995"/>
          </a:xfrm>
          <a:prstGeom prst="rect">
            <a:avLst/>
          </a:prstGeom>
          <a:noFill/>
        </p:spPr>
        <p:txBody>
          <a:bodyPr wrap="none" rtlCol="0">
            <a:spAutoFit/>
          </a:bodyPr>
          <a:lstStyle/>
          <a:p>
            <a:r>
              <a:rPr lang="en-US" sz="2800" dirty="0" smtClean="0"/>
              <a:t>Novels:</a:t>
            </a:r>
          </a:p>
          <a:p>
            <a:pPr lvl="1"/>
            <a:r>
              <a:rPr lang="en-US" sz="2800" dirty="0" smtClean="0"/>
              <a:t>Described</a:t>
            </a:r>
          </a:p>
          <a:p>
            <a:pPr lvl="1"/>
            <a:r>
              <a:rPr lang="en-US" sz="2800" dirty="0" smtClean="0"/>
              <a:t>Betrayed</a:t>
            </a:r>
          </a:p>
        </p:txBody>
      </p:sp>
    </p:spTree>
    <p:extLst>
      <p:ext uri="{BB962C8B-B14F-4D97-AF65-F5344CB8AC3E}">
        <p14:creationId xmlns:p14="http://schemas.microsoft.com/office/powerpoint/2010/main" val="8251048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78old-meets-new-french.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353545"/>
            <a:ext cx="9144000" cy="5881352"/>
          </a:xfrm>
          <a:prstGeom prst="rect">
            <a:avLst/>
          </a:prstGeom>
        </p:spPr>
      </p:pic>
    </p:spTree>
    <p:extLst>
      <p:ext uri="{BB962C8B-B14F-4D97-AF65-F5344CB8AC3E}">
        <p14:creationId xmlns:p14="http://schemas.microsoft.com/office/powerpoint/2010/main" val="7510428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1775-1817</a:t>
            </a:r>
            <a:endParaRPr lang="en-US" dirty="0"/>
          </a:p>
        </p:txBody>
      </p:sp>
      <p:sp>
        <p:nvSpPr>
          <p:cNvPr id="4" name="TextBox 3"/>
          <p:cNvSpPr txBox="1"/>
          <p:nvPr/>
        </p:nvSpPr>
        <p:spPr>
          <a:xfrm>
            <a:off x="1057005" y="2471216"/>
            <a:ext cx="7896495" cy="4001095"/>
          </a:xfrm>
          <a:prstGeom prst="rect">
            <a:avLst/>
          </a:prstGeom>
          <a:noFill/>
        </p:spPr>
        <p:txBody>
          <a:bodyPr wrap="square" rtlCol="0">
            <a:spAutoFit/>
          </a:bodyPr>
          <a:lstStyle/>
          <a:p>
            <a:pPr marL="17463">
              <a:spcAft>
                <a:spcPts val="600"/>
              </a:spcAft>
            </a:pPr>
            <a:r>
              <a:rPr lang="en-US" sz="2800" dirty="0" smtClean="0"/>
              <a:t>1775-1790</a:t>
            </a:r>
            <a:r>
              <a:rPr lang="en-US" sz="2800" dirty="0"/>
              <a:t>: Formal, wide, natural waist</a:t>
            </a:r>
          </a:p>
          <a:p>
            <a:pPr>
              <a:spcAft>
                <a:spcPts val="600"/>
              </a:spcAft>
            </a:pPr>
            <a:r>
              <a:rPr lang="en-US" sz="2800" dirty="0" smtClean="0"/>
              <a:t>1789-1799</a:t>
            </a:r>
            <a:r>
              <a:rPr lang="en-US" sz="2800" dirty="0"/>
              <a:t>: High waists and muslins, full</a:t>
            </a:r>
          </a:p>
          <a:p>
            <a:pPr>
              <a:spcAft>
                <a:spcPts val="600"/>
              </a:spcAft>
            </a:pPr>
            <a:r>
              <a:rPr lang="en-US" sz="2800" dirty="0" smtClean="0"/>
              <a:t>1800-1805: </a:t>
            </a:r>
            <a:r>
              <a:rPr lang="en-US" sz="2800" dirty="0"/>
              <a:t>Greek and Roman, </a:t>
            </a:r>
            <a:r>
              <a:rPr lang="en-US" sz="2800" dirty="0" smtClean="0"/>
              <a:t>narrowing, vertical</a:t>
            </a:r>
            <a:endParaRPr lang="en-US" sz="2800" dirty="0"/>
          </a:p>
          <a:p>
            <a:pPr>
              <a:spcAft>
                <a:spcPts val="600"/>
              </a:spcAft>
            </a:pPr>
            <a:r>
              <a:rPr lang="en-US" sz="2800" dirty="0" smtClean="0"/>
              <a:t>1811-1814</a:t>
            </a:r>
            <a:r>
              <a:rPr lang="en-US" sz="2800" dirty="0"/>
              <a:t>: </a:t>
            </a:r>
            <a:r>
              <a:rPr lang="en-US" sz="2800" dirty="0" smtClean="0"/>
              <a:t>“Gothic,” “Spanish,” “Polish</a:t>
            </a:r>
            <a:r>
              <a:rPr lang="en-US" sz="2800" dirty="0"/>
              <a:t>,” “Russian” “</a:t>
            </a:r>
            <a:r>
              <a:rPr lang="en-US" sz="2800" dirty="0" smtClean="0"/>
              <a:t>Mary Queen of Scotts,” </a:t>
            </a:r>
            <a:r>
              <a:rPr lang="is-IS" sz="2800" dirty="0" smtClean="0"/>
              <a:t>“Tudor/Elizabethan”</a:t>
            </a:r>
            <a:endParaRPr lang="en-US" sz="2800" dirty="0"/>
          </a:p>
          <a:p>
            <a:pPr>
              <a:spcAft>
                <a:spcPts val="600"/>
              </a:spcAft>
            </a:pPr>
            <a:r>
              <a:rPr lang="en-US" sz="2800" dirty="0" smtClean="0"/>
              <a:t>1815-1817</a:t>
            </a:r>
            <a:r>
              <a:rPr lang="en-US" sz="2800" dirty="0"/>
              <a:t>: M</a:t>
            </a:r>
            <a:r>
              <a:rPr lang="en-US" sz="2800" dirty="0" smtClean="0"/>
              <a:t>ore trim top and bottom, wider hem</a:t>
            </a:r>
            <a:endParaRPr lang="en-US" sz="2800" dirty="0"/>
          </a:p>
          <a:p>
            <a:pPr>
              <a:spcAft>
                <a:spcPts val="600"/>
              </a:spcAft>
            </a:pPr>
            <a:r>
              <a:rPr lang="en-US" sz="2800" dirty="0"/>
              <a:t>	</a:t>
            </a:r>
            <a:endParaRPr lang="en-US" sz="2800" dirty="0" smtClean="0"/>
          </a:p>
          <a:p>
            <a:pPr>
              <a:spcAft>
                <a:spcPts val="600"/>
              </a:spcAft>
            </a:pPr>
            <a:r>
              <a:rPr lang="en-US" sz="2800" dirty="0" smtClean="0"/>
              <a:t>1820s: Waistlines drop, shoulders and skirts go wide</a:t>
            </a:r>
            <a:endParaRPr lang="en-US" sz="2800" dirty="0"/>
          </a:p>
        </p:txBody>
      </p:sp>
      <p:sp>
        <p:nvSpPr>
          <p:cNvPr id="5" name="TextBox 4"/>
          <p:cNvSpPr txBox="1"/>
          <p:nvPr/>
        </p:nvSpPr>
        <p:spPr>
          <a:xfrm>
            <a:off x="2711300" y="1547887"/>
            <a:ext cx="3583784" cy="923330"/>
          </a:xfrm>
          <a:prstGeom prst="rect">
            <a:avLst/>
          </a:prstGeom>
          <a:noFill/>
        </p:spPr>
        <p:txBody>
          <a:bodyPr wrap="none" rtlCol="0">
            <a:spAutoFit/>
          </a:bodyPr>
          <a:lstStyle/>
          <a:p>
            <a:r>
              <a:rPr lang="en-US" sz="3600" dirty="0"/>
              <a:t>A fashion timeline</a:t>
            </a:r>
          </a:p>
          <a:p>
            <a:endParaRPr lang="en-US" dirty="0"/>
          </a:p>
        </p:txBody>
      </p:sp>
    </p:spTree>
    <p:extLst>
      <p:ext uri="{BB962C8B-B14F-4D97-AF65-F5344CB8AC3E}">
        <p14:creationId xmlns:p14="http://schemas.microsoft.com/office/powerpoint/2010/main" val="20132295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90-cream-langlais-kyoto.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488897" y="137688"/>
            <a:ext cx="4267948" cy="6680980"/>
          </a:xfrm>
          <a:prstGeom prst="rect">
            <a:avLst/>
          </a:prstGeom>
        </p:spPr>
      </p:pic>
      <p:pic>
        <p:nvPicPr>
          <p:cNvPr id="3" name="Picture 2" descr="1775-90-manchgal-corset.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86765" y="137688"/>
            <a:ext cx="3488600" cy="5650319"/>
          </a:xfrm>
          <a:prstGeom prst="rect">
            <a:avLst/>
          </a:prstGeom>
        </p:spPr>
      </p:pic>
      <p:sp>
        <p:nvSpPr>
          <p:cNvPr id="4" name="TextBox 3"/>
          <p:cNvSpPr txBox="1"/>
          <p:nvPr/>
        </p:nvSpPr>
        <p:spPr>
          <a:xfrm>
            <a:off x="1590664" y="6095999"/>
            <a:ext cx="1800429" cy="523220"/>
          </a:xfrm>
          <a:prstGeom prst="rect">
            <a:avLst/>
          </a:prstGeom>
          <a:noFill/>
        </p:spPr>
        <p:txBody>
          <a:bodyPr wrap="none" rtlCol="0">
            <a:spAutoFit/>
          </a:bodyPr>
          <a:lstStyle/>
          <a:p>
            <a:r>
              <a:rPr lang="en-US" sz="2800" dirty="0" smtClean="0"/>
              <a:t>Early 1790s</a:t>
            </a:r>
            <a:endParaRPr lang="en-US" sz="2800" dirty="0"/>
          </a:p>
        </p:txBody>
      </p:sp>
    </p:spTree>
    <p:extLst>
      <p:ext uri="{BB962C8B-B14F-4D97-AF65-F5344CB8AC3E}">
        <p14:creationId xmlns:p14="http://schemas.microsoft.com/office/powerpoint/2010/main" val="5235548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23303" y="100188"/>
            <a:ext cx="6967172" cy="646331"/>
          </a:xfrm>
          <a:prstGeom prst="rect">
            <a:avLst/>
          </a:prstGeom>
          <a:noFill/>
        </p:spPr>
        <p:txBody>
          <a:bodyPr wrap="none" rtlCol="0">
            <a:spAutoFit/>
          </a:bodyPr>
          <a:lstStyle/>
          <a:p>
            <a:r>
              <a:rPr lang="en-US" sz="3600" dirty="0" smtClean="0"/>
              <a:t>1790s: Big hats, big hair, big feathers</a:t>
            </a:r>
            <a:endParaRPr lang="en-US" sz="3600" dirty="0"/>
          </a:p>
        </p:txBody>
      </p:sp>
      <p:pic>
        <p:nvPicPr>
          <p:cNvPr id="5" name="Picture 4" descr="1795-threegowns-columbia.jpg"/>
          <p:cNvPicPr>
            <a:picLocks noChangeAspect="1"/>
          </p:cNvPicPr>
          <p:nvPr/>
        </p:nvPicPr>
        <p:blipFill rotWithShape="1">
          <a:blip r:embed="rId3">
            <a:extLst>
              <a:ext uri="{28A0092B-C50C-407E-A947-70E740481C1C}">
                <a14:useLocalDpi xmlns:a14="http://schemas.microsoft.com/office/drawing/2010/main" val="0"/>
              </a:ext>
            </a:extLst>
          </a:blip>
          <a:srcRect r="2508" b="6395"/>
          <a:stretch/>
        </p:blipFill>
        <p:spPr>
          <a:xfrm>
            <a:off x="1775853" y="789340"/>
            <a:ext cx="5786997" cy="6068660"/>
          </a:xfrm>
          <a:prstGeom prst="rect">
            <a:avLst/>
          </a:prstGeom>
        </p:spPr>
      </p:pic>
    </p:spTree>
    <p:extLst>
      <p:ext uri="{BB962C8B-B14F-4D97-AF65-F5344CB8AC3E}">
        <p14:creationId xmlns:p14="http://schemas.microsoft.com/office/powerpoint/2010/main" val="11147171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0-artstor-AMICO_CLARK_103902762.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88108"/>
            <a:ext cx="4738425" cy="7546108"/>
          </a:xfrm>
          <a:prstGeom prst="rect">
            <a:avLst/>
          </a:prstGeom>
        </p:spPr>
      </p:pic>
      <p:pic>
        <p:nvPicPr>
          <p:cNvPr id="3" name="Picture 2" descr="1800-artstor-pinkback-AMICO_CLARK_103902764.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430987" y="-343975"/>
            <a:ext cx="4734331" cy="7334273"/>
          </a:xfrm>
          <a:prstGeom prst="rect">
            <a:avLst/>
          </a:prstGeom>
        </p:spPr>
      </p:pic>
      <p:sp>
        <p:nvSpPr>
          <p:cNvPr id="4" name="TextBox 3"/>
          <p:cNvSpPr txBox="1"/>
          <p:nvPr/>
        </p:nvSpPr>
        <p:spPr>
          <a:xfrm>
            <a:off x="476216" y="13230"/>
            <a:ext cx="8303926" cy="646331"/>
          </a:xfrm>
          <a:prstGeom prst="rect">
            <a:avLst/>
          </a:prstGeom>
          <a:noFill/>
        </p:spPr>
        <p:txBody>
          <a:bodyPr wrap="none" rtlCol="0">
            <a:spAutoFit/>
          </a:bodyPr>
          <a:lstStyle/>
          <a:p>
            <a:r>
              <a:rPr lang="en-US" sz="3600" dirty="0" smtClean="0"/>
              <a:t>1800-1808: tall and narrow, less fabric, trains</a:t>
            </a:r>
            <a:endParaRPr lang="en-US" sz="3600" dirty="0"/>
          </a:p>
        </p:txBody>
      </p:sp>
    </p:spTree>
    <p:extLst>
      <p:ext uri="{BB962C8B-B14F-4D97-AF65-F5344CB8AC3E}">
        <p14:creationId xmlns:p14="http://schemas.microsoft.com/office/powerpoint/2010/main" val="10840231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63704" y="2632774"/>
            <a:ext cx="6292101" cy="1802271"/>
          </a:xfrm>
        </p:spPr>
        <p:txBody>
          <a:bodyPr/>
          <a:lstStyle/>
          <a:p>
            <a:r>
              <a:rPr lang="en-US" dirty="0" smtClean="0"/>
              <a:t>Jane Austen: </a:t>
            </a:r>
            <a:br>
              <a:rPr lang="en-US" dirty="0" smtClean="0"/>
            </a:br>
            <a:r>
              <a:rPr lang="en-US" dirty="0" smtClean="0"/>
              <a:t>Fashionista </a:t>
            </a:r>
            <a:r>
              <a:rPr lang="en-US" dirty="0" smtClean="0"/>
              <a:t>or</a:t>
            </a:r>
            <a:r>
              <a:rPr lang="en-US" dirty="0" smtClean="0"/>
              <a:t> </a:t>
            </a:r>
            <a:r>
              <a:rPr lang="en-US" dirty="0" smtClean="0"/>
              <a:t>Frump?</a:t>
            </a:r>
            <a:endParaRPr lang="en-US" dirty="0"/>
          </a:p>
        </p:txBody>
      </p:sp>
      <p:sp>
        <p:nvSpPr>
          <p:cNvPr id="3" name="Subtitle 2"/>
          <p:cNvSpPr>
            <a:spLocks noGrp="1"/>
          </p:cNvSpPr>
          <p:nvPr>
            <p:ph type="subTitle" idx="1"/>
          </p:nvPr>
        </p:nvSpPr>
        <p:spPr>
          <a:xfrm>
            <a:off x="2209800" y="5056632"/>
            <a:ext cx="6097516" cy="1174088"/>
          </a:xfrm>
        </p:spPr>
        <p:txBody>
          <a:bodyPr/>
          <a:lstStyle/>
          <a:p>
            <a:pPr algn="r"/>
            <a:r>
              <a:rPr lang="en-US" dirty="0" smtClean="0"/>
              <a:t>Hope Greenberg</a:t>
            </a:r>
            <a:endParaRPr lang="en-US" dirty="0"/>
          </a:p>
        </p:txBody>
      </p:sp>
    </p:spTree>
    <p:extLst>
      <p:ext uri="{BB962C8B-B14F-4D97-AF65-F5344CB8AC3E}">
        <p14:creationId xmlns:p14="http://schemas.microsoft.com/office/powerpoint/2010/main" val="2019845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0-james-gillray-graces-wind.jpg"/>
          <p:cNvPicPr>
            <a:picLocks noChangeAspect="1"/>
          </p:cNvPicPr>
          <p:nvPr/>
        </p:nvPicPr>
        <p:blipFill rotWithShape="1">
          <a:blip r:embed="rId3">
            <a:extLst>
              <a:ext uri="{28A0092B-C50C-407E-A947-70E740481C1C}">
                <a14:useLocalDpi xmlns:a14="http://schemas.microsoft.com/office/drawing/2010/main" val="0"/>
              </a:ext>
            </a:extLst>
          </a:blip>
          <a:srcRect l="7617" t="6549" r="6139" b="3451"/>
          <a:stretch/>
        </p:blipFill>
        <p:spPr>
          <a:xfrm>
            <a:off x="628650" y="0"/>
            <a:ext cx="8152164" cy="6210300"/>
          </a:xfrm>
          <a:prstGeom prst="rect">
            <a:avLst/>
          </a:prstGeom>
        </p:spPr>
      </p:pic>
      <p:sp>
        <p:nvSpPr>
          <p:cNvPr id="3" name="TextBox 2"/>
          <p:cNvSpPr txBox="1"/>
          <p:nvPr/>
        </p:nvSpPr>
        <p:spPr>
          <a:xfrm>
            <a:off x="575556" y="6057781"/>
            <a:ext cx="8258351" cy="800219"/>
          </a:xfrm>
          <a:prstGeom prst="rect">
            <a:avLst/>
          </a:prstGeom>
          <a:noFill/>
        </p:spPr>
        <p:txBody>
          <a:bodyPr wrap="none" rtlCol="0">
            <a:spAutoFit/>
          </a:bodyPr>
          <a:lstStyle/>
          <a:p>
            <a:r>
              <a:rPr lang="en-US" i="1" dirty="0" smtClean="0"/>
              <a:t>8 January 1801</a:t>
            </a:r>
          </a:p>
          <a:p>
            <a:r>
              <a:rPr lang="en-US" sz="2800" dirty="0" smtClean="0"/>
              <a:t>Mrs. </a:t>
            </a:r>
            <a:r>
              <a:rPr lang="en-US" sz="2800" dirty="0" err="1" smtClean="0"/>
              <a:t>Powlett</a:t>
            </a:r>
            <a:r>
              <a:rPr lang="en-US" sz="2800" dirty="0" smtClean="0"/>
              <a:t> was at once expensively &amp; nakedly dressed.”</a:t>
            </a:r>
            <a:endParaRPr lang="en-US" sz="2800" dirty="0"/>
          </a:p>
        </p:txBody>
      </p:sp>
    </p:spTree>
    <p:extLst>
      <p:ext uri="{BB962C8B-B14F-4D97-AF65-F5344CB8AC3E}">
        <p14:creationId xmlns:p14="http://schemas.microsoft.com/office/powerpoint/2010/main" val="112842381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96-gilray-ladiesdress-asit-soonwillbe.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3011" y="0"/>
            <a:ext cx="4479403" cy="6858000"/>
          </a:xfrm>
          <a:prstGeom prst="rect">
            <a:avLst/>
          </a:prstGeom>
        </p:spPr>
      </p:pic>
    </p:spTree>
    <p:extLst>
      <p:ext uri="{BB962C8B-B14F-4D97-AF65-F5344CB8AC3E}">
        <p14:creationId xmlns:p14="http://schemas.microsoft.com/office/powerpoint/2010/main" val="1978120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7-bumbesee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244" y="1107996"/>
            <a:ext cx="8130137" cy="5741909"/>
          </a:xfrm>
          <a:prstGeom prst="rect">
            <a:avLst/>
          </a:prstGeom>
        </p:spPr>
      </p:pic>
      <p:sp>
        <p:nvSpPr>
          <p:cNvPr id="3" name="TextBox 2"/>
          <p:cNvSpPr txBox="1"/>
          <p:nvPr/>
        </p:nvSpPr>
        <p:spPr>
          <a:xfrm>
            <a:off x="676833" y="0"/>
            <a:ext cx="7710960" cy="1107996"/>
          </a:xfrm>
          <a:prstGeom prst="rect">
            <a:avLst/>
          </a:prstGeom>
          <a:noFill/>
        </p:spPr>
        <p:txBody>
          <a:bodyPr wrap="square" rtlCol="0">
            <a:spAutoFit/>
          </a:bodyPr>
          <a:lstStyle/>
          <a:p>
            <a:pPr algn="ctr"/>
            <a:r>
              <a:rPr lang="en-US" sz="2400" dirty="0" smtClean="0"/>
              <a:t>The year 1740, a Lady’s full dress of </a:t>
            </a:r>
            <a:r>
              <a:rPr lang="en-US" sz="2400" dirty="0" err="1" smtClean="0"/>
              <a:t>Bombazeen</a:t>
            </a:r>
            <a:r>
              <a:rPr lang="en-US" sz="2400" dirty="0" smtClean="0"/>
              <a:t>. </a:t>
            </a:r>
          </a:p>
          <a:p>
            <a:pPr algn="ctr"/>
            <a:r>
              <a:rPr lang="en-US" sz="2400" dirty="0" smtClean="0"/>
              <a:t>The year 1807, a Lady’s undress of “Bum-Be-Seen.”</a:t>
            </a:r>
          </a:p>
          <a:p>
            <a:endParaRPr lang="en-US" dirty="0"/>
          </a:p>
        </p:txBody>
      </p:sp>
    </p:spTree>
    <p:extLst>
      <p:ext uri="{BB962C8B-B14F-4D97-AF65-F5344CB8AC3E}">
        <p14:creationId xmlns:p14="http://schemas.microsoft.com/office/powerpoint/2010/main" val="174699966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809-wu-ack-white-bluev.jpg"/>
          <p:cNvPicPr>
            <a:picLocks noChangeAspect="1"/>
          </p:cNvPicPr>
          <p:nvPr/>
        </p:nvPicPr>
        <p:blipFill rotWithShape="1">
          <a:blip r:embed="rId3" cstate="screen">
            <a:extLst>
              <a:ext uri="{28A0092B-C50C-407E-A947-70E740481C1C}">
                <a14:useLocalDpi xmlns:a14="http://schemas.microsoft.com/office/drawing/2010/main"/>
              </a:ext>
            </a:extLst>
          </a:blip>
          <a:srcRect l="13777" t="5664" r="2885" b="11236"/>
          <a:stretch/>
        </p:blipFill>
        <p:spPr>
          <a:xfrm>
            <a:off x="597159" y="792334"/>
            <a:ext cx="3396343" cy="5565094"/>
          </a:xfrm>
          <a:prstGeom prst="rect">
            <a:avLst/>
          </a:prstGeom>
        </p:spPr>
      </p:pic>
      <p:pic>
        <p:nvPicPr>
          <p:cNvPr id="4" name="Picture 3" descr="1810-lba-dec-evening.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019868" y="792334"/>
            <a:ext cx="3786637" cy="5542260"/>
          </a:xfrm>
          <a:prstGeom prst="rect">
            <a:avLst/>
          </a:prstGeom>
        </p:spPr>
      </p:pic>
      <p:sp>
        <p:nvSpPr>
          <p:cNvPr id="2" name="TextBox 1"/>
          <p:cNvSpPr txBox="1"/>
          <p:nvPr/>
        </p:nvSpPr>
        <p:spPr>
          <a:xfrm>
            <a:off x="597159" y="3597"/>
            <a:ext cx="8432758" cy="707886"/>
          </a:xfrm>
          <a:prstGeom prst="rect">
            <a:avLst/>
          </a:prstGeom>
          <a:noFill/>
        </p:spPr>
        <p:txBody>
          <a:bodyPr wrap="none" rtlCol="0">
            <a:spAutoFit/>
          </a:bodyPr>
          <a:lstStyle/>
          <a:p>
            <a:r>
              <a:rPr lang="en-US" sz="4000" smtClean="0"/>
              <a:t>1809-10</a:t>
            </a:r>
            <a:r>
              <a:rPr lang="en-US" sz="4000" dirty="0" smtClean="0"/>
              <a:t>: Trains hang on in evening dress</a:t>
            </a:r>
            <a:endParaRPr lang="en-US" sz="4000" dirty="0"/>
          </a:p>
        </p:txBody>
      </p:sp>
      <p:sp>
        <p:nvSpPr>
          <p:cNvPr id="5" name="TextBox 4"/>
          <p:cNvSpPr txBox="1"/>
          <p:nvPr/>
        </p:nvSpPr>
        <p:spPr>
          <a:xfrm>
            <a:off x="317241" y="6357428"/>
            <a:ext cx="4379789" cy="369332"/>
          </a:xfrm>
          <a:prstGeom prst="rect">
            <a:avLst/>
          </a:prstGeom>
          <a:noFill/>
        </p:spPr>
        <p:txBody>
          <a:bodyPr wrap="none" rtlCol="0">
            <a:spAutoFit/>
          </a:bodyPr>
          <a:lstStyle/>
          <a:p>
            <a:r>
              <a:rPr lang="en-US" dirty="0" smtClean="0"/>
              <a:t>Evening Full Dress, Ackermann</a:t>
            </a:r>
            <a:r>
              <a:rPr lang="en-US" smtClean="0"/>
              <a:t>, January 1809</a:t>
            </a:r>
            <a:endParaRPr lang="en-US"/>
          </a:p>
        </p:txBody>
      </p:sp>
    </p:spTree>
    <p:extLst>
      <p:ext uri="{BB962C8B-B14F-4D97-AF65-F5344CB8AC3E}">
        <p14:creationId xmlns:p14="http://schemas.microsoft.com/office/powerpoint/2010/main" val="12619670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812-ack-april-ball-ros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2282" y="-30192"/>
            <a:ext cx="4089865" cy="6888192"/>
          </a:xfrm>
          <a:prstGeom prst="rect">
            <a:avLst/>
          </a:prstGeom>
        </p:spPr>
      </p:pic>
      <p:pic>
        <p:nvPicPr>
          <p:cNvPr id="5" name="Picture 4" descr="1812-ack-dec-evening-trimmed.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834013" y="0"/>
            <a:ext cx="4309987" cy="6858000"/>
          </a:xfrm>
          <a:prstGeom prst="rect">
            <a:avLst/>
          </a:prstGeom>
        </p:spPr>
      </p:pic>
      <p:sp>
        <p:nvSpPr>
          <p:cNvPr id="2" name="TextBox 1"/>
          <p:cNvSpPr txBox="1"/>
          <p:nvPr/>
        </p:nvSpPr>
        <p:spPr>
          <a:xfrm>
            <a:off x="1408215" y="251366"/>
            <a:ext cx="5627863" cy="584776"/>
          </a:xfrm>
          <a:prstGeom prst="rect">
            <a:avLst/>
          </a:prstGeom>
          <a:noFill/>
        </p:spPr>
        <p:txBody>
          <a:bodyPr wrap="none" rtlCol="0">
            <a:spAutoFit/>
          </a:bodyPr>
          <a:lstStyle/>
          <a:p>
            <a:r>
              <a:rPr lang="en-US" sz="3200" dirty="0" smtClean="0"/>
              <a:t>1813: Emphasis shifting to bodice</a:t>
            </a:r>
            <a:endParaRPr lang="en-US" sz="3200" dirty="0"/>
          </a:p>
        </p:txBody>
      </p:sp>
    </p:spTree>
    <p:extLst>
      <p:ext uri="{BB962C8B-B14F-4D97-AF65-F5344CB8AC3E}">
        <p14:creationId xmlns:p14="http://schemas.microsoft.com/office/powerpoint/2010/main" val="141553593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2330"/>
          <a:stretch/>
        </p:blipFill>
        <p:spPr>
          <a:xfrm>
            <a:off x="5207906" y="0"/>
            <a:ext cx="3097894" cy="6312081"/>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4537" t="5358" r="18724" b="17225"/>
          <a:stretch/>
        </p:blipFill>
        <p:spPr>
          <a:xfrm>
            <a:off x="514350" y="12790"/>
            <a:ext cx="3162300" cy="6286500"/>
          </a:xfrm>
          <a:prstGeom prst="rect">
            <a:avLst/>
          </a:prstGeom>
        </p:spPr>
      </p:pic>
      <p:sp>
        <p:nvSpPr>
          <p:cNvPr id="6" name="TextBox 5"/>
          <p:cNvSpPr txBox="1"/>
          <p:nvPr/>
        </p:nvSpPr>
        <p:spPr>
          <a:xfrm>
            <a:off x="793772" y="6299290"/>
            <a:ext cx="2768578" cy="369332"/>
          </a:xfrm>
          <a:prstGeom prst="rect">
            <a:avLst/>
          </a:prstGeom>
          <a:noFill/>
        </p:spPr>
        <p:txBody>
          <a:bodyPr wrap="none" rtlCol="0">
            <a:spAutoFit/>
          </a:bodyPr>
          <a:lstStyle/>
          <a:p>
            <a:r>
              <a:rPr lang="en-US" smtClean="0"/>
              <a:t>Ackermann, November 1817</a:t>
            </a:r>
            <a:endParaRPr lang="en-US"/>
          </a:p>
        </p:txBody>
      </p:sp>
      <p:sp>
        <p:nvSpPr>
          <p:cNvPr id="7" name="TextBox 6"/>
          <p:cNvSpPr txBox="1"/>
          <p:nvPr/>
        </p:nvSpPr>
        <p:spPr>
          <a:xfrm>
            <a:off x="5207906" y="6312081"/>
            <a:ext cx="3172087" cy="369332"/>
          </a:xfrm>
          <a:prstGeom prst="rect">
            <a:avLst/>
          </a:prstGeom>
          <a:noFill/>
        </p:spPr>
        <p:txBody>
          <a:bodyPr wrap="none" rtlCol="0">
            <a:spAutoFit/>
          </a:bodyPr>
          <a:lstStyle/>
          <a:p>
            <a:r>
              <a:rPr lang="en-US" dirty="0" smtClean="0"/>
              <a:t>Met Museum, c. 1820, American</a:t>
            </a:r>
            <a:endParaRPr lang="en-US" dirty="0"/>
          </a:p>
        </p:txBody>
      </p:sp>
    </p:spTree>
    <p:extLst>
      <p:ext uri="{BB962C8B-B14F-4D97-AF65-F5344CB8AC3E}">
        <p14:creationId xmlns:p14="http://schemas.microsoft.com/office/powerpoint/2010/main" val="7205542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830s.jpg"/>
          <p:cNvPicPr>
            <a:picLocks noChangeAspect="1"/>
          </p:cNvPicPr>
          <p:nvPr/>
        </p:nvPicPr>
        <p:blipFill rotWithShape="1">
          <a:blip r:embed="rId3">
            <a:extLst>
              <a:ext uri="{28A0092B-C50C-407E-A947-70E740481C1C}">
                <a14:useLocalDpi xmlns:a14="http://schemas.microsoft.com/office/drawing/2010/main" val="0"/>
              </a:ext>
            </a:extLst>
          </a:blip>
          <a:srcRect t="37811" b="-1"/>
          <a:stretch/>
        </p:blipFill>
        <p:spPr>
          <a:xfrm>
            <a:off x="552450" y="12286"/>
            <a:ext cx="8191500" cy="6769267"/>
          </a:xfrm>
          <a:prstGeom prst="rect">
            <a:avLst/>
          </a:prstGeom>
        </p:spPr>
      </p:pic>
    </p:spTree>
    <p:extLst>
      <p:ext uri="{BB962C8B-B14F-4D97-AF65-F5344CB8AC3E}">
        <p14:creationId xmlns:p14="http://schemas.microsoft.com/office/powerpoint/2010/main" val="25688026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8001"/>
            <a:ext cx="5376333" cy="868362"/>
          </a:xfrm>
        </p:spPr>
        <p:txBody>
          <a:bodyPr/>
          <a:lstStyle/>
          <a:p>
            <a:pPr algn="l"/>
            <a:r>
              <a:rPr lang="en-US" dirty="0" smtClean="0"/>
              <a:t>What did men wear?</a:t>
            </a:r>
            <a:endParaRPr lang="en-US" dirty="0"/>
          </a:p>
        </p:txBody>
      </p:sp>
      <p:sp>
        <p:nvSpPr>
          <p:cNvPr id="3" name="Content Placeholder 2"/>
          <p:cNvSpPr>
            <a:spLocks noGrp="1"/>
          </p:cNvSpPr>
          <p:nvPr>
            <p:ph idx="1"/>
          </p:nvPr>
        </p:nvSpPr>
        <p:spPr>
          <a:xfrm>
            <a:off x="914400" y="1893896"/>
            <a:ext cx="7313613" cy="4056062"/>
          </a:xfrm>
        </p:spPr>
        <p:txBody>
          <a:bodyPr>
            <a:normAutofit/>
          </a:bodyPr>
          <a:lstStyle/>
          <a:p>
            <a:pPr marL="0" indent="0" algn="ctr">
              <a:buNone/>
            </a:pPr>
            <a:r>
              <a:rPr lang="en-US" sz="3200" dirty="0" smtClean="0"/>
              <a:t>.</a:t>
            </a:r>
            <a:endParaRPr lang="en-US" sz="3200" dirty="0"/>
          </a:p>
        </p:txBody>
      </p:sp>
      <p:pic>
        <p:nvPicPr>
          <p:cNvPr id="4" name="Picture 3" descr="1766-william-hall-by-william-williams-philadelphia-winterthu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33" y="1893896"/>
            <a:ext cx="3309403" cy="4964104"/>
          </a:xfrm>
          <a:prstGeom prst="rect">
            <a:avLst/>
          </a:prstGeom>
        </p:spPr>
      </p:pic>
      <p:pic>
        <p:nvPicPr>
          <p:cNvPr id="5" name="Picture 4" descr="1780-artstor-men-suitAMICO_BOSTON_103836322.jpg"/>
          <p:cNvPicPr>
            <a:picLocks noChangeAspect="1"/>
          </p:cNvPicPr>
          <p:nvPr/>
        </p:nvPicPr>
        <p:blipFill rotWithShape="1">
          <a:blip r:embed="rId4">
            <a:extLst>
              <a:ext uri="{28A0092B-C50C-407E-A947-70E740481C1C}">
                <a14:useLocalDpi xmlns:a14="http://schemas.microsoft.com/office/drawing/2010/main" val="0"/>
              </a:ext>
            </a:extLst>
          </a:blip>
          <a:srcRect l="14415" r="14883"/>
          <a:stretch/>
        </p:blipFill>
        <p:spPr>
          <a:xfrm>
            <a:off x="3577167" y="1545167"/>
            <a:ext cx="2476043" cy="5312832"/>
          </a:xfrm>
          <a:prstGeom prst="rect">
            <a:avLst/>
          </a:prstGeom>
        </p:spPr>
      </p:pic>
      <p:pic>
        <p:nvPicPr>
          <p:cNvPr id="7" name="Picture 6" descr="Screen Shot 2015-09-14 at 4.16.14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65486" y="916363"/>
            <a:ext cx="2978514" cy="5941636"/>
          </a:xfrm>
          <a:prstGeom prst="rect">
            <a:avLst/>
          </a:prstGeom>
        </p:spPr>
      </p:pic>
      <p:sp>
        <p:nvSpPr>
          <p:cNvPr id="8" name="TextBox 7"/>
          <p:cNvSpPr txBox="1"/>
          <p:nvPr/>
        </p:nvSpPr>
        <p:spPr>
          <a:xfrm>
            <a:off x="55033" y="1293731"/>
            <a:ext cx="859280" cy="461665"/>
          </a:xfrm>
          <a:prstGeom prst="rect">
            <a:avLst/>
          </a:prstGeom>
          <a:noFill/>
        </p:spPr>
        <p:txBody>
          <a:bodyPr wrap="none" rtlCol="0">
            <a:spAutoFit/>
          </a:bodyPr>
          <a:lstStyle/>
          <a:p>
            <a:r>
              <a:rPr lang="en-US" sz="2400" dirty="0" smtClean="0"/>
              <a:t>1760s</a:t>
            </a:r>
            <a:endParaRPr lang="en-US" sz="2400" dirty="0"/>
          </a:p>
        </p:txBody>
      </p:sp>
      <p:sp>
        <p:nvSpPr>
          <p:cNvPr id="10" name="TextBox 9"/>
          <p:cNvSpPr txBox="1"/>
          <p:nvPr/>
        </p:nvSpPr>
        <p:spPr>
          <a:xfrm>
            <a:off x="3577167" y="1062335"/>
            <a:ext cx="875210" cy="461665"/>
          </a:xfrm>
          <a:prstGeom prst="rect">
            <a:avLst/>
          </a:prstGeom>
          <a:noFill/>
        </p:spPr>
        <p:txBody>
          <a:bodyPr wrap="none" rtlCol="0">
            <a:spAutoFit/>
          </a:bodyPr>
          <a:lstStyle/>
          <a:p>
            <a:r>
              <a:rPr lang="en-US" sz="2400" dirty="0" smtClean="0"/>
              <a:t>1780s</a:t>
            </a:r>
            <a:endParaRPr lang="en-US" sz="2400" dirty="0"/>
          </a:p>
        </p:txBody>
      </p:sp>
      <p:sp>
        <p:nvSpPr>
          <p:cNvPr id="11" name="TextBox 10"/>
          <p:cNvSpPr txBox="1"/>
          <p:nvPr/>
        </p:nvSpPr>
        <p:spPr>
          <a:xfrm>
            <a:off x="6286500" y="454698"/>
            <a:ext cx="875210" cy="461665"/>
          </a:xfrm>
          <a:prstGeom prst="rect">
            <a:avLst/>
          </a:prstGeom>
          <a:noFill/>
        </p:spPr>
        <p:txBody>
          <a:bodyPr wrap="none" rtlCol="0">
            <a:spAutoFit/>
          </a:bodyPr>
          <a:lstStyle/>
          <a:p>
            <a:r>
              <a:rPr lang="en-US" sz="2400" dirty="0" smtClean="0"/>
              <a:t>1790s</a:t>
            </a:r>
            <a:endParaRPr lang="en-US" sz="2400" dirty="0"/>
          </a:p>
        </p:txBody>
      </p:sp>
    </p:spTree>
    <p:extLst>
      <p:ext uri="{BB962C8B-B14F-4D97-AF65-F5344CB8AC3E}">
        <p14:creationId xmlns:p14="http://schemas.microsoft.com/office/powerpoint/2010/main" val="192406853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6-1810-Edridge-SirWilliamHarbord-95thfoot-peninsular.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4922520" cy="6858000"/>
          </a:xfrm>
          <a:prstGeom prst="rect">
            <a:avLst/>
          </a:prstGeom>
        </p:spPr>
      </p:pic>
      <p:pic>
        <p:nvPicPr>
          <p:cNvPr id="4" name="Picture 3" descr="1810s-jfd19-015-pantaloons-pic.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0095" y="0"/>
            <a:ext cx="4693905" cy="6505100"/>
          </a:xfrm>
          <a:prstGeom prst="rect">
            <a:avLst/>
          </a:prstGeom>
        </p:spPr>
      </p:pic>
    </p:spTree>
    <p:extLst>
      <p:ext uri="{BB962C8B-B14F-4D97-AF65-F5344CB8AC3E}">
        <p14:creationId xmlns:p14="http://schemas.microsoft.com/office/powerpoint/2010/main" val="172574167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4-1807-watkinsjatc-beaumonde-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59045" y="0"/>
            <a:ext cx="5184955" cy="6858000"/>
          </a:xfrm>
          <a:prstGeom prst="rect">
            <a:avLst/>
          </a:prstGeom>
        </p:spPr>
      </p:pic>
      <p:pic>
        <p:nvPicPr>
          <p:cNvPr id="4" name="Picture 3" descr="1811-Captain_Hoste_of_HMS_Amphion_by_Henry_Edridge_(London_1768-182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433414" cy="6204778"/>
          </a:xfrm>
          <a:prstGeom prst="rect">
            <a:avLst/>
          </a:prstGeom>
        </p:spPr>
      </p:pic>
    </p:spTree>
    <p:extLst>
      <p:ext uri="{BB962C8B-B14F-4D97-AF65-F5344CB8AC3E}">
        <p14:creationId xmlns:p14="http://schemas.microsoft.com/office/powerpoint/2010/main" val="12303090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4000" y="203200"/>
            <a:ext cx="8890000" cy="6248399"/>
          </a:xfrm>
        </p:spPr>
        <p:txBody>
          <a:bodyPr>
            <a:normAutofit/>
          </a:bodyPr>
          <a:lstStyle/>
          <a:p>
            <a:pPr marL="0" indent="0">
              <a:buNone/>
            </a:pPr>
            <a:r>
              <a:rPr lang="en-US" sz="3200" b="1" dirty="0"/>
              <a:t>Edward, Lord </a:t>
            </a:r>
            <a:r>
              <a:rPr lang="en-US" sz="3200" b="1" dirty="0" err="1"/>
              <a:t>Brabourne</a:t>
            </a:r>
            <a:r>
              <a:rPr lang="en-US" sz="3200" b="1" dirty="0"/>
              <a:t>, ed. </a:t>
            </a:r>
            <a:r>
              <a:rPr lang="en-US" sz="3200" b="1" i="1" dirty="0"/>
              <a:t>Letters of Jane Austen</a:t>
            </a:r>
            <a:r>
              <a:rPr lang="en-US" sz="3200" b="1" dirty="0"/>
              <a:t>. 1884</a:t>
            </a:r>
            <a:endParaRPr lang="en-US" sz="3200" dirty="0"/>
          </a:p>
          <a:p>
            <a:pPr marL="0" indent="0">
              <a:buNone/>
            </a:pPr>
            <a:r>
              <a:rPr lang="en-US" sz="3200" dirty="0"/>
              <a:t/>
            </a:r>
            <a:br>
              <a:rPr lang="en-US" sz="3200" dirty="0"/>
            </a:br>
            <a:r>
              <a:rPr lang="en-US" sz="3200" dirty="0" smtClean="0"/>
              <a:t>“</a:t>
            </a:r>
            <a:r>
              <a:rPr lang="is-IS" sz="3600" dirty="0" smtClean="0"/>
              <a:t>…</a:t>
            </a:r>
            <a:r>
              <a:rPr lang="en-US" sz="3600" dirty="0" smtClean="0"/>
              <a:t>it </a:t>
            </a:r>
            <a:r>
              <a:rPr lang="en-US" sz="3600" dirty="0"/>
              <a:t>is something in the nature of a comfort to ordinary persons to find that so superior a being as Jane Austen concerned herself about such trifles as the fit of a gown or the </a:t>
            </a:r>
            <a:r>
              <a:rPr lang="en-US" sz="3600" dirty="0" err="1"/>
              <a:t>colour</a:t>
            </a:r>
            <a:r>
              <a:rPr lang="en-US" sz="3600" dirty="0"/>
              <a:t> of a </a:t>
            </a:r>
            <a:r>
              <a:rPr lang="en-US" sz="3600" dirty="0" smtClean="0"/>
              <a:t>stocking</a:t>
            </a:r>
            <a:r>
              <a:rPr lang="is-IS" sz="3600" dirty="0" smtClean="0"/>
              <a:t>…</a:t>
            </a:r>
            <a:r>
              <a:rPr lang="en-US" sz="3600" dirty="0" smtClean="0"/>
              <a:t>”</a:t>
            </a:r>
            <a:endParaRPr lang="en-US" sz="3600" dirty="0"/>
          </a:p>
        </p:txBody>
      </p:sp>
    </p:spTree>
    <p:extLst>
      <p:ext uri="{BB962C8B-B14F-4D97-AF65-F5344CB8AC3E}">
        <p14:creationId xmlns:p14="http://schemas.microsoft.com/office/powerpoint/2010/main" val="159732240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b-male_clothes.jpg"/>
          <p:cNvPicPr>
            <a:picLocks noChangeAspect="1"/>
          </p:cNvPicPr>
          <p:nvPr/>
        </p:nvPicPr>
        <p:blipFill rotWithShape="1">
          <a:blip r:embed="rId3" cstate="screen">
            <a:extLst>
              <a:ext uri="{28A0092B-C50C-407E-A947-70E740481C1C}">
                <a14:useLocalDpi xmlns:a14="http://schemas.microsoft.com/office/drawing/2010/main"/>
              </a:ext>
            </a:extLst>
          </a:blip>
          <a:srcRect t="3092" r="9527" b="2842"/>
          <a:stretch/>
        </p:blipFill>
        <p:spPr>
          <a:xfrm>
            <a:off x="0" y="361950"/>
            <a:ext cx="6041294" cy="630555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4646" y="0"/>
            <a:ext cx="2959354" cy="3873500"/>
          </a:xfrm>
          <a:prstGeom prst="rect">
            <a:avLst/>
          </a:prstGeom>
        </p:spPr>
      </p:pic>
    </p:spTree>
    <p:extLst>
      <p:ext uri="{BB962C8B-B14F-4D97-AF65-F5344CB8AC3E}">
        <p14:creationId xmlns:p14="http://schemas.microsoft.com/office/powerpoint/2010/main" val="212009051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1818-dandiesdressing-cruikshank.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32292"/>
            <a:ext cx="9144000" cy="6153056"/>
          </a:xfrm>
          <a:prstGeom prst="rect">
            <a:avLst/>
          </a:prstGeom>
        </p:spPr>
      </p:pic>
    </p:spTree>
    <p:extLst>
      <p:ext uri="{BB962C8B-B14F-4D97-AF65-F5344CB8AC3E}">
        <p14:creationId xmlns:p14="http://schemas.microsoft.com/office/powerpoint/2010/main" val="114365823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1817-18-sharples-cliftonassembly-cloakroom.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99866"/>
            <a:ext cx="9144000" cy="6652618"/>
          </a:xfrm>
          <a:prstGeom prst="rect">
            <a:avLst/>
          </a:prstGeom>
        </p:spPr>
      </p:pic>
    </p:spTree>
    <p:extLst>
      <p:ext uri="{BB962C8B-B14F-4D97-AF65-F5344CB8AC3E}">
        <p14:creationId xmlns:p14="http://schemas.microsoft.com/office/powerpoint/2010/main" val="49178249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97940" y="678579"/>
            <a:ext cx="7077093" cy="769441"/>
          </a:xfrm>
          <a:prstGeom prst="rect">
            <a:avLst/>
          </a:prstGeom>
          <a:noFill/>
        </p:spPr>
        <p:txBody>
          <a:bodyPr wrap="square" rtlCol="0">
            <a:spAutoFit/>
          </a:bodyPr>
          <a:lstStyle/>
          <a:p>
            <a:pPr algn="ctr"/>
            <a:r>
              <a:rPr lang="en-US" sz="4400" b="1" dirty="0" smtClean="0"/>
              <a:t>Why?</a:t>
            </a:r>
            <a:endParaRPr lang="en-US" sz="4400" b="1" dirty="0"/>
          </a:p>
        </p:txBody>
      </p:sp>
      <p:sp>
        <p:nvSpPr>
          <p:cNvPr id="3" name="TextBox 2"/>
          <p:cNvSpPr txBox="1"/>
          <p:nvPr/>
        </p:nvSpPr>
        <p:spPr>
          <a:xfrm>
            <a:off x="1481303" y="1628127"/>
            <a:ext cx="7014997" cy="4247317"/>
          </a:xfrm>
          <a:prstGeom prst="rect">
            <a:avLst/>
          </a:prstGeom>
          <a:noFill/>
        </p:spPr>
        <p:txBody>
          <a:bodyPr wrap="square" rtlCol="0">
            <a:spAutoFit/>
          </a:bodyPr>
          <a:lstStyle/>
          <a:p>
            <a:r>
              <a:rPr lang="en-US" sz="3600" dirty="0" smtClean="0"/>
              <a:t>Was it the Greek statues?</a:t>
            </a:r>
          </a:p>
          <a:p>
            <a:pPr marL="466725" indent="-466725"/>
            <a:r>
              <a:rPr lang="en-US" sz="3600" dirty="0" smtClean="0"/>
              <a:t>Was it Marie Antoinette?</a:t>
            </a:r>
          </a:p>
          <a:p>
            <a:r>
              <a:rPr lang="en-US" sz="3600" dirty="0" smtClean="0"/>
              <a:t>Was it the French revolution?</a:t>
            </a:r>
          </a:p>
          <a:p>
            <a:r>
              <a:rPr lang="en-US" sz="3600" dirty="0" smtClean="0"/>
              <a:t>Was it the Indies (East and West)?</a:t>
            </a:r>
          </a:p>
          <a:p>
            <a:r>
              <a:rPr lang="en-US" sz="3600" dirty="0" smtClean="0"/>
              <a:t>Was it new technology?</a:t>
            </a:r>
          </a:p>
          <a:p>
            <a:r>
              <a:rPr lang="en-US" sz="3600" dirty="0"/>
              <a:t>Was it </a:t>
            </a:r>
            <a:r>
              <a:rPr lang="en-US" sz="3600" dirty="0" smtClean="0"/>
              <a:t>politics and globalization?</a:t>
            </a:r>
          </a:p>
          <a:p>
            <a:r>
              <a:rPr lang="en-US" sz="3600" dirty="0" smtClean="0"/>
              <a:t>Was it the price of muslin?</a:t>
            </a:r>
          </a:p>
          <a:p>
            <a:endParaRPr lang="en-US" dirty="0"/>
          </a:p>
        </p:txBody>
      </p:sp>
    </p:spTree>
    <p:extLst>
      <p:ext uri="{BB962C8B-B14F-4D97-AF65-F5344CB8AC3E}">
        <p14:creationId xmlns:p14="http://schemas.microsoft.com/office/powerpoint/2010/main" val="128202348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2500" y="288945"/>
            <a:ext cx="4076700" cy="5854740"/>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1603" t="5435" r="10534" b="8447"/>
          <a:stretch/>
        </p:blipFill>
        <p:spPr>
          <a:xfrm>
            <a:off x="704850" y="196890"/>
            <a:ext cx="3238500" cy="6038850"/>
          </a:xfrm>
          <a:prstGeom prst="rect">
            <a:avLst/>
          </a:prstGeom>
        </p:spPr>
      </p:pic>
      <p:sp>
        <p:nvSpPr>
          <p:cNvPr id="5" name="TextBox 4"/>
          <p:cNvSpPr txBox="1"/>
          <p:nvPr/>
        </p:nvSpPr>
        <p:spPr>
          <a:xfrm>
            <a:off x="4873944" y="6273284"/>
            <a:ext cx="3853812" cy="369332"/>
          </a:xfrm>
          <a:prstGeom prst="rect">
            <a:avLst/>
          </a:prstGeom>
          <a:noFill/>
        </p:spPr>
        <p:txBody>
          <a:bodyPr wrap="none" rtlCol="0">
            <a:spAutoFit/>
          </a:bodyPr>
          <a:lstStyle/>
          <a:p>
            <a:r>
              <a:rPr lang="en-US" dirty="0" smtClean="0"/>
              <a:t>Thomas Hope, Ancient Costumes, 1809</a:t>
            </a:r>
            <a:endParaRPr lang="en-US" dirty="0"/>
          </a:p>
        </p:txBody>
      </p:sp>
      <p:sp>
        <p:nvSpPr>
          <p:cNvPr id="6" name="TextBox 5"/>
          <p:cNvSpPr txBox="1"/>
          <p:nvPr/>
        </p:nvSpPr>
        <p:spPr>
          <a:xfrm>
            <a:off x="440347" y="6273284"/>
            <a:ext cx="3767506" cy="369332"/>
          </a:xfrm>
          <a:prstGeom prst="rect">
            <a:avLst/>
          </a:prstGeom>
          <a:noFill/>
        </p:spPr>
        <p:txBody>
          <a:bodyPr wrap="none" rtlCol="0">
            <a:spAutoFit/>
          </a:bodyPr>
          <a:lstStyle/>
          <a:p>
            <a:r>
              <a:rPr lang="en-US" dirty="0" smtClean="0"/>
              <a:t>Ackermann, Walking Dress</a:t>
            </a:r>
            <a:r>
              <a:rPr lang="en-US" smtClean="0"/>
              <a:t>, April 1809</a:t>
            </a:r>
            <a:endParaRPr lang="en-US"/>
          </a:p>
        </p:txBody>
      </p:sp>
    </p:spTree>
    <p:extLst>
      <p:ext uri="{BB962C8B-B14F-4D97-AF65-F5344CB8AC3E}">
        <p14:creationId xmlns:p14="http://schemas.microsoft.com/office/powerpoint/2010/main" val="92976566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1809-04-men-fullandhalfdres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372158" y="311148"/>
            <a:ext cx="4771842" cy="6229350"/>
          </a:xfrm>
          <a:prstGeom prst="rect">
            <a:avLst/>
          </a:prstGeom>
        </p:spPr>
      </p:pic>
      <p:pic>
        <p:nvPicPr>
          <p:cNvPr id="3" name="Picture 2"/>
          <p:cNvPicPr>
            <a:picLocks noChangeAspect="1"/>
          </p:cNvPicPr>
          <p:nvPr/>
        </p:nvPicPr>
        <p:blipFill rotWithShape="1">
          <a:blip r:embed="rId4"/>
          <a:srcRect l="15937" r="6412"/>
          <a:stretch/>
        </p:blipFill>
        <p:spPr>
          <a:xfrm>
            <a:off x="266699" y="444498"/>
            <a:ext cx="3657601" cy="6096000"/>
          </a:xfrm>
          <a:prstGeom prst="rect">
            <a:avLst/>
          </a:prstGeom>
        </p:spPr>
      </p:pic>
    </p:spTree>
    <p:extLst>
      <p:ext uri="{BB962C8B-B14F-4D97-AF65-F5344CB8AC3E}">
        <p14:creationId xmlns:p14="http://schemas.microsoft.com/office/powerpoint/2010/main" val="148051608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751" y="217737"/>
            <a:ext cx="4324350" cy="5262052"/>
          </a:xfrm>
          <a:prstGeom prst="rect">
            <a:avLst/>
          </a:prstGeom>
        </p:spPr>
      </p:pic>
      <p:sp>
        <p:nvSpPr>
          <p:cNvPr id="4" name="TextBox 3"/>
          <p:cNvSpPr txBox="1"/>
          <p:nvPr/>
        </p:nvSpPr>
        <p:spPr>
          <a:xfrm>
            <a:off x="285751" y="5666290"/>
            <a:ext cx="4468250" cy="646331"/>
          </a:xfrm>
          <a:prstGeom prst="rect">
            <a:avLst/>
          </a:prstGeom>
          <a:noFill/>
        </p:spPr>
        <p:txBody>
          <a:bodyPr wrap="square" rtlCol="0">
            <a:spAutoFit/>
          </a:bodyPr>
          <a:lstStyle/>
          <a:p>
            <a:r>
              <a:rPr lang="en-US" dirty="0" smtClean="0"/>
              <a:t>Agostino </a:t>
            </a:r>
            <a:r>
              <a:rPr lang="en-US" dirty="0" err="1" smtClean="0"/>
              <a:t>Brunias</a:t>
            </a:r>
            <a:r>
              <a:rPr lang="en-US" dirty="0" smtClean="0"/>
              <a:t>, c. 1780 “Linen Day, Roseau, Dominica”</a:t>
            </a:r>
            <a:endParaRPr lang="en-US" dirty="0"/>
          </a:p>
        </p:txBody>
      </p:sp>
      <p:pic>
        <p:nvPicPr>
          <p:cNvPr id="5" name="Picture 4" descr="1780s-chemise-dress01.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899643" y="217737"/>
            <a:ext cx="4109263" cy="5262052"/>
          </a:xfrm>
          <a:prstGeom prst="rect">
            <a:avLst/>
          </a:prstGeom>
        </p:spPr>
      </p:pic>
      <p:sp>
        <p:nvSpPr>
          <p:cNvPr id="6" name="TextBox 5"/>
          <p:cNvSpPr txBox="1"/>
          <p:nvPr/>
        </p:nvSpPr>
        <p:spPr>
          <a:xfrm>
            <a:off x="5125510" y="5666290"/>
            <a:ext cx="3657530" cy="1200329"/>
          </a:xfrm>
          <a:prstGeom prst="rect">
            <a:avLst/>
          </a:prstGeom>
          <a:noFill/>
        </p:spPr>
        <p:txBody>
          <a:bodyPr wrap="square" rtlCol="0">
            <a:spAutoFit/>
          </a:bodyPr>
          <a:lstStyle/>
          <a:p>
            <a:r>
              <a:rPr lang="en-US" dirty="0"/>
              <a:t>Marie Antoinette’s “chemise dress” Portrait by Elisabeth Louise </a:t>
            </a:r>
            <a:r>
              <a:rPr lang="en-US" dirty="0" err="1"/>
              <a:t>Vigée-LeBrun</a:t>
            </a:r>
            <a:r>
              <a:rPr lang="en-US" dirty="0" smtClean="0"/>
              <a:t>, </a:t>
            </a:r>
            <a:r>
              <a:rPr lang="en-US" dirty="0"/>
              <a:t>1783, dress by Rose </a:t>
            </a:r>
            <a:r>
              <a:rPr lang="en-US" dirty="0" err="1"/>
              <a:t>Bertin</a:t>
            </a:r>
            <a:endParaRPr lang="en-US" dirty="0"/>
          </a:p>
          <a:p>
            <a:endParaRPr lang="en-US" dirty="0"/>
          </a:p>
        </p:txBody>
      </p:sp>
    </p:spTree>
    <p:extLst>
      <p:ext uri="{BB962C8B-B14F-4D97-AF65-F5344CB8AC3E}">
        <p14:creationId xmlns:p14="http://schemas.microsoft.com/office/powerpoint/2010/main" val="186445459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 y="0"/>
            <a:ext cx="8899071" cy="6858000"/>
          </a:xfrm>
          <a:prstGeom prst="rect">
            <a:avLst/>
          </a:prstGeom>
        </p:spPr>
      </p:pic>
    </p:spTree>
    <p:extLst>
      <p:ext uri="{BB962C8B-B14F-4D97-AF65-F5344CB8AC3E}">
        <p14:creationId xmlns:p14="http://schemas.microsoft.com/office/powerpoint/2010/main" val="195451840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598" y="188749"/>
            <a:ext cx="4851706" cy="6491582"/>
          </a:xfrm>
          <a:prstGeom prst="rect">
            <a:avLst/>
          </a:prstGeom>
        </p:spPr>
      </p:pic>
      <p:sp>
        <p:nvSpPr>
          <p:cNvPr id="3" name="TextBox 2"/>
          <p:cNvSpPr txBox="1"/>
          <p:nvPr/>
        </p:nvSpPr>
        <p:spPr>
          <a:xfrm>
            <a:off x="5810251" y="2305050"/>
            <a:ext cx="3067050" cy="954107"/>
          </a:xfrm>
          <a:prstGeom prst="rect">
            <a:avLst/>
          </a:prstGeom>
          <a:noFill/>
        </p:spPr>
        <p:txBody>
          <a:bodyPr wrap="square" rtlCol="0">
            <a:spAutoFit/>
          </a:bodyPr>
          <a:lstStyle/>
          <a:p>
            <a:r>
              <a:rPr lang="en-US" sz="2800" dirty="0" smtClean="0"/>
              <a:t>“</a:t>
            </a:r>
            <a:r>
              <a:rPr lang="is-IS" sz="2800" dirty="0" smtClean="0"/>
              <a:t>…a true India muslin...”</a:t>
            </a:r>
            <a:endParaRPr lang="en-US" sz="2800" dirty="0"/>
          </a:p>
        </p:txBody>
      </p:sp>
    </p:spTree>
    <p:extLst>
      <p:ext uri="{BB962C8B-B14F-4D97-AF65-F5344CB8AC3E}">
        <p14:creationId xmlns:p14="http://schemas.microsoft.com/office/powerpoint/2010/main" val="10398026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750" y="615950"/>
            <a:ext cx="7670800" cy="4203700"/>
          </a:xfrm>
          <a:prstGeom prst="rect">
            <a:avLst/>
          </a:prstGeom>
        </p:spPr>
      </p:pic>
      <p:sp>
        <p:nvSpPr>
          <p:cNvPr id="3" name="TextBox 2"/>
          <p:cNvSpPr txBox="1"/>
          <p:nvPr/>
        </p:nvSpPr>
        <p:spPr>
          <a:xfrm>
            <a:off x="152400" y="4826675"/>
            <a:ext cx="8782050" cy="2308324"/>
          </a:xfrm>
          <a:prstGeom prst="rect">
            <a:avLst/>
          </a:prstGeom>
          <a:noFill/>
        </p:spPr>
        <p:txBody>
          <a:bodyPr wrap="square" rtlCol="0">
            <a:spAutoFit/>
          </a:bodyPr>
          <a:lstStyle/>
          <a:p>
            <a:pPr>
              <a:spcAft>
                <a:spcPts val="1200"/>
              </a:spcAft>
            </a:pPr>
            <a:r>
              <a:rPr lang="en-US" sz="2400" dirty="0" smtClean="0"/>
              <a:t>James Crompton, Spinning mule, 1770s</a:t>
            </a:r>
          </a:p>
          <a:p>
            <a:pPr>
              <a:spcAft>
                <a:spcPts val="1200"/>
              </a:spcAft>
            </a:pPr>
            <a:r>
              <a:rPr lang="en-US" sz="2400" dirty="0" smtClean="0"/>
              <a:t>Claude </a:t>
            </a:r>
            <a:r>
              <a:rPr lang="en-US" sz="2400" dirty="0" err="1" smtClean="0"/>
              <a:t>Berthollet</a:t>
            </a:r>
            <a:r>
              <a:rPr lang="en-US" sz="2400" dirty="0" smtClean="0"/>
              <a:t>, liquid bleach, 1780s</a:t>
            </a:r>
          </a:p>
          <a:p>
            <a:pPr>
              <a:spcAft>
                <a:spcPts val="1200"/>
              </a:spcAft>
            </a:pPr>
            <a:r>
              <a:rPr lang="en-US" sz="2400" dirty="0" smtClean="0"/>
              <a:t>Charles Taylor, 1788 “</a:t>
            </a:r>
            <a:r>
              <a:rPr lang="en-US" sz="2400" i="1" dirty="0" smtClean="0"/>
              <a:t>calico</a:t>
            </a:r>
            <a:r>
              <a:rPr lang="is-IS" sz="2400" i="1" dirty="0" smtClean="0"/>
              <a:t>…</a:t>
            </a:r>
            <a:r>
              <a:rPr lang="en-US" sz="2400" i="1" dirty="0" smtClean="0"/>
              <a:t>bleached </a:t>
            </a:r>
            <a:r>
              <a:rPr lang="en-US" sz="2400" i="1" dirty="0"/>
              <a:t>white, printed in permanent </a:t>
            </a:r>
            <a:r>
              <a:rPr lang="en-US" sz="2400" i="1" dirty="0" err="1" smtClean="0"/>
              <a:t>colours</a:t>
            </a:r>
            <a:r>
              <a:rPr lang="en-US" sz="2400" i="1" dirty="0" smtClean="0"/>
              <a:t>, </a:t>
            </a:r>
            <a:r>
              <a:rPr lang="en-US" sz="2400" i="1" dirty="0"/>
              <a:t>having undergone all these operations in less than 48 hours</a:t>
            </a:r>
            <a:endParaRPr lang="en-US" sz="2400" dirty="0" smtClean="0"/>
          </a:p>
          <a:p>
            <a:endParaRPr lang="en-US" dirty="0"/>
          </a:p>
        </p:txBody>
      </p:sp>
    </p:spTree>
    <p:extLst>
      <p:ext uri="{BB962C8B-B14F-4D97-AF65-F5344CB8AC3E}">
        <p14:creationId xmlns:p14="http://schemas.microsoft.com/office/powerpoint/2010/main" val="18883499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95281" y="1708727"/>
            <a:ext cx="6289964" cy="4082473"/>
          </a:xfrm>
        </p:spPr>
        <p:txBody>
          <a:bodyPr/>
          <a:lstStyle/>
          <a:p>
            <a:pPr marL="0" indent="0" algn="ctr">
              <a:buNone/>
            </a:pPr>
            <a:r>
              <a:rPr lang="en-US" sz="3200" dirty="0"/>
              <a:t>“One could not hope to conduct himself or herself properly on entering a room without immediately assigning a rank to every person.” </a:t>
            </a:r>
            <a:endParaRPr lang="en-US" sz="3200" dirty="0" smtClean="0"/>
          </a:p>
          <a:p>
            <a:pPr marL="0" indent="0" algn="r">
              <a:buNone/>
            </a:pPr>
            <a:r>
              <a:rPr lang="en-US" sz="2000" dirty="0" smtClean="0"/>
              <a:t>Richard Bushman</a:t>
            </a:r>
            <a:endParaRPr lang="en-US" sz="2000" dirty="0"/>
          </a:p>
          <a:p>
            <a:pPr marL="0" indent="0">
              <a:buNone/>
            </a:pPr>
            <a:endParaRPr lang="en-US" dirty="0"/>
          </a:p>
        </p:txBody>
      </p:sp>
    </p:spTree>
    <p:extLst>
      <p:ext uri="{BB962C8B-B14F-4D97-AF65-F5344CB8AC3E}">
        <p14:creationId xmlns:p14="http://schemas.microsoft.com/office/powerpoint/2010/main" val="95516878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gstockings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24501" y="253841"/>
            <a:ext cx="3333750" cy="6036792"/>
          </a:xfrm>
          <a:prstGeom prst="rect">
            <a:avLst/>
          </a:prstGeom>
        </p:spPr>
      </p:pic>
      <p:sp>
        <p:nvSpPr>
          <p:cNvPr id="4" name="TextBox 3"/>
          <p:cNvSpPr txBox="1"/>
          <p:nvPr/>
        </p:nvSpPr>
        <p:spPr>
          <a:xfrm>
            <a:off x="495300" y="438150"/>
            <a:ext cx="4057650" cy="2954655"/>
          </a:xfrm>
          <a:prstGeom prst="rect">
            <a:avLst/>
          </a:prstGeom>
          <a:noFill/>
        </p:spPr>
        <p:txBody>
          <a:bodyPr wrap="square" rtlCol="0">
            <a:spAutoFit/>
          </a:bodyPr>
          <a:lstStyle/>
          <a:p>
            <a:r>
              <a:rPr lang="en-US" i="1" dirty="0" smtClean="0"/>
              <a:t>9 January 1796</a:t>
            </a:r>
          </a:p>
          <a:p>
            <a:r>
              <a:rPr lang="en-US" sz="2800" dirty="0" smtClean="0"/>
              <a:t>“You say nothing of the silk stockings; I flatter myself, therefore, that Charles has not purchased any, as I cannot very well afford to pay for them</a:t>
            </a:r>
            <a:r>
              <a:rPr lang="is-IS" sz="2800" dirty="0" smtClean="0"/>
              <a:t>…”</a:t>
            </a:r>
            <a:endParaRPr lang="en-US" sz="2800" dirty="0"/>
          </a:p>
        </p:txBody>
      </p:sp>
      <p:sp>
        <p:nvSpPr>
          <p:cNvPr id="5" name="TextBox 4"/>
          <p:cNvSpPr txBox="1"/>
          <p:nvPr/>
        </p:nvSpPr>
        <p:spPr>
          <a:xfrm>
            <a:off x="495300" y="3886200"/>
            <a:ext cx="3889327" cy="2523768"/>
          </a:xfrm>
          <a:prstGeom prst="rect">
            <a:avLst/>
          </a:prstGeom>
          <a:noFill/>
        </p:spPr>
        <p:txBody>
          <a:bodyPr wrap="square" rtlCol="0">
            <a:spAutoFit/>
          </a:bodyPr>
          <a:lstStyle/>
          <a:p>
            <a:r>
              <a:rPr lang="en-US" i="1" dirty="0" smtClean="0"/>
              <a:t>14 January 1796</a:t>
            </a:r>
          </a:p>
          <a:p>
            <a:r>
              <a:rPr lang="en-US" sz="2800" dirty="0" smtClean="0"/>
              <a:t>“What a good-for-nothing-fellow Charles is to bespeak the stockings—I hope he will be too hot all the rest of his life for it.”</a:t>
            </a:r>
            <a:endParaRPr lang="en-US" sz="2800" dirty="0"/>
          </a:p>
        </p:txBody>
      </p:sp>
    </p:spTree>
    <p:extLst>
      <p:ext uri="{BB962C8B-B14F-4D97-AF65-F5344CB8AC3E}">
        <p14:creationId xmlns:p14="http://schemas.microsoft.com/office/powerpoint/2010/main" val="76623510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9142" y="358816"/>
            <a:ext cx="4637658" cy="5386090"/>
          </a:xfrm>
          <a:prstGeom prst="rect">
            <a:avLst/>
          </a:prstGeom>
          <a:noFill/>
        </p:spPr>
        <p:txBody>
          <a:bodyPr wrap="square" rtlCol="0">
            <a:spAutoFit/>
          </a:bodyPr>
          <a:lstStyle/>
          <a:p>
            <a:r>
              <a:rPr lang="en-US" i="1" dirty="0" smtClean="0"/>
              <a:t>25 November 1798</a:t>
            </a:r>
            <a:endParaRPr lang="en-US" dirty="0" smtClean="0"/>
          </a:p>
          <a:p>
            <a:endParaRPr lang="en-US" dirty="0" smtClean="0"/>
          </a:p>
          <a:p>
            <a:r>
              <a:rPr lang="en-US" sz="2800" dirty="0" smtClean="0"/>
              <a:t>“The Overton Scotchman [a peddler carrying fabric for sale door to door] has been kind enough to rid me of some of my money, in exchange for six shifts and four pair of stockings. The Irish [linen] is not so fine as I would like it; ... It cost me 3s. 6d. per yard. It is rather finer, however, than our last, and not so harsh a cloth.”</a:t>
            </a:r>
            <a:endParaRPr lang="en-US" sz="2800" dirty="0"/>
          </a:p>
        </p:txBody>
      </p:sp>
      <p:pic>
        <p:nvPicPr>
          <p:cNvPr id="4" name="Picture 3" descr="1-1800s-mfab-shift.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985021" y="1193882"/>
            <a:ext cx="4158979" cy="5198724"/>
          </a:xfrm>
          <a:prstGeom prst="rect">
            <a:avLst/>
          </a:prstGeom>
        </p:spPr>
      </p:pic>
    </p:spTree>
    <p:extLst>
      <p:ext uri="{BB962C8B-B14F-4D97-AF65-F5344CB8AC3E}">
        <p14:creationId xmlns:p14="http://schemas.microsoft.com/office/powerpoint/2010/main" val="203018273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81450" y="43458"/>
            <a:ext cx="5162550" cy="2523768"/>
          </a:xfrm>
          <a:prstGeom prst="rect">
            <a:avLst/>
          </a:prstGeom>
          <a:noFill/>
        </p:spPr>
        <p:txBody>
          <a:bodyPr wrap="square" rtlCol="0">
            <a:spAutoFit/>
          </a:bodyPr>
          <a:lstStyle/>
          <a:p>
            <a:r>
              <a:rPr lang="en-US" i="1" dirty="0" smtClean="0"/>
              <a:t>18 December 1798</a:t>
            </a:r>
          </a:p>
          <a:p>
            <a:r>
              <a:rPr lang="en-US" sz="2800" dirty="0" smtClean="0"/>
              <a:t>“I believe I </a:t>
            </a:r>
            <a:r>
              <a:rPr lang="en-US" sz="2800" i="1" dirty="0" smtClean="0"/>
              <a:t>shall</a:t>
            </a:r>
            <a:r>
              <a:rPr lang="en-US" sz="2800" dirty="0" smtClean="0"/>
              <a:t> make my new gown like my robe, but the back of the latter is all in a piece with the tail, and will seven yards enable me to copy it in that respect?”</a:t>
            </a:r>
            <a:endParaRPr lang="en-US" sz="28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812507" cy="68580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2567226"/>
            <a:ext cx="3200400" cy="4068305"/>
          </a:xfrm>
          <a:prstGeom prst="rect">
            <a:avLst/>
          </a:prstGeom>
        </p:spPr>
      </p:pic>
    </p:spTree>
    <p:extLst>
      <p:ext uri="{BB962C8B-B14F-4D97-AF65-F5344CB8AC3E}">
        <p14:creationId xmlns:p14="http://schemas.microsoft.com/office/powerpoint/2010/main" val="121613324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1-11-17 at 4.52.24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52801" y="71327"/>
            <a:ext cx="4668779" cy="3492668"/>
          </a:xfrm>
          <a:prstGeom prst="rect">
            <a:avLst/>
          </a:prstGeom>
        </p:spPr>
      </p:pic>
      <p:pic>
        <p:nvPicPr>
          <p:cNvPr id="7" name="Picture 6" descr="1810-walkingspencer.jpg"/>
          <p:cNvPicPr>
            <a:picLocks noChangeAspect="1"/>
          </p:cNvPicPr>
          <p:nvPr/>
        </p:nvPicPr>
        <p:blipFill rotWithShape="1">
          <a:blip r:embed="rId4" cstate="screen">
            <a:extLst>
              <a:ext uri="{28A0092B-C50C-407E-A947-70E740481C1C}">
                <a14:useLocalDpi xmlns:a14="http://schemas.microsoft.com/office/drawing/2010/main"/>
              </a:ext>
            </a:extLst>
          </a:blip>
          <a:srcRect l="28553" t="16622" r="23071" b="50719"/>
          <a:stretch/>
        </p:blipFill>
        <p:spPr>
          <a:xfrm>
            <a:off x="6807199" y="2387599"/>
            <a:ext cx="2336801" cy="2851151"/>
          </a:xfrm>
          <a:prstGeom prst="rect">
            <a:avLst/>
          </a:prstGeom>
        </p:spPr>
      </p:pic>
      <p:sp>
        <p:nvSpPr>
          <p:cNvPr id="4" name="TextBox 3"/>
          <p:cNvSpPr txBox="1"/>
          <p:nvPr/>
        </p:nvSpPr>
        <p:spPr>
          <a:xfrm>
            <a:off x="3543299" y="4346414"/>
            <a:ext cx="3263900" cy="2215991"/>
          </a:xfrm>
          <a:prstGeom prst="rect">
            <a:avLst/>
          </a:prstGeom>
          <a:noFill/>
        </p:spPr>
        <p:txBody>
          <a:bodyPr wrap="square" rtlCol="0">
            <a:spAutoFit/>
          </a:bodyPr>
          <a:lstStyle/>
          <a:p>
            <a:r>
              <a:rPr lang="en-US" dirty="0" smtClean="0"/>
              <a:t>30 June 1808</a:t>
            </a:r>
          </a:p>
          <a:p>
            <a:r>
              <a:rPr lang="en-US" sz="2400" dirty="0" smtClean="0"/>
              <a:t>“What cold disagreeable walks</a:t>
            </a:r>
            <a:r>
              <a:rPr lang="is-IS" sz="2400" dirty="0" smtClean="0"/>
              <a:t>…</a:t>
            </a:r>
            <a:r>
              <a:rPr lang="en-US" sz="2400" dirty="0" smtClean="0"/>
              <a:t>My </a:t>
            </a:r>
            <a:r>
              <a:rPr lang="en-US" sz="2400" dirty="0"/>
              <a:t>k</a:t>
            </a:r>
            <a:r>
              <a:rPr lang="en-US" sz="2400" dirty="0" smtClean="0"/>
              <a:t>erseymere </a:t>
            </a:r>
            <a:r>
              <a:rPr lang="en-US" sz="2400" b="1" dirty="0" smtClean="0"/>
              <a:t>Spencer</a:t>
            </a:r>
            <a:r>
              <a:rPr lang="en-US" sz="2400" dirty="0" smtClean="0"/>
              <a:t> is quite the comfort of our Evening walks.</a:t>
            </a:r>
            <a:endParaRPr lang="en-US" sz="2400" dirty="0"/>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930" y="419100"/>
            <a:ext cx="3334999" cy="5372100"/>
          </a:xfrm>
          <a:prstGeom prst="rect">
            <a:avLst/>
          </a:prstGeom>
        </p:spPr>
      </p:pic>
    </p:spTree>
    <p:extLst>
      <p:ext uri="{BB962C8B-B14F-4D97-AF65-F5344CB8AC3E}">
        <p14:creationId xmlns:p14="http://schemas.microsoft.com/office/powerpoint/2010/main" val="136379125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0706" y="1772793"/>
            <a:ext cx="4008148" cy="4031873"/>
          </a:xfrm>
          <a:prstGeom prst="rect">
            <a:avLst/>
          </a:prstGeom>
          <a:noFill/>
        </p:spPr>
        <p:txBody>
          <a:bodyPr wrap="square" rtlCol="0">
            <a:spAutoFit/>
          </a:bodyPr>
          <a:lstStyle/>
          <a:p>
            <a:r>
              <a:rPr lang="en-US" i="1" dirty="0" smtClean="0"/>
              <a:t>18 </a:t>
            </a:r>
            <a:r>
              <a:rPr lang="en-US" i="1" dirty="0"/>
              <a:t>April </a:t>
            </a:r>
            <a:r>
              <a:rPr lang="en-US" i="1" dirty="0" smtClean="0"/>
              <a:t>1811:</a:t>
            </a:r>
          </a:p>
          <a:p>
            <a:r>
              <a:rPr lang="en-US" sz="2800" dirty="0" smtClean="0"/>
              <a:t>“Our </a:t>
            </a:r>
            <a:r>
              <a:rPr lang="en-US" sz="2800" b="1" dirty="0"/>
              <a:t>pelisses</a:t>
            </a:r>
            <a:r>
              <a:rPr lang="en-US" sz="2800" dirty="0"/>
              <a:t> are 17s. each; she charges only 8s. for the making, but the buttons seem expensive, — are expensive, I might have said, for the fact is plain enough</a:t>
            </a:r>
            <a:r>
              <a:rPr lang="en-US" sz="2800" dirty="0" smtClean="0"/>
              <a:t>.” </a:t>
            </a:r>
            <a:endParaRPr lang="en-US" sz="2800" dirty="0"/>
          </a:p>
          <a:p>
            <a:r>
              <a:rPr lang="en-US" dirty="0"/>
              <a:t/>
            </a:r>
            <a:br>
              <a:rPr lang="en-US" dirty="0"/>
            </a:br>
            <a:endParaRPr lang="en-US" sz="2400"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8919" t="2794" r="7408" b="9389"/>
          <a:stretch/>
        </p:blipFill>
        <p:spPr>
          <a:xfrm>
            <a:off x="5181601" y="152400"/>
            <a:ext cx="3505200" cy="6480542"/>
          </a:xfrm>
          <a:prstGeom prst="rect">
            <a:avLst/>
          </a:prstGeom>
        </p:spPr>
      </p:pic>
    </p:spTree>
    <p:extLst>
      <p:ext uri="{BB962C8B-B14F-4D97-AF65-F5344CB8AC3E}">
        <p14:creationId xmlns:p14="http://schemas.microsoft.com/office/powerpoint/2010/main" val="180144551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meluk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1220" y="-1"/>
            <a:ext cx="3743589" cy="3910435"/>
          </a:xfrm>
          <a:prstGeom prst="rect">
            <a:avLst/>
          </a:prstGeom>
        </p:spPr>
      </p:pic>
      <p:pic>
        <p:nvPicPr>
          <p:cNvPr id="3" name="Picture 2" descr="1804-ladiesmonthlymus-mameluke.jpg"/>
          <p:cNvPicPr>
            <a:picLocks noChangeAspect="1"/>
          </p:cNvPicPr>
          <p:nvPr/>
        </p:nvPicPr>
        <p:blipFill rotWithShape="1">
          <a:blip r:embed="rId4">
            <a:extLst>
              <a:ext uri="{28A0092B-C50C-407E-A947-70E740481C1C}">
                <a14:useLocalDpi xmlns:a14="http://schemas.microsoft.com/office/drawing/2010/main" val="0"/>
              </a:ext>
            </a:extLst>
          </a:blip>
          <a:srcRect l="55262" r="15515"/>
          <a:stretch/>
        </p:blipFill>
        <p:spPr>
          <a:xfrm>
            <a:off x="6471901" y="0"/>
            <a:ext cx="2672099" cy="6451356"/>
          </a:xfrm>
          <a:prstGeom prst="rect">
            <a:avLst/>
          </a:prstGeom>
        </p:spPr>
      </p:pic>
      <p:pic>
        <p:nvPicPr>
          <p:cNvPr id="4" name="Picture 3" descr="mamalouc512-correction.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8717" y="3060700"/>
            <a:ext cx="2413000" cy="3797300"/>
          </a:xfrm>
          <a:prstGeom prst="rect">
            <a:avLst/>
          </a:prstGeom>
        </p:spPr>
      </p:pic>
      <p:sp>
        <p:nvSpPr>
          <p:cNvPr id="6" name="TextBox 5"/>
          <p:cNvSpPr txBox="1"/>
          <p:nvPr/>
        </p:nvSpPr>
        <p:spPr>
          <a:xfrm>
            <a:off x="39686" y="476273"/>
            <a:ext cx="3161535" cy="4062651"/>
          </a:xfrm>
          <a:prstGeom prst="rect">
            <a:avLst/>
          </a:prstGeom>
          <a:noFill/>
        </p:spPr>
        <p:txBody>
          <a:bodyPr wrap="square" rtlCol="0">
            <a:spAutoFit/>
          </a:bodyPr>
          <a:lstStyle/>
          <a:p>
            <a:r>
              <a:rPr lang="en-US" i="1" dirty="0" smtClean="0"/>
              <a:t>8 </a:t>
            </a:r>
            <a:r>
              <a:rPr lang="en-US" i="1" dirty="0"/>
              <a:t>January 1799: </a:t>
            </a:r>
            <a:endParaRPr lang="en-US" i="1" dirty="0" smtClean="0"/>
          </a:p>
          <a:p>
            <a:r>
              <a:rPr lang="en-US" sz="2400" dirty="0" smtClean="0"/>
              <a:t>“I </a:t>
            </a:r>
            <a:r>
              <a:rPr lang="en-US" sz="2400" dirty="0"/>
              <a:t>am not to wear my white satin </a:t>
            </a:r>
            <a:r>
              <a:rPr lang="en-US" sz="2400" b="1" dirty="0"/>
              <a:t>cap</a:t>
            </a:r>
            <a:r>
              <a:rPr lang="en-US" sz="2400" dirty="0"/>
              <a:t> to-night, after all; I am to wear a </a:t>
            </a:r>
            <a:r>
              <a:rPr lang="en-US" sz="2400" dirty="0" err="1"/>
              <a:t>mamalone</a:t>
            </a:r>
            <a:r>
              <a:rPr lang="en-US" sz="2400" dirty="0"/>
              <a:t> [</a:t>
            </a:r>
            <a:r>
              <a:rPr lang="en-US" sz="2400" dirty="0" err="1" smtClean="0"/>
              <a:t>mameluke</a:t>
            </a:r>
            <a:r>
              <a:rPr lang="en-US" sz="2400" dirty="0" smtClean="0"/>
              <a:t>] </a:t>
            </a:r>
            <a:r>
              <a:rPr lang="en-US" sz="2400" dirty="0"/>
              <a:t>cap </a:t>
            </a:r>
            <a:r>
              <a:rPr lang="en-US" sz="2400" dirty="0" smtClean="0"/>
              <a:t>instead…It </a:t>
            </a:r>
            <a:r>
              <a:rPr lang="en-US" sz="2400" dirty="0"/>
              <a:t>is all the fashion now; worn at the opera, and by Lady </a:t>
            </a:r>
            <a:r>
              <a:rPr lang="en-US" sz="2400" dirty="0" err="1"/>
              <a:t>Mildmays</a:t>
            </a:r>
            <a:r>
              <a:rPr lang="en-US" sz="2400" dirty="0"/>
              <a:t> at </a:t>
            </a:r>
            <a:r>
              <a:rPr lang="en-US" sz="2400" dirty="0" err="1"/>
              <a:t>Hackwood</a:t>
            </a:r>
            <a:r>
              <a:rPr lang="en-US" sz="2400" dirty="0"/>
              <a:t> balls</a:t>
            </a:r>
            <a:r>
              <a:rPr lang="en-US" sz="2400" dirty="0" smtClean="0"/>
              <a:t>.”</a:t>
            </a:r>
          </a:p>
          <a:p>
            <a:endParaRPr lang="en-US" sz="2400" dirty="0"/>
          </a:p>
        </p:txBody>
      </p:sp>
      <p:sp>
        <p:nvSpPr>
          <p:cNvPr id="5" name="TextBox 4"/>
          <p:cNvSpPr txBox="1"/>
          <p:nvPr/>
        </p:nvSpPr>
        <p:spPr>
          <a:xfrm>
            <a:off x="39686" y="4959350"/>
            <a:ext cx="3808414" cy="1200329"/>
          </a:xfrm>
          <a:prstGeom prst="rect">
            <a:avLst/>
          </a:prstGeom>
          <a:noFill/>
        </p:spPr>
        <p:txBody>
          <a:bodyPr wrap="square" rtlCol="0">
            <a:spAutoFit/>
          </a:bodyPr>
          <a:lstStyle/>
          <a:p>
            <a:r>
              <a:rPr lang="en-US" sz="2400" dirty="0" smtClean="0"/>
              <a:t>(After Napoleon defeated the Mamelukes at the Battle of the Pyramids, July 1798.)</a:t>
            </a:r>
            <a:endParaRPr lang="en-US" sz="2400" dirty="0"/>
          </a:p>
        </p:txBody>
      </p:sp>
    </p:spTree>
    <p:extLst>
      <p:ext uri="{BB962C8B-B14F-4D97-AF65-F5344CB8AC3E}">
        <p14:creationId xmlns:p14="http://schemas.microsoft.com/office/powerpoint/2010/main" val="194961383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222146" y="1379488"/>
            <a:ext cx="4617053" cy="4678204"/>
          </a:xfrm>
          <a:prstGeom prst="rect">
            <a:avLst/>
          </a:prstGeom>
        </p:spPr>
        <p:txBody>
          <a:bodyPr wrap="square">
            <a:spAutoFit/>
          </a:bodyPr>
          <a:lstStyle/>
          <a:p>
            <a:r>
              <a:rPr lang="en-US" dirty="0" smtClean="0"/>
              <a:t>13 September 1813</a:t>
            </a:r>
          </a:p>
          <a:p>
            <a:r>
              <a:rPr lang="en-US" sz="2800" dirty="0" smtClean="0"/>
              <a:t>I </a:t>
            </a:r>
            <a:r>
              <a:rPr lang="en-US" sz="2800" dirty="0"/>
              <a:t>learnt from Mrs. </a:t>
            </a:r>
            <a:r>
              <a:rPr lang="en-US" sz="2800" dirty="0" err="1"/>
              <a:t>Tickars's</a:t>
            </a:r>
            <a:r>
              <a:rPr lang="en-US" sz="2800" dirty="0"/>
              <a:t> young lady, to my high amusement, that the stays now are not made to force the bosom up at all; that was a very unbecoming, unnatural fashion. I was really glad to hear that they are not to be so much off the shoulders as they were. </a:t>
            </a:r>
          </a:p>
        </p:txBody>
      </p:sp>
      <p:sp>
        <p:nvSpPr>
          <p:cNvPr id="7" name="TextBox 6"/>
          <p:cNvSpPr txBox="1"/>
          <p:nvPr/>
        </p:nvSpPr>
        <p:spPr>
          <a:xfrm>
            <a:off x="647700" y="6095584"/>
            <a:ext cx="2534412" cy="369332"/>
          </a:xfrm>
          <a:prstGeom prst="rect">
            <a:avLst/>
          </a:prstGeom>
          <a:noFill/>
        </p:spPr>
        <p:txBody>
          <a:bodyPr wrap="none" rtlCol="0">
            <a:spAutoFit/>
          </a:bodyPr>
          <a:lstStyle/>
          <a:p>
            <a:r>
              <a:rPr lang="en-US" dirty="0" smtClean="0"/>
              <a:t>Ackermann, January 1813</a:t>
            </a:r>
            <a:endParaRPr lang="en-US" dirty="0"/>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t="4166" b="11670"/>
          <a:stretch/>
        </p:blipFill>
        <p:spPr>
          <a:xfrm>
            <a:off x="146050" y="285750"/>
            <a:ext cx="3855518" cy="5771942"/>
          </a:xfrm>
          <a:prstGeom prst="rect">
            <a:avLst/>
          </a:prstGeom>
        </p:spPr>
      </p:pic>
    </p:spTree>
    <p:extLst>
      <p:ext uri="{BB962C8B-B14F-4D97-AF65-F5344CB8AC3E}">
        <p14:creationId xmlns:p14="http://schemas.microsoft.com/office/powerpoint/2010/main" val="70712606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1809-corset-fad.gi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455821"/>
            <a:ext cx="9144000" cy="5697162"/>
          </a:xfrm>
          <a:prstGeom prst="rect">
            <a:avLst/>
          </a:prstGeom>
        </p:spPr>
      </p:pic>
    </p:spTree>
    <p:extLst>
      <p:ext uri="{BB962C8B-B14F-4D97-AF65-F5344CB8AC3E}">
        <p14:creationId xmlns:p14="http://schemas.microsoft.com/office/powerpoint/2010/main" val="187001128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ckermann_mouning_eveningdress1817_ful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3100736" cy="4961177"/>
          </a:xfrm>
          <a:prstGeom prst="rect">
            <a:avLst/>
          </a:prstGeom>
        </p:spPr>
      </p:pic>
      <p:pic>
        <p:nvPicPr>
          <p:cNvPr id="4" name="Picture 3"/>
          <p:cNvPicPr>
            <a:picLocks noChangeAspect="1"/>
          </p:cNvPicPr>
          <p:nvPr/>
        </p:nvPicPr>
        <p:blipFill>
          <a:blip r:embed="rId4"/>
          <a:stretch>
            <a:fillRect/>
          </a:stretch>
        </p:blipFill>
        <p:spPr>
          <a:xfrm>
            <a:off x="5557349" y="0"/>
            <a:ext cx="3446951" cy="5112004"/>
          </a:xfrm>
          <a:prstGeom prst="rect">
            <a:avLst/>
          </a:prstGeom>
        </p:spPr>
      </p:pic>
      <p:sp>
        <p:nvSpPr>
          <p:cNvPr id="5" name="TextBox 4"/>
          <p:cNvSpPr txBox="1"/>
          <p:nvPr/>
        </p:nvSpPr>
        <p:spPr>
          <a:xfrm>
            <a:off x="92597" y="4961176"/>
            <a:ext cx="5693144" cy="1661993"/>
          </a:xfrm>
          <a:prstGeom prst="rect">
            <a:avLst/>
          </a:prstGeom>
          <a:noFill/>
        </p:spPr>
        <p:txBody>
          <a:bodyPr wrap="square" rtlCol="0">
            <a:spAutoFit/>
          </a:bodyPr>
          <a:lstStyle/>
          <a:p>
            <a:r>
              <a:rPr lang="en-US" i="1" dirty="0" smtClean="0"/>
              <a:t>Austen, Thursday, 20 November 1800:</a:t>
            </a:r>
          </a:p>
          <a:p>
            <a:r>
              <a:rPr lang="en-US" sz="2800" dirty="0" smtClean="0"/>
              <a:t>“Miss Debary, Susan, and Sally, all in black, but without any statues, made their appearance…”</a:t>
            </a:r>
            <a:endParaRPr lang="en-US" sz="2800" dirty="0"/>
          </a:p>
        </p:txBody>
      </p:sp>
      <p:pic>
        <p:nvPicPr>
          <p:cNvPr id="3" name="Picture 2"/>
          <p:cNvPicPr>
            <a:picLocks noChangeAspect="1"/>
          </p:cNvPicPr>
          <p:nvPr/>
        </p:nvPicPr>
        <p:blipFill>
          <a:blip r:embed="rId5"/>
          <a:stretch>
            <a:fillRect/>
          </a:stretch>
        </p:blipFill>
        <p:spPr>
          <a:xfrm>
            <a:off x="6273800" y="4699000"/>
            <a:ext cx="2870200" cy="2159000"/>
          </a:xfrm>
          <a:prstGeom prst="rect">
            <a:avLst/>
          </a:prstGeom>
        </p:spPr>
      </p:pic>
      <p:pic>
        <p:nvPicPr>
          <p:cNvPr id="7" name="Picture 6" descr="1810s-nancyreg-mourning-unattrib.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96251" y="220276"/>
            <a:ext cx="3089490" cy="4478724"/>
          </a:xfrm>
          <a:prstGeom prst="rect">
            <a:avLst/>
          </a:prstGeom>
        </p:spPr>
      </p:pic>
    </p:spTree>
    <p:extLst>
      <p:ext uri="{BB962C8B-B14F-4D97-AF65-F5344CB8AC3E}">
        <p14:creationId xmlns:p14="http://schemas.microsoft.com/office/powerpoint/2010/main" val="200043884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045122" y="4635595"/>
            <a:ext cx="2703512" cy="1942724"/>
          </a:xfr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2502" t="21763" r="9611" b="6242"/>
          <a:stretch/>
        </p:blipFill>
        <p:spPr>
          <a:xfrm>
            <a:off x="133350" y="107855"/>
            <a:ext cx="5467350" cy="6540219"/>
          </a:xfrm>
          <a:prstGeom prst="rect">
            <a:avLst/>
          </a:prstGeom>
        </p:spPr>
      </p:pic>
      <p:sp>
        <p:nvSpPr>
          <p:cNvPr id="7" name="TextBox 6"/>
          <p:cNvSpPr txBox="1"/>
          <p:nvPr/>
        </p:nvSpPr>
        <p:spPr>
          <a:xfrm>
            <a:off x="5739528" y="2111016"/>
            <a:ext cx="3314700" cy="2154436"/>
          </a:xfrm>
          <a:prstGeom prst="rect">
            <a:avLst/>
          </a:prstGeom>
          <a:noFill/>
        </p:spPr>
        <p:txBody>
          <a:bodyPr wrap="square" rtlCol="0">
            <a:spAutoFit/>
          </a:bodyPr>
          <a:lstStyle/>
          <a:p>
            <a:r>
              <a:rPr lang="en-US" i="1" dirty="0" smtClean="0"/>
              <a:t>2 June 1799 </a:t>
            </a:r>
          </a:p>
          <a:p>
            <a:r>
              <a:rPr lang="en-US" sz="2800" dirty="0" smtClean="0"/>
              <a:t>“My </a:t>
            </a:r>
            <a:r>
              <a:rPr lang="en-US" sz="3200" b="1" dirty="0" smtClean="0"/>
              <a:t>cloak</a:t>
            </a:r>
            <a:r>
              <a:rPr lang="en-US" sz="2800" dirty="0" smtClean="0"/>
              <a:t> is come home &amp; here follows the pattern of its lace.”</a:t>
            </a:r>
            <a:endParaRPr lang="en-US" sz="2800"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9018" y="107855"/>
            <a:ext cx="2345210" cy="1271068"/>
          </a:xfrm>
          <a:prstGeom prst="rect">
            <a:avLst/>
          </a:prstGeom>
          <a:ln>
            <a:solidFill>
              <a:schemeClr val="accent1"/>
            </a:solidFill>
          </a:ln>
        </p:spPr>
      </p:pic>
    </p:spTree>
    <p:extLst>
      <p:ext uri="{BB962C8B-B14F-4D97-AF65-F5344CB8AC3E}">
        <p14:creationId xmlns:p14="http://schemas.microsoft.com/office/powerpoint/2010/main" val="1731663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4697" t="4502" r="3783" b="9856"/>
          <a:stretch/>
        </p:blipFill>
        <p:spPr>
          <a:xfrm>
            <a:off x="173282" y="2216757"/>
            <a:ext cx="6753771" cy="4641243"/>
          </a:xfrm>
          <a:prstGeom prst="rect">
            <a:avLst/>
          </a:prstGeom>
        </p:spPr>
      </p:pic>
      <p:pic>
        <p:nvPicPr>
          <p:cNvPr id="4" name="Picture 3"/>
          <p:cNvPicPr>
            <a:picLocks noChangeAspect="1"/>
          </p:cNvPicPr>
          <p:nvPr/>
        </p:nvPicPr>
        <p:blipFill>
          <a:blip r:embed="rId4"/>
          <a:stretch>
            <a:fillRect/>
          </a:stretch>
        </p:blipFill>
        <p:spPr>
          <a:xfrm>
            <a:off x="3550168" y="0"/>
            <a:ext cx="5576337" cy="4182253"/>
          </a:xfrm>
          <a:prstGeom prst="rect">
            <a:avLst/>
          </a:prstGeom>
        </p:spPr>
      </p:pic>
    </p:spTree>
    <p:extLst>
      <p:ext uri="{BB962C8B-B14F-4D97-AF65-F5344CB8AC3E}">
        <p14:creationId xmlns:p14="http://schemas.microsoft.com/office/powerpoint/2010/main" val="338667480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4608" t="7701" b="3778"/>
          <a:stretch/>
        </p:blipFill>
        <p:spPr>
          <a:xfrm rot="5400000">
            <a:off x="1958022" y="-1221424"/>
            <a:ext cx="5126354" cy="8331203"/>
          </a:xfrm>
          <a:prstGeom prst="rect">
            <a:avLst/>
          </a:prstGeom>
        </p:spPr>
      </p:pic>
      <p:sp>
        <p:nvSpPr>
          <p:cNvPr id="7" name="TextBox 6"/>
          <p:cNvSpPr txBox="1"/>
          <p:nvPr/>
        </p:nvSpPr>
        <p:spPr>
          <a:xfrm>
            <a:off x="355597" y="5549801"/>
            <a:ext cx="8331204" cy="1231106"/>
          </a:xfrm>
          <a:prstGeom prst="rect">
            <a:avLst/>
          </a:prstGeom>
          <a:noFill/>
        </p:spPr>
        <p:txBody>
          <a:bodyPr wrap="square" rtlCol="0">
            <a:spAutoFit/>
          </a:bodyPr>
          <a:lstStyle/>
          <a:p>
            <a:r>
              <a:rPr lang="en-US" dirty="0" smtClean="0"/>
              <a:t>24 May 1813 </a:t>
            </a:r>
          </a:p>
          <a:p>
            <a:r>
              <a:rPr lang="en-US" sz="2800" dirty="0" smtClean="0"/>
              <a:t>I </a:t>
            </a:r>
            <a:r>
              <a:rPr lang="en-US" sz="2800" dirty="0"/>
              <a:t>went the day before (Friday) to Layton's as I proposed, and got my mother's </a:t>
            </a:r>
            <a:r>
              <a:rPr lang="en-US" sz="2800" b="1" dirty="0"/>
              <a:t>gown</a:t>
            </a:r>
            <a:r>
              <a:rPr lang="en-US" sz="2800" dirty="0"/>
              <a:t>, — seven yards at 6s. </a:t>
            </a:r>
            <a:r>
              <a:rPr lang="en-US" sz="2800" i="1" dirty="0"/>
              <a:t>6d.</a:t>
            </a:r>
            <a:endParaRPr lang="en-US" sz="2800" dirty="0"/>
          </a:p>
        </p:txBody>
      </p:sp>
      <p:sp>
        <p:nvSpPr>
          <p:cNvPr id="9" name="TextBox 8"/>
          <p:cNvSpPr txBox="1"/>
          <p:nvPr/>
        </p:nvSpPr>
        <p:spPr>
          <a:xfrm>
            <a:off x="1937331" y="0"/>
            <a:ext cx="5231817" cy="338554"/>
          </a:xfrm>
          <a:prstGeom prst="rect">
            <a:avLst/>
          </a:prstGeom>
          <a:noFill/>
        </p:spPr>
        <p:txBody>
          <a:bodyPr wrap="none" rtlCol="0">
            <a:spAutoFit/>
          </a:bodyPr>
          <a:lstStyle/>
          <a:p>
            <a:r>
              <a:rPr lang="en-US" sz="1600" dirty="0" smtClean="0"/>
              <a:t>Ackermann, March 1809, </a:t>
            </a:r>
            <a:r>
              <a:rPr lang="en-US" sz="1600" i="1" dirty="0" smtClean="0"/>
              <a:t>Harding , Howell, &amp; Co., 89 Pall Mall</a:t>
            </a:r>
            <a:r>
              <a:rPr lang="en-US" sz="1600" dirty="0" smtClean="0"/>
              <a:t> </a:t>
            </a:r>
            <a:endParaRPr lang="en-US" sz="1600" dirty="0"/>
          </a:p>
        </p:txBody>
      </p:sp>
    </p:spTree>
    <p:extLst>
      <p:ext uri="{BB962C8B-B14F-4D97-AF65-F5344CB8AC3E}">
        <p14:creationId xmlns:p14="http://schemas.microsoft.com/office/powerpoint/2010/main" val="13330905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600" y="1371600"/>
            <a:ext cx="7981950" cy="4801314"/>
          </a:xfrm>
          <a:prstGeom prst="rect">
            <a:avLst/>
          </a:prstGeom>
          <a:noFill/>
        </p:spPr>
        <p:txBody>
          <a:bodyPr wrap="square" rtlCol="0">
            <a:spAutoFit/>
          </a:bodyPr>
          <a:lstStyle/>
          <a:p>
            <a:r>
              <a:rPr lang="en-US" sz="2400" i="1" dirty="0" smtClean="0"/>
              <a:t>2 September 1814 </a:t>
            </a:r>
          </a:p>
          <a:p>
            <a:r>
              <a:rPr lang="en-US" sz="3200" dirty="0" smtClean="0"/>
              <a:t>I am amused by the present style of female dress;—the </a:t>
            </a:r>
            <a:r>
              <a:rPr lang="en-US" sz="3200" dirty="0" err="1" smtClean="0"/>
              <a:t>coloured</a:t>
            </a:r>
            <a:r>
              <a:rPr lang="en-US" sz="3200" dirty="0" smtClean="0"/>
              <a:t> </a:t>
            </a:r>
            <a:r>
              <a:rPr lang="en-US" sz="3200" b="1" dirty="0" smtClean="0"/>
              <a:t>petticoats</a:t>
            </a:r>
            <a:r>
              <a:rPr lang="en-US" sz="3200" dirty="0" smtClean="0"/>
              <a:t> with braces over the white </a:t>
            </a:r>
            <a:r>
              <a:rPr lang="en-US" sz="3200" dirty="0" err="1" smtClean="0"/>
              <a:t>Spencers</a:t>
            </a:r>
            <a:r>
              <a:rPr lang="en-US" sz="3200" dirty="0" smtClean="0"/>
              <a:t> &amp; enormous Bonnets upon the full stretch, are quite entertaining. It seems to me a more marked change than one has seen lately</a:t>
            </a:r>
            <a:r>
              <a:rPr lang="is-IS" sz="3200" dirty="0" smtClean="0"/>
              <a:t>…</a:t>
            </a:r>
            <a:r>
              <a:rPr lang="is-IS" sz="3200" b="1" dirty="0" smtClean="0"/>
              <a:t>Petticoats</a:t>
            </a:r>
            <a:r>
              <a:rPr lang="is-IS" sz="3200" dirty="0" smtClean="0"/>
              <a:t> short, &amp; generally, tho’ not always, flounced.</a:t>
            </a:r>
          </a:p>
          <a:p>
            <a:endParaRPr lang="is-IS" sz="3200" dirty="0"/>
          </a:p>
          <a:p>
            <a:pPr algn="r"/>
            <a:r>
              <a:rPr lang="is-IS" sz="2000" dirty="0" smtClean="0"/>
              <a:t>(sending news of the London fashions to Martha Lloyd in Bath)</a:t>
            </a:r>
            <a:endParaRPr lang="en-US" sz="2000" dirty="0"/>
          </a:p>
        </p:txBody>
      </p:sp>
    </p:spTree>
    <p:extLst>
      <p:ext uri="{BB962C8B-B14F-4D97-AF65-F5344CB8AC3E}">
        <p14:creationId xmlns:p14="http://schemas.microsoft.com/office/powerpoint/2010/main" val="172802750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7287" t="4059" r="30033" b="24336"/>
          <a:stretch/>
        </p:blipFill>
        <p:spPr>
          <a:xfrm>
            <a:off x="962025" y="631371"/>
            <a:ext cx="3105150" cy="6226629"/>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20035" t="6111" r="21942" b="18333"/>
          <a:stretch/>
        </p:blipFill>
        <p:spPr>
          <a:xfrm>
            <a:off x="5353050" y="0"/>
            <a:ext cx="2724150" cy="6226629"/>
          </a:xfrm>
          <a:prstGeom prst="rect">
            <a:avLst/>
          </a:prstGeom>
        </p:spPr>
      </p:pic>
      <p:sp>
        <p:nvSpPr>
          <p:cNvPr id="7" name="TextBox 6"/>
          <p:cNvSpPr txBox="1"/>
          <p:nvPr/>
        </p:nvSpPr>
        <p:spPr>
          <a:xfrm>
            <a:off x="1281378" y="262039"/>
            <a:ext cx="2466444" cy="369332"/>
          </a:xfrm>
          <a:prstGeom prst="rect">
            <a:avLst/>
          </a:prstGeom>
          <a:noFill/>
        </p:spPr>
        <p:txBody>
          <a:bodyPr wrap="none" rtlCol="0">
            <a:spAutoFit/>
          </a:bodyPr>
          <a:lstStyle/>
          <a:p>
            <a:r>
              <a:rPr lang="en-US" dirty="0" smtClean="0"/>
              <a:t>Ackermann</a:t>
            </a:r>
            <a:r>
              <a:rPr lang="en-US" smtClean="0"/>
              <a:t>, August 1814</a:t>
            </a:r>
            <a:endParaRPr lang="en-US"/>
          </a:p>
        </p:txBody>
      </p:sp>
      <p:sp>
        <p:nvSpPr>
          <p:cNvPr id="8" name="TextBox 7"/>
          <p:cNvSpPr txBox="1"/>
          <p:nvPr/>
        </p:nvSpPr>
        <p:spPr>
          <a:xfrm>
            <a:off x="5425220" y="6226629"/>
            <a:ext cx="2579809" cy="369332"/>
          </a:xfrm>
          <a:prstGeom prst="rect">
            <a:avLst/>
          </a:prstGeom>
          <a:noFill/>
        </p:spPr>
        <p:txBody>
          <a:bodyPr wrap="none" rtlCol="0">
            <a:spAutoFit/>
          </a:bodyPr>
          <a:lstStyle/>
          <a:p>
            <a:r>
              <a:rPr lang="en-US" dirty="0" smtClean="0"/>
              <a:t>Ackermann</a:t>
            </a:r>
            <a:r>
              <a:rPr lang="en-US" smtClean="0"/>
              <a:t>, October 1814</a:t>
            </a:r>
            <a:endParaRPr lang="en-US"/>
          </a:p>
        </p:txBody>
      </p:sp>
    </p:spTree>
    <p:extLst>
      <p:ext uri="{BB962C8B-B14F-4D97-AF65-F5344CB8AC3E}">
        <p14:creationId xmlns:p14="http://schemas.microsoft.com/office/powerpoint/2010/main" val="99566099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bodiced-petticoat-mfa.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4569143" cy="6858000"/>
          </a:xfrm>
          <a:prstGeom prst="rect">
            <a:avLst/>
          </a:prstGeom>
        </p:spPr>
      </p:pic>
      <p:pic>
        <p:nvPicPr>
          <p:cNvPr id="3" name="Picture 2" descr="3-Jane+by+Cassandra.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55845" y="0"/>
            <a:ext cx="4002405" cy="5951532"/>
          </a:xfrm>
          <a:prstGeom prst="rect">
            <a:avLst/>
          </a:prstGeom>
        </p:spPr>
      </p:pic>
      <p:sp>
        <p:nvSpPr>
          <p:cNvPr id="4" name="TextBox 3"/>
          <p:cNvSpPr txBox="1"/>
          <p:nvPr/>
        </p:nvSpPr>
        <p:spPr>
          <a:xfrm>
            <a:off x="4994486" y="6115439"/>
            <a:ext cx="3725122" cy="523220"/>
          </a:xfrm>
          <a:prstGeom prst="rect">
            <a:avLst/>
          </a:prstGeom>
          <a:noFill/>
        </p:spPr>
        <p:txBody>
          <a:bodyPr wrap="none" rtlCol="0">
            <a:spAutoFit/>
          </a:bodyPr>
          <a:lstStyle/>
          <a:p>
            <a:r>
              <a:rPr lang="en-US" sz="2800" dirty="0" smtClean="0"/>
              <a:t>“six </a:t>
            </a:r>
            <a:r>
              <a:rPr lang="en-US" sz="2800" smtClean="0"/>
              <a:t>inches deep in mud”</a:t>
            </a:r>
            <a:endParaRPr lang="en-US" sz="2800" dirty="0"/>
          </a:p>
        </p:txBody>
      </p:sp>
    </p:spTree>
    <p:extLst>
      <p:ext uri="{BB962C8B-B14F-4D97-AF65-F5344CB8AC3E}">
        <p14:creationId xmlns:p14="http://schemas.microsoft.com/office/powerpoint/2010/main" val="180450141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shirt-1769-garsault-marquise-shirt-drawing.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6244" y="1821564"/>
            <a:ext cx="8411543" cy="4936353"/>
          </a:xfrm>
          <a:prstGeom prst="rect">
            <a:avLst/>
          </a:prstGeom>
        </p:spPr>
      </p:pic>
      <p:sp>
        <p:nvSpPr>
          <p:cNvPr id="2" name="TextBox 1"/>
          <p:cNvSpPr txBox="1"/>
          <p:nvPr/>
        </p:nvSpPr>
        <p:spPr>
          <a:xfrm>
            <a:off x="423303" y="317515"/>
            <a:ext cx="8394484" cy="1231106"/>
          </a:xfrm>
          <a:prstGeom prst="rect">
            <a:avLst/>
          </a:prstGeom>
          <a:noFill/>
        </p:spPr>
        <p:txBody>
          <a:bodyPr wrap="square" rtlCol="0">
            <a:spAutoFit/>
          </a:bodyPr>
          <a:lstStyle/>
          <a:p>
            <a:r>
              <a:rPr lang="en-US" i="1" dirty="0" smtClean="0"/>
              <a:t>Austen, Thursday, 1 September 1796:</a:t>
            </a:r>
          </a:p>
          <a:p>
            <a:r>
              <a:rPr lang="en-US" sz="2800" dirty="0" smtClean="0"/>
              <a:t>“We are very busy making Edward’s shirts, and I am proud to say that I am the neatest worker of the party.”</a:t>
            </a:r>
            <a:endParaRPr lang="en-US" sz="2800" dirty="0"/>
          </a:p>
        </p:txBody>
      </p:sp>
    </p:spTree>
    <p:extLst>
      <p:ext uri="{BB962C8B-B14F-4D97-AF65-F5344CB8AC3E}">
        <p14:creationId xmlns:p14="http://schemas.microsoft.com/office/powerpoint/2010/main" val="65104904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09700" y="800100"/>
            <a:ext cx="5627310" cy="769441"/>
          </a:xfrm>
          <a:prstGeom prst="rect">
            <a:avLst/>
          </a:prstGeom>
          <a:noFill/>
        </p:spPr>
        <p:txBody>
          <a:bodyPr wrap="none" rtlCol="0">
            <a:spAutoFit/>
          </a:bodyPr>
          <a:lstStyle/>
          <a:p>
            <a:r>
              <a:rPr lang="en-US" sz="4400" dirty="0" smtClean="0"/>
              <a:t>A Brief Diversion: Work</a:t>
            </a:r>
            <a:endParaRPr lang="en-US" sz="4400" dirty="0"/>
          </a:p>
        </p:txBody>
      </p:sp>
      <p:sp>
        <p:nvSpPr>
          <p:cNvPr id="3" name="TextBox 2"/>
          <p:cNvSpPr txBox="1"/>
          <p:nvPr/>
        </p:nvSpPr>
        <p:spPr>
          <a:xfrm>
            <a:off x="5217735" y="2056953"/>
            <a:ext cx="3638550" cy="4524315"/>
          </a:xfrm>
          <a:prstGeom prst="rect">
            <a:avLst/>
          </a:prstGeom>
          <a:noFill/>
        </p:spPr>
        <p:txBody>
          <a:bodyPr wrap="square" rtlCol="0">
            <a:spAutoFit/>
          </a:bodyPr>
          <a:lstStyle/>
          <a:p>
            <a:r>
              <a:rPr lang="en-US" sz="2400" dirty="0"/>
              <a:t>“I meant,” said Elinor, taking up some of her work from the table</a:t>
            </a:r>
            <a:r>
              <a:rPr lang="en-US" sz="2400" dirty="0" smtClean="0"/>
              <a:t>, “</a:t>
            </a:r>
            <a:r>
              <a:rPr lang="en-US" sz="2400" dirty="0"/>
              <a:t>to inquire after Mrs. Edward </a:t>
            </a:r>
            <a:r>
              <a:rPr lang="en-US" sz="2400" dirty="0" err="1"/>
              <a:t>Ferrars</a:t>
            </a:r>
            <a:r>
              <a:rPr lang="en-US" sz="2400" dirty="0"/>
              <a:t>.”…His words were echoed with unspeakable </a:t>
            </a:r>
            <a:r>
              <a:rPr lang="en-US" sz="2400" dirty="0" smtClean="0"/>
              <a:t>astonishment </a:t>
            </a:r>
            <a:r>
              <a:rPr lang="en-US" sz="2400" dirty="0"/>
              <a:t>by all but Elinor, who sat, her head leaning over her work, in a state of </a:t>
            </a:r>
            <a:r>
              <a:rPr lang="en-US" sz="2400" dirty="0" smtClean="0"/>
              <a:t>such </a:t>
            </a:r>
            <a:r>
              <a:rPr lang="en-US" sz="2400" dirty="0"/>
              <a:t>agitation as made her hardly know where she was</a:t>
            </a:r>
            <a:r>
              <a:rPr lang="en-US" sz="2400" dirty="0" smtClean="0"/>
              <a:t>.</a:t>
            </a:r>
            <a:endParaRPr lang="en-US" sz="2400" dirty="0"/>
          </a:p>
        </p:txBody>
      </p:sp>
      <p:sp>
        <p:nvSpPr>
          <p:cNvPr id="4" name="TextBox 3"/>
          <p:cNvSpPr txBox="1"/>
          <p:nvPr/>
        </p:nvSpPr>
        <p:spPr>
          <a:xfrm>
            <a:off x="4762500" y="2209800"/>
            <a:ext cx="184731" cy="369332"/>
          </a:xfrm>
          <a:prstGeom prst="rect">
            <a:avLst/>
          </a:prstGeom>
          <a:noFill/>
        </p:spPr>
        <p:txBody>
          <a:bodyPr wrap="none" rtlCol="0">
            <a:spAutoFit/>
          </a:bodyPr>
          <a:lstStyle/>
          <a:p>
            <a:endParaRPr lang="en-US" dirty="0"/>
          </a:p>
        </p:txBody>
      </p:sp>
      <p:sp>
        <p:nvSpPr>
          <p:cNvPr id="6" name="TextBox 5"/>
          <p:cNvSpPr txBox="1"/>
          <p:nvPr/>
        </p:nvSpPr>
        <p:spPr>
          <a:xfrm>
            <a:off x="361950" y="1752600"/>
            <a:ext cx="4585281" cy="1569660"/>
          </a:xfrm>
          <a:prstGeom prst="rect">
            <a:avLst/>
          </a:prstGeom>
          <a:noFill/>
        </p:spPr>
        <p:txBody>
          <a:bodyPr wrap="square" rtlCol="0">
            <a:spAutoFit/>
          </a:bodyPr>
          <a:lstStyle/>
          <a:p>
            <a:r>
              <a:rPr lang="en-US" sz="2400" dirty="0" smtClean="0"/>
              <a:t>[Lady Middleton] </a:t>
            </a:r>
            <a:r>
              <a:rPr lang="en-US" sz="2400" dirty="0"/>
              <a:t>saw their </a:t>
            </a:r>
            <a:r>
              <a:rPr lang="en-US" sz="2400" dirty="0" smtClean="0"/>
              <a:t>sashes </a:t>
            </a:r>
            <a:r>
              <a:rPr lang="en-US" sz="2400" dirty="0"/>
              <a:t>untied, their hair pulled about their ears, their work-bags </a:t>
            </a:r>
            <a:r>
              <a:rPr lang="en-US" sz="2400" dirty="0" smtClean="0"/>
              <a:t>searched,</a:t>
            </a:r>
            <a:r>
              <a:rPr lang="is-IS" sz="2400" dirty="0" smtClean="0"/>
              <a:t>…and </a:t>
            </a:r>
            <a:r>
              <a:rPr lang="en-US" sz="2400" dirty="0" smtClean="0"/>
              <a:t>scissors </a:t>
            </a:r>
            <a:r>
              <a:rPr lang="en-US" sz="2400" dirty="0"/>
              <a:t>stolen </a:t>
            </a:r>
            <a:r>
              <a:rPr lang="en-US" sz="2400" dirty="0" smtClean="0"/>
              <a:t>away</a:t>
            </a:r>
            <a:r>
              <a:rPr lang="is-IS" sz="2400" dirty="0" smtClean="0"/>
              <a:t>…</a:t>
            </a:r>
            <a:endParaRPr lang="en-US" sz="240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7790" y="3505319"/>
            <a:ext cx="1485900" cy="2819400"/>
          </a:xfrm>
          <a:prstGeom prst="rect">
            <a:avLst/>
          </a:prstGeom>
          <a:ln>
            <a:solidFill>
              <a:schemeClr val="accent1"/>
            </a:solidFill>
          </a:ln>
        </p:spPr>
      </p:pic>
    </p:spTree>
    <p:extLst>
      <p:ext uri="{BB962C8B-B14F-4D97-AF65-F5344CB8AC3E}">
        <p14:creationId xmlns:p14="http://schemas.microsoft.com/office/powerpoint/2010/main" val="14910661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09625" y="4152899"/>
            <a:ext cx="5695950" cy="1938992"/>
          </a:xfrm>
          <a:prstGeom prst="rect">
            <a:avLst/>
          </a:prstGeom>
          <a:noFill/>
        </p:spPr>
        <p:txBody>
          <a:bodyPr wrap="square" rtlCol="0">
            <a:spAutoFit/>
          </a:bodyPr>
          <a:lstStyle/>
          <a:p>
            <a:r>
              <a:rPr lang="en-US" sz="2400" dirty="0"/>
              <a:t>In a few minutes he approached the table where she was sitting with Kitty, and, while pretending to admire her work, said in a whisper, “Go to your father; he wants you in the library.”</a:t>
            </a:r>
          </a:p>
        </p:txBody>
      </p:sp>
      <p:sp>
        <p:nvSpPr>
          <p:cNvPr id="3" name="TextBox 2"/>
          <p:cNvSpPr txBox="1"/>
          <p:nvPr/>
        </p:nvSpPr>
        <p:spPr>
          <a:xfrm>
            <a:off x="419100" y="628650"/>
            <a:ext cx="5340949" cy="1200329"/>
          </a:xfrm>
          <a:prstGeom prst="rect">
            <a:avLst/>
          </a:prstGeom>
          <a:noFill/>
        </p:spPr>
        <p:txBody>
          <a:bodyPr wrap="none" rtlCol="0">
            <a:spAutoFit/>
          </a:bodyPr>
          <a:lstStyle/>
          <a:p>
            <a:r>
              <a:rPr lang="en-US" sz="2400" dirty="0"/>
              <a:t>Elizabeth took up some </a:t>
            </a:r>
            <a:r>
              <a:rPr lang="en-US" sz="2400" dirty="0" smtClean="0"/>
              <a:t>needlework</a:t>
            </a:r>
            <a:r>
              <a:rPr lang="is-IS" sz="2400" dirty="0" smtClean="0"/>
              <a:t>…</a:t>
            </a:r>
            <a:r>
              <a:rPr lang="en-US" sz="2400" dirty="0" smtClean="0"/>
              <a:t> </a:t>
            </a:r>
          </a:p>
          <a:p>
            <a:r>
              <a:rPr lang="en-US" sz="2400" dirty="0"/>
              <a:t>Elizabeth, at work in the opposite </a:t>
            </a:r>
            <a:r>
              <a:rPr lang="en-US" sz="2400" dirty="0" smtClean="0"/>
              <a:t>corner</a:t>
            </a:r>
            <a:r>
              <a:rPr lang="is-IS" sz="2400" dirty="0" smtClean="0"/>
              <a:t>…</a:t>
            </a:r>
            <a:endParaRPr lang="en-US" sz="2400" dirty="0" smtClean="0"/>
          </a:p>
          <a:p>
            <a:r>
              <a:rPr lang="en-US" sz="2400" dirty="0" smtClean="0"/>
              <a:t>Elizabeth</a:t>
            </a:r>
            <a:r>
              <a:rPr lang="is-IS" sz="2400" dirty="0" smtClean="0"/>
              <a:t>…</a:t>
            </a:r>
            <a:r>
              <a:rPr lang="en-US" sz="2400" dirty="0" smtClean="0"/>
              <a:t>sat </a:t>
            </a:r>
            <a:r>
              <a:rPr lang="en-US" sz="2400" dirty="0"/>
              <a:t>down again to her </a:t>
            </a:r>
            <a:r>
              <a:rPr lang="en-US" sz="2400" dirty="0" smtClean="0"/>
              <a:t>work</a:t>
            </a:r>
            <a:r>
              <a:rPr lang="is-IS" sz="2400" dirty="0" smtClean="0"/>
              <a:t>…</a:t>
            </a:r>
            <a:endParaRPr lang="en-US" sz="2400" dirty="0"/>
          </a:p>
        </p:txBody>
      </p:sp>
      <p:sp>
        <p:nvSpPr>
          <p:cNvPr id="4" name="TextBox 3"/>
          <p:cNvSpPr txBox="1"/>
          <p:nvPr/>
        </p:nvSpPr>
        <p:spPr>
          <a:xfrm>
            <a:off x="4381500" y="2206109"/>
            <a:ext cx="3790950" cy="1569660"/>
          </a:xfrm>
          <a:prstGeom prst="rect">
            <a:avLst/>
          </a:prstGeom>
          <a:noFill/>
        </p:spPr>
        <p:txBody>
          <a:bodyPr wrap="square" rtlCol="0">
            <a:spAutoFit/>
          </a:bodyPr>
          <a:lstStyle/>
          <a:p>
            <a:r>
              <a:rPr lang="en-US" sz="2400" dirty="0" smtClean="0"/>
              <a:t>[Lady Catherine] </a:t>
            </a:r>
            <a:r>
              <a:rPr lang="en-US" sz="2400" dirty="0"/>
              <a:t>examined their employments, looked at their work, and advised them to do it </a:t>
            </a:r>
            <a:r>
              <a:rPr lang="en-US" sz="2400" dirty="0" smtClean="0"/>
              <a:t>differently</a:t>
            </a:r>
            <a:r>
              <a:rPr lang="is-IS" sz="2400" dirty="0" smtClean="0"/>
              <a:t>…</a:t>
            </a:r>
            <a:r>
              <a:rPr lang="en-US" sz="2400" dirty="0" smtClean="0"/>
              <a:t> </a:t>
            </a:r>
            <a:endParaRPr lang="en-US" sz="2400" dirty="0"/>
          </a:p>
        </p:txBody>
      </p:sp>
    </p:spTree>
    <p:extLst>
      <p:ext uri="{BB962C8B-B14F-4D97-AF65-F5344CB8AC3E}">
        <p14:creationId xmlns:p14="http://schemas.microsoft.com/office/powerpoint/2010/main" val="13614339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0-natpor-robertfellowes-philanthr-edrid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2900" y="279400"/>
            <a:ext cx="4699000" cy="6350000"/>
          </a:xfrm>
          <a:prstGeom prst="rect">
            <a:avLst/>
          </a:prstGeom>
        </p:spPr>
      </p:pic>
      <p:sp>
        <p:nvSpPr>
          <p:cNvPr id="3" name="TextBox 2"/>
          <p:cNvSpPr txBox="1"/>
          <p:nvPr/>
        </p:nvSpPr>
        <p:spPr>
          <a:xfrm>
            <a:off x="247973" y="883404"/>
            <a:ext cx="4152900" cy="3416320"/>
          </a:xfrm>
          <a:prstGeom prst="rect">
            <a:avLst/>
          </a:prstGeom>
          <a:noFill/>
        </p:spPr>
        <p:txBody>
          <a:bodyPr wrap="square" rtlCol="0">
            <a:spAutoFit/>
          </a:bodyPr>
          <a:lstStyle/>
          <a:p>
            <a:r>
              <a:rPr lang="en-US" sz="3600" dirty="0" smtClean="0"/>
              <a:t>“good-looking </a:t>
            </a:r>
            <a:r>
              <a:rPr lang="en-US" sz="3600" dirty="0"/>
              <a:t>and gentlemanlike; he had a pleasant countenance, and easy, unaffected manners</a:t>
            </a:r>
            <a:r>
              <a:rPr lang="en-US" sz="3600" dirty="0" smtClean="0"/>
              <a:t>.”</a:t>
            </a:r>
            <a:endParaRPr lang="en-US" sz="3600" dirty="0"/>
          </a:p>
        </p:txBody>
      </p:sp>
    </p:spTree>
    <p:extLst>
      <p:ext uri="{BB962C8B-B14F-4D97-AF65-F5344CB8AC3E}">
        <p14:creationId xmlns:p14="http://schemas.microsoft.com/office/powerpoint/2010/main" val="87319918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b-1800-hugheshallett-hunting.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24880" y="171987"/>
            <a:ext cx="4669558" cy="4452346"/>
          </a:xfrm>
          <a:prstGeom prst="rect">
            <a:avLst/>
          </a:prstGeom>
        </p:spPr>
      </p:pic>
      <p:sp>
        <p:nvSpPr>
          <p:cNvPr id="4" name="TextBox 3"/>
          <p:cNvSpPr txBox="1"/>
          <p:nvPr/>
        </p:nvSpPr>
        <p:spPr>
          <a:xfrm>
            <a:off x="224880" y="4624333"/>
            <a:ext cx="8839751" cy="2308324"/>
          </a:xfrm>
          <a:prstGeom prst="rect">
            <a:avLst/>
          </a:prstGeom>
          <a:noFill/>
        </p:spPr>
        <p:txBody>
          <a:bodyPr wrap="square" rtlCol="0">
            <a:spAutoFit/>
          </a:bodyPr>
          <a:lstStyle/>
          <a:p>
            <a:r>
              <a:rPr lang="en-US" sz="3600" i="1" dirty="0" smtClean="0"/>
              <a:t>“</a:t>
            </a:r>
            <a:r>
              <a:rPr lang="en-US" sz="3600" dirty="0" smtClean="0"/>
              <a:t>His name was good, his residence was in their </a:t>
            </a:r>
            <a:r>
              <a:rPr lang="en-US" sz="3600" dirty="0" err="1" smtClean="0"/>
              <a:t>favourite</a:t>
            </a:r>
            <a:r>
              <a:rPr lang="en-US" sz="3600" dirty="0" smtClean="0"/>
              <a:t> village, and she soon found out that of all manly dresses a shooting jacket was the most becoming. Her imagination was busy…”</a:t>
            </a:r>
            <a:endParaRPr lang="en-US" sz="3600" dirty="0"/>
          </a:p>
        </p:txBody>
      </p:sp>
    </p:spTree>
    <p:extLst>
      <p:ext uri="{BB962C8B-B14F-4D97-AF65-F5344CB8AC3E}">
        <p14:creationId xmlns:p14="http://schemas.microsoft.com/office/powerpoint/2010/main" val="170383573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973-george-stubbs-dragoon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609" y="0"/>
            <a:ext cx="5149552" cy="5537200"/>
          </a:xfrm>
          <a:prstGeom prst="rect">
            <a:avLst/>
          </a:prstGeom>
        </p:spPr>
      </p:pic>
      <p:sp>
        <p:nvSpPr>
          <p:cNvPr id="2" name="TextBox 1"/>
          <p:cNvSpPr txBox="1"/>
          <p:nvPr/>
        </p:nvSpPr>
        <p:spPr>
          <a:xfrm>
            <a:off x="310609" y="5657671"/>
            <a:ext cx="8686800" cy="1200329"/>
          </a:xfrm>
          <a:prstGeom prst="rect">
            <a:avLst/>
          </a:prstGeom>
          <a:noFill/>
        </p:spPr>
        <p:txBody>
          <a:bodyPr wrap="square" rtlCol="0">
            <a:spAutoFit/>
          </a:bodyPr>
          <a:lstStyle/>
          <a:p>
            <a:r>
              <a:rPr lang="en-US" sz="3600" dirty="0"/>
              <a:t>“wanted only regimentals to make him completely </a:t>
            </a:r>
            <a:r>
              <a:rPr lang="en-US" sz="3600" dirty="0" smtClean="0"/>
              <a:t>charming”</a:t>
            </a:r>
            <a:endParaRPr lang="en-US" sz="3600" dirty="0"/>
          </a:p>
        </p:txBody>
      </p:sp>
    </p:spTree>
    <p:extLst>
      <p:ext uri="{BB962C8B-B14F-4D97-AF65-F5344CB8AC3E}">
        <p14:creationId xmlns:p14="http://schemas.microsoft.com/office/powerpoint/2010/main" val="8035901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5405" t="8253" r="15576" b="8751"/>
          <a:stretch/>
        </p:blipFill>
        <p:spPr>
          <a:xfrm>
            <a:off x="5331057" y="152327"/>
            <a:ext cx="3479375" cy="5414457"/>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6232" t="10724" r="10565" b="13913"/>
          <a:stretch/>
        </p:blipFill>
        <p:spPr>
          <a:xfrm>
            <a:off x="491986" y="152327"/>
            <a:ext cx="3498574" cy="5414457"/>
          </a:xfrm>
          <a:prstGeom prst="rect">
            <a:avLst/>
          </a:prstGeom>
        </p:spPr>
      </p:pic>
      <p:sp>
        <p:nvSpPr>
          <p:cNvPr id="4" name="TextBox 3"/>
          <p:cNvSpPr txBox="1"/>
          <p:nvPr/>
        </p:nvSpPr>
        <p:spPr>
          <a:xfrm>
            <a:off x="361950" y="5981700"/>
            <a:ext cx="8448482" cy="954107"/>
          </a:xfrm>
          <a:prstGeom prst="rect">
            <a:avLst/>
          </a:prstGeom>
          <a:noFill/>
        </p:spPr>
        <p:txBody>
          <a:bodyPr wrap="square" rtlCol="0">
            <a:spAutoFit/>
          </a:bodyPr>
          <a:lstStyle/>
          <a:p>
            <a:r>
              <a:rPr lang="en-US" sz="2800" dirty="0" smtClean="0"/>
              <a:t>Elizabeth Elliot of Lady Russel: “Something </a:t>
            </a:r>
            <a:r>
              <a:rPr lang="en-US" sz="2800" dirty="0"/>
              <a:t>so formal and </a:t>
            </a:r>
            <a:r>
              <a:rPr lang="en-US" sz="2800" i="1" dirty="0" err="1"/>
              <a:t>arrangé</a:t>
            </a:r>
            <a:r>
              <a:rPr lang="en-US" sz="2800" dirty="0"/>
              <a:t> in her air! And she sits so upright</a:t>
            </a:r>
            <a:r>
              <a:rPr lang="en-US" sz="2800" dirty="0" smtClean="0"/>
              <a:t>!”</a:t>
            </a:r>
            <a:endParaRPr lang="en-US" sz="2800" dirty="0"/>
          </a:p>
        </p:txBody>
      </p:sp>
      <p:sp>
        <p:nvSpPr>
          <p:cNvPr id="5" name="TextBox 4"/>
          <p:cNvSpPr txBox="1"/>
          <p:nvPr/>
        </p:nvSpPr>
        <p:spPr>
          <a:xfrm>
            <a:off x="5915908" y="5566784"/>
            <a:ext cx="2309671" cy="369332"/>
          </a:xfrm>
          <a:prstGeom prst="rect">
            <a:avLst/>
          </a:prstGeom>
          <a:noFill/>
        </p:spPr>
        <p:txBody>
          <a:bodyPr wrap="none" rtlCol="0">
            <a:spAutoFit/>
          </a:bodyPr>
          <a:lstStyle/>
          <a:p>
            <a:r>
              <a:rPr lang="en-US" smtClean="0"/>
              <a:t>Ackermann, April 1810</a:t>
            </a:r>
            <a:endParaRPr lang="en-US"/>
          </a:p>
        </p:txBody>
      </p:sp>
    </p:spTree>
    <p:extLst>
      <p:ext uri="{BB962C8B-B14F-4D97-AF65-F5344CB8AC3E}">
        <p14:creationId xmlns:p14="http://schemas.microsoft.com/office/powerpoint/2010/main" val="17467165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eideloff-1797-11-00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299364" cy="6858000"/>
          </a:xfrm>
          <a:prstGeom prst="rect">
            <a:avLst/>
          </a:prstGeom>
        </p:spPr>
      </p:pic>
      <p:sp>
        <p:nvSpPr>
          <p:cNvPr id="3" name="TextBox 2"/>
          <p:cNvSpPr txBox="1"/>
          <p:nvPr/>
        </p:nvSpPr>
        <p:spPr>
          <a:xfrm>
            <a:off x="5604164" y="431800"/>
            <a:ext cx="3124200" cy="5078313"/>
          </a:xfrm>
          <a:prstGeom prst="rect">
            <a:avLst/>
          </a:prstGeom>
          <a:noFill/>
        </p:spPr>
        <p:txBody>
          <a:bodyPr wrap="square" rtlCol="0">
            <a:spAutoFit/>
          </a:bodyPr>
          <a:lstStyle/>
          <a:p>
            <a:r>
              <a:rPr lang="en-US" sz="3600" dirty="0" smtClean="0"/>
              <a:t>“Their </a:t>
            </a:r>
            <a:r>
              <a:rPr lang="en-US" sz="3600" dirty="0"/>
              <a:t>appearance was by no means </a:t>
            </a:r>
            <a:r>
              <a:rPr lang="en-US" sz="3600" dirty="0" err="1"/>
              <a:t>ungenteel</a:t>
            </a:r>
            <a:r>
              <a:rPr lang="en-US" sz="3600" dirty="0"/>
              <a:t> or </a:t>
            </a:r>
            <a:r>
              <a:rPr lang="en-US" sz="3600" dirty="0" smtClean="0"/>
              <a:t>unfashionable; </a:t>
            </a:r>
            <a:r>
              <a:rPr lang="en-US" sz="3600" dirty="0"/>
              <a:t>their dress was very smart, their manners very civil</a:t>
            </a:r>
            <a:r>
              <a:rPr lang="en-US" sz="3600" dirty="0" smtClean="0"/>
              <a:t>.”</a:t>
            </a:r>
            <a:endParaRPr lang="en-US" sz="3600" dirty="0"/>
          </a:p>
        </p:txBody>
      </p:sp>
    </p:spTree>
    <p:extLst>
      <p:ext uri="{BB962C8B-B14F-4D97-AF65-F5344CB8AC3E}">
        <p14:creationId xmlns:p14="http://schemas.microsoft.com/office/powerpoint/2010/main" val="47615243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749800" y="431800"/>
            <a:ext cx="3978564" cy="4524315"/>
          </a:xfrm>
          <a:prstGeom prst="rect">
            <a:avLst/>
          </a:prstGeom>
          <a:noFill/>
        </p:spPr>
        <p:txBody>
          <a:bodyPr wrap="square" rtlCol="0">
            <a:spAutoFit/>
          </a:bodyPr>
          <a:lstStyle/>
          <a:p>
            <a:r>
              <a:rPr lang="en-US" sz="3600" dirty="0" smtClean="0"/>
              <a:t>“</a:t>
            </a:r>
            <a:r>
              <a:rPr lang="is-IS" sz="3600" dirty="0" smtClean="0"/>
              <a:t>…her air...had more real elegance.”</a:t>
            </a:r>
          </a:p>
          <a:p>
            <a:endParaRPr lang="is-IS" sz="3600" dirty="0" smtClean="0"/>
          </a:p>
          <a:p>
            <a:r>
              <a:rPr lang="is-IS" sz="3600" dirty="0" smtClean="0"/>
              <a:t>“Go, by all means, my dear; only put on a white gown. </a:t>
            </a:r>
          </a:p>
          <a:p>
            <a:r>
              <a:rPr lang="is-IS" sz="3600" dirty="0" smtClean="0"/>
              <a:t>Miss _____ always wears white.”</a:t>
            </a:r>
            <a:endParaRPr lang="en-US" sz="36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0"/>
            <a:ext cx="3479800" cy="7017597"/>
          </a:xfrm>
          <a:prstGeom prst="rect">
            <a:avLst/>
          </a:prstGeom>
        </p:spPr>
      </p:pic>
    </p:spTree>
    <p:extLst>
      <p:ext uri="{BB962C8B-B14F-4D97-AF65-F5344CB8AC3E}">
        <p14:creationId xmlns:p14="http://schemas.microsoft.com/office/powerpoint/2010/main" val="159007944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5-walki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641322" cy="6858000"/>
          </a:xfrm>
          <a:prstGeom prst="rect">
            <a:avLst/>
          </a:prstGeom>
        </p:spPr>
      </p:pic>
      <p:pic>
        <p:nvPicPr>
          <p:cNvPr id="3" name="Picture 2" descr="1815-bal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9341" y="0"/>
            <a:ext cx="3801479" cy="6858000"/>
          </a:xfrm>
          <a:prstGeom prst="rect">
            <a:avLst/>
          </a:prstGeom>
        </p:spPr>
      </p:pic>
      <p:sp>
        <p:nvSpPr>
          <p:cNvPr id="6" name="TextBox 5"/>
          <p:cNvSpPr txBox="1"/>
          <p:nvPr/>
        </p:nvSpPr>
        <p:spPr>
          <a:xfrm>
            <a:off x="246725" y="6273224"/>
            <a:ext cx="614912" cy="369332"/>
          </a:xfrm>
          <a:prstGeom prst="rect">
            <a:avLst/>
          </a:prstGeom>
          <a:noFill/>
        </p:spPr>
        <p:txBody>
          <a:bodyPr wrap="none" rtlCol="0">
            <a:spAutoFit/>
          </a:bodyPr>
          <a:lstStyle/>
          <a:p>
            <a:r>
              <a:rPr lang="en-US" dirty="0" smtClean="0"/>
              <a:t>1815</a:t>
            </a:r>
            <a:endParaRPr lang="en-US" dirty="0"/>
          </a:p>
        </p:txBody>
      </p:sp>
      <p:sp>
        <p:nvSpPr>
          <p:cNvPr id="4" name="TextBox 3"/>
          <p:cNvSpPr txBox="1"/>
          <p:nvPr/>
        </p:nvSpPr>
        <p:spPr>
          <a:xfrm>
            <a:off x="3641321" y="2286000"/>
            <a:ext cx="1998019" cy="2800767"/>
          </a:xfrm>
          <a:prstGeom prst="rect">
            <a:avLst/>
          </a:prstGeom>
          <a:noFill/>
        </p:spPr>
        <p:txBody>
          <a:bodyPr wrap="square" rtlCol="0">
            <a:spAutoFit/>
          </a:bodyPr>
          <a:lstStyle/>
          <a:p>
            <a:pPr algn="ctr"/>
            <a:r>
              <a:rPr lang="en-US" sz="2800" dirty="0" smtClean="0"/>
              <a:t>“A woman can never be too fine when she is all in white.”</a:t>
            </a:r>
          </a:p>
          <a:p>
            <a:pPr algn="ctr"/>
            <a:r>
              <a:rPr lang="en-US" dirty="0" smtClean="0"/>
              <a:t>Edmund to Fanny</a:t>
            </a:r>
            <a:r>
              <a:rPr lang="en-US" i="1" dirty="0" smtClean="0"/>
              <a:t>, Mansfield Park</a:t>
            </a:r>
            <a:endParaRPr lang="en-US" i="1" dirty="0"/>
          </a:p>
        </p:txBody>
      </p:sp>
      <p:sp>
        <p:nvSpPr>
          <p:cNvPr id="5" name="Rectangle 4"/>
          <p:cNvSpPr/>
          <p:nvPr/>
        </p:nvSpPr>
        <p:spPr>
          <a:xfrm>
            <a:off x="8439253" y="6273224"/>
            <a:ext cx="614912" cy="369332"/>
          </a:xfrm>
          <a:prstGeom prst="rect">
            <a:avLst/>
          </a:prstGeom>
        </p:spPr>
        <p:txBody>
          <a:bodyPr wrap="none">
            <a:spAutoFit/>
          </a:bodyPr>
          <a:lstStyle/>
          <a:p>
            <a:r>
              <a:rPr lang="en-US" dirty="0"/>
              <a:t>1815</a:t>
            </a:r>
          </a:p>
        </p:txBody>
      </p:sp>
    </p:spTree>
    <p:extLst>
      <p:ext uri="{BB962C8B-B14F-4D97-AF65-F5344CB8AC3E}">
        <p14:creationId xmlns:p14="http://schemas.microsoft.com/office/powerpoint/2010/main" val="137557399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9-wu-lba-worsley-holmes-court.png"/>
          <p:cNvPicPr>
            <a:picLocks noChangeAspect="1"/>
          </p:cNvPicPr>
          <p:nvPr/>
        </p:nvPicPr>
        <p:blipFill rotWithShape="1">
          <a:blip r:embed="rId3">
            <a:extLst>
              <a:ext uri="{28A0092B-C50C-407E-A947-70E740481C1C}">
                <a14:useLocalDpi xmlns:a14="http://schemas.microsoft.com/office/drawing/2010/main" val="0"/>
              </a:ext>
            </a:extLst>
          </a:blip>
          <a:srcRect t="-1" b="9314"/>
          <a:stretch/>
        </p:blipFill>
        <p:spPr>
          <a:xfrm>
            <a:off x="4509046" y="-67210"/>
            <a:ext cx="4550504" cy="6925210"/>
          </a:xfrm>
          <a:prstGeom prst="rect">
            <a:avLst/>
          </a:prstGeom>
        </p:spPr>
      </p:pic>
      <p:sp>
        <p:nvSpPr>
          <p:cNvPr id="3" name="TextBox 2"/>
          <p:cNvSpPr txBox="1"/>
          <p:nvPr/>
        </p:nvSpPr>
        <p:spPr>
          <a:xfrm>
            <a:off x="304249" y="555652"/>
            <a:ext cx="4204797" cy="584776"/>
          </a:xfrm>
          <a:prstGeom prst="rect">
            <a:avLst/>
          </a:prstGeom>
          <a:noFill/>
        </p:spPr>
        <p:txBody>
          <a:bodyPr wrap="none" rtlCol="0">
            <a:spAutoFit/>
          </a:bodyPr>
          <a:lstStyle/>
          <a:p>
            <a:r>
              <a:rPr lang="en-US" sz="3200" dirty="0" smtClean="0"/>
              <a:t>Court Dress (After 1821)</a:t>
            </a:r>
            <a:endParaRPr lang="en-US" sz="3200" dirty="0"/>
          </a:p>
        </p:txBody>
      </p:sp>
      <p:sp>
        <p:nvSpPr>
          <p:cNvPr id="4" name="TextBox 3"/>
          <p:cNvSpPr txBox="1"/>
          <p:nvPr/>
        </p:nvSpPr>
        <p:spPr>
          <a:xfrm>
            <a:off x="304249" y="2117557"/>
            <a:ext cx="4114800" cy="3970318"/>
          </a:xfrm>
          <a:prstGeom prst="rect">
            <a:avLst/>
          </a:prstGeom>
          <a:noFill/>
        </p:spPr>
        <p:txBody>
          <a:bodyPr wrap="square" rtlCol="0">
            <a:spAutoFit/>
          </a:bodyPr>
          <a:lstStyle/>
          <a:p>
            <a:r>
              <a:rPr lang="en-US" sz="2800" dirty="0" smtClean="0"/>
              <a:t>The former Regent, now George IV, mercifully  lifted the requirements enforced by his mother Queen Charlotte who had decreed that hoops must be worn at court appearances regardless of the fashion for high-</a:t>
            </a:r>
            <a:r>
              <a:rPr lang="en-US" sz="2800" dirty="0" err="1" smtClean="0"/>
              <a:t>waisted</a:t>
            </a:r>
            <a:r>
              <a:rPr lang="en-US" sz="2800" dirty="0" smtClean="0"/>
              <a:t> gowns.</a:t>
            </a:r>
            <a:endParaRPr lang="en-US" sz="2800" dirty="0"/>
          </a:p>
        </p:txBody>
      </p:sp>
    </p:spTree>
    <p:extLst>
      <p:ext uri="{BB962C8B-B14F-4D97-AF65-F5344CB8AC3E}">
        <p14:creationId xmlns:p14="http://schemas.microsoft.com/office/powerpoint/2010/main" val="123398320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7-wu-lba-wales-courtdress.png"/>
          <p:cNvPicPr>
            <a:picLocks noChangeAspect="1"/>
          </p:cNvPicPr>
          <p:nvPr/>
        </p:nvPicPr>
        <p:blipFill rotWithShape="1">
          <a:blip r:embed="rId3">
            <a:extLst>
              <a:ext uri="{28A0092B-C50C-407E-A947-70E740481C1C}">
                <a14:useLocalDpi xmlns:a14="http://schemas.microsoft.com/office/drawing/2010/main" val="0"/>
              </a:ext>
            </a:extLst>
          </a:blip>
          <a:srcRect b="8772"/>
          <a:stretch/>
        </p:blipFill>
        <p:spPr>
          <a:xfrm>
            <a:off x="0" y="0"/>
            <a:ext cx="4388201" cy="6256421"/>
          </a:xfrm>
          <a:prstGeom prst="rect">
            <a:avLst/>
          </a:prstGeom>
        </p:spPr>
      </p:pic>
      <p:pic>
        <p:nvPicPr>
          <p:cNvPr id="3" name="Picture 2" descr="1808-wu-lba-courtdress.png"/>
          <p:cNvPicPr>
            <a:picLocks noChangeAspect="1"/>
          </p:cNvPicPr>
          <p:nvPr/>
        </p:nvPicPr>
        <p:blipFill rotWithShape="1">
          <a:blip r:embed="rId4">
            <a:extLst>
              <a:ext uri="{28A0092B-C50C-407E-A947-70E740481C1C}">
                <a14:useLocalDpi xmlns:a14="http://schemas.microsoft.com/office/drawing/2010/main" val="0"/>
              </a:ext>
            </a:extLst>
          </a:blip>
          <a:srcRect t="8376" b="5614"/>
          <a:stretch/>
        </p:blipFill>
        <p:spPr>
          <a:xfrm>
            <a:off x="4871990" y="574431"/>
            <a:ext cx="4115161" cy="5681990"/>
          </a:xfrm>
          <a:prstGeom prst="rect">
            <a:avLst/>
          </a:prstGeom>
        </p:spPr>
      </p:pic>
      <p:sp>
        <p:nvSpPr>
          <p:cNvPr id="4" name="TextBox 3"/>
          <p:cNvSpPr txBox="1"/>
          <p:nvPr/>
        </p:nvSpPr>
        <p:spPr>
          <a:xfrm>
            <a:off x="4556643" y="51211"/>
            <a:ext cx="3584986" cy="523220"/>
          </a:xfrm>
          <a:prstGeom prst="rect">
            <a:avLst/>
          </a:prstGeom>
          <a:noFill/>
        </p:spPr>
        <p:txBody>
          <a:bodyPr wrap="none" rtlCol="0">
            <a:spAutoFit/>
          </a:bodyPr>
          <a:lstStyle/>
          <a:p>
            <a:r>
              <a:rPr lang="en-US" sz="2800" b="1" dirty="0" smtClean="0"/>
              <a:t>Court Dress: 1800-1821</a:t>
            </a:r>
            <a:endParaRPr lang="en-US" sz="2800" b="1" dirty="0"/>
          </a:p>
        </p:txBody>
      </p:sp>
      <p:sp>
        <p:nvSpPr>
          <p:cNvPr id="5" name="TextBox 4"/>
          <p:cNvSpPr txBox="1"/>
          <p:nvPr/>
        </p:nvSpPr>
        <p:spPr>
          <a:xfrm>
            <a:off x="105781" y="6256421"/>
            <a:ext cx="8755987" cy="523220"/>
          </a:xfrm>
          <a:prstGeom prst="rect">
            <a:avLst/>
          </a:prstGeom>
          <a:noFill/>
        </p:spPr>
        <p:txBody>
          <a:bodyPr wrap="none" rtlCol="0">
            <a:spAutoFit/>
          </a:bodyPr>
          <a:lstStyle/>
          <a:p>
            <a:r>
              <a:rPr lang="en-US" sz="2800" dirty="0" smtClean="0"/>
              <a:t>This is the style Sir William Lucas would have seen at court. </a:t>
            </a:r>
            <a:endParaRPr lang="en-US" sz="2800" dirty="0"/>
          </a:p>
        </p:txBody>
      </p:sp>
    </p:spTree>
    <p:extLst>
      <p:ext uri="{BB962C8B-B14F-4D97-AF65-F5344CB8AC3E}">
        <p14:creationId xmlns:p14="http://schemas.microsoft.com/office/powerpoint/2010/main" val="183363940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313" y="0"/>
            <a:ext cx="2769348" cy="6858000"/>
          </a:xfrm>
          <a:prstGeom prst="rect">
            <a:avLst/>
          </a:prstGeom>
        </p:spPr>
      </p:pic>
      <p:sp>
        <p:nvSpPr>
          <p:cNvPr id="3" name="TextBox 2"/>
          <p:cNvSpPr txBox="1"/>
          <p:nvPr/>
        </p:nvSpPr>
        <p:spPr>
          <a:xfrm>
            <a:off x="3568390" y="1538868"/>
            <a:ext cx="4750420" cy="3970318"/>
          </a:xfrm>
          <a:prstGeom prst="rect">
            <a:avLst/>
          </a:prstGeom>
          <a:noFill/>
        </p:spPr>
        <p:txBody>
          <a:bodyPr wrap="square" rtlCol="0">
            <a:spAutoFit/>
          </a:bodyPr>
          <a:lstStyle/>
          <a:p>
            <a:r>
              <a:rPr lang="en-US" sz="2800" dirty="0"/>
              <a:t>“We have got a play,” said </a:t>
            </a:r>
            <a:r>
              <a:rPr lang="en-US" sz="2800" dirty="0" smtClean="0"/>
              <a:t>[Rushworth]. </a:t>
            </a:r>
            <a:r>
              <a:rPr lang="en-US" sz="2800" dirty="0"/>
              <a:t>“It is to be Lovers’ Vows; and I am to be Count Cassel, and am to come in first with a blue </a:t>
            </a:r>
            <a:r>
              <a:rPr lang="en-US" sz="2800" b="1" dirty="0"/>
              <a:t>dress</a:t>
            </a:r>
            <a:r>
              <a:rPr lang="en-US" sz="2800" dirty="0"/>
              <a:t> and a pink satin </a:t>
            </a:r>
            <a:r>
              <a:rPr lang="en-US" sz="2800" b="1" dirty="0"/>
              <a:t>cloak</a:t>
            </a:r>
            <a:r>
              <a:rPr lang="en-US" sz="2800" dirty="0"/>
              <a:t>, and afterwards am to have another fine fancy suit, by way of a </a:t>
            </a:r>
            <a:r>
              <a:rPr lang="en-US" sz="2800" b="1" dirty="0"/>
              <a:t>shooting-dress</a:t>
            </a:r>
            <a:r>
              <a:rPr lang="en-US" sz="2800" dirty="0"/>
              <a:t>. I do not know how I shall like it.”</a:t>
            </a:r>
          </a:p>
        </p:txBody>
      </p:sp>
    </p:spTree>
    <p:extLst>
      <p:ext uri="{BB962C8B-B14F-4D97-AF65-F5344CB8AC3E}">
        <p14:creationId xmlns:p14="http://schemas.microsoft.com/office/powerpoint/2010/main" val="17315712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501" y="514350"/>
            <a:ext cx="3558143" cy="5416868"/>
          </a:xfrm>
          <a:prstGeom prst="rect">
            <a:avLst/>
          </a:prstGeom>
          <a:noFill/>
        </p:spPr>
        <p:txBody>
          <a:bodyPr wrap="square" rtlCol="0">
            <a:spAutoFit/>
          </a:bodyPr>
          <a:lstStyle/>
          <a:p>
            <a:pPr>
              <a:spcAft>
                <a:spcPts val="1200"/>
              </a:spcAft>
            </a:pPr>
            <a:r>
              <a:rPr lang="en-US" sz="2800" dirty="0" smtClean="0"/>
              <a:t>Young men and women driving about the country in open carriages!...Do not you think these kind of projects objectionable?”</a:t>
            </a:r>
          </a:p>
          <a:p>
            <a:r>
              <a:rPr lang="en-US" sz="2800" dirty="0" smtClean="0"/>
              <a:t>“Yes, very much so indeed</a:t>
            </a:r>
            <a:r>
              <a:rPr lang="is-IS" sz="2800" dirty="0" smtClean="0"/>
              <a:t>…A clean gown is not five minutes’ wear in them. They are splashed getting in and getting out...”</a:t>
            </a:r>
            <a:endParaRPr lang="en-US" sz="28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8644" y="514350"/>
            <a:ext cx="5395356" cy="6076950"/>
          </a:xfrm>
          <a:prstGeom prst="rect">
            <a:avLst/>
          </a:prstGeom>
        </p:spPr>
      </p:pic>
    </p:spTree>
    <p:extLst>
      <p:ext uri="{BB962C8B-B14F-4D97-AF65-F5344CB8AC3E}">
        <p14:creationId xmlns:p14="http://schemas.microsoft.com/office/powerpoint/2010/main" val="172827655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3-ack-whitebead-lacma.jpg"/>
          <p:cNvPicPr>
            <a:picLocks noChangeAspect="1"/>
          </p:cNvPicPr>
          <p:nvPr/>
        </p:nvPicPr>
        <p:blipFill rotWithShape="1">
          <a:blip r:embed="rId3">
            <a:extLst>
              <a:ext uri="{28A0092B-C50C-407E-A947-70E740481C1C}">
                <a14:useLocalDpi xmlns:a14="http://schemas.microsoft.com/office/drawing/2010/main" val="0"/>
              </a:ext>
            </a:extLst>
          </a:blip>
          <a:srcRect b="13581"/>
          <a:stretch/>
        </p:blipFill>
        <p:spPr>
          <a:xfrm>
            <a:off x="323850" y="331903"/>
            <a:ext cx="4362450" cy="6074679"/>
          </a:xfrm>
          <a:prstGeom prst="rect">
            <a:avLst/>
          </a:prstGeom>
          <a:ln>
            <a:solidFill>
              <a:schemeClr val="tx1"/>
            </a:solidFill>
          </a:ln>
        </p:spPr>
      </p:pic>
      <p:sp>
        <p:nvSpPr>
          <p:cNvPr id="3" name="TextBox 2"/>
          <p:cNvSpPr txBox="1"/>
          <p:nvPr/>
        </p:nvSpPr>
        <p:spPr>
          <a:xfrm>
            <a:off x="4876800" y="484303"/>
            <a:ext cx="3829050" cy="2062103"/>
          </a:xfrm>
          <a:prstGeom prst="rect">
            <a:avLst/>
          </a:prstGeom>
          <a:noFill/>
        </p:spPr>
        <p:txBody>
          <a:bodyPr wrap="square" rtlCol="0">
            <a:spAutoFit/>
          </a:bodyPr>
          <a:lstStyle/>
          <a:p>
            <a:r>
              <a:rPr lang="en-US" sz="3200" dirty="0" smtClean="0"/>
              <a:t>Said of her: “as elegant as lace and pearls could make her”</a:t>
            </a:r>
            <a:endParaRPr lang="en-US" sz="3200" dirty="0"/>
          </a:p>
        </p:txBody>
      </p:sp>
      <p:sp>
        <p:nvSpPr>
          <p:cNvPr id="4" name="TextBox 3"/>
          <p:cNvSpPr txBox="1"/>
          <p:nvPr/>
        </p:nvSpPr>
        <p:spPr>
          <a:xfrm>
            <a:off x="4876800" y="3064442"/>
            <a:ext cx="3829050" cy="2062103"/>
          </a:xfrm>
          <a:prstGeom prst="rect">
            <a:avLst/>
          </a:prstGeom>
          <a:noFill/>
        </p:spPr>
        <p:txBody>
          <a:bodyPr wrap="square" rtlCol="0">
            <a:spAutoFit/>
          </a:bodyPr>
          <a:lstStyle/>
          <a:p>
            <a:r>
              <a:rPr lang="en-US" sz="3200" dirty="0" smtClean="0"/>
              <a:t>Said by her: “</a:t>
            </a:r>
            <a:r>
              <a:rPr lang="en-US" sz="3200" dirty="0"/>
              <a:t>Very little white satin, very few lace veils; a most pitiful </a:t>
            </a:r>
            <a:r>
              <a:rPr lang="en-US" sz="3200" dirty="0" smtClean="0"/>
              <a:t>business!”</a:t>
            </a:r>
            <a:endParaRPr lang="en-US" sz="3200" dirty="0"/>
          </a:p>
        </p:txBody>
      </p:sp>
      <p:sp>
        <p:nvSpPr>
          <p:cNvPr id="5" name="TextBox 4"/>
          <p:cNvSpPr txBox="1"/>
          <p:nvPr/>
        </p:nvSpPr>
        <p:spPr>
          <a:xfrm>
            <a:off x="1026304" y="6406582"/>
            <a:ext cx="2957541" cy="461665"/>
          </a:xfrm>
          <a:prstGeom prst="rect">
            <a:avLst/>
          </a:prstGeom>
          <a:noFill/>
        </p:spPr>
        <p:txBody>
          <a:bodyPr wrap="none" rtlCol="0">
            <a:spAutoFit/>
          </a:bodyPr>
          <a:lstStyle/>
          <a:p>
            <a:r>
              <a:rPr lang="en-US" sz="2400" dirty="0" smtClean="0"/>
              <a:t>Ackermann, June 1813</a:t>
            </a:r>
            <a:endParaRPr lang="en-US" sz="2400" dirty="0"/>
          </a:p>
        </p:txBody>
      </p:sp>
    </p:spTree>
    <p:extLst>
      <p:ext uri="{BB962C8B-B14F-4D97-AF65-F5344CB8AC3E}">
        <p14:creationId xmlns:p14="http://schemas.microsoft.com/office/powerpoint/2010/main" val="115838149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62350" y="0"/>
            <a:ext cx="5581650" cy="2123658"/>
          </a:xfrm>
          <a:prstGeom prst="rect">
            <a:avLst/>
          </a:prstGeom>
          <a:noFill/>
        </p:spPr>
        <p:txBody>
          <a:bodyPr wrap="square" rtlCol="0">
            <a:spAutoFit/>
          </a:bodyPr>
          <a:lstStyle/>
          <a:p>
            <a:r>
              <a:rPr lang="en-US" sz="4400" dirty="0" smtClean="0"/>
              <a:t>“</a:t>
            </a:r>
            <a:r>
              <a:rPr lang="en-US" sz="4400" dirty="0"/>
              <a:t>I am very glad to hear what you tell us, of long </a:t>
            </a:r>
            <a:r>
              <a:rPr lang="en-US" sz="4400" dirty="0" smtClean="0"/>
              <a:t>sleeves.”</a:t>
            </a:r>
            <a:endParaRPr lang="en-US" sz="4400"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5005" t="8148" r="21223" b="13334"/>
          <a:stretch/>
        </p:blipFill>
        <p:spPr>
          <a:xfrm>
            <a:off x="254000" y="0"/>
            <a:ext cx="2946400" cy="6123890"/>
          </a:xfrm>
          <a:prstGeom prst="rect">
            <a:avLst/>
          </a:prstGeom>
        </p:spPr>
      </p:pic>
      <p:sp>
        <p:nvSpPr>
          <p:cNvPr id="6" name="TextBox 5"/>
          <p:cNvSpPr txBox="1"/>
          <p:nvPr/>
        </p:nvSpPr>
        <p:spPr>
          <a:xfrm>
            <a:off x="456403" y="6123890"/>
            <a:ext cx="2541593" cy="400110"/>
          </a:xfrm>
          <a:prstGeom prst="rect">
            <a:avLst/>
          </a:prstGeom>
          <a:noFill/>
        </p:spPr>
        <p:txBody>
          <a:bodyPr wrap="none" rtlCol="0">
            <a:spAutoFit/>
          </a:bodyPr>
          <a:lstStyle/>
          <a:p>
            <a:r>
              <a:rPr lang="en-US" sz="2000" dirty="0" smtClean="0"/>
              <a:t>Ackermann, April 1814</a:t>
            </a:r>
            <a:endParaRPr lang="en-US" sz="2000" dirty="0"/>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18056" r="13732" b="15833"/>
          <a:stretch/>
        </p:blipFill>
        <p:spPr>
          <a:xfrm>
            <a:off x="5413688" y="1790045"/>
            <a:ext cx="3378200" cy="4533900"/>
          </a:xfrm>
          <a:prstGeom prst="rect">
            <a:avLst/>
          </a:prstGeom>
        </p:spPr>
      </p:pic>
      <p:sp>
        <p:nvSpPr>
          <p:cNvPr id="8" name="TextBox 7"/>
          <p:cNvSpPr txBox="1"/>
          <p:nvPr/>
        </p:nvSpPr>
        <p:spPr>
          <a:xfrm>
            <a:off x="5699750" y="6323945"/>
            <a:ext cx="2968313" cy="400110"/>
          </a:xfrm>
          <a:prstGeom prst="rect">
            <a:avLst/>
          </a:prstGeom>
          <a:noFill/>
        </p:spPr>
        <p:txBody>
          <a:bodyPr wrap="none" rtlCol="0">
            <a:spAutoFit/>
          </a:bodyPr>
          <a:lstStyle/>
          <a:p>
            <a:r>
              <a:rPr lang="en-US" sz="2000" dirty="0" smtClean="0"/>
              <a:t>Ackermann, February, 1811</a:t>
            </a:r>
            <a:endParaRPr lang="en-US" sz="2000" dirty="0"/>
          </a:p>
        </p:txBody>
      </p:sp>
    </p:spTree>
    <p:extLst>
      <p:ext uri="{BB962C8B-B14F-4D97-AF65-F5344CB8AC3E}">
        <p14:creationId xmlns:p14="http://schemas.microsoft.com/office/powerpoint/2010/main" val="173507929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1" y="400050"/>
            <a:ext cx="3238499" cy="5016758"/>
          </a:xfrm>
          <a:prstGeom prst="rect">
            <a:avLst/>
          </a:prstGeom>
          <a:noFill/>
        </p:spPr>
        <p:txBody>
          <a:bodyPr wrap="square" rtlCol="0">
            <a:spAutoFit/>
          </a:bodyPr>
          <a:lstStyle/>
          <a:p>
            <a:r>
              <a:rPr lang="en-US" sz="4000" dirty="0" smtClean="0"/>
              <a:t>“I </a:t>
            </a:r>
            <a:r>
              <a:rPr lang="en-US" sz="4000" dirty="0"/>
              <a:t>wish you would tell Sally to mend a great slit in my worked muslin gown before they are packed </a:t>
            </a:r>
            <a:r>
              <a:rPr lang="en-US" sz="4000" b="1" dirty="0" smtClean="0"/>
              <a:t>...”</a:t>
            </a:r>
            <a:endParaRPr lang="en-US" sz="4000"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1338" t="5832" r="14717" b="12778"/>
          <a:stretch/>
        </p:blipFill>
        <p:spPr>
          <a:xfrm>
            <a:off x="4933950" y="-1"/>
            <a:ext cx="3524250" cy="6884035"/>
          </a:xfrm>
          <a:prstGeom prst="rect">
            <a:avLst/>
          </a:prstGeom>
        </p:spPr>
      </p:pic>
      <p:sp>
        <p:nvSpPr>
          <p:cNvPr id="3" name="TextBox 2"/>
          <p:cNvSpPr txBox="1"/>
          <p:nvPr/>
        </p:nvSpPr>
        <p:spPr>
          <a:xfrm>
            <a:off x="3124200" y="6396335"/>
            <a:ext cx="2843279" cy="461665"/>
          </a:xfrm>
          <a:prstGeom prst="rect">
            <a:avLst/>
          </a:prstGeom>
          <a:noFill/>
        </p:spPr>
        <p:txBody>
          <a:bodyPr wrap="none" rtlCol="0">
            <a:spAutoFit/>
          </a:bodyPr>
          <a:lstStyle/>
          <a:p>
            <a:r>
              <a:rPr lang="en-US" sz="2400" dirty="0" smtClean="0"/>
              <a:t>Ackermann, July 1811</a:t>
            </a:r>
            <a:endParaRPr lang="en-US" sz="2400" dirty="0"/>
          </a:p>
        </p:txBody>
      </p:sp>
    </p:spTree>
    <p:extLst>
      <p:ext uri="{BB962C8B-B14F-4D97-AF65-F5344CB8AC3E}">
        <p14:creationId xmlns:p14="http://schemas.microsoft.com/office/powerpoint/2010/main" val="14235247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4088" r="10400" b="7301"/>
          <a:stretch/>
        </p:blipFill>
        <p:spPr>
          <a:xfrm>
            <a:off x="677636" y="0"/>
            <a:ext cx="2917371" cy="6357257"/>
          </a:xfrm>
          <a:prstGeom prst="rect">
            <a:avLst/>
          </a:prstGeom>
        </p:spPr>
      </p:pic>
      <p:sp>
        <p:nvSpPr>
          <p:cNvPr id="5" name="TextBox 4"/>
          <p:cNvSpPr txBox="1"/>
          <p:nvPr/>
        </p:nvSpPr>
        <p:spPr>
          <a:xfrm>
            <a:off x="677636" y="6488668"/>
            <a:ext cx="2611036" cy="369332"/>
          </a:xfrm>
          <a:prstGeom prst="rect">
            <a:avLst/>
          </a:prstGeom>
          <a:noFill/>
        </p:spPr>
        <p:txBody>
          <a:bodyPr wrap="none" rtlCol="0">
            <a:spAutoFit/>
          </a:bodyPr>
          <a:lstStyle/>
          <a:p>
            <a:r>
              <a:rPr lang="en-US" dirty="0" smtClean="0"/>
              <a:t>Ackermann</a:t>
            </a:r>
            <a:r>
              <a:rPr lang="en-US" smtClean="0"/>
              <a:t>, February1809</a:t>
            </a:r>
            <a:endParaRPr lang="en-US" dirty="0"/>
          </a:p>
        </p:txBody>
      </p:sp>
      <p:sp>
        <p:nvSpPr>
          <p:cNvPr id="6" name="TextBox 5"/>
          <p:cNvSpPr txBox="1"/>
          <p:nvPr/>
        </p:nvSpPr>
        <p:spPr>
          <a:xfrm>
            <a:off x="4019550" y="1771650"/>
            <a:ext cx="4591050" cy="1415772"/>
          </a:xfrm>
          <a:prstGeom prst="rect">
            <a:avLst/>
          </a:prstGeom>
          <a:noFill/>
        </p:spPr>
        <p:txBody>
          <a:bodyPr wrap="square" rtlCol="0">
            <a:spAutoFit/>
          </a:bodyPr>
          <a:lstStyle/>
          <a:p>
            <a:r>
              <a:rPr lang="is-IS" sz="2400" dirty="0" smtClean="0"/>
              <a:t>“…besides all this, she must possess a certain something in her air and manner of walking...”</a:t>
            </a:r>
          </a:p>
          <a:p>
            <a:pPr algn="r"/>
            <a:r>
              <a:rPr lang="is-IS" sz="1400" dirty="0" smtClean="0"/>
              <a:t>Caroline Bingley, </a:t>
            </a:r>
            <a:r>
              <a:rPr lang="is-IS" sz="1400" i="1" dirty="0" smtClean="0"/>
              <a:t>Pride and Prejudice</a:t>
            </a:r>
            <a:endParaRPr lang="en-US" sz="1400" i="1" dirty="0"/>
          </a:p>
        </p:txBody>
      </p:sp>
    </p:spTree>
    <p:extLst>
      <p:ext uri="{BB962C8B-B14F-4D97-AF65-F5344CB8AC3E}">
        <p14:creationId xmlns:p14="http://schemas.microsoft.com/office/powerpoint/2010/main" val="6330154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200" y="596900"/>
            <a:ext cx="4064000" cy="5511800"/>
          </a:xfrm>
          <a:prstGeom prst="rect">
            <a:avLst/>
          </a:prstGeom>
        </p:spPr>
      </p:pic>
      <p:sp>
        <p:nvSpPr>
          <p:cNvPr id="3" name="TextBox 2"/>
          <p:cNvSpPr txBox="1"/>
          <p:nvPr/>
        </p:nvSpPr>
        <p:spPr>
          <a:xfrm>
            <a:off x="4743450" y="596900"/>
            <a:ext cx="4095750" cy="5632311"/>
          </a:xfrm>
          <a:prstGeom prst="rect">
            <a:avLst/>
          </a:prstGeom>
          <a:noFill/>
        </p:spPr>
        <p:txBody>
          <a:bodyPr wrap="square" rtlCol="0">
            <a:spAutoFit/>
          </a:bodyPr>
          <a:lstStyle/>
          <a:p>
            <a:r>
              <a:rPr lang="en-US" sz="4000" dirty="0" smtClean="0"/>
              <a:t>“A </a:t>
            </a:r>
            <a:r>
              <a:rPr lang="en-US" sz="4000" dirty="0"/>
              <a:t>girl not out has always the same sort of dress: a close bonnet, for instance</a:t>
            </a:r>
            <a:r>
              <a:rPr lang="en-US" sz="4000" dirty="0" smtClean="0"/>
              <a:t>; looks very demure, and never says a word. You may smile but it is so.”</a:t>
            </a:r>
            <a:endParaRPr lang="en-US" sz="4000" dirty="0"/>
          </a:p>
        </p:txBody>
      </p:sp>
    </p:spTree>
    <p:extLst>
      <p:ext uri="{BB962C8B-B14F-4D97-AF65-F5344CB8AC3E}">
        <p14:creationId xmlns:p14="http://schemas.microsoft.com/office/powerpoint/2010/main" val="150217884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4343" t="5278" r="4232" b="6389"/>
          <a:stretch/>
        </p:blipFill>
        <p:spPr>
          <a:xfrm>
            <a:off x="628651" y="228600"/>
            <a:ext cx="7886700" cy="6057900"/>
          </a:xfrm>
          <a:prstGeom prst="rect">
            <a:avLst/>
          </a:prstGeom>
        </p:spPr>
      </p:pic>
      <p:sp>
        <p:nvSpPr>
          <p:cNvPr id="3" name="TextBox 2"/>
          <p:cNvSpPr txBox="1"/>
          <p:nvPr/>
        </p:nvSpPr>
        <p:spPr>
          <a:xfrm>
            <a:off x="2535065" y="6316579"/>
            <a:ext cx="4073872" cy="461665"/>
          </a:xfrm>
          <a:prstGeom prst="rect">
            <a:avLst/>
          </a:prstGeom>
          <a:noFill/>
        </p:spPr>
        <p:txBody>
          <a:bodyPr wrap="none" rtlCol="0">
            <a:spAutoFit/>
          </a:bodyPr>
          <a:lstStyle/>
          <a:p>
            <a:r>
              <a:rPr lang="en-US" sz="2400" dirty="0" smtClean="0"/>
              <a:t>James </a:t>
            </a:r>
            <a:r>
              <a:rPr lang="en-US" sz="2400" dirty="0" err="1" smtClean="0"/>
              <a:t>Gillray</a:t>
            </a:r>
            <a:r>
              <a:rPr lang="en-US" sz="2400" dirty="0" smtClean="0"/>
              <a:t>, </a:t>
            </a:r>
            <a:r>
              <a:rPr lang="en-US" sz="2400" i="1" dirty="0" smtClean="0"/>
              <a:t>Les Invisibles,</a:t>
            </a:r>
            <a:r>
              <a:rPr lang="en-US" sz="2400" dirty="0" smtClean="0"/>
              <a:t> 1810</a:t>
            </a:r>
            <a:endParaRPr lang="en-US" sz="2400" dirty="0"/>
          </a:p>
        </p:txBody>
      </p:sp>
    </p:spTree>
    <p:extLst>
      <p:ext uri="{BB962C8B-B14F-4D97-AF65-F5344CB8AC3E}">
        <p14:creationId xmlns:p14="http://schemas.microsoft.com/office/powerpoint/2010/main" val="180224186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0s-french-pokebonnet-satir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0029"/>
            <a:ext cx="9144000" cy="5698571"/>
          </a:xfrm>
          <a:prstGeom prst="rect">
            <a:avLst/>
          </a:prstGeom>
        </p:spPr>
      </p:pic>
    </p:spTree>
    <p:extLst>
      <p:ext uri="{BB962C8B-B14F-4D97-AF65-F5344CB8AC3E}">
        <p14:creationId xmlns:p14="http://schemas.microsoft.com/office/powerpoint/2010/main" val="155521837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99557" y="2549201"/>
            <a:ext cx="5558125" cy="584775"/>
          </a:xfrm>
          <a:prstGeom prst="rect">
            <a:avLst/>
          </a:prstGeom>
          <a:noFill/>
        </p:spPr>
        <p:txBody>
          <a:bodyPr wrap="none" rtlCol="0">
            <a:spAutoFit/>
          </a:bodyPr>
          <a:lstStyle/>
          <a:p>
            <a:r>
              <a:rPr lang="en-US" sz="3200" dirty="0" smtClean="0"/>
              <a:t>“I do not think it will wash well.”</a:t>
            </a:r>
            <a:endParaRPr lang="en-US" sz="3200" dirty="0"/>
          </a:p>
        </p:txBody>
      </p:sp>
    </p:spTree>
    <p:extLst>
      <p:ext uri="{BB962C8B-B14F-4D97-AF65-F5344CB8AC3E}">
        <p14:creationId xmlns:p14="http://schemas.microsoft.com/office/powerpoint/2010/main" val="31465987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7-green-peliss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7733" y="18661"/>
            <a:ext cx="3666871" cy="6858000"/>
          </a:xfrm>
          <a:prstGeom prst="rect">
            <a:avLst/>
          </a:prstGeom>
        </p:spPr>
      </p:pic>
      <p:sp>
        <p:nvSpPr>
          <p:cNvPr id="5" name="TextBox 4"/>
          <p:cNvSpPr txBox="1"/>
          <p:nvPr/>
        </p:nvSpPr>
        <p:spPr>
          <a:xfrm>
            <a:off x="4610100" y="1028700"/>
            <a:ext cx="4038600" cy="4248150"/>
          </a:xfrm>
          <a:prstGeom prst="rect">
            <a:avLst/>
          </a:prstGeom>
          <a:noFill/>
        </p:spPr>
        <p:txBody>
          <a:bodyPr wrap="square" rtlCol="0">
            <a:spAutoFit/>
          </a:bodyPr>
          <a:lstStyle/>
          <a:p>
            <a:r>
              <a:rPr lang="en-US" dirty="0" smtClean="0"/>
              <a:t>29 May 1817 (To Frances </a:t>
            </a:r>
            <a:r>
              <a:rPr lang="en-US" dirty="0" err="1" smtClean="0"/>
              <a:t>Tilson</a:t>
            </a:r>
            <a:r>
              <a:rPr lang="en-US" dirty="0" smtClean="0"/>
              <a:t>)</a:t>
            </a:r>
          </a:p>
          <a:p>
            <a:r>
              <a:rPr lang="en-US" sz="2800" dirty="0" smtClean="0"/>
              <a:t>“You will find Captain —</a:t>
            </a:r>
            <a:r>
              <a:rPr lang="en-US" sz="2800" dirty="0"/>
              <a:t>—</a:t>
            </a:r>
            <a:r>
              <a:rPr lang="en-US" sz="2800" dirty="0" smtClean="0"/>
              <a:t> a very respectable, well-meaning man, without much manner, his wife and sister all good </a:t>
            </a:r>
            <a:r>
              <a:rPr lang="en-US" sz="2800" dirty="0" err="1" smtClean="0"/>
              <a:t>humour</a:t>
            </a:r>
            <a:r>
              <a:rPr lang="en-US" sz="2800" dirty="0" smtClean="0"/>
              <a:t> and obligingness, and I hope (since the fashion allows it) with rather longer petticoats than last year.”</a:t>
            </a:r>
            <a:endParaRPr lang="en-US" sz="2800" dirty="0"/>
          </a:p>
        </p:txBody>
      </p:sp>
    </p:spTree>
    <p:extLst>
      <p:ext uri="{BB962C8B-B14F-4D97-AF65-F5344CB8AC3E}">
        <p14:creationId xmlns:p14="http://schemas.microsoft.com/office/powerpoint/2010/main" val="2816744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eideloff-1796-04-0004.jpg"/>
          <p:cNvPicPr>
            <a:picLocks noChangeAspect="1"/>
          </p:cNvPicPr>
          <p:nvPr/>
        </p:nvPicPr>
        <p:blipFill rotWithShape="1">
          <a:blip r:embed="rId3" cstate="screen">
            <a:extLst>
              <a:ext uri="{28A0092B-C50C-407E-A947-70E740481C1C}">
                <a14:useLocalDpi xmlns:a14="http://schemas.microsoft.com/office/drawing/2010/main"/>
              </a:ext>
            </a:extLst>
          </a:blip>
          <a:srcRect l="28945" t="15492" r="16286" b="10666"/>
          <a:stretch/>
        </p:blipFill>
        <p:spPr>
          <a:xfrm>
            <a:off x="2218303" y="1"/>
            <a:ext cx="2247135" cy="3920876"/>
          </a:xfrm>
          <a:prstGeom prst="rect">
            <a:avLst/>
          </a:prstGeom>
        </p:spPr>
      </p:pic>
      <p:pic>
        <p:nvPicPr>
          <p:cNvPr id="4" name="Picture 3" descr="1800-artstor-AMICO_CLARK_103902762.jpg"/>
          <p:cNvPicPr>
            <a:picLocks noChangeAspect="1"/>
          </p:cNvPicPr>
          <p:nvPr/>
        </p:nvPicPr>
        <p:blipFill rotWithShape="1">
          <a:blip r:embed="rId4">
            <a:extLst>
              <a:ext uri="{28A0092B-C50C-407E-A947-70E740481C1C}">
                <a14:useLocalDpi xmlns:a14="http://schemas.microsoft.com/office/drawing/2010/main"/>
              </a:ext>
            </a:extLst>
          </a:blip>
          <a:srcRect l="10325" t="10188" r="5978" b="8567"/>
          <a:stretch/>
        </p:blipFill>
        <p:spPr>
          <a:xfrm>
            <a:off x="4569083" y="0"/>
            <a:ext cx="2536382" cy="3920877"/>
          </a:xfrm>
          <a:prstGeom prst="rect">
            <a:avLst/>
          </a:prstGeom>
        </p:spPr>
      </p:pic>
      <p:pic>
        <p:nvPicPr>
          <p:cNvPr id="9" name="Picture 8" descr="1770-artstor-mma-beige-robe-francaise.png"/>
          <p:cNvPicPr>
            <a:picLocks noChangeAspect="1"/>
          </p:cNvPicPr>
          <p:nvPr/>
        </p:nvPicPr>
        <p:blipFill rotWithShape="1">
          <a:blip r:embed="rId5">
            <a:extLst>
              <a:ext uri="{28A0092B-C50C-407E-A947-70E740481C1C}">
                <a14:useLocalDpi xmlns:a14="http://schemas.microsoft.com/office/drawing/2010/main"/>
              </a:ext>
            </a:extLst>
          </a:blip>
          <a:srcRect l="11116" r="18387"/>
          <a:stretch/>
        </p:blipFill>
        <p:spPr>
          <a:xfrm>
            <a:off x="0" y="0"/>
            <a:ext cx="2218303" cy="3920877"/>
          </a:xfrm>
          <a:prstGeom prst="rect">
            <a:avLst/>
          </a:prstGeom>
        </p:spPr>
      </p:pic>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l="9486" r="17269" b="5555"/>
          <a:stretch/>
        </p:blipFill>
        <p:spPr>
          <a:xfrm>
            <a:off x="7209110" y="0"/>
            <a:ext cx="2108701" cy="3979672"/>
          </a:xfrm>
          <a:prstGeom prst="rect">
            <a:avLst/>
          </a:prstGeom>
        </p:spPr>
      </p:pic>
      <p:pic>
        <p:nvPicPr>
          <p:cNvPr id="6" name="Picture 5"/>
          <p:cNvPicPr>
            <a:picLocks noChangeAspect="1"/>
          </p:cNvPicPr>
          <p:nvPr/>
        </p:nvPicPr>
        <p:blipFill rotWithShape="1">
          <a:blip r:embed="rId7">
            <a:extLst>
              <a:ext uri="{28A0092B-C50C-407E-A947-70E740481C1C}">
                <a14:useLocalDpi xmlns:a14="http://schemas.microsoft.com/office/drawing/2010/main" val="0"/>
              </a:ext>
            </a:extLst>
          </a:blip>
          <a:srcRect l="7076" t="12778" r="-383" b="12222"/>
          <a:stretch/>
        </p:blipFill>
        <p:spPr>
          <a:xfrm>
            <a:off x="1200151" y="3589818"/>
            <a:ext cx="2418820" cy="3268182"/>
          </a:xfrm>
          <a:prstGeom prst="rect">
            <a:avLst/>
          </a:prstGeom>
        </p:spPr>
      </p:pic>
      <p:pic>
        <p:nvPicPr>
          <p:cNvPr id="7" name="Picture 6"/>
          <p:cNvPicPr>
            <a:picLocks noChangeAspect="1"/>
          </p:cNvPicPr>
          <p:nvPr/>
        </p:nvPicPr>
        <p:blipFill rotWithShape="1">
          <a:blip r:embed="rId8">
            <a:extLst>
              <a:ext uri="{28A0092B-C50C-407E-A947-70E740481C1C}">
                <a14:useLocalDpi xmlns:a14="http://schemas.microsoft.com/office/drawing/2010/main" val="0"/>
              </a:ext>
            </a:extLst>
          </a:blip>
          <a:srcRect l="16014" t="12778" r="11844" b="17222"/>
          <a:stretch/>
        </p:blipFill>
        <p:spPr>
          <a:xfrm>
            <a:off x="3597734" y="3589819"/>
            <a:ext cx="2048322" cy="3268182"/>
          </a:xfrm>
          <a:prstGeom prst="rect">
            <a:avLst/>
          </a:prstGeom>
        </p:spPr>
      </p:pic>
      <p:pic>
        <p:nvPicPr>
          <p:cNvPr id="11" name="Picture 10" descr="1818-10-ac-lace-over-satn-slip-rose-satin-corsage.jpg"/>
          <p:cNvPicPr>
            <a:picLocks noChangeAspect="1"/>
          </p:cNvPicPr>
          <p:nvPr/>
        </p:nvPicPr>
        <p:blipFill rotWithShape="1">
          <a:blip r:embed="rId9">
            <a:extLst>
              <a:ext uri="{28A0092B-C50C-407E-A947-70E740481C1C}">
                <a14:useLocalDpi xmlns:a14="http://schemas.microsoft.com/office/drawing/2010/main" val="0"/>
              </a:ext>
            </a:extLst>
          </a:blip>
          <a:srcRect l="12450" t="5051" r="8504" b="15320"/>
          <a:stretch/>
        </p:blipFill>
        <p:spPr>
          <a:xfrm>
            <a:off x="5646056" y="3589818"/>
            <a:ext cx="1916545" cy="3320606"/>
          </a:xfrm>
          <a:prstGeom prst="rect">
            <a:avLst/>
          </a:prstGeom>
        </p:spPr>
      </p:pic>
    </p:spTree>
    <p:extLst>
      <p:ext uri="{BB962C8B-B14F-4D97-AF65-F5344CB8AC3E}">
        <p14:creationId xmlns:p14="http://schemas.microsoft.com/office/powerpoint/2010/main" val="187062234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01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983018" cy="6858000"/>
          </a:xfrm>
          <a:prstGeom prst="rect">
            <a:avLst/>
          </a:prstGeom>
        </p:spPr>
      </p:pic>
      <p:pic>
        <p:nvPicPr>
          <p:cNvPr id="3" name="Picture 2" descr="heideloff-1796-04-0004.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75351" y="-912857"/>
            <a:ext cx="3455385" cy="4471674"/>
          </a:xfrm>
          <a:prstGeom prst="rect">
            <a:avLst/>
          </a:prstGeom>
        </p:spPr>
      </p:pic>
      <p:pic>
        <p:nvPicPr>
          <p:cNvPr id="4" name="Picture 3" descr="1800-artstor-AMICO_CLARK_103902762.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495052" y="0"/>
            <a:ext cx="2804380" cy="4466074"/>
          </a:xfrm>
          <a:prstGeom prst="rect">
            <a:avLst/>
          </a:prstGeom>
        </p:spPr>
      </p:pic>
      <p:pic>
        <p:nvPicPr>
          <p:cNvPr id="5" name="Picture 4" descr="1815-candace-pink-spen.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83018" y="2667593"/>
            <a:ext cx="1947718" cy="4073236"/>
          </a:xfrm>
          <a:prstGeom prst="rect">
            <a:avLst/>
          </a:prstGeom>
        </p:spPr>
      </p:pic>
      <p:sp>
        <p:nvSpPr>
          <p:cNvPr id="6" name="TextBox 5"/>
          <p:cNvSpPr txBox="1"/>
          <p:nvPr/>
        </p:nvSpPr>
        <p:spPr>
          <a:xfrm>
            <a:off x="3733207" y="-225458"/>
            <a:ext cx="624578" cy="369332"/>
          </a:xfrm>
          <a:prstGeom prst="rect">
            <a:avLst/>
          </a:prstGeom>
          <a:noFill/>
        </p:spPr>
        <p:txBody>
          <a:bodyPr wrap="none" rtlCol="0">
            <a:spAutoFit/>
          </a:bodyPr>
          <a:lstStyle/>
          <a:p>
            <a:r>
              <a:rPr lang="en-US" dirty="0" smtClean="0"/>
              <a:t>1799</a:t>
            </a:r>
            <a:endParaRPr lang="en-US" dirty="0"/>
          </a:p>
        </p:txBody>
      </p:sp>
      <p:sp>
        <p:nvSpPr>
          <p:cNvPr id="7" name="TextBox 6"/>
          <p:cNvSpPr txBox="1"/>
          <p:nvPr/>
        </p:nvSpPr>
        <p:spPr>
          <a:xfrm>
            <a:off x="6930736" y="529192"/>
            <a:ext cx="627621" cy="369332"/>
          </a:xfrm>
          <a:prstGeom prst="rect">
            <a:avLst/>
          </a:prstGeom>
          <a:noFill/>
        </p:spPr>
        <p:txBody>
          <a:bodyPr wrap="none" rtlCol="0">
            <a:spAutoFit/>
          </a:bodyPr>
          <a:lstStyle/>
          <a:p>
            <a:r>
              <a:rPr lang="en-US" dirty="0" smtClean="0"/>
              <a:t>1807</a:t>
            </a:r>
            <a:endParaRPr lang="en-US" dirty="0"/>
          </a:p>
        </p:txBody>
      </p:sp>
      <p:sp>
        <p:nvSpPr>
          <p:cNvPr id="8" name="TextBox 7"/>
          <p:cNvSpPr txBox="1"/>
          <p:nvPr/>
        </p:nvSpPr>
        <p:spPr>
          <a:xfrm>
            <a:off x="6495052" y="5146394"/>
            <a:ext cx="614884" cy="369332"/>
          </a:xfrm>
          <a:prstGeom prst="rect">
            <a:avLst/>
          </a:prstGeom>
          <a:noFill/>
        </p:spPr>
        <p:txBody>
          <a:bodyPr wrap="none" rtlCol="0">
            <a:spAutoFit/>
          </a:bodyPr>
          <a:lstStyle/>
          <a:p>
            <a:r>
              <a:rPr lang="en-US" dirty="0" smtClean="0"/>
              <a:t>1815</a:t>
            </a:r>
            <a:endParaRPr lang="en-US" dirty="0"/>
          </a:p>
        </p:txBody>
      </p:sp>
    </p:spTree>
    <p:extLst>
      <p:ext uri="{BB962C8B-B14F-4D97-AF65-F5344CB8AC3E}">
        <p14:creationId xmlns:p14="http://schemas.microsoft.com/office/powerpoint/2010/main" val="15057928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7-cruikshank-familyquadril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460856"/>
          </a:xfrm>
          <a:prstGeom prst="rect">
            <a:avLst/>
          </a:prstGeom>
        </p:spPr>
      </p:pic>
    </p:spTree>
    <p:extLst>
      <p:ext uri="{BB962C8B-B14F-4D97-AF65-F5344CB8AC3E}">
        <p14:creationId xmlns:p14="http://schemas.microsoft.com/office/powerpoint/2010/main" val="30551946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5753099" y="208491"/>
            <a:ext cx="2722727" cy="1200329"/>
          </a:xfrm>
          <a:prstGeom prst="rect">
            <a:avLst/>
          </a:prstGeom>
          <a:noFill/>
        </p:spPr>
        <p:txBody>
          <a:bodyPr wrap="square" rtlCol="0">
            <a:spAutoFit/>
          </a:bodyPr>
          <a:lstStyle/>
          <a:p>
            <a:pPr algn="ctr"/>
            <a:r>
              <a:rPr lang="en-US" sz="2400" dirty="0" smtClean="0"/>
              <a:t>Ackermann’s </a:t>
            </a:r>
            <a:r>
              <a:rPr lang="en-US" sz="2400" i="1" dirty="0" smtClean="0"/>
              <a:t>Repository of the Arts. </a:t>
            </a:r>
            <a:r>
              <a:rPr lang="en-US" sz="2400" dirty="0" smtClean="0"/>
              <a:t>October 1811</a:t>
            </a:r>
            <a:endParaRPr lang="en-US" sz="24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0"/>
            <a:ext cx="3810890" cy="6858000"/>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28489" t="7797" r="19962" b="22712"/>
          <a:stretch/>
        </p:blipFill>
        <p:spPr>
          <a:xfrm>
            <a:off x="4572890" y="1408820"/>
            <a:ext cx="2037460" cy="497514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10350" y="3819220"/>
            <a:ext cx="2476500" cy="2860979"/>
          </a:xfrm>
          <a:prstGeom prst="rect">
            <a:avLst/>
          </a:prstGeom>
          <a:ln>
            <a:solidFill>
              <a:schemeClr val="accent1"/>
            </a:solidFill>
          </a:ln>
        </p:spPr>
      </p:pic>
    </p:spTree>
    <p:extLst>
      <p:ext uri="{BB962C8B-B14F-4D97-AF65-F5344CB8AC3E}">
        <p14:creationId xmlns:p14="http://schemas.microsoft.com/office/powerpoint/2010/main" val="2977756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Inkwell">
  <a:themeElements>
    <a:clrScheme name="Inkwell">
      <a:dk1>
        <a:sysClr val="windowText" lastClr="000000"/>
      </a:dk1>
      <a:lt1>
        <a:sysClr val="window" lastClr="FFFFFF"/>
      </a:lt1>
      <a:dk2>
        <a:srgbClr val="584D2E"/>
      </a:dk2>
      <a:lt2>
        <a:srgbClr val="EFE7C3"/>
      </a:lt2>
      <a:accent1>
        <a:srgbClr val="860908"/>
      </a:accent1>
      <a:accent2>
        <a:srgbClr val="4A0505"/>
      </a:accent2>
      <a:accent3>
        <a:srgbClr val="7A500A"/>
      </a:accent3>
      <a:accent4>
        <a:srgbClr val="C47810"/>
      </a:accent4>
      <a:accent5>
        <a:srgbClr val="827752"/>
      </a:accent5>
      <a:accent6>
        <a:srgbClr val="B5BB83"/>
      </a:accent6>
      <a:hlink>
        <a:srgbClr val="C47810"/>
      </a:hlink>
      <a:folHlink>
        <a:srgbClr val="F0A43A"/>
      </a:folHlink>
    </a:clrScheme>
    <a:fontScheme name="Inkwell">
      <a:majorFont>
        <a:latin typeface="Goudy Old Style"/>
        <a:ea typeface=""/>
        <a:cs typeface=""/>
        <a:font script="Jpan" typeface="ＭＳ 明朝"/>
        <a:font script="Hans" typeface="宋体"/>
        <a:font script="Hant" typeface="新細明體"/>
      </a:majorFont>
      <a:minorFont>
        <a:latin typeface="Goudy Old Style"/>
        <a:ea typeface=""/>
        <a:cs typeface=""/>
        <a:font script="Jpan" typeface="ＭＳ 明朝"/>
        <a:font script="Hans" typeface="宋体"/>
        <a:font script="Hant" typeface="新細明體"/>
      </a:minorFont>
    </a:fontScheme>
    <a:fmtScheme name="Inkwell">
      <a:fillStyleLst>
        <a:solidFill>
          <a:schemeClr val="phClr"/>
        </a:solidFill>
        <a:blipFill rotWithShape="1">
          <a:blip xmlns:r="http://schemas.openxmlformats.org/officeDocument/2006/relationships" r:embed="rId1">
            <a:duotone>
              <a:schemeClr val="phClr">
                <a:shade val="30000"/>
              </a:schemeClr>
              <a:schemeClr val="phClr">
                <a:alpha val="10000"/>
                <a:satMod val="120000"/>
              </a:schemeClr>
            </a:duotone>
          </a:blip>
          <a:stretch/>
        </a:blipFill>
        <a:blipFill rotWithShape="1">
          <a:blip xmlns:r="http://schemas.openxmlformats.org/officeDocument/2006/relationships" r:embed="rId2">
            <a:duotone>
              <a:schemeClr val="phClr">
                <a:shade val="30000"/>
                <a:satMod val="150000"/>
              </a:schemeClr>
              <a:schemeClr val="phClr">
                <a:alpha val="10000"/>
                <a:satMod val="120000"/>
              </a:schemeClr>
            </a:duotone>
          </a:blip>
          <a:stretch/>
        </a:blipFill>
      </a:fillStyleLst>
      <a:lnStyleLst>
        <a:ln w="12700"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101600" dist="38100" dir="5400000" rotWithShape="0">
              <a:srgbClr val="000000">
                <a:alpha val="75000"/>
              </a:srgbClr>
            </a:outerShdw>
          </a:effectLst>
        </a:effectStyle>
        <a:effectStyle>
          <a:effectLst>
            <a:outerShdw blurRad="38100" dist="25400" dir="5400000" rotWithShape="0">
              <a:srgbClr val="000000">
                <a:alpha val="75000"/>
              </a:srgbClr>
            </a:outerShdw>
            <a:softEdge rad="25400"/>
          </a:effectLst>
        </a:effectStyle>
      </a:effectStyleLst>
      <a:bgFillStyleLst>
        <a:blipFill rotWithShape="1">
          <a:blip xmlns:r="http://schemas.openxmlformats.org/officeDocument/2006/relationships" r:embed="rId3"/>
          <a:stretch/>
        </a:blipFill>
        <a:blipFill rotWithShape="1">
          <a:blip xmlns:r="http://schemas.openxmlformats.org/officeDocument/2006/relationships" r:embed="rId4"/>
          <a:stretch/>
        </a:blipFill>
        <a:blipFill rotWithShape="1">
          <a:blip xmlns:r="http://schemas.openxmlformats.org/officeDocument/2006/relationships" r:embed="rId5"/>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10493</TotalTime>
  <Words>4501</Words>
  <Application>Microsoft Macintosh PowerPoint</Application>
  <PresentationFormat>On-screen Show (4:3)</PresentationFormat>
  <Paragraphs>342</Paragraphs>
  <Slides>76</Slides>
  <Notes>64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76</vt:i4>
      </vt:variant>
    </vt:vector>
  </HeadingPairs>
  <TitlesOfParts>
    <vt:vector size="82" baseType="lpstr">
      <vt:lpstr>Calibri</vt:lpstr>
      <vt:lpstr>Goudy Old Style</vt:lpstr>
      <vt:lpstr>Impact</vt:lpstr>
      <vt:lpstr>Rockwell</vt:lpstr>
      <vt:lpstr>Arial</vt:lpstr>
      <vt:lpstr>Inkwell</vt:lpstr>
      <vt:lpstr>Jane Austen and the  Art of Fashion</vt:lpstr>
      <vt:lpstr>Jane Austen:  Fashionista or Frump?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1775-1817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did men wear?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Vermont</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Austen, Fashion, Novels</dc:title>
  <dc:creator>Hope Greenberg</dc:creator>
  <cp:lastModifiedBy>Microsoft Office User</cp:lastModifiedBy>
  <cp:revision>238</cp:revision>
  <dcterms:created xsi:type="dcterms:W3CDTF">2015-09-14T17:45:48Z</dcterms:created>
  <dcterms:modified xsi:type="dcterms:W3CDTF">2017-05-16T14:18:41Z</dcterms:modified>
</cp:coreProperties>
</file>