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0"/>
  </p:notesMasterIdLst>
  <p:sldIdLst>
    <p:sldId id="393" r:id="rId2"/>
    <p:sldId id="665" r:id="rId3"/>
    <p:sldId id="561" r:id="rId4"/>
    <p:sldId id="658" r:id="rId5"/>
    <p:sldId id="418" r:id="rId6"/>
    <p:sldId id="686" r:id="rId7"/>
    <p:sldId id="673" r:id="rId8"/>
    <p:sldId id="587" r:id="rId9"/>
    <p:sldId id="555" r:id="rId10"/>
    <p:sldId id="537" r:id="rId11"/>
    <p:sldId id="683" r:id="rId12"/>
    <p:sldId id="588" r:id="rId13"/>
    <p:sldId id="579" r:id="rId14"/>
    <p:sldId id="578" r:id="rId15"/>
    <p:sldId id="539" r:id="rId16"/>
    <p:sldId id="581" r:id="rId17"/>
    <p:sldId id="507" r:id="rId18"/>
    <p:sldId id="506" r:id="rId19"/>
    <p:sldId id="565" r:id="rId20"/>
    <p:sldId id="685" r:id="rId21"/>
    <p:sldId id="684" r:id="rId22"/>
    <p:sldId id="595" r:id="rId23"/>
    <p:sldId id="464" r:id="rId24"/>
    <p:sldId id="472" r:id="rId25"/>
    <p:sldId id="692" r:id="rId26"/>
    <p:sldId id="510" r:id="rId27"/>
    <p:sldId id="542" r:id="rId28"/>
    <p:sldId id="543" r:id="rId29"/>
    <p:sldId id="545" r:id="rId30"/>
    <p:sldId id="546" r:id="rId31"/>
    <p:sldId id="560" r:id="rId32"/>
    <p:sldId id="687" r:id="rId33"/>
    <p:sldId id="552" r:id="rId34"/>
    <p:sldId id="554" r:id="rId35"/>
    <p:sldId id="551" r:id="rId36"/>
    <p:sldId id="550" r:id="rId37"/>
    <p:sldId id="549" r:id="rId38"/>
    <p:sldId id="584" r:id="rId39"/>
    <p:sldId id="603" r:id="rId40"/>
    <p:sldId id="690" r:id="rId41"/>
    <p:sldId id="557" r:id="rId42"/>
    <p:sldId id="589" r:id="rId43"/>
    <p:sldId id="558" r:id="rId44"/>
    <p:sldId id="590" r:id="rId45"/>
    <p:sldId id="691" r:id="rId46"/>
    <p:sldId id="591" r:id="rId47"/>
    <p:sldId id="693" r:id="rId48"/>
    <p:sldId id="694" r:id="rId49"/>
    <p:sldId id="569" r:id="rId50"/>
    <p:sldId id="508" r:id="rId51"/>
    <p:sldId id="573" r:id="rId52"/>
    <p:sldId id="697" r:id="rId53"/>
    <p:sldId id="567" r:id="rId54"/>
    <p:sldId id="562" r:id="rId55"/>
    <p:sldId id="699" r:id="rId56"/>
    <p:sldId id="700" r:id="rId57"/>
    <p:sldId id="701" r:id="rId58"/>
    <p:sldId id="583" r:id="rId59"/>
    <p:sldId id="666" r:id="rId60"/>
    <p:sldId id="556" r:id="rId61"/>
    <p:sldId id="585" r:id="rId62"/>
    <p:sldId id="548" r:id="rId63"/>
    <p:sldId id="702" r:id="rId64"/>
    <p:sldId id="529" r:id="rId65"/>
    <p:sldId id="647" r:id="rId66"/>
    <p:sldId id="607" r:id="rId67"/>
    <p:sldId id="609" r:id="rId68"/>
    <p:sldId id="707" r:id="rId69"/>
    <p:sldId id="703" r:id="rId70"/>
    <p:sldId id="704" r:id="rId71"/>
    <p:sldId id="705" r:id="rId72"/>
    <p:sldId id="640" r:id="rId73"/>
    <p:sldId id="672" r:id="rId74"/>
    <p:sldId id="644" r:id="rId75"/>
    <p:sldId id="638" r:id="rId76"/>
    <p:sldId id="637" r:id="rId77"/>
    <p:sldId id="634" r:id="rId78"/>
    <p:sldId id="563" r:id="rId79"/>
    <p:sldId id="708" r:id="rId80"/>
    <p:sldId id="574" r:id="rId81"/>
    <p:sldId id="662" r:id="rId82"/>
    <p:sldId id="621" r:id="rId83"/>
    <p:sldId id="620" r:id="rId84"/>
    <p:sldId id="619" r:id="rId85"/>
    <p:sldId id="612" r:id="rId86"/>
    <p:sldId id="611" r:id="rId87"/>
    <p:sldId id="613" r:id="rId88"/>
    <p:sldId id="709"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4"/>
    <p:restoredTop sz="88320"/>
  </p:normalViewPr>
  <p:slideViewPr>
    <p:cSldViewPr snapToGrid="0" snapToObjects="1" showGuides="1">
      <p:cViewPr>
        <p:scale>
          <a:sx n="69" d="100"/>
          <a:sy n="69" d="100"/>
        </p:scale>
        <p:origin x="1568" y="256"/>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5/12/19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52)</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252188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52)</a:t>
            </a:r>
            <a:endParaRPr lang="en-US" sz="1200" i="1"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23</a:t>
            </a:fld>
            <a:endParaRPr lang="en-US"/>
          </a:p>
        </p:txBody>
      </p:sp>
    </p:spTree>
    <p:extLst>
      <p:ext uri="{BB962C8B-B14F-4D97-AF65-F5344CB8AC3E}">
        <p14:creationId xmlns:p14="http://schemas.microsoft.com/office/powerpoint/2010/main" val="66732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Find another LBA famous</a:t>
            </a:r>
            <a:r>
              <a:rPr lang="en-US" sz="1200" i="1" kern="1200" baseline="0" dirty="0" smtClean="0">
                <a:solidFill>
                  <a:schemeClr val="tx1"/>
                </a:solidFill>
                <a:effectLst/>
                <a:latin typeface="+mn-lt"/>
                <a:ea typeface="+mn-ea"/>
                <a:cs typeface="+mn-cs"/>
              </a:rPr>
              <a:t> man pic</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24</a:t>
            </a:fld>
            <a:endParaRPr lang="en-US"/>
          </a:p>
        </p:txBody>
      </p:sp>
    </p:spTree>
    <p:extLst>
      <p:ext uri="{BB962C8B-B14F-4D97-AF65-F5344CB8AC3E}">
        <p14:creationId xmlns:p14="http://schemas.microsoft.com/office/powerpoint/2010/main" val="80688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Find another LBA famous</a:t>
            </a:r>
            <a:r>
              <a:rPr lang="en-US" sz="1200" i="1" kern="1200" baseline="0" dirty="0" smtClean="0">
                <a:solidFill>
                  <a:schemeClr val="tx1"/>
                </a:solidFill>
                <a:effectLst/>
                <a:latin typeface="+mn-lt"/>
                <a:ea typeface="+mn-ea"/>
                <a:cs typeface="+mn-cs"/>
              </a:rPr>
              <a:t> man pic</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119976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a:t>
            </a:r>
            <a:r>
              <a:rPr lang="en-US" sz="1200" kern="1200" baseline="0" dirty="0" smtClean="0">
                <a:solidFill>
                  <a:schemeClr val="tx1"/>
                </a:solidFill>
                <a:effectLst/>
                <a:latin typeface="+mn-lt"/>
                <a:ea typeface="+mn-ea"/>
                <a:cs typeface="+mn-cs"/>
              </a:rPr>
              <a:t> lady for military, the gent for men’s fashion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27</a:t>
            </a:fld>
            <a:endParaRPr lang="en-US"/>
          </a:p>
        </p:txBody>
      </p:sp>
    </p:spTree>
    <p:extLst>
      <p:ext uri="{BB962C8B-B14F-4D97-AF65-F5344CB8AC3E}">
        <p14:creationId xmlns:p14="http://schemas.microsoft.com/office/powerpoint/2010/main" val="722752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a:t>
            </a:r>
            <a:r>
              <a:rPr lang="en-US" sz="1200" kern="1200" baseline="0" dirty="0" smtClean="0">
                <a:solidFill>
                  <a:schemeClr val="tx1"/>
                </a:solidFill>
                <a:effectLst/>
                <a:latin typeface="+mn-lt"/>
                <a:ea typeface="+mn-ea"/>
                <a:cs typeface="+mn-cs"/>
              </a:rPr>
              <a:t> lady for military, the gent for men’s fashion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630470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a:t>
            </a:r>
            <a:r>
              <a:rPr lang="en-US" sz="1200" kern="1200" baseline="0" dirty="0" smtClean="0">
                <a:solidFill>
                  <a:schemeClr val="tx1"/>
                </a:solidFill>
                <a:effectLst/>
                <a:latin typeface="+mn-lt"/>
                <a:ea typeface="+mn-ea"/>
                <a:cs typeface="+mn-cs"/>
              </a:rPr>
              <a:t> lady for military, the gent for men’s fashion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29</a:t>
            </a:fld>
            <a:endParaRPr lang="en-US"/>
          </a:p>
        </p:txBody>
      </p:sp>
    </p:spTree>
    <p:extLst>
      <p:ext uri="{BB962C8B-B14F-4D97-AF65-F5344CB8AC3E}">
        <p14:creationId xmlns:p14="http://schemas.microsoft.com/office/powerpoint/2010/main" val="115128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30</a:t>
            </a:fld>
            <a:endParaRPr lang="en-US"/>
          </a:p>
        </p:txBody>
      </p:sp>
    </p:spTree>
    <p:extLst>
      <p:ext uri="{BB962C8B-B14F-4D97-AF65-F5344CB8AC3E}">
        <p14:creationId xmlns:p14="http://schemas.microsoft.com/office/powerpoint/2010/main" val="1500067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Extirpation of the Plagues of Egypt.</a:t>
            </a:r>
            <a:r>
              <a:rPr lang="en-US" baseline="0" dirty="0" smtClean="0"/>
              <a:t> Destruction of the Revolutionary Crocodiles or The British Hero cleansing the Mouth of the Nile.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35</a:t>
            </a:fld>
            <a:endParaRPr lang="en-US"/>
          </a:p>
        </p:txBody>
      </p:sp>
    </p:spTree>
    <p:extLst>
      <p:ext uri="{BB962C8B-B14F-4D97-AF65-F5344CB8AC3E}">
        <p14:creationId xmlns:p14="http://schemas.microsoft.com/office/powerpoint/2010/main" val="127696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Painted in 1822</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38</a:t>
            </a:fld>
            <a:endParaRPr lang="en-US"/>
          </a:p>
        </p:txBody>
      </p:sp>
    </p:spTree>
    <p:extLst>
      <p:ext uri="{BB962C8B-B14F-4D97-AF65-F5344CB8AC3E}">
        <p14:creationId xmlns:p14="http://schemas.microsoft.com/office/powerpoint/2010/main" val="140537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Serjeant</a:t>
            </a:r>
            <a:r>
              <a:rPr lang="en-US" sz="1200" kern="1200" dirty="0" smtClean="0">
                <a:solidFill>
                  <a:schemeClr val="tx1"/>
                </a:solidFill>
                <a:effectLst/>
                <a:latin typeface="+mn-lt"/>
                <a:ea typeface="+mn-ea"/>
                <a:cs typeface="+mn-cs"/>
              </a:rPr>
              <a:t> of the South Gloucester Regiment of Militia, while, it is said, pursuing his road across a garden to the west of town, to the dwelling of a Cyprian… was discovered by the gardener, whose name was </a:t>
            </a:r>
            <a:r>
              <a:rPr lang="en-US" sz="1200" kern="1200" dirty="0" err="1" smtClean="0">
                <a:solidFill>
                  <a:schemeClr val="tx1"/>
                </a:solidFill>
                <a:effectLst/>
                <a:latin typeface="+mn-lt"/>
                <a:ea typeface="+mn-ea"/>
                <a:cs typeface="+mn-cs"/>
              </a:rPr>
              <a:t>Botring</a:t>
            </a:r>
            <a:r>
              <a:rPr lang="en-US" sz="1200" kern="1200" dirty="0" smtClean="0">
                <a:solidFill>
                  <a:schemeClr val="tx1"/>
                </a:solidFill>
                <a:effectLst/>
                <a:latin typeface="+mn-lt"/>
                <a:ea typeface="+mn-ea"/>
                <a:cs typeface="+mn-cs"/>
              </a:rPr>
              <a:t>, and who ultimately discharged a blunderbuss at him, and lodged about twenty small slugs in his body. The man is yet lying in a dangerous state at the Military Hospital.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870115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Spoken of highly by Frank</a:t>
            </a:r>
            <a:r>
              <a:rPr lang="en-US" baseline="0" dirty="0" smtClean="0"/>
              <a:t> Austen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41</a:t>
            </a:fld>
            <a:endParaRPr lang="en-US"/>
          </a:p>
        </p:txBody>
      </p:sp>
    </p:spTree>
    <p:extLst>
      <p:ext uri="{BB962C8B-B14F-4D97-AF65-F5344CB8AC3E}">
        <p14:creationId xmlns:p14="http://schemas.microsoft.com/office/powerpoint/2010/main" val="1687765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Globalization of textile manufacture: raw</a:t>
            </a:r>
            <a:r>
              <a:rPr lang="en-US" baseline="0" dirty="0" smtClean="0"/>
              <a:t> cotton from the Americas, muslin/mull from India dyed white with indigo from the West Indies, then turned into a gown by Marie Antoinette’s dressmaker Rose </a:t>
            </a:r>
            <a:r>
              <a:rPr lang="en-US" baseline="0" dirty="0" err="1" smtClean="0"/>
              <a:t>Bertin</a:t>
            </a:r>
            <a:r>
              <a:rPr lang="en-US" baseline="0" dirty="0" smtClean="0"/>
              <a:t>, adopted shortly thereafter by Georgina, Duchess of Devonshire (1784). </a:t>
            </a:r>
            <a:r>
              <a:rPr lang="en-US" dirty="0" smtClean="0"/>
              <a:t>But as Jane </a:t>
            </a:r>
            <a:r>
              <a:rPr lang="en-US" dirty="0" err="1" smtClean="0"/>
              <a:t>Ashelford</a:t>
            </a:r>
            <a:r>
              <a:rPr lang="en-US" dirty="0" smtClean="0"/>
              <a:t> reminds us, the narrative of French women throwing off their</a:t>
            </a:r>
            <a:r>
              <a:rPr lang="en-US" baseline="0" dirty="0" smtClean="0"/>
              <a:t> clothes and wearing undergarments inspired by neoclassicism is appealing but simplistic. The impact of</a:t>
            </a:r>
            <a:r>
              <a:rPr lang="en-US" sz="1200" kern="1200" dirty="0" smtClean="0">
                <a:solidFill>
                  <a:schemeClr val="tx1"/>
                </a:solidFill>
                <a:effectLst/>
                <a:latin typeface="+mn-lt"/>
                <a:ea typeface="+mn-ea"/>
                <a:cs typeface="+mn-cs"/>
              </a:rPr>
              <a:t> Georgiana's revolutionary trip to the concert and the association of the chemise with Marie Antoinette and the West Indies complicate less nuanced accounts.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50</a:t>
            </a:fld>
            <a:endParaRPr lang="en-US"/>
          </a:p>
        </p:txBody>
      </p:sp>
    </p:spTree>
    <p:extLst>
      <p:ext uri="{BB962C8B-B14F-4D97-AF65-F5344CB8AC3E}">
        <p14:creationId xmlns:p14="http://schemas.microsoft.com/office/powerpoint/2010/main" val="1326973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Reviving the silk industry. Started</a:t>
            </a:r>
            <a:r>
              <a:rPr lang="en-US" baseline="0" dirty="0" smtClean="0"/>
              <a:t> in 1799, changed again in 1805, and again in 1812.</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53</a:t>
            </a:fld>
            <a:endParaRPr lang="en-US"/>
          </a:p>
        </p:txBody>
      </p:sp>
    </p:spTree>
    <p:extLst>
      <p:ext uri="{BB962C8B-B14F-4D97-AF65-F5344CB8AC3E}">
        <p14:creationId xmlns:p14="http://schemas.microsoft.com/office/powerpoint/2010/main" val="1462477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r>
              <a:rPr lang="mr-IN" dirty="0" smtClean="0"/>
              <a:t>’</a:t>
            </a:r>
            <a:r>
              <a:rPr lang="en-US" dirty="0" smtClean="0"/>
              <a:t>t forget Hortense and muslin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54</a:t>
            </a:fld>
            <a:endParaRPr lang="en-US"/>
          </a:p>
        </p:txBody>
      </p:sp>
    </p:spTree>
    <p:extLst>
      <p:ext uri="{BB962C8B-B14F-4D97-AF65-F5344CB8AC3E}">
        <p14:creationId xmlns:p14="http://schemas.microsoft.com/office/powerpoint/2010/main" val="1284573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37160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regiments moving, </a:t>
            </a:r>
          </a:p>
          <a:p>
            <a:r>
              <a:rPr lang="en-US" dirty="0" smtClean="0"/>
              <a:t>1793</a:t>
            </a:r>
            <a:r>
              <a:rPr lang="en-US" baseline="0" dirty="0" smtClean="0"/>
              <a:t> Brummell (16 </a:t>
            </a:r>
            <a:r>
              <a:rPr lang="en-US" baseline="0" dirty="0" err="1" smtClean="0"/>
              <a:t>yr</a:t>
            </a:r>
            <a:r>
              <a:rPr lang="en-US" baseline="0" dirty="0" smtClean="0"/>
              <a:t>/Oxford)</a:t>
            </a:r>
          </a:p>
          <a:p>
            <a:r>
              <a:rPr lang="en-US" baseline="0" dirty="0" smtClean="0"/>
              <a:t>China 10th</a:t>
            </a:r>
          </a:p>
          <a:p>
            <a:r>
              <a:rPr lang="en-US" baseline="0" dirty="0" smtClean="0"/>
              <a:t>entree into society</a:t>
            </a:r>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154505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purchase  735</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a:t>
            </a:fld>
            <a:endParaRPr lang="en-US"/>
          </a:p>
        </p:txBody>
      </p:sp>
    </p:spTree>
    <p:extLst>
      <p:ext uri="{BB962C8B-B14F-4D97-AF65-F5344CB8AC3E}">
        <p14:creationId xmlns:p14="http://schemas.microsoft.com/office/powerpoint/2010/main" val="213431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cotton or wool knit to cling and stretch.</a:t>
            </a:r>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62616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exports of  Midland cotton goods fell in early 1811 and a failed harvest drove up food prices (fortunate workers earned 78 shillings/week but bread prices rose to 1shilling/loaf) Nottingham Felony Bill (Byron spoke against it) was passed making it a capital offense (it had been 14 years transportation (and remember this is only 20 years after The Terror)</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13</a:t>
            </a:fld>
            <a:endParaRPr lang="en-US"/>
          </a:p>
        </p:txBody>
      </p:sp>
    </p:spTree>
    <p:extLst>
      <p:ext uri="{BB962C8B-B14F-4D97-AF65-F5344CB8AC3E}">
        <p14:creationId xmlns:p14="http://schemas.microsoft.com/office/powerpoint/2010/main" val="35030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sent to Manchester,</a:t>
            </a:r>
            <a:r>
              <a:rPr lang="en-US" baseline="0" dirty="0" smtClean="0"/>
              <a:t> north like Wickham</a:t>
            </a:r>
          </a:p>
          <a:p>
            <a:endParaRPr lang="en-US" baseline="0"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1312681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and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14078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125648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5/12/19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5/12/19</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tiff"/><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g"/><Relationship Id="rId3"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jp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 Id="rId3"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13.xml"/><Relationship Id="rId2" Type="http://schemas.openxmlformats.org/officeDocument/2006/relationships/image" Target="../media/image5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 Id="rId3"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jpg"/></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g"/><Relationship Id="rId1" Type="http://schemas.openxmlformats.org/officeDocument/2006/relationships/slideLayout" Target="../slideLayouts/slideLayout13.xml"/><Relationship Id="rId2" Type="http://schemas.openxmlformats.org/officeDocument/2006/relationships/image" Target="../media/image7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jpg"/><Relationship Id="rId3" Type="http://schemas.openxmlformats.org/officeDocument/2006/relationships/image" Target="../media/image7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8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8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png"/><Relationship Id="rId3" Type="http://schemas.openxmlformats.org/officeDocument/2006/relationships/image" Target="../media/image10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704" y="2632774"/>
            <a:ext cx="6292101" cy="1802271"/>
          </a:xfrm>
        </p:spPr>
        <p:txBody>
          <a:bodyPr/>
          <a:lstStyle/>
          <a:p>
            <a:r>
              <a:rPr lang="en-US" dirty="0" smtClean="0"/>
              <a:t>Jane Austen: </a:t>
            </a:r>
            <a:br>
              <a:rPr lang="en-US" dirty="0" smtClean="0"/>
            </a:br>
            <a:r>
              <a:rPr lang="en-US" dirty="0" smtClean="0"/>
              <a:t>War and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p>
          <a:p>
            <a:pPr algn="r"/>
            <a:r>
              <a:rPr lang="en-US" dirty="0" err="1"/>
              <a:t>h</a:t>
            </a:r>
            <a:r>
              <a:rPr lang="en-US" dirty="0" err="1" smtClean="0"/>
              <a:t>ope.greenberg@uvm.edu</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669216" cy="65051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
        <p:nvSpPr>
          <p:cNvPr id="3" name="TextBox 2"/>
          <p:cNvSpPr txBox="1"/>
          <p:nvPr/>
        </p:nvSpPr>
        <p:spPr>
          <a:xfrm>
            <a:off x="401632" y="6505100"/>
            <a:ext cx="3646832" cy="369332"/>
          </a:xfrm>
          <a:prstGeom prst="rect">
            <a:avLst/>
          </a:prstGeom>
          <a:noFill/>
        </p:spPr>
        <p:txBody>
          <a:bodyPr wrap="none" rtlCol="0">
            <a:spAutoFit/>
          </a:bodyPr>
          <a:lstStyle/>
          <a:p>
            <a:r>
              <a:rPr lang="en-US" dirty="0"/>
              <a:t>Sir William </a:t>
            </a:r>
            <a:r>
              <a:rPr lang="en-US" dirty="0" err="1"/>
              <a:t>Harbord</a:t>
            </a:r>
            <a:r>
              <a:rPr lang="en-US" dirty="0"/>
              <a:t>, 1810 by </a:t>
            </a:r>
            <a:r>
              <a:rPr lang="en-US" dirty="0" err="1"/>
              <a:t>Edridge</a:t>
            </a:r>
            <a:endParaRPr lang="en-US" dirty="0"/>
          </a:p>
        </p:txBody>
      </p:sp>
    </p:spTree>
    <p:extLst>
      <p:ext uri="{BB962C8B-B14F-4D97-AF65-F5344CB8AC3E}">
        <p14:creationId xmlns:p14="http://schemas.microsoft.com/office/powerpoint/2010/main" val="1725741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34093" cy="6858000"/>
          </a:xfrm>
          <a:prstGeom prst="rect">
            <a:avLst/>
          </a:prstGeom>
        </p:spPr>
      </p:pic>
      <p:sp>
        <p:nvSpPr>
          <p:cNvPr id="4" name="TextBox 3"/>
          <p:cNvSpPr txBox="1"/>
          <p:nvPr/>
        </p:nvSpPr>
        <p:spPr>
          <a:xfrm>
            <a:off x="5434093" y="2425960"/>
            <a:ext cx="3819187" cy="1569660"/>
          </a:xfrm>
          <a:prstGeom prst="rect">
            <a:avLst/>
          </a:prstGeom>
          <a:noFill/>
        </p:spPr>
        <p:txBody>
          <a:bodyPr wrap="none" rtlCol="0">
            <a:spAutoFit/>
          </a:bodyPr>
          <a:lstStyle/>
          <a:p>
            <a:r>
              <a:rPr lang="en-US" sz="2400" dirty="0" smtClean="0"/>
              <a:t>Lt. Andrew Finucane</a:t>
            </a:r>
          </a:p>
          <a:p>
            <a:r>
              <a:rPr lang="en-US" sz="2400" dirty="0" smtClean="0"/>
              <a:t>10</a:t>
            </a:r>
            <a:r>
              <a:rPr lang="en-US" sz="2400" baseline="30000" dirty="0" smtClean="0"/>
              <a:t>th</a:t>
            </a:r>
            <a:r>
              <a:rPr lang="en-US" sz="2400" dirty="0" smtClean="0"/>
              <a:t> Light Dragoons (Hussars)</a:t>
            </a:r>
          </a:p>
          <a:p>
            <a:r>
              <a:rPr lang="en-US" sz="2400" dirty="0" smtClean="0"/>
              <a:t>By James Northcote</a:t>
            </a:r>
          </a:p>
          <a:p>
            <a:r>
              <a:rPr lang="en-US" sz="2400" dirty="0" smtClean="0"/>
              <a:t>(after 1806)</a:t>
            </a:r>
            <a:endParaRPr lang="en-US" sz="2400" dirty="0"/>
          </a:p>
        </p:txBody>
      </p:sp>
    </p:spTree>
    <p:extLst>
      <p:ext uri="{BB962C8B-B14F-4D97-AF65-F5344CB8AC3E}">
        <p14:creationId xmlns:p14="http://schemas.microsoft.com/office/powerpoint/2010/main" val="1751694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327" y="0"/>
            <a:ext cx="4816827" cy="6858000"/>
          </a:xfrm>
          <a:prstGeom prst="rect">
            <a:avLst/>
          </a:prstGeom>
          <a:ln>
            <a:solidFill>
              <a:schemeClr val="accent1"/>
            </a:solidFill>
          </a:ln>
        </p:spPr>
      </p:pic>
      <p:sp>
        <p:nvSpPr>
          <p:cNvPr id="3" name="TextBox 2"/>
          <p:cNvSpPr txBox="1"/>
          <p:nvPr/>
        </p:nvSpPr>
        <p:spPr>
          <a:xfrm>
            <a:off x="6419461" y="2034073"/>
            <a:ext cx="2015412" cy="1200329"/>
          </a:xfrm>
          <a:prstGeom prst="rect">
            <a:avLst/>
          </a:prstGeom>
          <a:noFill/>
        </p:spPr>
        <p:txBody>
          <a:bodyPr wrap="square" rtlCol="0">
            <a:spAutoFit/>
          </a:bodyPr>
          <a:lstStyle/>
          <a:p>
            <a:r>
              <a:rPr lang="en-US" sz="2400" dirty="0" smtClean="0"/>
              <a:t>The Prince of Wales’ Own Uniform</a:t>
            </a:r>
            <a:endParaRPr lang="en-US" sz="2400" dirty="0"/>
          </a:p>
        </p:txBody>
      </p:sp>
    </p:spTree>
    <p:extLst>
      <p:ext uri="{BB962C8B-B14F-4D97-AF65-F5344CB8AC3E}">
        <p14:creationId xmlns:p14="http://schemas.microsoft.com/office/powerpoint/2010/main" val="533426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0" y="0"/>
            <a:ext cx="3926848"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11" y="0"/>
            <a:ext cx="4038213"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523" y="237049"/>
            <a:ext cx="3932253" cy="6383902"/>
          </a:xfrm>
          <a:prstGeom prst="rect">
            <a:avLst/>
          </a:prstGeom>
        </p:spPr>
      </p:pic>
    </p:spTree>
    <p:extLst>
      <p:ext uri="{BB962C8B-B14F-4D97-AF65-F5344CB8AC3E}">
        <p14:creationId xmlns:p14="http://schemas.microsoft.com/office/powerpoint/2010/main" val="312970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73500"/>
            <a:ext cx="8115300" cy="21463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646" y="0"/>
            <a:ext cx="2959354" cy="3873500"/>
          </a:xfrm>
          <a:prstGeom prst="rect">
            <a:avLst/>
          </a:prstGeom>
        </p:spPr>
      </p:pic>
      <p:sp>
        <p:nvSpPr>
          <p:cNvPr id="4" name="TextBox 3"/>
          <p:cNvSpPr txBox="1"/>
          <p:nvPr/>
        </p:nvSpPr>
        <p:spPr>
          <a:xfrm>
            <a:off x="5206482" y="6419461"/>
            <a:ext cx="3378874" cy="369332"/>
          </a:xfrm>
          <a:prstGeom prst="rect">
            <a:avLst/>
          </a:prstGeom>
          <a:noFill/>
        </p:spPr>
        <p:txBody>
          <a:bodyPr wrap="none" rtlCol="0">
            <a:spAutoFit/>
          </a:bodyPr>
          <a:lstStyle/>
          <a:p>
            <a:r>
              <a:rPr lang="en-US" dirty="0" smtClean="0"/>
              <a:t>March 2, 1812, Morning Chronicle</a:t>
            </a:r>
            <a:endParaRPr lang="en-US" dirty="0"/>
          </a:p>
        </p:txBody>
      </p:sp>
    </p:spTree>
    <p:extLst>
      <p:ext uri="{BB962C8B-B14F-4D97-AF65-F5344CB8AC3E}">
        <p14:creationId xmlns:p14="http://schemas.microsoft.com/office/powerpoint/2010/main" val="989366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853" y="331237"/>
            <a:ext cx="3750906" cy="62299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30" y="331237"/>
            <a:ext cx="3373794" cy="4297826"/>
          </a:xfrm>
          <a:prstGeom prst="rect">
            <a:avLst/>
          </a:prstGeom>
        </p:spPr>
      </p:pic>
    </p:spTree>
    <p:extLst>
      <p:ext uri="{BB962C8B-B14F-4D97-AF65-F5344CB8AC3E}">
        <p14:creationId xmlns:p14="http://schemas.microsoft.com/office/powerpoint/2010/main" val="2120090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8661"/>
            <a:ext cx="8572500" cy="6858000"/>
          </a:xfrm>
          <a:prstGeom prst="rect">
            <a:avLst/>
          </a:prstGeom>
        </p:spPr>
      </p:pic>
    </p:spTree>
    <p:extLst>
      <p:ext uri="{BB962C8B-B14F-4D97-AF65-F5344CB8AC3E}">
        <p14:creationId xmlns:p14="http://schemas.microsoft.com/office/powerpoint/2010/main" val="2030300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2158" y="311148"/>
            <a:ext cx="4771842" cy="6229350"/>
          </a:xfrm>
          <a:prstGeom prst="rect">
            <a:avLst/>
          </a:prstGeom>
          <a:ln>
            <a:solidFill>
              <a:schemeClr val="accent1"/>
            </a:solidFill>
          </a:ln>
        </p:spPr>
      </p:pic>
      <p:pic>
        <p:nvPicPr>
          <p:cNvPr id="3" name="Picture 2"/>
          <p:cNvPicPr>
            <a:picLocks noChangeAspect="1"/>
          </p:cNvPicPr>
          <p:nvPr/>
        </p:nvPicPr>
        <p:blipFill rotWithShape="1">
          <a:blip r:embed="rId4"/>
          <a:srcRect l="15937" r="6412"/>
          <a:stretch/>
        </p:blipFill>
        <p:spPr>
          <a:xfrm>
            <a:off x="266699" y="444498"/>
            <a:ext cx="3657601" cy="6096000"/>
          </a:xfrm>
          <a:prstGeom prst="rect">
            <a:avLst/>
          </a:prstGeom>
        </p:spPr>
      </p:pic>
      <p:sp>
        <p:nvSpPr>
          <p:cNvPr id="4" name="TextBox 3"/>
          <p:cNvSpPr txBox="1"/>
          <p:nvPr/>
        </p:nvSpPr>
        <p:spPr>
          <a:xfrm>
            <a:off x="7184571" y="6540498"/>
            <a:ext cx="633379" cy="369332"/>
          </a:xfrm>
          <a:prstGeom prst="rect">
            <a:avLst/>
          </a:prstGeom>
          <a:noFill/>
        </p:spPr>
        <p:txBody>
          <a:bodyPr wrap="none" rtlCol="0">
            <a:spAutoFit/>
          </a:bodyPr>
          <a:lstStyle/>
          <a:p>
            <a:r>
              <a:rPr lang="en-US" smtClean="0"/>
              <a:t>1809</a:t>
            </a:r>
            <a:endParaRPr lang="en-US"/>
          </a:p>
        </p:txBody>
      </p:sp>
    </p:spTree>
    <p:extLst>
      <p:ext uri="{BB962C8B-B14F-4D97-AF65-F5344CB8AC3E}">
        <p14:creationId xmlns:p14="http://schemas.microsoft.com/office/powerpoint/2010/main" val="1480516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0" y="288945"/>
            <a:ext cx="4076700" cy="5854740"/>
          </a:xfrm>
          <a:prstGeom prst="rect">
            <a:avLst/>
          </a:prstGeom>
          <a:ln>
            <a:solidFill>
              <a:schemeClr val="accent1"/>
            </a:solid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03" t="5435" r="10534" b="8447"/>
          <a:stretch/>
        </p:blipFill>
        <p:spPr>
          <a:xfrm>
            <a:off x="704850" y="196890"/>
            <a:ext cx="3238500" cy="6038850"/>
          </a:xfrm>
          <a:prstGeom prst="rect">
            <a:avLst/>
          </a:prstGeom>
          <a:ln>
            <a:solidFill>
              <a:schemeClr val="accent1"/>
            </a:solidFill>
          </a:ln>
        </p:spPr>
      </p:pic>
      <p:sp>
        <p:nvSpPr>
          <p:cNvPr id="5" name="TextBox 4"/>
          <p:cNvSpPr txBox="1"/>
          <p:nvPr/>
        </p:nvSpPr>
        <p:spPr>
          <a:xfrm>
            <a:off x="4873944" y="6273284"/>
            <a:ext cx="3853812" cy="369332"/>
          </a:xfrm>
          <a:prstGeom prst="rect">
            <a:avLst/>
          </a:prstGeom>
          <a:noFill/>
        </p:spPr>
        <p:txBody>
          <a:bodyPr wrap="none" rtlCol="0">
            <a:spAutoFit/>
          </a:bodyPr>
          <a:lstStyle/>
          <a:p>
            <a:r>
              <a:rPr lang="en-US" dirty="0" smtClean="0"/>
              <a:t>Thomas Hope, Ancient Costumes, 1809</a:t>
            </a:r>
            <a:endParaRPr lang="en-US" dirty="0"/>
          </a:p>
        </p:txBody>
      </p:sp>
      <p:sp>
        <p:nvSpPr>
          <p:cNvPr id="6" name="TextBox 5"/>
          <p:cNvSpPr txBox="1"/>
          <p:nvPr/>
        </p:nvSpPr>
        <p:spPr>
          <a:xfrm>
            <a:off x="440347" y="6273284"/>
            <a:ext cx="3709798" cy="369332"/>
          </a:xfrm>
          <a:prstGeom prst="rect">
            <a:avLst/>
          </a:prstGeom>
          <a:noFill/>
        </p:spPr>
        <p:txBody>
          <a:bodyPr wrap="none" rtlCol="0">
            <a:spAutoFit/>
          </a:bodyPr>
          <a:lstStyle/>
          <a:p>
            <a:r>
              <a:rPr lang="en-US" dirty="0" smtClean="0"/>
              <a:t>Ackermann, Walking Dress, June 1809</a:t>
            </a:r>
            <a:endParaRPr lang="en-US" dirty="0"/>
          </a:p>
        </p:txBody>
      </p:sp>
    </p:spTree>
    <p:extLst>
      <p:ext uri="{BB962C8B-B14F-4D97-AF65-F5344CB8AC3E}">
        <p14:creationId xmlns:p14="http://schemas.microsoft.com/office/powerpoint/2010/main" val="929765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0"/>
            <a:ext cx="8418167" cy="6858000"/>
          </a:xfrm>
          <a:prstGeom prst="rect">
            <a:avLst/>
          </a:prstGeom>
        </p:spPr>
      </p:pic>
    </p:spTree>
    <p:extLst>
      <p:ext uri="{BB962C8B-B14F-4D97-AF65-F5344CB8AC3E}">
        <p14:creationId xmlns:p14="http://schemas.microsoft.com/office/powerpoint/2010/main" val="172112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59" y="0"/>
            <a:ext cx="2801229" cy="6858000"/>
          </a:xfrm>
          <a:prstGeom prst="rect">
            <a:avLst/>
          </a:prstGeom>
        </p:spPr>
      </p:pic>
      <p:sp>
        <p:nvSpPr>
          <p:cNvPr id="3" name="Rectangle 2"/>
          <p:cNvSpPr/>
          <p:nvPr/>
        </p:nvSpPr>
        <p:spPr>
          <a:xfrm>
            <a:off x="961054" y="2452692"/>
            <a:ext cx="4572000" cy="1569660"/>
          </a:xfrm>
          <a:prstGeom prst="rect">
            <a:avLst/>
          </a:prstGeom>
        </p:spPr>
        <p:txBody>
          <a:bodyPr>
            <a:spAutoFit/>
          </a:bodyPr>
          <a:lstStyle/>
          <a:p>
            <a:r>
              <a:rPr lang="en-US" sz="3200" dirty="0" smtClean="0">
                <a:ea typeface="Times New Roman" charset="0"/>
              </a:rPr>
              <a:t>“We </a:t>
            </a:r>
            <a:r>
              <a:rPr lang="en-US" sz="3200" dirty="0">
                <a:ea typeface="Times New Roman" charset="0"/>
              </a:rPr>
              <a:t>have now little French milliners in every part of town.” </a:t>
            </a:r>
            <a:endParaRPr lang="en-US" sz="3200" dirty="0"/>
          </a:p>
        </p:txBody>
      </p:sp>
    </p:spTree>
    <p:extLst>
      <p:ext uri="{BB962C8B-B14F-4D97-AF65-F5344CB8AC3E}">
        <p14:creationId xmlns:p14="http://schemas.microsoft.com/office/powerpoint/2010/main" val="481544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066" y="0"/>
            <a:ext cx="2741644" cy="3526939"/>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37" y="1763469"/>
            <a:ext cx="7632441" cy="4828686"/>
          </a:xfrm>
          <a:prstGeom prst="rect">
            <a:avLst/>
          </a:prstGeom>
        </p:spPr>
      </p:pic>
      <p:sp>
        <p:nvSpPr>
          <p:cNvPr id="8" name="TextBox 7"/>
          <p:cNvSpPr txBox="1"/>
          <p:nvPr/>
        </p:nvSpPr>
        <p:spPr>
          <a:xfrm>
            <a:off x="279918" y="260489"/>
            <a:ext cx="4775436" cy="369332"/>
          </a:xfrm>
          <a:prstGeom prst="rect">
            <a:avLst/>
          </a:prstGeom>
          <a:noFill/>
        </p:spPr>
        <p:txBody>
          <a:bodyPr wrap="square" rtlCol="0">
            <a:spAutoFit/>
          </a:bodyPr>
          <a:lstStyle/>
          <a:p>
            <a:r>
              <a:rPr lang="en-US" dirty="0" smtClean="0"/>
              <a:t>Battle of the Pyramids (</a:t>
            </a:r>
            <a:r>
              <a:rPr lang="en-US" dirty="0" err="1" smtClean="0"/>
              <a:t>Embabeh</a:t>
            </a:r>
            <a:r>
              <a:rPr lang="en-US" dirty="0" smtClean="0"/>
              <a:t>), July 21,1798</a:t>
            </a:r>
            <a:endParaRPr lang="en-US" dirty="0"/>
          </a:p>
        </p:txBody>
      </p:sp>
    </p:spTree>
    <p:extLst>
      <p:ext uri="{BB962C8B-B14F-4D97-AF65-F5344CB8AC3E}">
        <p14:creationId xmlns:p14="http://schemas.microsoft.com/office/powerpoint/2010/main" val="672928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863" y="4496930"/>
            <a:ext cx="4000500" cy="1638300"/>
          </a:xfrm>
          <a:prstGeom prst="rect">
            <a:avLst/>
          </a:prstGeom>
        </p:spPr>
      </p:pic>
    </p:spTree>
    <p:extLst>
      <p:ext uri="{BB962C8B-B14F-4D97-AF65-F5344CB8AC3E}">
        <p14:creationId xmlns:p14="http://schemas.microsoft.com/office/powerpoint/2010/main" val="9693022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22" y="0"/>
            <a:ext cx="4163786" cy="6858000"/>
          </a:xfrm>
          <a:prstGeom prst="rect">
            <a:avLst/>
          </a:prstGeom>
          <a:ln>
            <a:solidFill>
              <a:schemeClr val="accent1"/>
            </a:solidFill>
          </a:ln>
        </p:spPr>
      </p:pic>
      <p:sp>
        <p:nvSpPr>
          <p:cNvPr id="3" name="TextBox 2"/>
          <p:cNvSpPr txBox="1"/>
          <p:nvPr/>
        </p:nvSpPr>
        <p:spPr>
          <a:xfrm>
            <a:off x="5673011" y="1922104"/>
            <a:ext cx="2929813" cy="1477328"/>
          </a:xfrm>
          <a:prstGeom prst="rect">
            <a:avLst/>
          </a:prstGeom>
          <a:noFill/>
        </p:spPr>
        <p:txBody>
          <a:bodyPr wrap="square" rtlCol="0">
            <a:spAutoFit/>
          </a:bodyPr>
          <a:lstStyle/>
          <a:p>
            <a:r>
              <a:rPr lang="en-US" sz="2400" dirty="0" smtClean="0"/>
              <a:t>“Egyptian” gown with </a:t>
            </a:r>
            <a:r>
              <a:rPr lang="en-US" sz="2400" dirty="0" err="1" smtClean="0"/>
              <a:t>coquelicott</a:t>
            </a:r>
            <a:r>
              <a:rPr lang="en-US" sz="2400" dirty="0" smtClean="0"/>
              <a:t> trim, </a:t>
            </a:r>
          </a:p>
          <a:p>
            <a:r>
              <a:rPr lang="en-US" sz="2400" dirty="0" smtClean="0"/>
              <a:t>February 1799</a:t>
            </a:r>
          </a:p>
          <a:p>
            <a:endParaRPr lang="en-US" dirty="0"/>
          </a:p>
        </p:txBody>
      </p:sp>
      <p:sp>
        <p:nvSpPr>
          <p:cNvPr id="4" name="TextBox 3"/>
          <p:cNvSpPr txBox="1"/>
          <p:nvPr/>
        </p:nvSpPr>
        <p:spPr>
          <a:xfrm>
            <a:off x="5868039" y="6488668"/>
            <a:ext cx="3275961" cy="369332"/>
          </a:xfrm>
          <a:prstGeom prst="rect">
            <a:avLst/>
          </a:prstGeom>
          <a:noFill/>
        </p:spPr>
        <p:txBody>
          <a:bodyPr wrap="none" rtlCol="0">
            <a:spAutoFit/>
          </a:bodyPr>
          <a:lstStyle/>
          <a:p>
            <a:r>
              <a:rPr lang="en-US" dirty="0" smtClean="0"/>
              <a:t>(From Candace </a:t>
            </a:r>
            <a:r>
              <a:rPr lang="en-US" dirty="0" err="1" smtClean="0"/>
              <a:t>Hern’s</a:t>
            </a:r>
            <a:r>
              <a:rPr lang="en-US" dirty="0" smtClean="0"/>
              <a:t> collection)</a:t>
            </a:r>
            <a:endParaRPr lang="en-US" dirty="0"/>
          </a:p>
        </p:txBody>
      </p:sp>
    </p:spTree>
    <p:extLst>
      <p:ext uri="{BB962C8B-B14F-4D97-AF65-F5344CB8AC3E}">
        <p14:creationId xmlns:p14="http://schemas.microsoft.com/office/powerpoint/2010/main" val="1554456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0465" y="614877"/>
            <a:ext cx="7893697" cy="5431360"/>
          </a:xfrm>
          <a:prstGeom prst="rect">
            <a:avLst/>
          </a:prstGeom>
        </p:spPr>
        <p:txBody>
          <a:bodyPr wrap="square">
            <a:spAutoFit/>
          </a:bodyPr>
          <a:lstStyle/>
          <a:p>
            <a:r>
              <a:rPr lang="en-US" sz="2800" dirty="0" smtClean="0"/>
              <a:t>“In </a:t>
            </a:r>
            <a:r>
              <a:rPr lang="en-US" sz="2800" dirty="0"/>
              <a:t>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r>
              <a:rPr lang="en-US" sz="2800" dirty="0" smtClean="0"/>
              <a:t>.”</a:t>
            </a:r>
            <a:endParaRPr lang="en-US" sz="2800" dirty="0"/>
          </a:p>
          <a:p>
            <a:endParaRPr lang="en-US" dirty="0"/>
          </a:p>
          <a:p>
            <a:pPr algn="r"/>
            <a:r>
              <a:rPr lang="en-US" i="1" dirty="0"/>
              <a:t>Mirror of Graces, </a:t>
            </a:r>
            <a:r>
              <a:rPr lang="en-US" dirty="0"/>
              <a:t> 1811 </a:t>
            </a:r>
          </a:p>
        </p:txBody>
      </p:sp>
    </p:spTree>
    <p:extLst>
      <p:ext uri="{BB962C8B-B14F-4D97-AF65-F5344CB8AC3E}">
        <p14:creationId xmlns:p14="http://schemas.microsoft.com/office/powerpoint/2010/main" val="1746716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4" y="0"/>
            <a:ext cx="4129548" cy="6858000"/>
          </a:xfrm>
          <a:prstGeom prst="rect">
            <a:avLst/>
          </a:prstGeom>
          <a:ln>
            <a:solidFill>
              <a:schemeClr val="accent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630" y="0"/>
            <a:ext cx="3989790" cy="6858000"/>
          </a:xfrm>
          <a:prstGeom prst="rect">
            <a:avLst/>
          </a:prstGeom>
          <a:ln>
            <a:solidFill>
              <a:schemeClr val="accent1"/>
            </a:solidFill>
          </a:ln>
        </p:spPr>
      </p:pic>
    </p:spTree>
    <p:extLst>
      <p:ext uri="{BB962C8B-B14F-4D97-AF65-F5344CB8AC3E}">
        <p14:creationId xmlns:p14="http://schemas.microsoft.com/office/powerpoint/2010/main" val="730337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961"/>
            <a:ext cx="9144000" cy="6619649"/>
          </a:xfrm>
          <a:prstGeom prst="rect">
            <a:avLst/>
          </a:prstGeom>
          <a:ln>
            <a:solidFill>
              <a:schemeClr val="accent1"/>
            </a:solidFill>
          </a:ln>
        </p:spPr>
      </p:pic>
    </p:spTree>
    <p:extLst>
      <p:ext uri="{BB962C8B-B14F-4D97-AF65-F5344CB8AC3E}">
        <p14:creationId xmlns:p14="http://schemas.microsoft.com/office/powerpoint/2010/main" val="15915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98" y="188749"/>
            <a:ext cx="4851706" cy="6491582"/>
          </a:xfrm>
          <a:prstGeom prst="rect">
            <a:avLst/>
          </a:prstGeom>
          <a:ln>
            <a:solidFill>
              <a:schemeClr val="accent1"/>
            </a:solidFill>
          </a:ln>
        </p:spPr>
      </p:pic>
      <p:sp>
        <p:nvSpPr>
          <p:cNvPr id="3" name="TextBox 2"/>
          <p:cNvSpPr txBox="1"/>
          <p:nvPr/>
        </p:nvSpPr>
        <p:spPr>
          <a:xfrm>
            <a:off x="5810251" y="2305050"/>
            <a:ext cx="3067050" cy="954107"/>
          </a:xfrm>
          <a:prstGeom prst="rect">
            <a:avLst/>
          </a:prstGeom>
          <a:noFill/>
        </p:spPr>
        <p:txBody>
          <a:bodyPr wrap="square" rtlCol="0">
            <a:spAutoFit/>
          </a:bodyPr>
          <a:lstStyle/>
          <a:p>
            <a:r>
              <a:rPr lang="en-US" sz="2800" dirty="0" smtClean="0"/>
              <a:t>“</a:t>
            </a:r>
            <a:r>
              <a:rPr lang="is-IS" sz="2800" dirty="0" smtClean="0"/>
              <a:t>…a true India muslin...”</a:t>
            </a:r>
            <a:endParaRPr lang="en-US" sz="2800" dirty="0"/>
          </a:p>
        </p:txBody>
      </p:sp>
    </p:spTree>
    <p:extLst>
      <p:ext uri="{BB962C8B-B14F-4D97-AF65-F5344CB8AC3E}">
        <p14:creationId xmlns:p14="http://schemas.microsoft.com/office/powerpoint/2010/main" val="1039802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94" y="0"/>
            <a:ext cx="3917373" cy="6858000"/>
          </a:xfrm>
          <a:prstGeom prst="rect">
            <a:avLst/>
          </a:prstGeom>
          <a:ln>
            <a:solidFill>
              <a:schemeClr val="accent1"/>
            </a:solidFill>
          </a:ln>
        </p:spPr>
      </p:pic>
      <p:sp>
        <p:nvSpPr>
          <p:cNvPr id="7" name="TextBox 6"/>
          <p:cNvSpPr txBox="1"/>
          <p:nvPr/>
        </p:nvSpPr>
        <p:spPr>
          <a:xfrm>
            <a:off x="5337110" y="1175656"/>
            <a:ext cx="3247053" cy="1938992"/>
          </a:xfrm>
          <a:prstGeom prst="rect">
            <a:avLst/>
          </a:prstGeom>
          <a:noFill/>
        </p:spPr>
        <p:txBody>
          <a:bodyPr wrap="square" rtlCol="0">
            <a:spAutoFit/>
          </a:bodyPr>
          <a:lstStyle/>
          <a:p>
            <a:r>
              <a:rPr lang="en-US" sz="2400" dirty="0" smtClean="0"/>
              <a:t>Ackermann, March 1809</a:t>
            </a:r>
          </a:p>
          <a:p>
            <a:endParaRPr lang="en-US" sz="2400" dirty="0"/>
          </a:p>
          <a:p>
            <a:r>
              <a:rPr lang="en-US" sz="2400" dirty="0" smtClean="0"/>
              <a:t>Ladies Walking Dress: </a:t>
            </a:r>
          </a:p>
          <a:p>
            <a:r>
              <a:rPr lang="en-US" sz="2400" dirty="0" smtClean="0"/>
              <a:t>Polish cap, pelisse of silver grey cloth</a:t>
            </a:r>
            <a:r>
              <a:rPr lang="mr-IN" sz="2400" dirty="0" smtClean="0"/>
              <a:t>…</a:t>
            </a:r>
            <a:endParaRPr lang="en-US" sz="2400" dirty="0"/>
          </a:p>
        </p:txBody>
      </p:sp>
    </p:spTree>
    <p:extLst>
      <p:ext uri="{BB962C8B-B14F-4D97-AF65-F5344CB8AC3E}">
        <p14:creationId xmlns:p14="http://schemas.microsoft.com/office/powerpoint/2010/main" val="1064649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69159" y="1287624"/>
            <a:ext cx="3806890" cy="3046988"/>
          </a:xfrm>
          <a:prstGeom prst="rect">
            <a:avLst/>
          </a:prstGeom>
          <a:noFill/>
        </p:spPr>
        <p:txBody>
          <a:bodyPr wrap="square" rtlCol="0">
            <a:spAutoFit/>
          </a:bodyPr>
          <a:lstStyle/>
          <a:p>
            <a:r>
              <a:rPr lang="en-US" sz="2400" dirty="0" smtClean="0"/>
              <a:t>Ackermann, March 1809</a:t>
            </a:r>
          </a:p>
          <a:p>
            <a:endParaRPr lang="en-US" sz="2400" dirty="0"/>
          </a:p>
          <a:p>
            <a:r>
              <a:rPr lang="en-US" sz="2400" dirty="0" smtClean="0"/>
              <a:t>Opera Dress: </a:t>
            </a:r>
          </a:p>
          <a:p>
            <a:r>
              <a:rPr lang="en-US" sz="2400" dirty="0" smtClean="0"/>
              <a:t>“Henry VIII hat of purple velvet trimmed with pearls</a:t>
            </a:r>
            <a:r>
              <a:rPr lang="mr-IN" sz="2400" dirty="0" smtClean="0"/>
              <a:t>…</a:t>
            </a:r>
            <a:r>
              <a:rPr lang="en-US" sz="2400" dirty="0" smtClean="0"/>
              <a:t>dress of the same</a:t>
            </a:r>
            <a:r>
              <a:rPr lang="mr-IN" sz="2400" dirty="0" smtClean="0"/>
              <a:t>…</a:t>
            </a:r>
            <a:r>
              <a:rPr lang="en-US" sz="2400" dirty="0" smtClean="0"/>
              <a:t>white satin Spanish mantle</a:t>
            </a:r>
            <a:r>
              <a:rPr lang="mr-IN" sz="2400" dirty="0" smtClean="0"/>
              <a:t>…</a:t>
            </a:r>
            <a:r>
              <a:rPr lang="en-US" sz="2400" dirty="0" smtClean="0"/>
              <a:t>”</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0"/>
            <a:ext cx="3917373" cy="6858000"/>
          </a:xfrm>
          <a:prstGeom prst="rect">
            <a:avLst/>
          </a:prstGeom>
          <a:ln>
            <a:solidFill>
              <a:schemeClr val="accent1"/>
            </a:solidFill>
          </a:ln>
        </p:spPr>
      </p:pic>
    </p:spTree>
    <p:extLst>
      <p:ext uri="{BB962C8B-B14F-4D97-AF65-F5344CB8AC3E}">
        <p14:creationId xmlns:p14="http://schemas.microsoft.com/office/powerpoint/2010/main" val="49741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57192" y="634481"/>
            <a:ext cx="3918857" cy="6001643"/>
          </a:xfrm>
          <a:prstGeom prst="rect">
            <a:avLst/>
          </a:prstGeom>
          <a:noFill/>
        </p:spPr>
        <p:txBody>
          <a:bodyPr wrap="square" rtlCol="0">
            <a:spAutoFit/>
          </a:bodyPr>
          <a:lstStyle/>
          <a:p>
            <a:r>
              <a:rPr lang="en-US" sz="2400" dirty="0" smtClean="0"/>
              <a:t>Ackermann, July 1809</a:t>
            </a:r>
          </a:p>
          <a:p>
            <a:endParaRPr lang="en-US" sz="2400" dirty="0"/>
          </a:p>
          <a:p>
            <a:r>
              <a:rPr lang="en-US" sz="2400" dirty="0" smtClean="0"/>
              <a:t>Promenade Dress: </a:t>
            </a:r>
          </a:p>
          <a:p>
            <a:r>
              <a:rPr lang="en-US" sz="2400" dirty="0" smtClean="0"/>
              <a:t>“A round high frock of fine </a:t>
            </a:r>
            <a:r>
              <a:rPr lang="en-US" sz="2400" b="1" dirty="0" smtClean="0"/>
              <a:t>French</a:t>
            </a:r>
            <a:r>
              <a:rPr lang="en-US" sz="2400" dirty="0" smtClean="0"/>
              <a:t> cambric</a:t>
            </a:r>
            <a:r>
              <a:rPr lang="mr-IN" sz="2400" dirty="0" smtClean="0"/>
              <a:t>…</a:t>
            </a:r>
            <a:endParaRPr lang="en-US" sz="2400" dirty="0" smtClean="0"/>
          </a:p>
          <a:p>
            <a:r>
              <a:rPr lang="en-US" sz="2400" dirty="0"/>
              <a:t>t</a:t>
            </a:r>
            <a:r>
              <a:rPr lang="en-US" sz="2400" dirty="0" smtClean="0"/>
              <a:t>rimmed with a fine </a:t>
            </a:r>
            <a:r>
              <a:rPr lang="en-US" sz="2400" b="1" dirty="0" smtClean="0"/>
              <a:t>Vandyke</a:t>
            </a:r>
            <a:r>
              <a:rPr lang="en-US" sz="2400" dirty="0" smtClean="0"/>
              <a:t> lace</a:t>
            </a:r>
            <a:r>
              <a:rPr lang="mr-IN" sz="2400" dirty="0" smtClean="0"/>
              <a:t>…</a:t>
            </a:r>
            <a:endParaRPr lang="en-US" sz="2400" dirty="0" smtClean="0"/>
          </a:p>
          <a:p>
            <a:r>
              <a:rPr lang="en-US" sz="2400" b="1" dirty="0" smtClean="0"/>
              <a:t>Tyrolese</a:t>
            </a:r>
            <a:r>
              <a:rPr lang="en-US" sz="2400" dirty="0" smtClean="0"/>
              <a:t> cloak</a:t>
            </a:r>
            <a:r>
              <a:rPr lang="mr-IN" sz="2400" dirty="0" smtClean="0"/>
              <a:t>…</a:t>
            </a:r>
            <a:endParaRPr lang="en-US" sz="2400" dirty="0" smtClean="0"/>
          </a:p>
          <a:p>
            <a:r>
              <a:rPr lang="en-US" sz="2400" b="1" dirty="0" smtClean="0"/>
              <a:t>Venetian</a:t>
            </a:r>
            <a:r>
              <a:rPr lang="en-US" sz="2400" dirty="0" smtClean="0"/>
              <a:t> binding</a:t>
            </a:r>
            <a:r>
              <a:rPr lang="mr-IN" sz="2400" dirty="0" smtClean="0"/>
              <a:t>…</a:t>
            </a:r>
            <a:endParaRPr lang="en-US" sz="2400" dirty="0" smtClean="0"/>
          </a:p>
          <a:p>
            <a:r>
              <a:rPr lang="en-US" sz="2400" dirty="0"/>
              <a:t>h</a:t>
            </a:r>
            <a:r>
              <a:rPr lang="en-US" sz="2400" dirty="0" smtClean="0"/>
              <a:t>air dressed in </a:t>
            </a:r>
            <a:r>
              <a:rPr lang="en-US" sz="2400" b="1" dirty="0" smtClean="0"/>
              <a:t>Grecian</a:t>
            </a:r>
            <a:r>
              <a:rPr lang="en-US" sz="2400" dirty="0" smtClean="0"/>
              <a:t> style</a:t>
            </a:r>
            <a:r>
              <a:rPr lang="mr-IN" sz="2400" dirty="0" smtClean="0"/>
              <a:t>…</a:t>
            </a:r>
            <a:endParaRPr lang="en-US" sz="2400" dirty="0" smtClean="0"/>
          </a:p>
          <a:p>
            <a:r>
              <a:rPr lang="en-US" sz="2400" dirty="0"/>
              <a:t>v</a:t>
            </a:r>
            <a:r>
              <a:rPr lang="en-US" sz="2400" dirty="0" smtClean="0"/>
              <a:t>eil </a:t>
            </a:r>
            <a:r>
              <a:rPr lang="en-US" sz="2400" b="1" i="1" dirty="0" err="1" smtClean="0"/>
              <a:t>à</a:t>
            </a:r>
            <a:r>
              <a:rPr lang="en-US" sz="2400" b="1" i="1" dirty="0" smtClean="0"/>
              <a:t> la Maltese</a:t>
            </a:r>
            <a:r>
              <a:rPr lang="mr-IN" sz="2400" dirty="0" smtClean="0"/>
              <a:t>…</a:t>
            </a:r>
            <a:endParaRPr lang="en-US" sz="2400" dirty="0" smtClean="0"/>
          </a:p>
          <a:p>
            <a:r>
              <a:rPr lang="en-US" sz="2400" dirty="0"/>
              <a:t>p</a:t>
            </a:r>
            <a:r>
              <a:rPr lang="en-US" sz="2400" dirty="0" smtClean="0"/>
              <a:t>arasol with white </a:t>
            </a:r>
            <a:r>
              <a:rPr lang="en-US" sz="2400" b="1" dirty="0" smtClean="0"/>
              <a:t>Chinese</a:t>
            </a:r>
            <a:r>
              <a:rPr lang="en-US" sz="2400" dirty="0" smtClean="0"/>
              <a:t> awning (fringe)</a:t>
            </a:r>
          </a:p>
          <a:p>
            <a:r>
              <a:rPr lang="en-US" sz="2400" dirty="0" smtClean="0"/>
              <a:t>Gloves, </a:t>
            </a:r>
            <a:r>
              <a:rPr lang="en-US" sz="2400" b="1" dirty="0" smtClean="0"/>
              <a:t>Limerick</a:t>
            </a:r>
            <a:r>
              <a:rPr lang="en-US" sz="2400" dirty="0" smtClean="0"/>
              <a:t> or </a:t>
            </a:r>
            <a:r>
              <a:rPr lang="en-US" sz="2400" b="1" dirty="0" smtClean="0"/>
              <a:t>York</a:t>
            </a:r>
            <a:r>
              <a:rPr lang="en-US" sz="2400" dirty="0" smtClean="0"/>
              <a:t> tan.”</a:t>
            </a:r>
          </a:p>
          <a:p>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94" y="0"/>
            <a:ext cx="4119995" cy="6858000"/>
          </a:xfrm>
          <a:prstGeom prst="rect">
            <a:avLst/>
          </a:prstGeom>
          <a:ln>
            <a:solidFill>
              <a:schemeClr val="accent1"/>
            </a:solidFill>
          </a:ln>
        </p:spPr>
      </p:pic>
    </p:spTree>
    <p:extLst>
      <p:ext uri="{BB962C8B-B14F-4D97-AF65-F5344CB8AC3E}">
        <p14:creationId xmlns:p14="http://schemas.microsoft.com/office/powerpoint/2010/main" val="1941454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00" y="3092838"/>
            <a:ext cx="5016500" cy="2451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478972"/>
            <a:ext cx="4953000" cy="1968500"/>
          </a:xfrm>
          <a:prstGeom prst="rect">
            <a:avLst/>
          </a:prstGeom>
        </p:spPr>
      </p:pic>
    </p:spTree>
    <p:extLst>
      <p:ext uri="{BB962C8B-B14F-4D97-AF65-F5344CB8AC3E}">
        <p14:creationId xmlns:p14="http://schemas.microsoft.com/office/powerpoint/2010/main" val="978202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466" y="321134"/>
            <a:ext cx="2352054" cy="461665"/>
          </a:xfrm>
          <a:prstGeom prst="rect">
            <a:avLst/>
          </a:prstGeom>
          <a:noFill/>
        </p:spPr>
        <p:txBody>
          <a:bodyPr wrap="none" rtlCol="0">
            <a:spAutoFit/>
          </a:bodyPr>
          <a:lstStyle/>
          <a:p>
            <a:r>
              <a:rPr lang="en-US" sz="2400" dirty="0" smtClean="0"/>
              <a:t>Ackermann, 1809</a:t>
            </a:r>
            <a:endParaRPr lang="en-US" sz="2400" dirty="0"/>
          </a:p>
        </p:txBody>
      </p:sp>
      <p:sp>
        <p:nvSpPr>
          <p:cNvPr id="4" name="TextBox 3"/>
          <p:cNvSpPr txBox="1"/>
          <p:nvPr/>
        </p:nvSpPr>
        <p:spPr>
          <a:xfrm>
            <a:off x="856070" y="1339716"/>
            <a:ext cx="2302040" cy="4893647"/>
          </a:xfrm>
          <a:prstGeom prst="rect">
            <a:avLst/>
          </a:prstGeom>
          <a:noFill/>
        </p:spPr>
        <p:txBody>
          <a:bodyPr wrap="none" rtlCol="0">
            <a:spAutoFit/>
          </a:bodyPr>
          <a:lstStyle/>
          <a:p>
            <a:r>
              <a:rPr lang="en-US" sz="2400" dirty="0" smtClean="0"/>
              <a:t>French</a:t>
            </a:r>
          </a:p>
          <a:p>
            <a:r>
              <a:rPr lang="en-US" sz="2400" dirty="0" smtClean="0"/>
              <a:t>Roman</a:t>
            </a:r>
          </a:p>
          <a:p>
            <a:r>
              <a:rPr lang="en-US" sz="2400" dirty="0" smtClean="0"/>
              <a:t>Venetian</a:t>
            </a:r>
          </a:p>
          <a:p>
            <a:r>
              <a:rPr lang="en-US" sz="2400" dirty="0" smtClean="0"/>
              <a:t>Tyrolese</a:t>
            </a:r>
          </a:p>
          <a:p>
            <a:r>
              <a:rPr lang="en-US" sz="2400" dirty="0" smtClean="0"/>
              <a:t>Andalusian</a:t>
            </a:r>
          </a:p>
          <a:p>
            <a:r>
              <a:rPr lang="en-US" sz="2400" dirty="0" smtClean="0"/>
              <a:t>Spanish</a:t>
            </a:r>
          </a:p>
          <a:p>
            <a:r>
              <a:rPr lang="en-US" sz="2400" dirty="0" smtClean="0"/>
              <a:t>Chinese</a:t>
            </a:r>
          </a:p>
          <a:p>
            <a:r>
              <a:rPr lang="en-US" sz="2400" i="1" dirty="0" err="1" smtClean="0"/>
              <a:t>à</a:t>
            </a:r>
            <a:r>
              <a:rPr lang="en-US" sz="2400" i="1" dirty="0" smtClean="0"/>
              <a:t> la Maltese</a:t>
            </a:r>
          </a:p>
          <a:p>
            <a:r>
              <a:rPr lang="en-US" sz="2400" dirty="0" smtClean="0"/>
              <a:t>Henry VIII</a:t>
            </a:r>
          </a:p>
          <a:p>
            <a:r>
              <a:rPr lang="en-US" sz="2400" dirty="0" smtClean="0"/>
              <a:t>Vandyke</a:t>
            </a:r>
          </a:p>
          <a:p>
            <a:r>
              <a:rPr lang="en-US" sz="2400" dirty="0" smtClean="0"/>
              <a:t>Polish</a:t>
            </a:r>
          </a:p>
          <a:p>
            <a:r>
              <a:rPr lang="en-US" sz="2400" dirty="0" smtClean="0"/>
              <a:t>Brussels/</a:t>
            </a:r>
            <a:r>
              <a:rPr lang="en-US" sz="2400" dirty="0" err="1" smtClean="0"/>
              <a:t>Mecklin</a:t>
            </a:r>
            <a:endParaRPr lang="en-US" sz="2400" dirty="0" smtClean="0"/>
          </a:p>
          <a:p>
            <a:r>
              <a:rPr lang="en-US" sz="2400" dirty="0" smtClean="0"/>
              <a:t>Egyptian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8762"/>
          <a:stretch/>
        </p:blipFill>
        <p:spPr>
          <a:xfrm>
            <a:off x="3924671" y="835863"/>
            <a:ext cx="4980651" cy="3601616"/>
          </a:xfrm>
          <a:prstGeom prst="rect">
            <a:avLst/>
          </a:prstGeom>
          <a:ln>
            <a:solidFill>
              <a:schemeClr val="accent1"/>
            </a:solidFill>
          </a:ln>
        </p:spPr>
      </p:pic>
      <p:sp>
        <p:nvSpPr>
          <p:cNvPr id="3" name="TextBox 2"/>
          <p:cNvSpPr txBox="1"/>
          <p:nvPr/>
        </p:nvSpPr>
        <p:spPr>
          <a:xfrm>
            <a:off x="3775381" y="4663703"/>
            <a:ext cx="1912703" cy="1569660"/>
          </a:xfrm>
          <a:prstGeom prst="rect">
            <a:avLst/>
          </a:prstGeom>
          <a:noFill/>
        </p:spPr>
        <p:txBody>
          <a:bodyPr wrap="none" rtlCol="0">
            <a:spAutoFit/>
          </a:bodyPr>
          <a:lstStyle/>
          <a:p>
            <a:r>
              <a:rPr lang="en-US" sz="2400" dirty="0" smtClean="0"/>
              <a:t>Russian</a:t>
            </a:r>
          </a:p>
          <a:p>
            <a:r>
              <a:rPr lang="en-US" sz="2400" dirty="0" smtClean="0"/>
              <a:t>Indian muslin</a:t>
            </a:r>
          </a:p>
          <a:p>
            <a:r>
              <a:rPr lang="en-US" sz="2400" i="1" dirty="0" err="1" smtClean="0"/>
              <a:t>à</a:t>
            </a:r>
            <a:r>
              <a:rPr lang="en-US" sz="2400" i="1" dirty="0" smtClean="0"/>
              <a:t> </a:t>
            </a:r>
            <a:r>
              <a:rPr lang="en-US" sz="2400" i="1" dirty="0" err="1" smtClean="0"/>
              <a:t>l’antique</a:t>
            </a:r>
            <a:endParaRPr lang="en-US" sz="2400" i="1" dirty="0" smtClean="0"/>
          </a:p>
          <a:p>
            <a:r>
              <a:rPr lang="en-US" sz="2400" i="1" dirty="0" err="1" smtClean="0"/>
              <a:t>à</a:t>
            </a:r>
            <a:r>
              <a:rPr lang="en-US" sz="2400" i="1" dirty="0" smtClean="0"/>
              <a:t> la </a:t>
            </a:r>
            <a:r>
              <a:rPr lang="en-US" sz="2400" i="1" dirty="0" err="1" smtClean="0"/>
              <a:t>militaire</a:t>
            </a:r>
            <a:endParaRPr lang="en-US" sz="2400" i="1" dirty="0" smtClean="0"/>
          </a:p>
        </p:txBody>
      </p:sp>
      <p:sp>
        <p:nvSpPr>
          <p:cNvPr id="6" name="TextBox 5"/>
          <p:cNvSpPr txBox="1"/>
          <p:nvPr/>
        </p:nvSpPr>
        <p:spPr>
          <a:xfrm>
            <a:off x="6195527" y="4721290"/>
            <a:ext cx="1742785" cy="1569660"/>
          </a:xfrm>
          <a:prstGeom prst="rect">
            <a:avLst/>
          </a:prstGeom>
          <a:noFill/>
        </p:spPr>
        <p:txBody>
          <a:bodyPr wrap="none" rtlCol="0">
            <a:spAutoFit/>
          </a:bodyPr>
          <a:lstStyle/>
          <a:p>
            <a:r>
              <a:rPr lang="en-US" sz="2400" dirty="0" smtClean="0"/>
              <a:t>Turkish</a:t>
            </a:r>
          </a:p>
          <a:p>
            <a:r>
              <a:rPr lang="en-US" sz="2400" dirty="0" smtClean="0"/>
              <a:t>Danish</a:t>
            </a:r>
          </a:p>
          <a:p>
            <a:r>
              <a:rPr lang="en-US" sz="2400" dirty="0" smtClean="0"/>
              <a:t>India muslin</a:t>
            </a:r>
          </a:p>
          <a:p>
            <a:r>
              <a:rPr lang="en-US" sz="2400" i="1" dirty="0" err="1" smtClean="0"/>
              <a:t>à</a:t>
            </a:r>
            <a:r>
              <a:rPr lang="en-US" sz="2400" i="1" dirty="0" smtClean="0"/>
              <a:t> la Hussar</a:t>
            </a:r>
          </a:p>
        </p:txBody>
      </p:sp>
    </p:spTree>
    <p:extLst>
      <p:ext uri="{BB962C8B-B14F-4D97-AF65-F5344CB8AC3E}">
        <p14:creationId xmlns:p14="http://schemas.microsoft.com/office/powerpoint/2010/main" val="2102468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07" y="114075"/>
            <a:ext cx="8453535" cy="6764863"/>
          </a:xfrm>
          <a:prstGeom prst="rect">
            <a:avLst/>
          </a:prstGeom>
        </p:spPr>
      </p:pic>
    </p:spTree>
    <p:extLst>
      <p:ext uri="{BB962C8B-B14F-4D97-AF65-F5344CB8AC3E}">
        <p14:creationId xmlns:p14="http://schemas.microsoft.com/office/powerpoint/2010/main" val="712521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1" y="307896"/>
            <a:ext cx="3774243" cy="31211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374" y="0"/>
            <a:ext cx="5325626" cy="6858000"/>
          </a:xfrm>
          <a:prstGeom prst="rect">
            <a:avLst/>
          </a:prstGeom>
          <a:ln>
            <a:solidFill>
              <a:schemeClr val="accent1"/>
            </a:solidFill>
          </a:ln>
        </p:spPr>
      </p:pic>
      <p:sp>
        <p:nvSpPr>
          <p:cNvPr id="4" name="TextBox 3"/>
          <p:cNvSpPr txBox="1"/>
          <p:nvPr/>
        </p:nvSpPr>
        <p:spPr>
          <a:xfrm>
            <a:off x="1735368" y="6396335"/>
            <a:ext cx="2083006" cy="461665"/>
          </a:xfrm>
          <a:prstGeom prst="rect">
            <a:avLst/>
          </a:prstGeom>
          <a:noFill/>
        </p:spPr>
        <p:txBody>
          <a:bodyPr wrap="none" rtlCol="0">
            <a:spAutoFit/>
          </a:bodyPr>
          <a:lstStyle/>
          <a:p>
            <a:r>
              <a:rPr lang="en-US" sz="2400" dirty="0" smtClean="0"/>
              <a:t>1798, </a:t>
            </a:r>
            <a:r>
              <a:rPr lang="en-US" sz="2400" dirty="0" err="1" smtClean="0"/>
              <a:t>Heideloff</a:t>
            </a:r>
            <a:endParaRPr lang="en-US" sz="2400" dirty="0"/>
          </a:p>
        </p:txBody>
      </p:sp>
    </p:spTree>
    <p:extLst>
      <p:ext uri="{BB962C8B-B14F-4D97-AF65-F5344CB8AC3E}">
        <p14:creationId xmlns:p14="http://schemas.microsoft.com/office/powerpoint/2010/main" val="957510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2" y="577080"/>
            <a:ext cx="2727131" cy="4158739"/>
          </a:xfrm>
          <a:prstGeom prst="rect">
            <a:avLst/>
          </a:prstGeom>
          <a:ln>
            <a:solidFill>
              <a:schemeClr val="accent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169" y="2229938"/>
            <a:ext cx="2686292" cy="4158739"/>
          </a:xfrm>
          <a:prstGeom prst="rect">
            <a:avLst/>
          </a:prstGeom>
          <a:ln>
            <a:solidFill>
              <a:schemeClr val="accent1"/>
            </a:solidFill>
          </a:ln>
        </p:spPr>
      </p:pic>
      <p:sp>
        <p:nvSpPr>
          <p:cNvPr id="4" name="TextBox 3"/>
          <p:cNvSpPr txBox="1"/>
          <p:nvPr/>
        </p:nvSpPr>
        <p:spPr>
          <a:xfrm>
            <a:off x="973126" y="4953215"/>
            <a:ext cx="1116781" cy="369332"/>
          </a:xfrm>
          <a:prstGeom prst="rect">
            <a:avLst/>
          </a:prstGeom>
          <a:noFill/>
        </p:spPr>
        <p:txBody>
          <a:bodyPr wrap="none" rtlCol="0">
            <a:spAutoFit/>
          </a:bodyPr>
          <a:lstStyle/>
          <a:p>
            <a:r>
              <a:rPr lang="en-US" dirty="0" smtClean="0"/>
              <a:t>Carpenter</a:t>
            </a:r>
            <a:endParaRPr lang="en-US" dirty="0"/>
          </a:p>
        </p:txBody>
      </p:sp>
      <p:sp>
        <p:nvSpPr>
          <p:cNvPr id="5" name="TextBox 4"/>
          <p:cNvSpPr txBox="1"/>
          <p:nvPr/>
        </p:nvSpPr>
        <p:spPr>
          <a:xfrm>
            <a:off x="4184906" y="6388677"/>
            <a:ext cx="692818" cy="369332"/>
          </a:xfrm>
          <a:prstGeom prst="rect">
            <a:avLst/>
          </a:prstGeom>
          <a:noFill/>
        </p:spPr>
        <p:txBody>
          <a:bodyPr wrap="none" rtlCol="0">
            <a:spAutoFit/>
          </a:bodyPr>
          <a:lstStyle/>
          <a:p>
            <a:r>
              <a:rPr lang="en-US" dirty="0" smtClean="0"/>
              <a:t>Cook</a:t>
            </a:r>
            <a:endParaRPr lang="en-US" dirty="0"/>
          </a:p>
        </p:txBody>
      </p:sp>
      <p:sp>
        <p:nvSpPr>
          <p:cNvPr id="6" name="TextBox 5"/>
          <p:cNvSpPr txBox="1"/>
          <p:nvPr/>
        </p:nvSpPr>
        <p:spPr>
          <a:xfrm>
            <a:off x="167952" y="-9648"/>
            <a:ext cx="3780394" cy="369332"/>
          </a:xfrm>
          <a:prstGeom prst="rect">
            <a:avLst/>
          </a:prstGeom>
          <a:noFill/>
        </p:spPr>
        <p:txBody>
          <a:bodyPr wrap="none" rtlCol="0">
            <a:spAutoFit/>
          </a:bodyPr>
          <a:lstStyle/>
          <a:p>
            <a:r>
              <a:rPr lang="en-US" dirty="0" smtClean="0"/>
              <a:t>Thomas Rowlandson, Navy series, 1799</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059" y="359684"/>
            <a:ext cx="2700099" cy="4180114"/>
          </a:xfrm>
          <a:prstGeom prst="rect">
            <a:avLst/>
          </a:prstGeom>
          <a:ln>
            <a:solidFill>
              <a:schemeClr val="accent1"/>
            </a:solidFill>
          </a:ln>
        </p:spPr>
      </p:pic>
      <p:sp>
        <p:nvSpPr>
          <p:cNvPr id="8" name="TextBox 7"/>
          <p:cNvSpPr txBox="1"/>
          <p:nvPr/>
        </p:nvSpPr>
        <p:spPr>
          <a:xfrm>
            <a:off x="7184572" y="4953215"/>
            <a:ext cx="899605" cy="369332"/>
          </a:xfrm>
          <a:prstGeom prst="rect">
            <a:avLst/>
          </a:prstGeom>
          <a:noFill/>
        </p:spPr>
        <p:txBody>
          <a:bodyPr wrap="none" rtlCol="0">
            <a:spAutoFit/>
          </a:bodyPr>
          <a:lstStyle/>
          <a:p>
            <a:r>
              <a:rPr lang="en-US" smtClean="0"/>
              <a:t>Seaman</a:t>
            </a:r>
            <a:endParaRPr lang="en-US"/>
          </a:p>
        </p:txBody>
      </p:sp>
    </p:spTree>
    <p:extLst>
      <p:ext uri="{BB962C8B-B14F-4D97-AF65-F5344CB8AC3E}">
        <p14:creationId xmlns:p14="http://schemas.microsoft.com/office/powerpoint/2010/main" val="1437894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19" y="213128"/>
            <a:ext cx="8698385" cy="6374286"/>
          </a:xfrm>
          <a:prstGeom prst="rect">
            <a:avLst/>
          </a:prstGeom>
          <a:ln>
            <a:solidFill>
              <a:schemeClr val="accent1"/>
            </a:solidFill>
          </a:ln>
        </p:spPr>
      </p:pic>
    </p:spTree>
    <p:extLst>
      <p:ext uri="{BB962C8B-B14F-4D97-AF65-F5344CB8AC3E}">
        <p14:creationId xmlns:p14="http://schemas.microsoft.com/office/powerpoint/2010/main" val="2009271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36" y="186612"/>
            <a:ext cx="8454407" cy="6302056"/>
          </a:xfrm>
          <a:prstGeom prst="rect">
            <a:avLst/>
          </a:prstGeom>
          <a:ln>
            <a:solidFill>
              <a:schemeClr val="accent1"/>
            </a:solidFill>
          </a:ln>
        </p:spPr>
      </p:pic>
      <p:sp>
        <p:nvSpPr>
          <p:cNvPr id="3" name="TextBox 2"/>
          <p:cNvSpPr txBox="1"/>
          <p:nvPr/>
        </p:nvSpPr>
        <p:spPr>
          <a:xfrm>
            <a:off x="5187693" y="6488668"/>
            <a:ext cx="3695050" cy="369332"/>
          </a:xfrm>
          <a:prstGeom prst="rect">
            <a:avLst/>
          </a:prstGeom>
          <a:noFill/>
        </p:spPr>
        <p:txBody>
          <a:bodyPr wrap="none" rtlCol="0">
            <a:spAutoFit/>
          </a:bodyPr>
          <a:lstStyle/>
          <a:p>
            <a:r>
              <a:rPr lang="en-US" smtClean="0"/>
              <a:t>(Battle of the Nile was in August 1798)</a:t>
            </a:r>
            <a:endParaRPr lang="en-US"/>
          </a:p>
        </p:txBody>
      </p:sp>
    </p:spTree>
    <p:extLst>
      <p:ext uri="{BB962C8B-B14F-4D97-AF65-F5344CB8AC3E}">
        <p14:creationId xmlns:p14="http://schemas.microsoft.com/office/powerpoint/2010/main" val="166446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98" y="242598"/>
            <a:ext cx="8162386" cy="5863314"/>
          </a:xfrm>
          <a:prstGeom prst="rect">
            <a:avLst/>
          </a:prstGeom>
          <a:ln>
            <a:solidFill>
              <a:schemeClr val="accent1"/>
            </a:solidFill>
          </a:ln>
        </p:spPr>
      </p:pic>
    </p:spTree>
    <p:extLst>
      <p:ext uri="{BB962C8B-B14F-4D97-AF65-F5344CB8AC3E}">
        <p14:creationId xmlns:p14="http://schemas.microsoft.com/office/powerpoint/2010/main" val="952303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3028586"/>
          </a:xfrm>
          <a:prstGeom prst="rect">
            <a:avLst/>
          </a:prstGeom>
        </p:spPr>
      </p:pic>
    </p:spTree>
    <p:extLst>
      <p:ext uri="{BB962C8B-B14F-4D97-AF65-F5344CB8AC3E}">
        <p14:creationId xmlns:p14="http://schemas.microsoft.com/office/powerpoint/2010/main" val="897279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5" y="571500"/>
            <a:ext cx="8088914" cy="5702684"/>
          </a:xfrm>
          <a:prstGeom prst="rect">
            <a:avLst/>
          </a:prstGeom>
          <a:ln>
            <a:solidFill>
              <a:schemeClr val="accent1"/>
            </a:solidFill>
          </a:ln>
        </p:spPr>
      </p:pic>
      <p:sp>
        <p:nvSpPr>
          <p:cNvPr id="3" name="TextBox 2"/>
          <p:cNvSpPr txBox="1"/>
          <p:nvPr/>
        </p:nvSpPr>
        <p:spPr>
          <a:xfrm>
            <a:off x="5225143" y="6488668"/>
            <a:ext cx="3682034" cy="369332"/>
          </a:xfrm>
          <a:prstGeom prst="rect">
            <a:avLst/>
          </a:prstGeom>
          <a:noFill/>
        </p:spPr>
        <p:txBody>
          <a:bodyPr wrap="none" rtlCol="0">
            <a:spAutoFit/>
          </a:bodyPr>
          <a:lstStyle/>
          <a:p>
            <a:r>
              <a:rPr lang="en-US" dirty="0" smtClean="0"/>
              <a:t>J.M.W. Turner, The Battle of Trafalgar</a:t>
            </a:r>
            <a:endParaRPr lang="en-US" dirty="0"/>
          </a:p>
        </p:txBody>
      </p:sp>
    </p:spTree>
    <p:extLst>
      <p:ext uri="{BB962C8B-B14F-4D97-AF65-F5344CB8AC3E}">
        <p14:creationId xmlns:p14="http://schemas.microsoft.com/office/powerpoint/2010/main" val="1723957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9906"/>
          </a:xfrm>
          <a:prstGeom prst="rect">
            <a:avLst/>
          </a:prstGeom>
        </p:spPr>
      </p:pic>
    </p:spTree>
    <p:extLst>
      <p:ext uri="{BB962C8B-B14F-4D97-AF65-F5344CB8AC3E}">
        <p14:creationId xmlns:p14="http://schemas.microsoft.com/office/powerpoint/2010/main" val="1549333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100" y="2247900"/>
            <a:ext cx="1941141" cy="23513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800" y="0"/>
            <a:ext cx="5724144" cy="6858000"/>
          </a:xfrm>
          <a:prstGeom prst="rect">
            <a:avLst/>
          </a:prstGeom>
        </p:spPr>
      </p:pic>
    </p:spTree>
    <p:extLst>
      <p:ext uri="{BB962C8B-B14F-4D97-AF65-F5344CB8AC3E}">
        <p14:creationId xmlns:p14="http://schemas.microsoft.com/office/powerpoint/2010/main" val="1918804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2" y="650499"/>
            <a:ext cx="4310741" cy="5526591"/>
          </a:xfrm>
          <a:prstGeom prst="rect">
            <a:avLst/>
          </a:prstGeom>
        </p:spPr>
      </p:pic>
      <p:sp>
        <p:nvSpPr>
          <p:cNvPr id="4" name="TextBox 3"/>
          <p:cNvSpPr txBox="1"/>
          <p:nvPr/>
        </p:nvSpPr>
        <p:spPr>
          <a:xfrm>
            <a:off x="167952" y="-9648"/>
            <a:ext cx="3780394" cy="369332"/>
          </a:xfrm>
          <a:prstGeom prst="rect">
            <a:avLst/>
          </a:prstGeom>
          <a:noFill/>
        </p:spPr>
        <p:txBody>
          <a:bodyPr wrap="none" rtlCol="0">
            <a:spAutoFit/>
          </a:bodyPr>
          <a:lstStyle/>
          <a:p>
            <a:r>
              <a:rPr lang="en-US" dirty="0" smtClean="0"/>
              <a:t>Thomas Rowlandson, Navy series, 1799</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693" y="650499"/>
            <a:ext cx="4410220" cy="5526591"/>
          </a:xfrm>
          <a:prstGeom prst="rect">
            <a:avLst/>
          </a:prstGeom>
        </p:spPr>
      </p:pic>
    </p:spTree>
    <p:extLst>
      <p:ext uri="{BB962C8B-B14F-4D97-AF65-F5344CB8AC3E}">
        <p14:creationId xmlns:p14="http://schemas.microsoft.com/office/powerpoint/2010/main" val="14720591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88" y="447869"/>
            <a:ext cx="3715397" cy="5763253"/>
          </a:xfrm>
          <a:prstGeom prst="rect">
            <a:avLst/>
          </a:prstGeom>
          <a:ln>
            <a:solidFill>
              <a:schemeClr val="accent1"/>
            </a:solidFill>
          </a:ln>
        </p:spPr>
      </p:pic>
      <p:sp>
        <p:nvSpPr>
          <p:cNvPr id="6" name="TextBox 5"/>
          <p:cNvSpPr txBox="1"/>
          <p:nvPr/>
        </p:nvSpPr>
        <p:spPr>
          <a:xfrm>
            <a:off x="4557578" y="6519446"/>
            <a:ext cx="4422044" cy="338554"/>
          </a:xfrm>
          <a:prstGeom prst="rect">
            <a:avLst/>
          </a:prstGeom>
          <a:noFill/>
        </p:spPr>
        <p:txBody>
          <a:bodyPr wrap="none" rtlCol="0">
            <a:spAutoFit/>
          </a:bodyPr>
          <a:lstStyle/>
          <a:p>
            <a:r>
              <a:rPr lang="en-US" sz="1600" dirty="0" smtClean="0"/>
              <a:t>Lord Cochrane, (“the sea wolf”), by </a:t>
            </a:r>
            <a:r>
              <a:rPr lang="en-US" sz="1600" dirty="0" err="1" smtClean="0"/>
              <a:t>Stroehling</a:t>
            </a:r>
            <a:r>
              <a:rPr lang="en-US" sz="1600" dirty="0" smtClean="0"/>
              <a:t>, 1807</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475" y="447870"/>
            <a:ext cx="4465329" cy="5763252"/>
          </a:xfrm>
          <a:prstGeom prst="rect">
            <a:avLst/>
          </a:prstGeom>
          <a:ln>
            <a:solidFill>
              <a:schemeClr val="accent1"/>
            </a:solidFill>
          </a:ln>
        </p:spPr>
      </p:pic>
    </p:spTree>
    <p:extLst>
      <p:ext uri="{BB962C8B-B14F-4D97-AF65-F5344CB8AC3E}">
        <p14:creationId xmlns:p14="http://schemas.microsoft.com/office/powerpoint/2010/main" val="14594881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8" y="431023"/>
            <a:ext cx="8651902" cy="5727182"/>
          </a:xfrm>
          <a:prstGeom prst="rect">
            <a:avLst/>
          </a:prstGeom>
          <a:ln>
            <a:solidFill>
              <a:schemeClr val="accent1"/>
            </a:solidFill>
          </a:ln>
        </p:spPr>
      </p:pic>
    </p:spTree>
    <p:extLst>
      <p:ext uri="{BB962C8B-B14F-4D97-AF65-F5344CB8AC3E}">
        <p14:creationId xmlns:p14="http://schemas.microsoft.com/office/powerpoint/2010/main" val="1702711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804" y="497503"/>
            <a:ext cx="7744408" cy="5808306"/>
          </a:xfrm>
          <a:prstGeom prst="rect">
            <a:avLst/>
          </a:prstGeom>
        </p:spPr>
      </p:pic>
      <p:sp>
        <p:nvSpPr>
          <p:cNvPr id="3" name="TextBox 2"/>
          <p:cNvSpPr txBox="1"/>
          <p:nvPr/>
        </p:nvSpPr>
        <p:spPr>
          <a:xfrm>
            <a:off x="5896947" y="6344817"/>
            <a:ext cx="3406445" cy="369332"/>
          </a:xfrm>
          <a:prstGeom prst="rect">
            <a:avLst/>
          </a:prstGeom>
          <a:noFill/>
        </p:spPr>
        <p:txBody>
          <a:bodyPr wrap="none" rtlCol="0">
            <a:spAutoFit/>
          </a:bodyPr>
          <a:lstStyle/>
          <a:p>
            <a:r>
              <a:rPr lang="en-US" smtClean="0"/>
              <a:t>Coat of Lieutenant William Hicks</a:t>
            </a:r>
            <a:endParaRPr lang="en-US"/>
          </a:p>
        </p:txBody>
      </p:sp>
    </p:spTree>
    <p:extLst>
      <p:ext uri="{BB962C8B-B14F-4D97-AF65-F5344CB8AC3E}">
        <p14:creationId xmlns:p14="http://schemas.microsoft.com/office/powerpoint/2010/main" val="10591546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0"/>
            <a:ext cx="4190587" cy="6858000"/>
          </a:xfrm>
          <a:prstGeom prst="rect">
            <a:avLst/>
          </a:prstGeom>
          <a:ln>
            <a:solidFill>
              <a:schemeClr val="accent1"/>
            </a:solidFill>
          </a:ln>
        </p:spPr>
      </p:pic>
    </p:spTree>
    <p:extLst>
      <p:ext uri="{BB962C8B-B14F-4D97-AF65-F5344CB8AC3E}">
        <p14:creationId xmlns:p14="http://schemas.microsoft.com/office/powerpoint/2010/main" val="110714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217" t="9252" r="18258" b="9717"/>
          <a:stretch/>
        </p:blipFill>
        <p:spPr>
          <a:xfrm>
            <a:off x="4935874" y="7718"/>
            <a:ext cx="4075819" cy="68502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916" y="4012164"/>
            <a:ext cx="1990386" cy="21794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915" y="4012164"/>
            <a:ext cx="1963490" cy="217947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180" y="0"/>
            <a:ext cx="2752298" cy="3602190"/>
          </a:xfrm>
          <a:prstGeom prst="rect">
            <a:avLst/>
          </a:prstGeom>
        </p:spPr>
      </p:pic>
      <p:sp>
        <p:nvSpPr>
          <p:cNvPr id="7" name="TextBox 6"/>
          <p:cNvSpPr txBox="1"/>
          <p:nvPr/>
        </p:nvSpPr>
        <p:spPr>
          <a:xfrm>
            <a:off x="317180" y="6521528"/>
            <a:ext cx="2671693" cy="369332"/>
          </a:xfrm>
          <a:prstGeom prst="rect">
            <a:avLst/>
          </a:prstGeom>
          <a:noFill/>
        </p:spPr>
        <p:txBody>
          <a:bodyPr wrap="none" rtlCol="0">
            <a:spAutoFit/>
          </a:bodyPr>
          <a:lstStyle/>
          <a:p>
            <a:r>
              <a:rPr lang="en-US" smtClean="0"/>
              <a:t>Amy Miller, Dressed to Kill</a:t>
            </a:r>
            <a:endParaRPr lang="en-US"/>
          </a:p>
        </p:txBody>
      </p:sp>
    </p:spTree>
    <p:extLst>
      <p:ext uri="{BB962C8B-B14F-4D97-AF65-F5344CB8AC3E}">
        <p14:creationId xmlns:p14="http://schemas.microsoft.com/office/powerpoint/2010/main" val="199089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4" y="1154015"/>
            <a:ext cx="4035849" cy="4549970"/>
          </a:xfrm>
          <a:prstGeom prst="rect">
            <a:avLst/>
          </a:prstGeom>
          <a:ln>
            <a:solidFill>
              <a:schemeClr val="accent1"/>
            </a:solidFill>
          </a:ln>
        </p:spPr>
      </p:pic>
    </p:spTree>
    <p:extLst>
      <p:ext uri="{BB962C8B-B14F-4D97-AF65-F5344CB8AC3E}">
        <p14:creationId xmlns:p14="http://schemas.microsoft.com/office/powerpoint/2010/main" val="1051309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787400"/>
            <a:ext cx="6350000" cy="5270500"/>
          </a:xfrm>
          <a:prstGeom prst="rect">
            <a:avLst/>
          </a:prstGeom>
          <a:ln>
            <a:solidFill>
              <a:schemeClr val="accent1"/>
            </a:solidFill>
          </a:ln>
        </p:spPr>
      </p:pic>
    </p:spTree>
    <p:extLst>
      <p:ext uri="{BB962C8B-B14F-4D97-AF65-F5344CB8AC3E}">
        <p14:creationId xmlns:p14="http://schemas.microsoft.com/office/powerpoint/2010/main" val="2061442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03" y="709127"/>
            <a:ext cx="8699862" cy="5437414"/>
          </a:xfrm>
          <a:prstGeom prst="rect">
            <a:avLst/>
          </a:prstGeom>
          <a:ln>
            <a:solidFill>
              <a:schemeClr val="accent1"/>
            </a:solidFill>
          </a:ln>
        </p:spPr>
      </p:pic>
    </p:spTree>
    <p:extLst>
      <p:ext uri="{BB962C8B-B14F-4D97-AF65-F5344CB8AC3E}">
        <p14:creationId xmlns:p14="http://schemas.microsoft.com/office/powerpoint/2010/main" val="1930634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75045"/>
          </a:xfrm>
          <a:prstGeom prst="rect">
            <a:avLst/>
          </a:prstGeom>
          <a:ln>
            <a:solidFill>
              <a:schemeClr val="accent1"/>
            </a:solidFill>
          </a:ln>
        </p:spPr>
      </p:pic>
    </p:spTree>
    <p:extLst>
      <p:ext uri="{BB962C8B-B14F-4D97-AF65-F5344CB8AC3E}">
        <p14:creationId xmlns:p14="http://schemas.microsoft.com/office/powerpoint/2010/main" val="2121721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52" y="149808"/>
            <a:ext cx="8041433" cy="6273458"/>
          </a:xfrm>
          <a:prstGeom prst="rect">
            <a:avLst/>
          </a:prstGeom>
        </p:spPr>
      </p:pic>
      <p:sp>
        <p:nvSpPr>
          <p:cNvPr id="5" name="TextBox 4"/>
          <p:cNvSpPr txBox="1"/>
          <p:nvPr/>
        </p:nvSpPr>
        <p:spPr>
          <a:xfrm>
            <a:off x="389615" y="6423266"/>
            <a:ext cx="8480014" cy="369332"/>
          </a:xfrm>
          <a:prstGeom prst="rect">
            <a:avLst/>
          </a:prstGeom>
          <a:noFill/>
        </p:spPr>
        <p:txBody>
          <a:bodyPr wrap="none" rtlCol="0">
            <a:spAutoFit/>
          </a:bodyPr>
          <a:lstStyle/>
          <a:p>
            <a:r>
              <a:rPr lang="en-US" dirty="0" smtClean="0"/>
              <a:t>10th </a:t>
            </a:r>
            <a:r>
              <a:rPr lang="en-US" dirty="0"/>
              <a:t>(or the Prince of Wales's Own Royal) Regiment of (Light) </a:t>
            </a:r>
            <a:r>
              <a:rPr lang="en-US" dirty="0" smtClean="0"/>
              <a:t>Dragoons, by George Stubbs</a:t>
            </a:r>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217737"/>
            <a:ext cx="4324350" cy="5262052"/>
          </a:xfrm>
          <a:prstGeom prst="rect">
            <a:avLst/>
          </a:prstGeom>
          <a:ln>
            <a:solidFill>
              <a:schemeClr val="accent1"/>
            </a:solidFill>
          </a:ln>
        </p:spPr>
      </p:pic>
      <p:sp>
        <p:nvSpPr>
          <p:cNvPr id="4" name="TextBox 3"/>
          <p:cNvSpPr txBox="1"/>
          <p:nvPr/>
        </p:nvSpPr>
        <p:spPr>
          <a:xfrm>
            <a:off x="285751" y="5666290"/>
            <a:ext cx="4468250" cy="646331"/>
          </a:xfrm>
          <a:prstGeom prst="rect">
            <a:avLst/>
          </a:prstGeom>
          <a:noFill/>
        </p:spPr>
        <p:txBody>
          <a:bodyPr wrap="square" rtlCol="0">
            <a:spAutoFit/>
          </a:bodyPr>
          <a:lstStyle/>
          <a:p>
            <a:r>
              <a:rPr lang="en-US" dirty="0" smtClean="0"/>
              <a:t>Agostino </a:t>
            </a:r>
            <a:r>
              <a:rPr lang="en-US" dirty="0" err="1" smtClean="0"/>
              <a:t>Brunias</a:t>
            </a:r>
            <a:r>
              <a:rPr lang="en-US" dirty="0" smtClean="0"/>
              <a:t>, c. 1780 “Linen Day, Roseau, Dominica”</a:t>
            </a:r>
            <a:endParaRPr lang="en-US" dirty="0"/>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9643" y="217737"/>
            <a:ext cx="4109263" cy="5262052"/>
          </a:xfrm>
          <a:prstGeom prst="rect">
            <a:avLst/>
          </a:prstGeom>
          <a:ln>
            <a:solidFill>
              <a:schemeClr val="accent1"/>
            </a:solidFill>
          </a:ln>
        </p:spPr>
      </p:pic>
      <p:sp>
        <p:nvSpPr>
          <p:cNvPr id="6" name="TextBox 5"/>
          <p:cNvSpPr txBox="1"/>
          <p:nvPr/>
        </p:nvSpPr>
        <p:spPr>
          <a:xfrm>
            <a:off x="5125510" y="5684951"/>
            <a:ext cx="3657530" cy="1200329"/>
          </a:xfrm>
          <a:prstGeom prst="rect">
            <a:avLst/>
          </a:prstGeom>
          <a:noFill/>
        </p:spPr>
        <p:txBody>
          <a:bodyPr wrap="square" rtlCol="0">
            <a:spAutoFit/>
          </a:bodyPr>
          <a:lstStyle/>
          <a:p>
            <a:r>
              <a:rPr lang="en-US" dirty="0"/>
              <a:t>Marie Antoinette’s “chemise dress” Portrait by Elisabeth Louise </a:t>
            </a:r>
            <a:r>
              <a:rPr lang="en-US" dirty="0" err="1"/>
              <a:t>Vigée-LeBrun</a:t>
            </a:r>
            <a:r>
              <a:rPr lang="en-US" dirty="0" smtClean="0"/>
              <a:t>, </a:t>
            </a:r>
            <a:r>
              <a:rPr lang="en-US" dirty="0"/>
              <a:t>1783, dress by Rose </a:t>
            </a:r>
            <a:r>
              <a:rPr lang="en-US" dirty="0" err="1"/>
              <a:t>Bertin</a:t>
            </a:r>
            <a:endParaRPr lang="en-US" dirty="0"/>
          </a:p>
          <a:p>
            <a:endParaRPr lang="en-US" dirty="0"/>
          </a:p>
        </p:txBody>
      </p:sp>
    </p:spTree>
    <p:extLst>
      <p:ext uri="{BB962C8B-B14F-4D97-AF65-F5344CB8AC3E}">
        <p14:creationId xmlns:p14="http://schemas.microsoft.com/office/powerpoint/2010/main" val="1864454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31" y="408507"/>
            <a:ext cx="8173616" cy="6034427"/>
          </a:xfrm>
          <a:prstGeom prst="rect">
            <a:avLst/>
          </a:prstGeom>
          <a:ln>
            <a:solidFill>
              <a:schemeClr val="accent1"/>
            </a:solidFill>
          </a:ln>
        </p:spPr>
      </p:pic>
    </p:spTree>
    <p:extLst>
      <p:ext uri="{BB962C8B-B14F-4D97-AF65-F5344CB8AC3E}">
        <p14:creationId xmlns:p14="http://schemas.microsoft.com/office/powerpoint/2010/main" val="611558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567543"/>
            <a:ext cx="7091265" cy="2606419"/>
          </a:xfrm>
          <a:prstGeom prst="rect">
            <a:avLst/>
          </a:prstGeom>
          <a:noFill/>
        </p:spPr>
        <p:txBody>
          <a:bodyPr wrap="square" rtlCol="0">
            <a:spAutoFit/>
          </a:bodyPr>
          <a:lstStyle/>
          <a:p>
            <a:pPr>
              <a:lnSpc>
                <a:spcPct val="150000"/>
              </a:lnSpc>
            </a:pPr>
            <a:r>
              <a:rPr lang="en-US" sz="2800" dirty="0" smtClean="0"/>
              <a:t>Calico </a:t>
            </a:r>
            <a:r>
              <a:rPr lang="en-US" sz="2800" dirty="0"/>
              <a:t>– Calicut, </a:t>
            </a:r>
            <a:r>
              <a:rPr lang="en-US" sz="2800" dirty="0" smtClean="0"/>
              <a:t>Chintz</a:t>
            </a:r>
            <a:r>
              <a:rPr lang="en-US" sz="2800" dirty="0"/>
              <a:t>, Madras (India</a:t>
            </a:r>
            <a:r>
              <a:rPr lang="en-US" sz="2800" dirty="0" smtClean="0"/>
              <a:t>)</a:t>
            </a:r>
          </a:p>
          <a:p>
            <a:pPr>
              <a:lnSpc>
                <a:spcPct val="150000"/>
              </a:lnSpc>
            </a:pPr>
            <a:r>
              <a:rPr lang="en-US" sz="2800" dirty="0" smtClean="0"/>
              <a:t>Muslin </a:t>
            </a:r>
            <a:r>
              <a:rPr lang="en-US" sz="2800" dirty="0"/>
              <a:t>– Mosul (Iran, woven and dyed in India</a:t>
            </a:r>
            <a:r>
              <a:rPr lang="en-US" sz="2800" dirty="0" smtClean="0"/>
              <a:t>) </a:t>
            </a:r>
          </a:p>
          <a:p>
            <a:pPr>
              <a:lnSpc>
                <a:spcPct val="150000"/>
              </a:lnSpc>
            </a:pPr>
            <a:r>
              <a:rPr lang="en-US" sz="2800" dirty="0" smtClean="0"/>
              <a:t>Nankeen-Nanking </a:t>
            </a:r>
            <a:r>
              <a:rPr lang="en-US" sz="2800" dirty="0"/>
              <a:t>(China</a:t>
            </a:r>
            <a:r>
              <a:rPr lang="en-US" sz="2800" dirty="0" smtClean="0"/>
              <a:t>)</a:t>
            </a:r>
          </a:p>
          <a:p>
            <a:pPr>
              <a:lnSpc>
                <a:spcPct val="150000"/>
              </a:lnSpc>
            </a:pPr>
            <a:r>
              <a:rPr lang="en-US" sz="2800" dirty="0" smtClean="0"/>
              <a:t>Percale </a:t>
            </a:r>
            <a:r>
              <a:rPr lang="en-US" sz="2800" dirty="0"/>
              <a:t>(Persia</a:t>
            </a:r>
            <a:r>
              <a:rPr lang="en-US" sz="2800" dirty="0" smtClean="0"/>
              <a:t>)</a:t>
            </a:r>
            <a:endParaRPr lang="en-US" sz="2800" dirty="0"/>
          </a:p>
        </p:txBody>
      </p:sp>
    </p:spTree>
    <p:extLst>
      <p:ext uri="{BB962C8B-B14F-4D97-AF65-F5344CB8AC3E}">
        <p14:creationId xmlns:p14="http://schemas.microsoft.com/office/powerpoint/2010/main" val="8730495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0"/>
            <a:ext cx="5228533" cy="6858000"/>
          </a:xfrm>
          <a:prstGeom prst="rect">
            <a:avLst/>
          </a:prstGeom>
        </p:spPr>
      </p:pic>
    </p:spTree>
    <p:extLst>
      <p:ext uri="{BB962C8B-B14F-4D97-AF65-F5344CB8AC3E}">
        <p14:creationId xmlns:p14="http://schemas.microsoft.com/office/powerpoint/2010/main" val="8250778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0" y="0"/>
            <a:ext cx="5092574" cy="6858000"/>
          </a:xfrm>
          <a:prstGeom prst="rect">
            <a:avLst/>
          </a:prstGeom>
          <a:ln>
            <a:solidFill>
              <a:schemeClr val="accent1"/>
            </a:solidFill>
          </a:ln>
        </p:spPr>
      </p:pic>
    </p:spTree>
    <p:extLst>
      <p:ext uri="{BB962C8B-B14F-4D97-AF65-F5344CB8AC3E}">
        <p14:creationId xmlns:p14="http://schemas.microsoft.com/office/powerpoint/2010/main" val="16682342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60" y="671802"/>
            <a:ext cx="7837713" cy="3416320"/>
          </a:xfrm>
          <a:prstGeom prst="rect">
            <a:avLst/>
          </a:prstGeom>
          <a:noFill/>
        </p:spPr>
        <p:txBody>
          <a:bodyPr wrap="square" rtlCol="0">
            <a:spAutoFit/>
          </a:bodyPr>
          <a:lstStyle/>
          <a:p>
            <a:r>
              <a:rPr lang="en-US" sz="2400" dirty="0"/>
              <a:t>“Thus I naturalized in France the manufacture of cotton, which includes </a:t>
            </a:r>
            <a:endParaRPr lang="en-US" sz="2400" dirty="0" smtClean="0"/>
          </a:p>
          <a:p>
            <a:r>
              <a:rPr lang="en-US" sz="2400" dirty="0" smtClean="0"/>
              <a:t>1st: </a:t>
            </a:r>
            <a:r>
              <a:rPr lang="en-US" sz="2400" dirty="0"/>
              <a:t>Spun-cotton – We did not previously spin it ourselves; the English supplied us with it as a </a:t>
            </a:r>
            <a:r>
              <a:rPr lang="en-US" sz="2400" b="1" dirty="0"/>
              <a:t>sort of favor</a:t>
            </a:r>
            <a:r>
              <a:rPr lang="en-US" sz="2400" dirty="0"/>
              <a:t>. </a:t>
            </a:r>
            <a:endParaRPr lang="en-US" sz="2400" dirty="0" smtClean="0"/>
          </a:p>
          <a:p>
            <a:r>
              <a:rPr lang="en-US" sz="2400" dirty="0" smtClean="0"/>
              <a:t>2</a:t>
            </a:r>
            <a:r>
              <a:rPr lang="en-US" sz="2400" baseline="30000" dirty="0" smtClean="0"/>
              <a:t>nd</a:t>
            </a:r>
            <a:r>
              <a:rPr lang="en-US" sz="2400" dirty="0"/>
              <a:t>: The fabric – we did not yet make it; it came to us </a:t>
            </a:r>
            <a:r>
              <a:rPr lang="en-US" sz="2400" b="1" dirty="0"/>
              <a:t>from abroad</a:t>
            </a:r>
            <a:r>
              <a:rPr lang="en-US" sz="2400" dirty="0"/>
              <a:t>. </a:t>
            </a:r>
            <a:endParaRPr lang="en-US" sz="2400" dirty="0" smtClean="0"/>
          </a:p>
          <a:p>
            <a:r>
              <a:rPr lang="en-US" sz="2400" dirty="0" smtClean="0"/>
              <a:t>3</a:t>
            </a:r>
            <a:r>
              <a:rPr lang="en-US" sz="2400" baseline="30000" dirty="0" smtClean="0"/>
              <a:t>rd</a:t>
            </a:r>
            <a:r>
              <a:rPr lang="en-US" sz="2400" dirty="0" smtClean="0"/>
              <a:t>: The </a:t>
            </a:r>
            <a:r>
              <a:rPr lang="en-US" sz="2400" dirty="0"/>
              <a:t>printing – this is the only part of the manufacture the we performed ourselves</a:t>
            </a:r>
            <a:r>
              <a:rPr lang="en-US" sz="2400" dirty="0" smtClean="0"/>
              <a:t>.”</a:t>
            </a:r>
          </a:p>
          <a:p>
            <a:pPr algn="r"/>
            <a:r>
              <a:rPr lang="en-US" sz="2400" i="1" dirty="0" smtClean="0"/>
              <a:t>Bonaparte</a:t>
            </a:r>
            <a:endParaRPr lang="en-US" sz="24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111" y="4088122"/>
            <a:ext cx="4553810" cy="2495549"/>
          </a:xfrm>
          <a:prstGeom prst="rect">
            <a:avLst/>
          </a:prstGeom>
        </p:spPr>
      </p:pic>
    </p:spTree>
    <p:extLst>
      <p:ext uri="{BB962C8B-B14F-4D97-AF65-F5344CB8AC3E}">
        <p14:creationId xmlns:p14="http://schemas.microsoft.com/office/powerpoint/2010/main" val="7212502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1176" y="503854"/>
            <a:ext cx="7725747" cy="6093976"/>
          </a:xfrm>
          <a:prstGeom prst="rect">
            <a:avLst/>
          </a:prstGeom>
          <a:noFill/>
        </p:spPr>
        <p:txBody>
          <a:bodyPr wrap="square" rtlCol="0">
            <a:spAutoFit/>
          </a:bodyPr>
          <a:lstStyle/>
          <a:p>
            <a:r>
              <a:rPr lang="en-US" sz="1400" dirty="0"/>
              <a:t>Napoleonic Wars</a:t>
            </a:r>
          </a:p>
          <a:p>
            <a:r>
              <a:rPr lang="en-US" sz="1400" dirty="0"/>
              <a:t>3</a:t>
            </a:r>
            <a:r>
              <a:rPr lang="en-US" sz="1400" baseline="30000" dirty="0"/>
              <a:t>rd</a:t>
            </a:r>
            <a:r>
              <a:rPr lang="en-US" sz="1400" dirty="0"/>
              <a:t>: (1803-1806) Austria, Holy Roman Empire, Russia, Britain. Holy Roman Emperor Francis II abdicates, becomes Francis I of Austria, German buffer states set up (Confederation of the Rhine).</a:t>
            </a:r>
          </a:p>
          <a:p>
            <a:r>
              <a:rPr lang="en-US" sz="1400" dirty="0"/>
              <a:t> </a:t>
            </a:r>
          </a:p>
          <a:p>
            <a:r>
              <a:rPr lang="en-US" sz="1400" dirty="0"/>
              <a:t>4</a:t>
            </a:r>
            <a:r>
              <a:rPr lang="en-US" sz="1400" baseline="30000" dirty="0"/>
              <a:t>th</a:t>
            </a:r>
            <a:r>
              <a:rPr lang="en-US" sz="1400" dirty="0"/>
              <a:t>: 1806-1807 Prussia, Russia, Saxony, Sweden, and Great Britain. Prussia joins in 9 October 1806, overrun and defeated 14 October 1806. Russia signs Treaties of </a:t>
            </a:r>
            <a:r>
              <a:rPr lang="en-US" sz="1400" dirty="0" err="1"/>
              <a:t>Tilsit</a:t>
            </a:r>
            <a:r>
              <a:rPr lang="en-US" sz="1400" dirty="0"/>
              <a:t> July 1807 to become part of continental system. Prussia loses extensively (Jerome Bonaparte, Kingdom of Westphalia) Britain remains at war with France.</a:t>
            </a:r>
          </a:p>
          <a:p>
            <a:r>
              <a:rPr lang="en-US" sz="1400" dirty="0"/>
              <a:t> </a:t>
            </a:r>
          </a:p>
          <a:p>
            <a:r>
              <a:rPr lang="en-US" sz="1400" dirty="0"/>
              <a:t>1807: France comes to Spain to “support” them. June 1808, Joseph Bonaparte is placed on the throne in 1808. Franco-Spanish force invades Portugal. Peninsular War </a:t>
            </a:r>
            <a:r>
              <a:rPr lang="en-US" sz="1400" dirty="0" smtClean="0"/>
              <a:t>begins</a:t>
            </a:r>
            <a:endParaRPr lang="en-US" sz="1400" dirty="0"/>
          </a:p>
          <a:p>
            <a:r>
              <a:rPr lang="en-US" sz="1400" dirty="0"/>
              <a:t> </a:t>
            </a:r>
          </a:p>
          <a:p>
            <a:r>
              <a:rPr lang="en-US" sz="1400" dirty="0"/>
              <a:t>5</a:t>
            </a:r>
            <a:r>
              <a:rPr lang="en-US" sz="1400" baseline="30000" dirty="0"/>
              <a:t>th</a:t>
            </a:r>
            <a:r>
              <a:rPr lang="en-US" sz="1400" dirty="0"/>
              <a:t>: 1809 – Austria and Britain</a:t>
            </a:r>
          </a:p>
          <a:p>
            <a:r>
              <a:rPr lang="en-US" sz="1400" dirty="0"/>
              <a:t>1809, January: Portugal Battle of Corunna – Britain withdraws</a:t>
            </a:r>
          </a:p>
          <a:p>
            <a:r>
              <a:rPr lang="en-US" sz="1400" dirty="0"/>
              <a:t>14 October 1809 Austria defeated (Napoleon marries Marie Louise, daughter of Francis) 20% of their population has died</a:t>
            </a:r>
          </a:p>
          <a:p>
            <a:r>
              <a:rPr lang="en-US" sz="1400" dirty="0"/>
              <a:t> </a:t>
            </a:r>
          </a:p>
          <a:p>
            <a:r>
              <a:rPr lang="en-US" sz="1400" dirty="0"/>
              <a:t>1811: A few British/Allied victories after May: Almeida, </a:t>
            </a:r>
            <a:r>
              <a:rPr lang="en-US" sz="1400" dirty="0" err="1"/>
              <a:t>Albuera</a:t>
            </a:r>
            <a:r>
              <a:rPr lang="en-US" sz="1400" dirty="0"/>
              <a:t>, </a:t>
            </a:r>
            <a:r>
              <a:rPr lang="en-US" sz="1400" dirty="0" err="1"/>
              <a:t>Usagre</a:t>
            </a:r>
            <a:r>
              <a:rPr lang="en-US" sz="1400" dirty="0"/>
              <a:t>, </a:t>
            </a:r>
            <a:r>
              <a:rPr lang="en-US" sz="1400" dirty="0" err="1"/>
              <a:t>Arroy</a:t>
            </a:r>
            <a:r>
              <a:rPr lang="en-US" sz="1400" dirty="0"/>
              <a:t> dos </a:t>
            </a:r>
            <a:r>
              <a:rPr lang="en-US" sz="1400" dirty="0" err="1"/>
              <a:t>Molinos</a:t>
            </a:r>
            <a:r>
              <a:rPr lang="en-US" sz="1400" dirty="0"/>
              <a:t>, Ciudad Rodrigo (hue-dad Roderigo), Badajoz (bah-da-ho). Finally Salamanca – 22 July 1812 – decisive, liberation of Madrid 12 Aug 1812, Vitoria 21 June 1813 decisive, </a:t>
            </a:r>
            <a:r>
              <a:rPr lang="en-US" sz="1400" dirty="0" err="1"/>
              <a:t>Pyranees</a:t>
            </a:r>
            <a:r>
              <a:rPr lang="en-US" sz="1400" dirty="0"/>
              <a:t> 25 July 1813, there are more but Joseph B abdicates 11 Dec 1813, 10 April 1814 Battle of Toulouse. Wellesley gets word that Napoleon has abdicated in France. </a:t>
            </a:r>
          </a:p>
          <a:p>
            <a:r>
              <a:rPr lang="en-US" sz="1400" dirty="0"/>
              <a:t> </a:t>
            </a:r>
          </a:p>
          <a:p>
            <a:r>
              <a:rPr lang="en-US" sz="1400" dirty="0"/>
              <a:t>6</a:t>
            </a:r>
            <a:r>
              <a:rPr lang="en-US" sz="1400" baseline="30000" dirty="0"/>
              <a:t>th</a:t>
            </a:r>
            <a:r>
              <a:rPr lang="en-US" sz="1400" dirty="0"/>
              <a:t>: 1813-1814 Napoleon invades Russia in 1812. 650,000 (1/2 French), loses 370,000 casualties, 200,000 captured, comes back with 27,000 fit men. Everyone else (Austria, Prussia, Russia, the United Kingdom, Portugal, Sweden, Spain and a number of German states) join together to drive Napoleon out of Germany and then invade France. 6 April 1814 Napoleon defeated.</a:t>
            </a:r>
          </a:p>
          <a:p>
            <a:endParaRPr lang="en-US" sz="1200" dirty="0"/>
          </a:p>
        </p:txBody>
      </p:sp>
    </p:spTree>
    <p:extLst>
      <p:ext uri="{BB962C8B-B14F-4D97-AF65-F5344CB8AC3E}">
        <p14:creationId xmlns:p14="http://schemas.microsoft.com/office/powerpoint/2010/main" val="500097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8498" y="559838"/>
            <a:ext cx="7725747" cy="6124754"/>
          </a:xfrm>
          <a:prstGeom prst="rect">
            <a:avLst/>
          </a:prstGeom>
          <a:noFill/>
        </p:spPr>
        <p:txBody>
          <a:bodyPr wrap="square" rtlCol="0">
            <a:spAutoFit/>
          </a:bodyPr>
          <a:lstStyle/>
          <a:p>
            <a:r>
              <a:rPr lang="en-US" sz="1400" dirty="0"/>
              <a:t>Napoleonic Wars</a:t>
            </a:r>
          </a:p>
          <a:p>
            <a:r>
              <a:rPr lang="en-US" sz="1400" dirty="0"/>
              <a:t>3</a:t>
            </a:r>
            <a:r>
              <a:rPr lang="en-US" sz="1400" baseline="30000" dirty="0"/>
              <a:t>rd</a:t>
            </a:r>
            <a:r>
              <a:rPr lang="en-US" sz="1400" dirty="0"/>
              <a:t>: (1803-1806) Austria, Holy Roman Empire, Russia, Britain. Holy Roman Emperor Francis II abdicates, becomes Francis I of Austria, German buffer states set up (Confederation of the Rhine).</a:t>
            </a:r>
          </a:p>
          <a:p>
            <a:r>
              <a:rPr lang="en-US" sz="1400" dirty="0"/>
              <a:t> </a:t>
            </a:r>
          </a:p>
          <a:p>
            <a:r>
              <a:rPr lang="en-US" sz="1400" dirty="0"/>
              <a:t>4</a:t>
            </a:r>
            <a:r>
              <a:rPr lang="en-US" sz="1400" baseline="30000" dirty="0"/>
              <a:t>th</a:t>
            </a:r>
            <a:r>
              <a:rPr lang="en-US" sz="1400" dirty="0"/>
              <a:t>: 1806-1807 Prussia, Russia, Saxony, Sweden, and Great Britain. Prussia joins in 9 October 1806, overrun and defeated 14 October 1806. Russia signs Treaties of </a:t>
            </a:r>
            <a:r>
              <a:rPr lang="en-US" sz="1400" dirty="0" err="1"/>
              <a:t>Tilsit</a:t>
            </a:r>
            <a:r>
              <a:rPr lang="en-US" sz="1400" dirty="0"/>
              <a:t> July 1807 to become part of continental system. Prussia loses extensively (Jerome Bonaparte, Kingdom of Westphalia) Britain remains at war with France.</a:t>
            </a:r>
          </a:p>
          <a:p>
            <a:r>
              <a:rPr lang="en-US" sz="1400" dirty="0"/>
              <a:t> </a:t>
            </a:r>
          </a:p>
          <a:p>
            <a:r>
              <a:rPr lang="en-US" sz="1400" dirty="0"/>
              <a:t>1807: France comes to Spain to “support” them. June 1808, Joseph Bonaparte is placed on the throne in 1808. Franco-Spanish force invades Portugal. Peninsular War </a:t>
            </a:r>
            <a:r>
              <a:rPr lang="en-US" sz="1400" dirty="0" smtClean="0"/>
              <a:t>begins</a:t>
            </a:r>
            <a:endParaRPr lang="en-US" sz="1400" dirty="0"/>
          </a:p>
          <a:p>
            <a:r>
              <a:rPr lang="en-US" sz="1400" dirty="0"/>
              <a:t> </a:t>
            </a:r>
          </a:p>
          <a:p>
            <a:r>
              <a:rPr lang="en-US" sz="1400" dirty="0"/>
              <a:t>5</a:t>
            </a:r>
            <a:r>
              <a:rPr lang="en-US" sz="1400" baseline="30000" dirty="0"/>
              <a:t>th</a:t>
            </a:r>
            <a:r>
              <a:rPr lang="en-US" sz="1400" dirty="0"/>
              <a:t>: 1809 – Austria and Britain</a:t>
            </a:r>
          </a:p>
          <a:p>
            <a:r>
              <a:rPr lang="en-US" sz="1400" dirty="0"/>
              <a:t>1809, January: Portugal Battle of Corunna – Britain withdraws</a:t>
            </a:r>
          </a:p>
          <a:p>
            <a:r>
              <a:rPr lang="en-US" sz="1400" dirty="0"/>
              <a:t>14 October 1809 Austria defeated (Napoleon marries Marie Louise, daughter of Francis) 20% of their population has died</a:t>
            </a:r>
          </a:p>
          <a:p>
            <a:r>
              <a:rPr lang="en-US" sz="1400" dirty="0"/>
              <a:t> </a:t>
            </a:r>
          </a:p>
          <a:p>
            <a:r>
              <a:rPr lang="en-US" sz="1400" dirty="0"/>
              <a:t>1811: A few British/Allied victories after May: Almeida, </a:t>
            </a:r>
            <a:r>
              <a:rPr lang="en-US" sz="1400" dirty="0" err="1"/>
              <a:t>Albuera</a:t>
            </a:r>
            <a:r>
              <a:rPr lang="en-US" sz="1400" dirty="0"/>
              <a:t>, </a:t>
            </a:r>
            <a:r>
              <a:rPr lang="en-US" sz="1400" dirty="0" err="1"/>
              <a:t>Usagre</a:t>
            </a:r>
            <a:r>
              <a:rPr lang="en-US" sz="1400" dirty="0"/>
              <a:t>, </a:t>
            </a:r>
            <a:r>
              <a:rPr lang="en-US" sz="1400" dirty="0" err="1"/>
              <a:t>Arroy</a:t>
            </a:r>
            <a:r>
              <a:rPr lang="en-US" sz="1400" dirty="0"/>
              <a:t> dos </a:t>
            </a:r>
            <a:r>
              <a:rPr lang="en-US" sz="1400" dirty="0" err="1"/>
              <a:t>Molinos</a:t>
            </a:r>
            <a:r>
              <a:rPr lang="en-US" sz="1400" dirty="0"/>
              <a:t>, Ciudad Rodrigo (hue-dad Roderigo), Badajoz (bah-da-ho). Finally Salamanca – 22 July 1812 – decisive, liberation of Madrid 12 Aug 1812, Vitoria 21 June 1813 decisive, </a:t>
            </a:r>
            <a:r>
              <a:rPr lang="en-US" sz="1400" dirty="0" err="1"/>
              <a:t>Pyranees</a:t>
            </a:r>
            <a:r>
              <a:rPr lang="en-US" sz="1400" dirty="0"/>
              <a:t> 25 July 1813, there are more but Joseph B abdicates 11 Dec 1813, 10 April 1814 Battle of Toulouse. Wellesley gets word that Napoleon has abdicated in France. </a:t>
            </a:r>
          </a:p>
          <a:p>
            <a:r>
              <a:rPr lang="en-US" sz="1400" dirty="0"/>
              <a:t> </a:t>
            </a:r>
          </a:p>
          <a:p>
            <a:r>
              <a:rPr lang="en-US" sz="1400" dirty="0"/>
              <a:t>6</a:t>
            </a:r>
            <a:r>
              <a:rPr lang="en-US" sz="1400" baseline="30000" dirty="0"/>
              <a:t>th</a:t>
            </a:r>
            <a:r>
              <a:rPr lang="en-US" sz="1400" dirty="0"/>
              <a:t>: 1813-1814 Napoleon invades Russia in 1812. 650,000 (1/2 French), loses 370,000 casualties, 200,000 captured, comes back with 27,000 fit men. Everyone else (Austria, Prussia, Russia, the United Kingdom, Portugal, Sweden, Spain and a number of German states) join together to drive Napoleon out of Germany and then invade France. 6 April 1814 Napoleon defeated.</a:t>
            </a:r>
          </a:p>
          <a:p>
            <a:endParaRPr lang="en-US" sz="1400" dirty="0"/>
          </a:p>
        </p:txBody>
      </p:sp>
      <p:cxnSp>
        <p:nvCxnSpPr>
          <p:cNvPr id="4" name="Straight Connector 3"/>
          <p:cNvCxnSpPr/>
          <p:nvPr/>
        </p:nvCxnSpPr>
        <p:spPr>
          <a:xfrm>
            <a:off x="989045" y="746449"/>
            <a:ext cx="7053943" cy="5523721"/>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727788" y="765110"/>
            <a:ext cx="6774024" cy="56916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66678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7322"/>
            <a:ext cx="5018049" cy="6858000"/>
          </a:xfrm>
          <a:prstGeom prst="rect">
            <a:avLst/>
          </a:prstGeom>
        </p:spPr>
      </p:pic>
    </p:spTree>
    <p:extLst>
      <p:ext uri="{BB962C8B-B14F-4D97-AF65-F5344CB8AC3E}">
        <p14:creationId xmlns:p14="http://schemas.microsoft.com/office/powerpoint/2010/main" val="18433583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0"/>
            <a:ext cx="5089358" cy="6858000"/>
          </a:xfrm>
          <a:prstGeom prst="rect">
            <a:avLst/>
          </a:prstGeom>
        </p:spPr>
      </p:pic>
    </p:spTree>
    <p:extLst>
      <p:ext uri="{BB962C8B-B14F-4D97-AF65-F5344CB8AC3E}">
        <p14:creationId xmlns:p14="http://schemas.microsoft.com/office/powerpoint/2010/main" val="1603407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06" y="839755"/>
            <a:ext cx="8535280" cy="5131837"/>
          </a:xfrm>
          <a:prstGeom prst="rect">
            <a:avLst/>
          </a:prstGeom>
          <a:ln>
            <a:solidFill>
              <a:schemeClr val="accent1"/>
            </a:solidFill>
          </a:ln>
        </p:spPr>
      </p:pic>
      <p:sp>
        <p:nvSpPr>
          <p:cNvPr id="5" name="TextBox 4"/>
          <p:cNvSpPr txBox="1"/>
          <p:nvPr/>
        </p:nvSpPr>
        <p:spPr>
          <a:xfrm>
            <a:off x="3894614" y="6344816"/>
            <a:ext cx="5249386" cy="369332"/>
          </a:xfrm>
          <a:prstGeom prst="rect">
            <a:avLst/>
          </a:prstGeom>
          <a:noFill/>
        </p:spPr>
        <p:txBody>
          <a:bodyPr wrap="none" rtlCol="0">
            <a:spAutoFit/>
          </a:bodyPr>
          <a:lstStyle/>
          <a:p>
            <a:r>
              <a:rPr lang="en-US" smtClean="0"/>
              <a:t>1775-1800, Linen </a:t>
            </a:r>
            <a:r>
              <a:rPr lang="en-US" dirty="0" smtClean="0"/>
              <a:t>drawers</a:t>
            </a:r>
            <a:r>
              <a:rPr lang="en-US" smtClean="0"/>
              <a:t>, Victoria and Albert Museum</a:t>
            </a:r>
            <a:endParaRPr lang="en-US"/>
          </a:p>
        </p:txBody>
      </p:sp>
    </p:spTree>
    <p:extLst>
      <p:ext uri="{BB962C8B-B14F-4D97-AF65-F5344CB8AC3E}">
        <p14:creationId xmlns:p14="http://schemas.microsoft.com/office/powerpoint/2010/main" val="3582604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94" r="618" b="14286"/>
          <a:stretch/>
        </p:blipFill>
        <p:spPr>
          <a:xfrm>
            <a:off x="282511" y="373224"/>
            <a:ext cx="8637554" cy="6083560"/>
          </a:xfrm>
          <a:prstGeom prst="rect">
            <a:avLst/>
          </a:prstGeom>
          <a:ln>
            <a:solidFill>
              <a:schemeClr val="accent1"/>
            </a:solidFill>
          </a:ln>
        </p:spPr>
      </p:pic>
    </p:spTree>
    <p:extLst>
      <p:ext uri="{BB962C8B-B14F-4D97-AF65-F5344CB8AC3E}">
        <p14:creationId xmlns:p14="http://schemas.microsoft.com/office/powerpoint/2010/main" val="589121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13542" cy="6858000"/>
          </a:xfrm>
          <a:prstGeom prst="rect">
            <a:avLst/>
          </a:prstGeom>
        </p:spPr>
      </p:pic>
    </p:spTree>
    <p:extLst>
      <p:ext uri="{BB962C8B-B14F-4D97-AF65-F5344CB8AC3E}">
        <p14:creationId xmlns:p14="http://schemas.microsoft.com/office/powerpoint/2010/main" val="7013119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88" y="261257"/>
            <a:ext cx="7755690" cy="6368148"/>
          </a:xfrm>
          <a:prstGeom prst="rect">
            <a:avLst/>
          </a:prstGeom>
          <a:ln>
            <a:solidFill>
              <a:schemeClr val="accent1"/>
            </a:solidFill>
          </a:ln>
        </p:spPr>
      </p:pic>
    </p:spTree>
    <p:extLst>
      <p:ext uri="{BB962C8B-B14F-4D97-AF65-F5344CB8AC3E}">
        <p14:creationId xmlns:p14="http://schemas.microsoft.com/office/powerpoint/2010/main" val="20178472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700" y="0"/>
            <a:ext cx="4284711" cy="6858000"/>
          </a:xfrm>
          <a:prstGeom prst="rect">
            <a:avLst/>
          </a:prstGeom>
          <a:ln>
            <a:solidFill>
              <a:schemeClr val="accent1"/>
            </a:solidFill>
          </a:ln>
        </p:spPr>
      </p:pic>
    </p:spTree>
    <p:extLst>
      <p:ext uri="{BB962C8B-B14F-4D97-AF65-F5344CB8AC3E}">
        <p14:creationId xmlns:p14="http://schemas.microsoft.com/office/powerpoint/2010/main" val="5091573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20004388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100" y="0"/>
            <a:ext cx="3985757" cy="6858000"/>
          </a:xfrm>
          <a:prstGeom prst="rect">
            <a:avLst/>
          </a:prstGeom>
          <a:ln>
            <a:solidFill>
              <a:schemeClr val="accent1"/>
            </a:solidFill>
          </a:ln>
        </p:spPr>
      </p:pic>
      <p:sp>
        <p:nvSpPr>
          <p:cNvPr id="3" name="TextBox 2"/>
          <p:cNvSpPr txBox="1"/>
          <p:nvPr/>
        </p:nvSpPr>
        <p:spPr>
          <a:xfrm>
            <a:off x="6941977" y="2127380"/>
            <a:ext cx="1866122" cy="1200329"/>
          </a:xfrm>
          <a:prstGeom prst="rect">
            <a:avLst/>
          </a:prstGeom>
          <a:noFill/>
        </p:spPr>
        <p:txBody>
          <a:bodyPr wrap="square" rtlCol="0">
            <a:spAutoFit/>
          </a:bodyPr>
          <a:lstStyle/>
          <a:p>
            <a:r>
              <a:rPr lang="en-US" sz="2400" dirty="0" smtClean="0"/>
              <a:t>Walking Dress, Sept. 1809</a:t>
            </a:r>
            <a:endParaRPr lang="en-US" sz="2400" dirty="0"/>
          </a:p>
        </p:txBody>
      </p:sp>
    </p:spTree>
    <p:extLst>
      <p:ext uri="{BB962C8B-B14F-4D97-AF65-F5344CB8AC3E}">
        <p14:creationId xmlns:p14="http://schemas.microsoft.com/office/powerpoint/2010/main" val="15860734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74" y="0"/>
            <a:ext cx="4002424" cy="6858000"/>
          </a:xfrm>
          <a:prstGeom prst="rect">
            <a:avLst/>
          </a:prstGeom>
          <a:ln>
            <a:solidFill>
              <a:schemeClr val="accent1"/>
            </a:solidFill>
          </a:ln>
        </p:spPr>
      </p:pic>
      <p:sp>
        <p:nvSpPr>
          <p:cNvPr id="3" name="TextBox 2"/>
          <p:cNvSpPr txBox="1"/>
          <p:nvPr/>
        </p:nvSpPr>
        <p:spPr>
          <a:xfrm>
            <a:off x="5617030" y="1903445"/>
            <a:ext cx="2836506" cy="1200329"/>
          </a:xfrm>
          <a:prstGeom prst="rect">
            <a:avLst/>
          </a:prstGeom>
          <a:noFill/>
        </p:spPr>
        <p:txBody>
          <a:bodyPr wrap="square" rtlCol="0">
            <a:spAutoFit/>
          </a:bodyPr>
          <a:lstStyle/>
          <a:p>
            <a:r>
              <a:rPr lang="en-US" sz="2400" dirty="0" smtClean="0"/>
              <a:t>Dec. 1817</a:t>
            </a:r>
          </a:p>
          <a:p>
            <a:r>
              <a:rPr lang="en-US" sz="2400" dirty="0" smtClean="0"/>
              <a:t>Mourning for Princess Charlotte</a:t>
            </a:r>
            <a:endParaRPr lang="en-US" sz="2400" dirty="0"/>
          </a:p>
        </p:txBody>
      </p:sp>
    </p:spTree>
    <p:extLst>
      <p:ext uri="{BB962C8B-B14F-4D97-AF65-F5344CB8AC3E}">
        <p14:creationId xmlns:p14="http://schemas.microsoft.com/office/powerpoint/2010/main" val="16365035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400" y="0"/>
            <a:ext cx="4002424" cy="6858000"/>
          </a:xfrm>
          <a:prstGeom prst="rect">
            <a:avLst/>
          </a:prstGeom>
        </p:spPr>
      </p:pic>
    </p:spTree>
    <p:extLst>
      <p:ext uri="{BB962C8B-B14F-4D97-AF65-F5344CB8AC3E}">
        <p14:creationId xmlns:p14="http://schemas.microsoft.com/office/powerpoint/2010/main" val="17907714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30" y="0"/>
            <a:ext cx="3909372" cy="6858000"/>
          </a:xfrm>
          <a:prstGeom prst="rect">
            <a:avLst/>
          </a:prstGeom>
          <a:ln>
            <a:solidFill>
              <a:schemeClr val="accent1"/>
            </a:solidFill>
          </a:ln>
        </p:spPr>
      </p:pic>
      <p:sp>
        <p:nvSpPr>
          <p:cNvPr id="4" name="TextBox 3"/>
          <p:cNvSpPr txBox="1"/>
          <p:nvPr/>
        </p:nvSpPr>
        <p:spPr>
          <a:xfrm>
            <a:off x="4646645" y="653140"/>
            <a:ext cx="3750906" cy="4524315"/>
          </a:xfrm>
          <a:prstGeom prst="rect">
            <a:avLst/>
          </a:prstGeom>
          <a:noFill/>
        </p:spPr>
        <p:txBody>
          <a:bodyPr wrap="square" rtlCol="0">
            <a:spAutoFit/>
          </a:bodyPr>
          <a:lstStyle/>
          <a:p>
            <a:r>
              <a:rPr lang="en-US" sz="2400" dirty="0"/>
              <a:t>To Martha Lloyd, 2 Sept 1814 – </a:t>
            </a:r>
            <a:r>
              <a:rPr lang="en-US" sz="2400" dirty="0" err="1"/>
              <a:t>coloured</a:t>
            </a:r>
            <a:r>
              <a:rPr lang="en-US" sz="2400" dirty="0"/>
              <a:t> petticoats with braces over white </a:t>
            </a:r>
            <a:r>
              <a:rPr lang="en-US" sz="2400" dirty="0" err="1"/>
              <a:t>spencers</a:t>
            </a:r>
            <a:r>
              <a:rPr lang="en-US" sz="2400" dirty="0"/>
              <a:t> and enormous bonnets upon the full stretch are quite entertaining. It seems to me a more marked change that one has lately seen…waists short…bosoms covered</a:t>
            </a:r>
            <a:r>
              <a:rPr lang="en-US" sz="2400" dirty="0" smtClean="0"/>
              <a:t>… petticoats </a:t>
            </a:r>
            <a:r>
              <a:rPr lang="en-US" sz="2400" dirty="0"/>
              <a:t>short &amp; generally, </a:t>
            </a:r>
            <a:r>
              <a:rPr lang="en-US" sz="2400" dirty="0" err="1"/>
              <a:t>tho</a:t>
            </a:r>
            <a:r>
              <a:rPr lang="en-US" sz="2400" dirty="0"/>
              <a:t>’ not always, flounced…</a:t>
            </a:r>
          </a:p>
          <a:p>
            <a:endParaRPr lang="en-US" sz="2400" dirty="0"/>
          </a:p>
        </p:txBody>
      </p:sp>
      <p:sp>
        <p:nvSpPr>
          <p:cNvPr id="5" name="TextBox 4"/>
          <p:cNvSpPr txBox="1"/>
          <p:nvPr/>
        </p:nvSpPr>
        <p:spPr>
          <a:xfrm>
            <a:off x="4516016" y="6382139"/>
            <a:ext cx="3580917" cy="461665"/>
          </a:xfrm>
          <a:prstGeom prst="rect">
            <a:avLst/>
          </a:prstGeom>
          <a:noFill/>
        </p:spPr>
        <p:txBody>
          <a:bodyPr wrap="none" rtlCol="0">
            <a:spAutoFit/>
          </a:bodyPr>
          <a:lstStyle/>
          <a:p>
            <a:r>
              <a:rPr lang="en-US" sz="2400" dirty="0" smtClean="0"/>
              <a:t>August 1814, Walking Dress</a:t>
            </a:r>
            <a:endParaRPr lang="en-US" sz="2400" dirty="0"/>
          </a:p>
        </p:txBody>
      </p:sp>
    </p:spTree>
    <p:extLst>
      <p:ext uri="{BB962C8B-B14F-4D97-AF65-F5344CB8AC3E}">
        <p14:creationId xmlns:p14="http://schemas.microsoft.com/office/powerpoint/2010/main" val="19221906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482600"/>
            <a:ext cx="4826000" cy="5880100"/>
          </a:xfrm>
          <a:prstGeom prst="rect">
            <a:avLst/>
          </a:prstGeom>
        </p:spPr>
      </p:pic>
    </p:spTree>
    <p:extLst>
      <p:ext uri="{BB962C8B-B14F-4D97-AF65-F5344CB8AC3E}">
        <p14:creationId xmlns:p14="http://schemas.microsoft.com/office/powerpoint/2010/main" val="1346488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9144000" cy="4058041"/>
          </a:xfrm>
          <a:prstGeom prst="rect">
            <a:avLst/>
          </a:prstGeom>
        </p:spPr>
      </p:pic>
      <p:sp>
        <p:nvSpPr>
          <p:cNvPr id="4" name="TextBox 3"/>
          <p:cNvSpPr txBox="1"/>
          <p:nvPr/>
        </p:nvSpPr>
        <p:spPr>
          <a:xfrm>
            <a:off x="1250302" y="6307494"/>
            <a:ext cx="8108566" cy="369332"/>
          </a:xfrm>
          <a:prstGeom prst="rect">
            <a:avLst/>
          </a:prstGeom>
          <a:noFill/>
        </p:spPr>
        <p:txBody>
          <a:bodyPr wrap="none" rtlCol="0">
            <a:spAutoFit/>
          </a:bodyPr>
          <a:lstStyle/>
          <a:p>
            <a:r>
              <a:rPr lang="en-US" dirty="0" smtClean="0"/>
              <a:t>William and George Brummell as </a:t>
            </a:r>
            <a:r>
              <a:rPr lang="en-US" dirty="0" err="1" smtClean="0"/>
              <a:t>Montem</a:t>
            </a:r>
            <a:r>
              <a:rPr lang="en-US" dirty="0" smtClean="0"/>
              <a:t> </a:t>
            </a:r>
            <a:r>
              <a:rPr lang="en-US" dirty="0" err="1" smtClean="0"/>
              <a:t>Polemen</a:t>
            </a:r>
            <a:r>
              <a:rPr lang="en-US" dirty="0"/>
              <a:t> </a:t>
            </a:r>
            <a:r>
              <a:rPr lang="en-US" dirty="0" smtClean="0"/>
              <a:t>(from Ian Kelley, </a:t>
            </a:r>
            <a:r>
              <a:rPr lang="en-US" i="1" dirty="0" smtClean="0"/>
              <a:t>Beau Brummell</a:t>
            </a:r>
            <a:r>
              <a:rPr lang="en-US" dirty="0" smtClean="0"/>
              <a:t> )</a:t>
            </a:r>
            <a:endParaRPr lang="en-US" dirty="0"/>
          </a:p>
        </p:txBody>
      </p:sp>
    </p:spTree>
    <p:extLst>
      <p:ext uri="{BB962C8B-B14F-4D97-AF65-F5344CB8AC3E}">
        <p14:creationId xmlns:p14="http://schemas.microsoft.com/office/powerpoint/2010/main" val="2229180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62" y="651587"/>
            <a:ext cx="8379897" cy="3901751"/>
          </a:xfrm>
          <a:prstGeom prst="rect">
            <a:avLst/>
          </a:prstGeom>
        </p:spPr>
      </p:pic>
    </p:spTree>
    <p:extLst>
      <p:ext uri="{BB962C8B-B14F-4D97-AF65-F5344CB8AC3E}">
        <p14:creationId xmlns:p14="http://schemas.microsoft.com/office/powerpoint/2010/main" val="248337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76" y="0"/>
            <a:ext cx="7751924" cy="661620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169" t="11973" r="10839" b="17007"/>
          <a:stretch/>
        </p:blipFill>
        <p:spPr>
          <a:xfrm>
            <a:off x="4417138" y="541176"/>
            <a:ext cx="3875962" cy="6168452"/>
          </a:xfrm>
          <a:prstGeom prst="rect">
            <a:avLst/>
          </a:prstGeom>
        </p:spPr>
      </p:pic>
    </p:spTree>
    <p:extLst>
      <p:ext uri="{BB962C8B-B14F-4D97-AF65-F5344CB8AC3E}">
        <p14:creationId xmlns:p14="http://schemas.microsoft.com/office/powerpoint/2010/main" val="12444430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60" y="0"/>
            <a:ext cx="4088979" cy="6858000"/>
          </a:xfrm>
          <a:prstGeom prst="rect">
            <a:avLst/>
          </a:prstGeom>
          <a:ln>
            <a:solidFill>
              <a:schemeClr val="accent1"/>
            </a:solidFill>
          </a:ln>
        </p:spPr>
      </p:pic>
      <p:sp>
        <p:nvSpPr>
          <p:cNvPr id="3" name="TextBox 2"/>
          <p:cNvSpPr txBox="1"/>
          <p:nvPr/>
        </p:nvSpPr>
        <p:spPr>
          <a:xfrm>
            <a:off x="6158204" y="2034073"/>
            <a:ext cx="2081019" cy="1200329"/>
          </a:xfrm>
          <a:prstGeom prst="rect">
            <a:avLst/>
          </a:prstGeom>
          <a:noFill/>
        </p:spPr>
        <p:txBody>
          <a:bodyPr wrap="none" rtlCol="0">
            <a:spAutoFit/>
          </a:bodyPr>
          <a:lstStyle/>
          <a:p>
            <a:r>
              <a:rPr lang="en-US" sz="2400" dirty="0" smtClean="0"/>
              <a:t>Sept. 1812, </a:t>
            </a:r>
          </a:p>
          <a:p>
            <a:r>
              <a:rPr lang="en-US" sz="2400" dirty="0" smtClean="0"/>
              <a:t>Walking Dress,</a:t>
            </a:r>
          </a:p>
          <a:p>
            <a:r>
              <a:rPr lang="en-US" sz="2400" dirty="0" smtClean="0"/>
              <a:t>Wellington Hat</a:t>
            </a:r>
            <a:endParaRPr lang="en-US" sz="2400" dirty="0"/>
          </a:p>
        </p:txBody>
      </p:sp>
    </p:spTree>
    <p:extLst>
      <p:ext uri="{BB962C8B-B14F-4D97-AF65-F5344CB8AC3E}">
        <p14:creationId xmlns:p14="http://schemas.microsoft.com/office/powerpoint/2010/main" val="14057192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75" y="0"/>
            <a:ext cx="5476121" cy="6858000"/>
          </a:xfrm>
          <a:prstGeom prst="rect">
            <a:avLst/>
          </a:prstGeom>
          <a:ln>
            <a:solidFill>
              <a:schemeClr val="accent1"/>
            </a:solidFill>
          </a:ln>
        </p:spPr>
      </p:pic>
      <p:sp>
        <p:nvSpPr>
          <p:cNvPr id="4" name="TextBox 3"/>
          <p:cNvSpPr txBox="1"/>
          <p:nvPr/>
        </p:nvSpPr>
        <p:spPr>
          <a:xfrm>
            <a:off x="6176865" y="2220684"/>
            <a:ext cx="2743201" cy="1866123"/>
          </a:xfrm>
          <a:prstGeom prst="rect">
            <a:avLst/>
          </a:prstGeom>
          <a:noFill/>
        </p:spPr>
        <p:txBody>
          <a:bodyPr wrap="square" rtlCol="0">
            <a:spAutoFit/>
          </a:bodyPr>
          <a:lstStyle/>
          <a:p>
            <a:r>
              <a:rPr lang="en-US" sz="2800" dirty="0" smtClean="0"/>
              <a:t>Political news, fashion news, and clothing named for battles.</a:t>
            </a:r>
            <a:endParaRPr lang="en-US" sz="2800" dirty="0"/>
          </a:p>
        </p:txBody>
      </p:sp>
    </p:spTree>
    <p:extLst>
      <p:ext uri="{BB962C8B-B14F-4D97-AF65-F5344CB8AC3E}">
        <p14:creationId xmlns:p14="http://schemas.microsoft.com/office/powerpoint/2010/main" val="1392996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0"/>
            <a:ext cx="4020678" cy="6858000"/>
          </a:xfrm>
          <a:prstGeom prst="rect">
            <a:avLst/>
          </a:prstGeom>
          <a:ln>
            <a:solidFill>
              <a:schemeClr val="accent1"/>
            </a:solidFill>
          </a:ln>
        </p:spPr>
      </p:pic>
      <p:sp>
        <p:nvSpPr>
          <p:cNvPr id="3" name="TextBox 2"/>
          <p:cNvSpPr txBox="1"/>
          <p:nvPr/>
        </p:nvSpPr>
        <p:spPr>
          <a:xfrm>
            <a:off x="6662057" y="2388637"/>
            <a:ext cx="1996751" cy="830997"/>
          </a:xfrm>
          <a:prstGeom prst="rect">
            <a:avLst/>
          </a:prstGeom>
          <a:noFill/>
        </p:spPr>
        <p:txBody>
          <a:bodyPr wrap="square" rtlCol="0">
            <a:spAutoFit/>
          </a:bodyPr>
          <a:lstStyle/>
          <a:p>
            <a:r>
              <a:rPr lang="en-US" sz="2400" dirty="0" smtClean="0"/>
              <a:t>Jan. 1812, Carriage Dress</a:t>
            </a:r>
            <a:endParaRPr lang="en-US" sz="2400" dirty="0"/>
          </a:p>
        </p:txBody>
      </p:sp>
    </p:spTree>
    <p:extLst>
      <p:ext uri="{BB962C8B-B14F-4D97-AF65-F5344CB8AC3E}">
        <p14:creationId xmlns:p14="http://schemas.microsoft.com/office/powerpoint/2010/main" val="2127901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19" y="0"/>
            <a:ext cx="4088979" cy="6858000"/>
          </a:xfrm>
          <a:prstGeom prst="rect">
            <a:avLst/>
          </a:prstGeom>
          <a:ln>
            <a:solidFill>
              <a:schemeClr val="accent1"/>
            </a:solidFill>
          </a:ln>
        </p:spPr>
      </p:pic>
      <p:sp>
        <p:nvSpPr>
          <p:cNvPr id="3" name="TextBox 2"/>
          <p:cNvSpPr txBox="1"/>
          <p:nvPr/>
        </p:nvSpPr>
        <p:spPr>
          <a:xfrm>
            <a:off x="5766318" y="2146041"/>
            <a:ext cx="2780523" cy="1200329"/>
          </a:xfrm>
          <a:prstGeom prst="rect">
            <a:avLst/>
          </a:prstGeom>
          <a:noFill/>
        </p:spPr>
        <p:txBody>
          <a:bodyPr wrap="square" rtlCol="0">
            <a:spAutoFit/>
          </a:bodyPr>
          <a:lstStyle/>
          <a:p>
            <a:r>
              <a:rPr lang="en-US" sz="2400" dirty="0" smtClean="0"/>
              <a:t>Nov. 1812</a:t>
            </a:r>
          </a:p>
          <a:p>
            <a:r>
              <a:rPr lang="en-US" sz="2400" dirty="0" smtClean="0"/>
              <a:t>Parisian Opera Dress, Imperial Helmet</a:t>
            </a:r>
            <a:endParaRPr lang="en-US" sz="2400" dirty="0"/>
          </a:p>
        </p:txBody>
      </p:sp>
    </p:spTree>
    <p:extLst>
      <p:ext uri="{BB962C8B-B14F-4D97-AF65-F5344CB8AC3E}">
        <p14:creationId xmlns:p14="http://schemas.microsoft.com/office/powerpoint/2010/main" val="11844215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1" y="0"/>
            <a:ext cx="3864429" cy="6858000"/>
          </a:xfrm>
          <a:prstGeom prst="rect">
            <a:avLst/>
          </a:prstGeom>
          <a:ln>
            <a:solidFill>
              <a:schemeClr val="accent1"/>
            </a:solidFill>
          </a:ln>
        </p:spPr>
      </p:pic>
      <p:sp>
        <p:nvSpPr>
          <p:cNvPr id="3" name="TextBox 2"/>
          <p:cNvSpPr txBox="1"/>
          <p:nvPr/>
        </p:nvSpPr>
        <p:spPr>
          <a:xfrm>
            <a:off x="5803641" y="2459504"/>
            <a:ext cx="2239347" cy="1938992"/>
          </a:xfrm>
          <a:prstGeom prst="rect">
            <a:avLst/>
          </a:prstGeom>
          <a:noFill/>
        </p:spPr>
        <p:txBody>
          <a:bodyPr wrap="square" rtlCol="0">
            <a:spAutoFit/>
          </a:bodyPr>
          <a:lstStyle/>
          <a:p>
            <a:r>
              <a:rPr lang="en-US" sz="2400" dirty="0" smtClean="0"/>
              <a:t>Feb. 1813</a:t>
            </a:r>
          </a:p>
          <a:p>
            <a:r>
              <a:rPr lang="en-US" sz="2400" dirty="0" smtClean="0"/>
              <a:t>Morning Dress</a:t>
            </a:r>
          </a:p>
          <a:p>
            <a:r>
              <a:rPr lang="en-US" sz="2400" dirty="0" smtClean="0"/>
              <a:t>Prussian Hussar Cloak, Moorish Turban</a:t>
            </a:r>
            <a:endParaRPr lang="en-US" sz="2400" dirty="0"/>
          </a:p>
        </p:txBody>
      </p:sp>
    </p:spTree>
    <p:extLst>
      <p:ext uri="{BB962C8B-B14F-4D97-AF65-F5344CB8AC3E}">
        <p14:creationId xmlns:p14="http://schemas.microsoft.com/office/powerpoint/2010/main" val="4983858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48" y="0"/>
            <a:ext cx="3864429" cy="6858000"/>
          </a:xfrm>
          <a:prstGeom prst="rect">
            <a:avLst/>
          </a:prstGeom>
          <a:ln>
            <a:solidFill>
              <a:schemeClr val="accent1"/>
            </a:solidFill>
          </a:ln>
        </p:spPr>
      </p:pic>
      <p:sp>
        <p:nvSpPr>
          <p:cNvPr id="3" name="TextBox 2"/>
          <p:cNvSpPr txBox="1"/>
          <p:nvPr/>
        </p:nvSpPr>
        <p:spPr>
          <a:xfrm>
            <a:off x="5094515" y="2202024"/>
            <a:ext cx="3710696" cy="1938992"/>
          </a:xfrm>
          <a:prstGeom prst="rect">
            <a:avLst/>
          </a:prstGeom>
          <a:noFill/>
        </p:spPr>
        <p:txBody>
          <a:bodyPr wrap="none" rtlCol="0">
            <a:spAutoFit/>
          </a:bodyPr>
          <a:lstStyle/>
          <a:p>
            <a:r>
              <a:rPr lang="en-US" sz="2400" dirty="0" smtClean="0"/>
              <a:t>June 1813, </a:t>
            </a:r>
          </a:p>
          <a:p>
            <a:r>
              <a:rPr lang="en-US" sz="2400" dirty="0" smtClean="0"/>
              <a:t>Evening Ball Dress</a:t>
            </a:r>
          </a:p>
          <a:p>
            <a:r>
              <a:rPr lang="en-US" sz="2400" dirty="0" smtClean="0"/>
              <a:t>Grecian Round Robe,</a:t>
            </a:r>
          </a:p>
          <a:p>
            <a:r>
              <a:rPr lang="en-US" sz="2400" dirty="0" smtClean="0"/>
              <a:t>Beads and Pearls </a:t>
            </a:r>
            <a:r>
              <a:rPr lang="en-US" sz="2400" i="1" dirty="0" err="1" smtClean="0"/>
              <a:t>à</a:t>
            </a:r>
            <a:r>
              <a:rPr lang="en-US" sz="2400" i="1" dirty="0" smtClean="0"/>
              <a:t> la </a:t>
            </a:r>
            <a:r>
              <a:rPr lang="en-US" sz="2400" i="1" dirty="0" err="1" smtClean="0"/>
              <a:t>militaire</a:t>
            </a:r>
            <a:endParaRPr lang="en-US" sz="2400" i="1" dirty="0" smtClean="0"/>
          </a:p>
          <a:p>
            <a:r>
              <a:rPr lang="en-US" sz="2400" dirty="0" smtClean="0"/>
              <a:t>Indian Turban</a:t>
            </a:r>
            <a:endParaRPr lang="en-US" sz="2400" dirty="0"/>
          </a:p>
        </p:txBody>
      </p:sp>
    </p:spTree>
    <p:extLst>
      <p:ext uri="{BB962C8B-B14F-4D97-AF65-F5344CB8AC3E}">
        <p14:creationId xmlns:p14="http://schemas.microsoft.com/office/powerpoint/2010/main" val="4504956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0"/>
            <a:ext cx="4629613" cy="6858000"/>
          </a:xfrm>
          <a:prstGeom prst="rect">
            <a:avLst/>
          </a:prstGeom>
          <a:ln>
            <a:solidFill>
              <a:schemeClr val="accent1"/>
            </a:solidFill>
          </a:ln>
        </p:spPr>
      </p:pic>
      <p:sp>
        <p:nvSpPr>
          <p:cNvPr id="3" name="TextBox 2"/>
          <p:cNvSpPr txBox="1"/>
          <p:nvPr/>
        </p:nvSpPr>
        <p:spPr>
          <a:xfrm>
            <a:off x="7240555" y="3284376"/>
            <a:ext cx="753411" cy="461665"/>
          </a:xfrm>
          <a:prstGeom prst="rect">
            <a:avLst/>
          </a:prstGeom>
          <a:noFill/>
        </p:spPr>
        <p:txBody>
          <a:bodyPr wrap="none" rtlCol="0">
            <a:spAutoFit/>
          </a:bodyPr>
          <a:lstStyle/>
          <a:p>
            <a:r>
              <a:rPr lang="en-US" sz="2400" dirty="0" smtClean="0"/>
              <a:t>1812</a:t>
            </a:r>
          </a:p>
        </p:txBody>
      </p:sp>
    </p:spTree>
    <p:extLst>
      <p:ext uri="{BB962C8B-B14F-4D97-AF65-F5344CB8AC3E}">
        <p14:creationId xmlns:p14="http://schemas.microsoft.com/office/powerpoint/2010/main" val="4668806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90181"/>
          </a:xfrm>
          <a:prstGeom prst="rect">
            <a:avLst/>
          </a:prstGeom>
          <a:ln>
            <a:solidFill>
              <a:schemeClr val="accent1"/>
            </a:solidFill>
          </a:ln>
        </p:spPr>
      </p:pic>
      <p:sp>
        <p:nvSpPr>
          <p:cNvPr id="5" name="TextBox 4"/>
          <p:cNvSpPr txBox="1"/>
          <p:nvPr/>
        </p:nvSpPr>
        <p:spPr>
          <a:xfrm>
            <a:off x="7744407" y="6396335"/>
            <a:ext cx="758349" cy="461665"/>
          </a:xfrm>
          <a:prstGeom prst="rect">
            <a:avLst/>
          </a:prstGeom>
          <a:noFill/>
        </p:spPr>
        <p:txBody>
          <a:bodyPr wrap="none" rtlCol="0">
            <a:spAutoFit/>
          </a:bodyPr>
          <a:lstStyle/>
          <a:p>
            <a:r>
              <a:rPr lang="en-US" sz="2400" dirty="0" smtClean="0"/>
              <a:t>1815</a:t>
            </a:r>
            <a:endParaRPr lang="en-US" sz="2400" dirty="0"/>
          </a:p>
        </p:txBody>
      </p:sp>
    </p:spTree>
    <p:extLst>
      <p:ext uri="{BB962C8B-B14F-4D97-AF65-F5344CB8AC3E}">
        <p14:creationId xmlns:p14="http://schemas.microsoft.com/office/powerpoint/2010/main" val="114720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0"/>
            <a:ext cx="4971609" cy="6858000"/>
          </a:xfrm>
          <a:prstGeom prst="rect">
            <a:avLst/>
          </a:prstGeom>
        </p:spPr>
      </p:pic>
    </p:spTree>
    <p:extLst>
      <p:ext uri="{BB962C8B-B14F-4D97-AF65-F5344CB8AC3E}">
        <p14:creationId xmlns:p14="http://schemas.microsoft.com/office/powerpoint/2010/main" val="4919584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3800819" cy="6858000"/>
          </a:xfrm>
          <a:prstGeom prst="rect">
            <a:avLst/>
          </a:prstGeom>
        </p:spPr>
      </p:pic>
      <p:sp>
        <p:nvSpPr>
          <p:cNvPr id="3" name="TextBox 2"/>
          <p:cNvSpPr txBox="1"/>
          <p:nvPr/>
        </p:nvSpPr>
        <p:spPr>
          <a:xfrm>
            <a:off x="7109927" y="2892490"/>
            <a:ext cx="744756" cy="461665"/>
          </a:xfrm>
          <a:prstGeom prst="rect">
            <a:avLst/>
          </a:prstGeom>
          <a:noFill/>
        </p:spPr>
        <p:txBody>
          <a:bodyPr wrap="none" rtlCol="0">
            <a:spAutoFit/>
          </a:bodyPr>
          <a:lstStyle/>
          <a:p>
            <a:r>
              <a:rPr lang="en-US" sz="2400" dirty="0" smtClean="0"/>
              <a:t>1816</a:t>
            </a:r>
            <a:endParaRPr lang="en-US" sz="2400" dirty="0"/>
          </a:p>
        </p:txBody>
      </p:sp>
    </p:spTree>
    <p:extLst>
      <p:ext uri="{BB962C8B-B14F-4D97-AF65-F5344CB8AC3E}">
        <p14:creationId xmlns:p14="http://schemas.microsoft.com/office/powerpoint/2010/main" val="6073783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02" y="0"/>
            <a:ext cx="5007580" cy="6858000"/>
          </a:xfrm>
          <a:prstGeom prst="rect">
            <a:avLst/>
          </a:prstGeom>
          <a:ln>
            <a:solidFill>
              <a:schemeClr val="accent1"/>
            </a:solidFill>
          </a:ln>
        </p:spPr>
      </p:pic>
      <p:sp>
        <p:nvSpPr>
          <p:cNvPr id="3" name="TextBox 2"/>
          <p:cNvSpPr txBox="1"/>
          <p:nvPr/>
        </p:nvSpPr>
        <p:spPr>
          <a:xfrm>
            <a:off x="5952931" y="2556588"/>
            <a:ext cx="1353897" cy="830997"/>
          </a:xfrm>
          <a:prstGeom prst="rect">
            <a:avLst/>
          </a:prstGeom>
          <a:noFill/>
        </p:spPr>
        <p:txBody>
          <a:bodyPr wrap="none" rtlCol="0">
            <a:spAutoFit/>
          </a:bodyPr>
          <a:lstStyle/>
          <a:p>
            <a:r>
              <a:rPr lang="en-US" sz="2400" dirty="0" smtClean="0"/>
              <a:t>Oct. 1816</a:t>
            </a:r>
          </a:p>
          <a:p>
            <a:r>
              <a:rPr lang="en-US" sz="2400" dirty="0" smtClean="0"/>
              <a:t>Spencer</a:t>
            </a:r>
            <a:endParaRPr lang="en-US" sz="2400" dirty="0"/>
          </a:p>
        </p:txBody>
      </p:sp>
    </p:spTree>
    <p:extLst>
      <p:ext uri="{BB962C8B-B14F-4D97-AF65-F5344CB8AC3E}">
        <p14:creationId xmlns:p14="http://schemas.microsoft.com/office/powerpoint/2010/main" val="1788900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8197" r="987"/>
          <a:stretch/>
        </p:blipFill>
        <p:spPr>
          <a:xfrm>
            <a:off x="623206" y="0"/>
            <a:ext cx="4154067" cy="6858000"/>
          </a:xfrm>
          <a:prstGeom prst="rect">
            <a:avLst/>
          </a:prstGeom>
          <a:ln>
            <a:solidFill>
              <a:schemeClr val="accent1"/>
            </a:solidFill>
          </a:ln>
        </p:spPr>
      </p:pic>
      <p:sp>
        <p:nvSpPr>
          <p:cNvPr id="3" name="TextBox 2"/>
          <p:cNvSpPr txBox="1"/>
          <p:nvPr/>
        </p:nvSpPr>
        <p:spPr>
          <a:xfrm>
            <a:off x="5374432" y="2228671"/>
            <a:ext cx="3265509" cy="1200329"/>
          </a:xfrm>
          <a:prstGeom prst="rect">
            <a:avLst/>
          </a:prstGeom>
          <a:noFill/>
        </p:spPr>
        <p:txBody>
          <a:bodyPr wrap="none" rtlCol="0">
            <a:spAutoFit/>
          </a:bodyPr>
          <a:lstStyle/>
          <a:p>
            <a:r>
              <a:rPr lang="en-US" sz="2400" dirty="0" smtClean="0"/>
              <a:t>April 1817</a:t>
            </a:r>
          </a:p>
          <a:p>
            <a:r>
              <a:rPr lang="en-US" sz="2400" dirty="0" smtClean="0"/>
              <a:t>Walking Dress</a:t>
            </a:r>
          </a:p>
          <a:p>
            <a:r>
              <a:rPr lang="en-US" sz="2400" dirty="0" smtClean="0"/>
              <a:t>Military Collar and Frogs</a:t>
            </a:r>
            <a:endParaRPr lang="en-US" sz="2400" dirty="0"/>
          </a:p>
        </p:txBody>
      </p:sp>
    </p:spTree>
    <p:extLst>
      <p:ext uri="{BB962C8B-B14F-4D97-AF65-F5344CB8AC3E}">
        <p14:creationId xmlns:p14="http://schemas.microsoft.com/office/powerpoint/2010/main" val="516434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12" y="0"/>
            <a:ext cx="3851571" cy="6858000"/>
          </a:xfrm>
          <a:prstGeom prst="rect">
            <a:avLst/>
          </a:prstGeom>
          <a:ln>
            <a:solidFill>
              <a:schemeClr val="accent1"/>
            </a:solidFill>
          </a:ln>
        </p:spPr>
      </p:pic>
      <p:sp>
        <p:nvSpPr>
          <p:cNvPr id="3" name="TextBox 2"/>
          <p:cNvSpPr txBox="1"/>
          <p:nvPr/>
        </p:nvSpPr>
        <p:spPr>
          <a:xfrm>
            <a:off x="5169160" y="2519264"/>
            <a:ext cx="2593910" cy="1569660"/>
          </a:xfrm>
          <a:prstGeom prst="rect">
            <a:avLst/>
          </a:prstGeom>
          <a:noFill/>
        </p:spPr>
        <p:txBody>
          <a:bodyPr wrap="square" rtlCol="0">
            <a:spAutoFit/>
          </a:bodyPr>
          <a:lstStyle/>
          <a:p>
            <a:r>
              <a:rPr lang="en-US" sz="2400" dirty="0" smtClean="0"/>
              <a:t>May 1817</a:t>
            </a:r>
          </a:p>
          <a:p>
            <a:r>
              <a:rPr lang="en-US" sz="2400" dirty="0" smtClean="0"/>
              <a:t>(A headdress style </a:t>
            </a:r>
            <a:r>
              <a:rPr lang="en-US" sz="2400" dirty="0" err="1" smtClean="0"/>
              <a:t>favoured</a:t>
            </a:r>
            <a:r>
              <a:rPr lang="en-US" sz="2400" dirty="0" smtClean="0"/>
              <a:t> by Princess Charlotte)</a:t>
            </a:r>
            <a:endParaRPr lang="en-US" sz="2400" dirty="0"/>
          </a:p>
        </p:txBody>
      </p:sp>
    </p:spTree>
    <p:extLst>
      <p:ext uri="{BB962C8B-B14F-4D97-AF65-F5344CB8AC3E}">
        <p14:creationId xmlns:p14="http://schemas.microsoft.com/office/powerpoint/2010/main" val="17425735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429" y="0"/>
            <a:ext cx="3851571" cy="6858000"/>
          </a:xfrm>
          <a:prstGeom prst="rect">
            <a:avLst/>
          </a:prstGeom>
          <a:ln>
            <a:solidFill>
              <a:schemeClr val="accent1"/>
            </a:solidFill>
          </a:ln>
        </p:spPr>
      </p:pic>
      <p:sp>
        <p:nvSpPr>
          <p:cNvPr id="3" name="TextBox 2"/>
          <p:cNvSpPr txBox="1"/>
          <p:nvPr/>
        </p:nvSpPr>
        <p:spPr>
          <a:xfrm>
            <a:off x="5505061" y="2034073"/>
            <a:ext cx="1915268" cy="830997"/>
          </a:xfrm>
          <a:prstGeom prst="rect">
            <a:avLst/>
          </a:prstGeom>
          <a:noFill/>
        </p:spPr>
        <p:txBody>
          <a:bodyPr wrap="none" rtlCol="0">
            <a:spAutoFit/>
          </a:bodyPr>
          <a:lstStyle/>
          <a:p>
            <a:r>
              <a:rPr lang="en-US" sz="2400" dirty="0" smtClean="0"/>
              <a:t>June 1817,</a:t>
            </a:r>
          </a:p>
          <a:p>
            <a:r>
              <a:rPr lang="en-US" sz="2400" dirty="0" smtClean="0"/>
              <a:t>Evening Dress</a:t>
            </a:r>
            <a:endParaRPr lang="en-US" sz="2400" dirty="0"/>
          </a:p>
        </p:txBody>
      </p:sp>
    </p:spTree>
    <p:extLst>
      <p:ext uri="{BB962C8B-B14F-4D97-AF65-F5344CB8AC3E}">
        <p14:creationId xmlns:p14="http://schemas.microsoft.com/office/powerpoint/2010/main" val="1080720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470" y="0"/>
            <a:ext cx="4002424" cy="6858000"/>
          </a:xfrm>
          <a:prstGeom prst="rect">
            <a:avLst/>
          </a:prstGeom>
          <a:ln>
            <a:solidFill>
              <a:schemeClr val="accent1"/>
            </a:solidFill>
          </a:ln>
        </p:spPr>
      </p:pic>
      <p:sp>
        <p:nvSpPr>
          <p:cNvPr id="3" name="TextBox 2"/>
          <p:cNvSpPr txBox="1"/>
          <p:nvPr/>
        </p:nvSpPr>
        <p:spPr>
          <a:xfrm>
            <a:off x="5878286" y="1530220"/>
            <a:ext cx="2065437" cy="830997"/>
          </a:xfrm>
          <a:prstGeom prst="rect">
            <a:avLst/>
          </a:prstGeom>
          <a:noFill/>
        </p:spPr>
        <p:txBody>
          <a:bodyPr wrap="none" rtlCol="0">
            <a:spAutoFit/>
          </a:bodyPr>
          <a:lstStyle/>
          <a:p>
            <a:r>
              <a:rPr lang="en-US" sz="2400" dirty="0" smtClean="0"/>
              <a:t>Sept. 1817</a:t>
            </a:r>
          </a:p>
          <a:p>
            <a:r>
              <a:rPr lang="en-US" sz="2400" dirty="0" err="1" smtClean="0"/>
              <a:t>Glengary</a:t>
            </a:r>
            <a:r>
              <a:rPr lang="en-US" sz="2400" dirty="0" smtClean="0"/>
              <a:t> Habit</a:t>
            </a:r>
            <a:endParaRPr lang="en-US" sz="2400" dirty="0"/>
          </a:p>
        </p:txBody>
      </p:sp>
    </p:spTree>
    <p:extLst>
      <p:ext uri="{BB962C8B-B14F-4D97-AF65-F5344CB8AC3E}">
        <p14:creationId xmlns:p14="http://schemas.microsoft.com/office/powerpoint/2010/main" val="15932494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567" y="0"/>
            <a:ext cx="4002424" cy="6858000"/>
          </a:xfrm>
          <a:prstGeom prst="rect">
            <a:avLst/>
          </a:prstGeom>
          <a:ln>
            <a:solidFill>
              <a:schemeClr val="accent1"/>
            </a:solidFill>
          </a:ln>
        </p:spPr>
      </p:pic>
      <p:sp>
        <p:nvSpPr>
          <p:cNvPr id="3" name="TextBox 2"/>
          <p:cNvSpPr txBox="1"/>
          <p:nvPr/>
        </p:nvSpPr>
        <p:spPr>
          <a:xfrm>
            <a:off x="5523722" y="1959429"/>
            <a:ext cx="2400209" cy="1200329"/>
          </a:xfrm>
          <a:prstGeom prst="rect">
            <a:avLst/>
          </a:prstGeom>
          <a:noFill/>
        </p:spPr>
        <p:txBody>
          <a:bodyPr wrap="none" rtlCol="0">
            <a:spAutoFit/>
          </a:bodyPr>
          <a:lstStyle/>
          <a:p>
            <a:r>
              <a:rPr lang="en-US" sz="2400" dirty="0" smtClean="0"/>
              <a:t>Oct. 1817</a:t>
            </a:r>
          </a:p>
          <a:p>
            <a:r>
              <a:rPr lang="en-US" sz="2400" dirty="0" smtClean="0"/>
              <a:t>Promenade Dress</a:t>
            </a:r>
          </a:p>
          <a:p>
            <a:r>
              <a:rPr lang="en-US" sz="2400" dirty="0" smtClean="0"/>
              <a:t>Charlotte Spencer</a:t>
            </a:r>
            <a:endParaRPr lang="en-US" sz="2400" dirty="0"/>
          </a:p>
        </p:txBody>
      </p:sp>
    </p:spTree>
    <p:extLst>
      <p:ext uri="{BB962C8B-B14F-4D97-AF65-F5344CB8AC3E}">
        <p14:creationId xmlns:p14="http://schemas.microsoft.com/office/powerpoint/2010/main" val="12981424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62" y="0"/>
            <a:ext cx="4002424" cy="6858000"/>
          </a:xfrm>
          <a:prstGeom prst="rect">
            <a:avLst/>
          </a:prstGeom>
          <a:ln>
            <a:solidFill>
              <a:schemeClr val="accent1"/>
            </a:solidFill>
          </a:ln>
        </p:spPr>
      </p:pic>
      <p:sp>
        <p:nvSpPr>
          <p:cNvPr id="3" name="TextBox 2"/>
          <p:cNvSpPr txBox="1"/>
          <p:nvPr/>
        </p:nvSpPr>
        <p:spPr>
          <a:xfrm>
            <a:off x="5654351" y="2631233"/>
            <a:ext cx="3111814" cy="1200329"/>
          </a:xfrm>
          <a:prstGeom prst="rect">
            <a:avLst/>
          </a:prstGeom>
          <a:noFill/>
        </p:spPr>
        <p:txBody>
          <a:bodyPr wrap="none" rtlCol="0">
            <a:spAutoFit/>
          </a:bodyPr>
          <a:lstStyle/>
          <a:p>
            <a:r>
              <a:rPr lang="en-US" sz="2400" dirty="0" smtClean="0"/>
              <a:t>Sept. 1817</a:t>
            </a:r>
          </a:p>
          <a:p>
            <a:r>
              <a:rPr lang="en-US" sz="2400" dirty="0" smtClean="0"/>
              <a:t>Brighton Walking Dress</a:t>
            </a:r>
          </a:p>
          <a:p>
            <a:r>
              <a:rPr lang="en-US" sz="2400" dirty="0" smtClean="0"/>
              <a:t>French Bonnet</a:t>
            </a:r>
            <a:endParaRPr lang="en-US" sz="2400" dirty="0"/>
          </a:p>
        </p:txBody>
      </p:sp>
    </p:spTree>
    <p:extLst>
      <p:ext uri="{BB962C8B-B14F-4D97-AF65-F5344CB8AC3E}">
        <p14:creationId xmlns:p14="http://schemas.microsoft.com/office/powerpoint/2010/main" val="7699621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4351" y="2631233"/>
            <a:ext cx="3339825" cy="3046988"/>
          </a:xfrm>
          <a:prstGeom prst="rect">
            <a:avLst/>
          </a:prstGeom>
          <a:noFill/>
        </p:spPr>
        <p:txBody>
          <a:bodyPr wrap="none" rtlCol="0">
            <a:spAutoFit/>
          </a:bodyPr>
          <a:lstStyle/>
          <a:p>
            <a:pPr algn="ctr"/>
            <a:r>
              <a:rPr lang="en-US" sz="2400" dirty="0" smtClean="0"/>
              <a:t>Questions?</a:t>
            </a:r>
          </a:p>
          <a:p>
            <a:pPr algn="ctr"/>
            <a:endParaRPr lang="en-US" sz="2400" dirty="0"/>
          </a:p>
          <a:p>
            <a:pPr algn="ctr"/>
            <a:endParaRPr lang="en-US" sz="2400" dirty="0" smtClean="0"/>
          </a:p>
          <a:p>
            <a:pPr algn="ctr"/>
            <a:endParaRPr lang="en-US" sz="2400" dirty="0"/>
          </a:p>
          <a:p>
            <a:pPr algn="ctr"/>
            <a:endParaRPr lang="en-US" sz="2400" dirty="0" smtClean="0"/>
          </a:p>
          <a:p>
            <a:pPr algn="ctr"/>
            <a:endParaRPr lang="en-US" sz="2400" dirty="0"/>
          </a:p>
          <a:p>
            <a:pPr algn="ctr"/>
            <a:r>
              <a:rPr lang="en-US" sz="2400" dirty="0" err="1"/>
              <a:t>hope.greenberg@uvm.edu</a:t>
            </a:r>
            <a:endParaRPr lang="en-US" sz="2400" dirty="0"/>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49" y="0"/>
            <a:ext cx="4138997" cy="6858000"/>
          </a:xfrm>
          <a:prstGeom prst="rect">
            <a:avLst/>
          </a:prstGeom>
        </p:spPr>
      </p:pic>
    </p:spTree>
    <p:extLst>
      <p:ext uri="{BB962C8B-B14F-4D97-AF65-F5344CB8AC3E}">
        <p14:creationId xmlns:p14="http://schemas.microsoft.com/office/powerpoint/2010/main" val="1997275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660" y="0"/>
            <a:ext cx="5006340" cy="6858000"/>
          </a:xfrm>
          <a:prstGeom prst="rect">
            <a:avLst/>
          </a:prstGeom>
        </p:spPr>
      </p:pic>
      <p:sp>
        <p:nvSpPr>
          <p:cNvPr id="3" name="TextBox 2"/>
          <p:cNvSpPr txBox="1"/>
          <p:nvPr/>
        </p:nvSpPr>
        <p:spPr>
          <a:xfrm>
            <a:off x="261257" y="2593910"/>
            <a:ext cx="3265714" cy="1200329"/>
          </a:xfrm>
          <a:prstGeom prst="rect">
            <a:avLst/>
          </a:prstGeom>
          <a:noFill/>
        </p:spPr>
        <p:txBody>
          <a:bodyPr wrap="square" rtlCol="0">
            <a:spAutoFit/>
          </a:bodyPr>
          <a:lstStyle/>
          <a:p>
            <a:r>
              <a:rPr lang="en-US" sz="2400" dirty="0" smtClean="0"/>
              <a:t>Henry William Paget, </a:t>
            </a:r>
            <a:r>
              <a:rPr lang="en-US" sz="2400" dirty="0" err="1" smtClean="0"/>
              <a:t>Marquess</a:t>
            </a:r>
            <a:r>
              <a:rPr lang="en-US" sz="2400" dirty="0" smtClean="0"/>
              <a:t> of </a:t>
            </a:r>
            <a:r>
              <a:rPr lang="en-US" sz="2400" dirty="0" err="1" smtClean="0"/>
              <a:t>Anglesy</a:t>
            </a:r>
            <a:r>
              <a:rPr lang="en-US" sz="2400" dirty="0"/>
              <a:t> </a:t>
            </a:r>
            <a:endParaRPr lang="en-US" sz="2400" dirty="0" smtClean="0"/>
          </a:p>
          <a:p>
            <a:r>
              <a:rPr lang="en-US" sz="2400" dirty="0" smtClean="0"/>
              <a:t>(by </a:t>
            </a:r>
            <a:r>
              <a:rPr lang="en-US" sz="2400" dirty="0" err="1" smtClean="0"/>
              <a:t>Edridge</a:t>
            </a:r>
            <a:r>
              <a:rPr lang="en-US" sz="2400" dirty="0" smtClean="0"/>
              <a:t>)</a:t>
            </a:r>
            <a:endParaRPr lang="en-US" sz="2400" dirty="0"/>
          </a:p>
        </p:txBody>
      </p:sp>
    </p:spTree>
    <p:extLst>
      <p:ext uri="{BB962C8B-B14F-4D97-AF65-F5344CB8AC3E}">
        <p14:creationId xmlns:p14="http://schemas.microsoft.com/office/powerpoint/2010/main" val="6496338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14931</TotalTime>
  <Words>1799</Words>
  <Application>Microsoft Macintosh PowerPoint</Application>
  <PresentationFormat>On-screen Show (4:3)</PresentationFormat>
  <Paragraphs>222</Paragraphs>
  <Slides>88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Calibri</vt:lpstr>
      <vt:lpstr>Goudy Old Style</vt:lpstr>
      <vt:lpstr>Impact</vt:lpstr>
      <vt:lpstr>Mangal</vt:lpstr>
      <vt:lpstr>Rockwell</vt:lpstr>
      <vt:lpstr>Times New Roman</vt:lpstr>
      <vt:lpstr>Inkwell</vt:lpstr>
      <vt:lpstr>Jane Austen:  War and Fashion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Hope Greenberg</cp:lastModifiedBy>
  <cp:revision>319</cp:revision>
  <dcterms:created xsi:type="dcterms:W3CDTF">2015-09-14T17:45:48Z</dcterms:created>
  <dcterms:modified xsi:type="dcterms:W3CDTF">2019-05-13T00:36:46Z</dcterms:modified>
</cp:coreProperties>
</file>