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126"/>
  </p:notesMasterIdLst>
  <p:sldIdLst>
    <p:sldId id="256" r:id="rId2"/>
    <p:sldId id="418" r:id="rId3"/>
    <p:sldId id="433" r:id="rId4"/>
    <p:sldId id="446" r:id="rId5"/>
    <p:sldId id="435" r:id="rId6"/>
    <p:sldId id="437" r:id="rId7"/>
    <p:sldId id="441" r:id="rId8"/>
    <p:sldId id="442" r:id="rId9"/>
    <p:sldId id="443" r:id="rId10"/>
    <p:sldId id="444" r:id="rId11"/>
    <p:sldId id="440" r:id="rId12"/>
    <p:sldId id="439" r:id="rId13"/>
    <p:sldId id="445" r:id="rId14"/>
    <p:sldId id="357" r:id="rId15"/>
    <p:sldId id="360" r:id="rId16"/>
    <p:sldId id="358" r:id="rId17"/>
    <p:sldId id="359" r:id="rId18"/>
    <p:sldId id="364" r:id="rId19"/>
    <p:sldId id="431" r:id="rId20"/>
    <p:sldId id="370" r:id="rId21"/>
    <p:sldId id="361" r:id="rId22"/>
    <p:sldId id="363" r:id="rId23"/>
    <p:sldId id="362" r:id="rId24"/>
    <p:sldId id="365" r:id="rId25"/>
    <p:sldId id="366" r:id="rId26"/>
    <p:sldId id="434" r:id="rId27"/>
    <p:sldId id="367" r:id="rId28"/>
    <p:sldId id="368" r:id="rId29"/>
    <p:sldId id="369" r:id="rId30"/>
    <p:sldId id="371" r:id="rId31"/>
    <p:sldId id="403" r:id="rId32"/>
    <p:sldId id="372" r:id="rId33"/>
    <p:sldId id="409" r:id="rId34"/>
    <p:sldId id="373" r:id="rId35"/>
    <p:sldId id="429" r:id="rId36"/>
    <p:sldId id="374" r:id="rId37"/>
    <p:sldId id="410" r:id="rId38"/>
    <p:sldId id="377" r:id="rId39"/>
    <p:sldId id="376" r:id="rId40"/>
    <p:sldId id="404" r:id="rId41"/>
    <p:sldId id="378" r:id="rId42"/>
    <p:sldId id="411" r:id="rId43"/>
    <p:sldId id="379" r:id="rId44"/>
    <p:sldId id="380" r:id="rId45"/>
    <p:sldId id="381" r:id="rId46"/>
    <p:sldId id="382" r:id="rId47"/>
    <p:sldId id="383" r:id="rId48"/>
    <p:sldId id="384" r:id="rId49"/>
    <p:sldId id="385" r:id="rId50"/>
    <p:sldId id="386" r:id="rId51"/>
    <p:sldId id="387" r:id="rId52"/>
    <p:sldId id="388" r:id="rId53"/>
    <p:sldId id="389" r:id="rId54"/>
    <p:sldId id="391" r:id="rId55"/>
    <p:sldId id="390" r:id="rId56"/>
    <p:sldId id="392" r:id="rId57"/>
    <p:sldId id="393" r:id="rId58"/>
    <p:sldId id="394" r:id="rId59"/>
    <p:sldId id="395" r:id="rId60"/>
    <p:sldId id="414" r:id="rId61"/>
    <p:sldId id="396" r:id="rId62"/>
    <p:sldId id="397" r:id="rId63"/>
    <p:sldId id="398" r:id="rId64"/>
    <p:sldId id="399" r:id="rId65"/>
    <p:sldId id="438" r:id="rId66"/>
    <p:sldId id="400" r:id="rId67"/>
    <p:sldId id="416" r:id="rId68"/>
    <p:sldId id="415" r:id="rId69"/>
    <p:sldId id="401" r:id="rId70"/>
    <p:sldId id="405" r:id="rId71"/>
    <p:sldId id="303" r:id="rId72"/>
    <p:sldId id="448" r:id="rId73"/>
    <p:sldId id="257" r:id="rId74"/>
    <p:sldId id="447" r:id="rId75"/>
    <p:sldId id="258" r:id="rId76"/>
    <p:sldId id="261" r:id="rId77"/>
    <p:sldId id="348" r:id="rId78"/>
    <p:sldId id="260" r:id="rId79"/>
    <p:sldId id="262" r:id="rId80"/>
    <p:sldId id="349" r:id="rId81"/>
    <p:sldId id="265" r:id="rId82"/>
    <p:sldId id="351" r:id="rId83"/>
    <p:sldId id="264" r:id="rId84"/>
    <p:sldId id="266" r:id="rId85"/>
    <p:sldId id="263" r:id="rId86"/>
    <p:sldId id="288" r:id="rId87"/>
    <p:sldId id="424" r:id="rId88"/>
    <p:sldId id="289" r:id="rId89"/>
    <p:sldId id="295" r:id="rId90"/>
    <p:sldId id="451" r:id="rId91"/>
    <p:sldId id="449" r:id="rId92"/>
    <p:sldId id="425" r:id="rId93"/>
    <p:sldId id="423" r:id="rId94"/>
    <p:sldId id="450" r:id="rId95"/>
    <p:sldId id="427" r:id="rId96"/>
    <p:sldId id="286" r:id="rId97"/>
    <p:sldId id="287" r:id="rId98"/>
    <p:sldId id="267" r:id="rId99"/>
    <p:sldId id="430" r:id="rId100"/>
    <p:sldId id="352" r:id="rId101"/>
    <p:sldId id="417" r:id="rId102"/>
    <p:sldId id="413" r:id="rId103"/>
    <p:sldId id="412" r:id="rId104"/>
    <p:sldId id="269" r:id="rId105"/>
    <p:sldId id="402" r:id="rId106"/>
    <p:sldId id="270" r:id="rId107"/>
    <p:sldId id="297" r:id="rId108"/>
    <p:sldId id="452" r:id="rId109"/>
    <p:sldId id="428" r:id="rId110"/>
    <p:sldId id="271" r:id="rId111"/>
    <p:sldId id="298" r:id="rId112"/>
    <p:sldId id="299" r:id="rId113"/>
    <p:sldId id="419" r:id="rId114"/>
    <p:sldId id="353" r:id="rId115"/>
    <p:sldId id="355" r:id="rId116"/>
    <p:sldId id="274" r:id="rId117"/>
    <p:sldId id="300" r:id="rId118"/>
    <p:sldId id="301" r:id="rId119"/>
    <p:sldId id="356" r:id="rId120"/>
    <p:sldId id="432" r:id="rId121"/>
    <p:sldId id="454" r:id="rId122"/>
    <p:sldId id="421" r:id="rId123"/>
    <p:sldId id="420" r:id="rId124"/>
    <p:sldId id="453" r:id="rId1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6" d="100"/>
          <a:sy n="96" d="100"/>
        </p:scale>
        <p:origin x="-728" y="-208"/>
      </p:cViewPr>
      <p:guideLst>
        <p:guide orient="horz" pos="2160"/>
        <p:guide pos="4988"/>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notesMaster" Target="notesMasters/notesMaster1.xml"/><Relationship Id="rId127" Type="http://schemas.openxmlformats.org/officeDocument/2006/relationships/printerSettings" Target="printerSettings/printerSettings1.bin"/><Relationship Id="rId128" Type="http://schemas.openxmlformats.org/officeDocument/2006/relationships/presProps" Target="presProps.xml"/><Relationship Id="rId12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theme" Target="theme/theme1.xml"/><Relationship Id="rId13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0627BA-A1C8-124E-A9C4-A812788A375C}" type="datetimeFigureOut">
              <a:rPr lang="en-US" smtClean="0"/>
              <a:t>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CE9401-6419-7A47-A111-9825583A977A}" type="slidenum">
              <a:rPr lang="en-US" smtClean="0"/>
              <a:t>‹#›</a:t>
            </a:fld>
            <a:endParaRPr lang="en-US"/>
          </a:p>
        </p:txBody>
      </p:sp>
    </p:spTree>
    <p:extLst>
      <p:ext uri="{BB962C8B-B14F-4D97-AF65-F5344CB8AC3E}">
        <p14:creationId xmlns:p14="http://schemas.microsoft.com/office/powerpoint/2010/main" val="3488259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number of questions we can consider when looking at clothing in Jane Austen’s time.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a:t>
            </a:fld>
            <a:endParaRPr lang="en-US"/>
          </a:p>
        </p:txBody>
      </p:sp>
    </p:spTree>
    <p:extLst>
      <p:ext uri="{BB962C8B-B14F-4D97-AF65-F5344CB8AC3E}">
        <p14:creationId xmlns:p14="http://schemas.microsoft.com/office/powerpoint/2010/main" val="1774829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Sir William </a:t>
            </a:r>
            <a:r>
              <a:rPr lang="en-US" dirty="0" err="1" smtClean="0"/>
              <a:t>Harbord</a:t>
            </a:r>
            <a:r>
              <a:rPr lang="en-US" dirty="0" smtClean="0"/>
              <a:t>, 1810 by </a:t>
            </a:r>
            <a:r>
              <a:rPr lang="en-US" dirty="0" err="1" smtClean="0"/>
              <a:t>Edridge</a:t>
            </a:r>
            <a:r>
              <a:rPr lang="en-US" dirty="0" smtClean="0"/>
              <a:t>, Captain </a:t>
            </a:r>
            <a:r>
              <a:rPr lang="en-US" dirty="0" err="1" smtClean="0"/>
              <a:t>Hoste</a:t>
            </a:r>
            <a:r>
              <a:rPr lang="en-US" dirty="0" smtClean="0"/>
              <a:t> 1811</a:t>
            </a:r>
            <a:r>
              <a:rPr lang="en-US" baseline="0" dirty="0" smtClean="0"/>
              <a:t> by </a:t>
            </a:r>
            <a:r>
              <a:rPr lang="en-US" dirty="0" err="1" smtClean="0"/>
              <a:t>Edridge</a:t>
            </a:r>
            <a:endParaRPr lang="en-US" dirty="0" smtClean="0"/>
          </a:p>
          <a:p>
            <a:r>
              <a:rPr lang="en-US" dirty="0" smtClean="0"/>
              <a:t>The other major influence on men’s fashion:</a:t>
            </a:r>
            <a:r>
              <a:rPr lang="en-US" baseline="0" dirty="0" smtClean="0"/>
              <a:t> military pantaloons and navy trousers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18</a:t>
            </a:fld>
            <a:endParaRPr lang="en-US"/>
          </a:p>
        </p:txBody>
      </p:sp>
    </p:spTree>
    <p:extLst>
      <p:ext uri="{BB962C8B-B14F-4D97-AF65-F5344CB8AC3E}">
        <p14:creationId xmlns:p14="http://schemas.microsoft.com/office/powerpoint/2010/main" val="1221694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George Bryan “Beau” Brummell who almost singlehandedly changed fashion: see next slide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19</a:t>
            </a:fld>
            <a:endParaRPr lang="en-US"/>
          </a:p>
        </p:txBody>
      </p:sp>
    </p:spTree>
    <p:extLst>
      <p:ext uri="{BB962C8B-B14F-4D97-AF65-F5344CB8AC3E}">
        <p14:creationId xmlns:p14="http://schemas.microsoft.com/office/powerpoint/2010/main" val="3429245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1805 Dighton caricature – blue</a:t>
            </a:r>
            <a:r>
              <a:rPr lang="en-US" baseline="0" dirty="0" smtClean="0"/>
              <a:t> superfine, pantaloons,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20</a:t>
            </a:fld>
            <a:endParaRPr lang="en-US"/>
          </a:p>
        </p:txBody>
      </p:sp>
    </p:spTree>
    <p:extLst>
      <p:ext uri="{BB962C8B-B14F-4D97-AF65-F5344CB8AC3E}">
        <p14:creationId xmlns:p14="http://schemas.microsoft.com/office/powerpoint/2010/main" val="3429245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1809 – cutaway, swallow-tail, classical</a:t>
            </a:r>
            <a:r>
              <a:rPr lang="en-US" baseline="0" dirty="0" smtClean="0"/>
              <a:t> statues – the nude male vs. the draped female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21</a:t>
            </a:fld>
            <a:endParaRPr lang="en-US"/>
          </a:p>
        </p:txBody>
      </p:sp>
    </p:spTree>
    <p:extLst>
      <p:ext uri="{BB962C8B-B14F-4D97-AF65-F5344CB8AC3E}">
        <p14:creationId xmlns:p14="http://schemas.microsoft.com/office/powerpoint/2010/main" val="4227503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1807, 1810, subtle differences in cut of breeches and coat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22</a:t>
            </a:fld>
            <a:endParaRPr lang="en-US"/>
          </a:p>
        </p:txBody>
      </p:sp>
    </p:spTree>
    <p:extLst>
      <p:ext uri="{BB962C8B-B14F-4D97-AF65-F5344CB8AC3E}">
        <p14:creationId xmlns:p14="http://schemas.microsoft.com/office/powerpoint/2010/main" val="2696830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1807</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23</a:t>
            </a:fld>
            <a:endParaRPr lang="en-US"/>
          </a:p>
        </p:txBody>
      </p:sp>
    </p:spTree>
    <p:extLst>
      <p:ext uri="{BB962C8B-B14F-4D97-AF65-F5344CB8AC3E}">
        <p14:creationId xmlns:p14="http://schemas.microsoft.com/office/powerpoint/2010/main" val="850214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Rolinda</a:t>
            </a:r>
            <a:r>
              <a:rPr lang="en-US" dirty="0" smtClean="0"/>
              <a:t> </a:t>
            </a:r>
            <a:r>
              <a:rPr lang="en-US" dirty="0" err="1" smtClean="0"/>
              <a:t>Sharples</a:t>
            </a:r>
            <a:r>
              <a:rPr lang="en-US" dirty="0" smtClean="0"/>
              <a:t>, “Cloakroom at Clifton Assembly” 1817</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24</a:t>
            </a:fld>
            <a:endParaRPr lang="en-US"/>
          </a:p>
        </p:txBody>
      </p:sp>
    </p:spTree>
    <p:extLst>
      <p:ext uri="{BB962C8B-B14F-4D97-AF65-F5344CB8AC3E}">
        <p14:creationId xmlns:p14="http://schemas.microsoft.com/office/powerpoint/2010/main" val="3802477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1796 or so, after Pitt’s </a:t>
            </a:r>
            <a:r>
              <a:rPr lang="en-US" dirty="0" err="1" smtClean="0"/>
              <a:t>hairpowder</a:t>
            </a:r>
            <a:r>
              <a:rPr lang="en-US" dirty="0" smtClean="0"/>
              <a:t> tax of 1795</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25</a:t>
            </a:fld>
            <a:endParaRPr lang="en-US"/>
          </a:p>
        </p:txBody>
      </p:sp>
    </p:spTree>
    <p:extLst>
      <p:ext uri="{BB962C8B-B14F-4D97-AF65-F5344CB8AC3E}">
        <p14:creationId xmlns:p14="http://schemas.microsoft.com/office/powerpoint/2010/main" val="3986764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Titus, Brutus, Caesar, the romantics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26</a:t>
            </a:fld>
            <a:endParaRPr lang="en-US"/>
          </a:p>
        </p:txBody>
      </p:sp>
    </p:spTree>
    <p:extLst>
      <p:ext uri="{BB962C8B-B14F-4D97-AF65-F5344CB8AC3E}">
        <p14:creationId xmlns:p14="http://schemas.microsoft.com/office/powerpoint/2010/main" val="3986764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1818 – Brummell would not have approved</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27</a:t>
            </a:fld>
            <a:endParaRPr lang="en-US"/>
          </a:p>
        </p:txBody>
      </p:sp>
    </p:spTree>
    <p:extLst>
      <p:ext uri="{BB962C8B-B14F-4D97-AF65-F5344CB8AC3E}">
        <p14:creationId xmlns:p14="http://schemas.microsoft.com/office/powerpoint/2010/main" val="3656390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1804: Promenade in Kensington Gardens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a:t>
            </a:fld>
            <a:endParaRPr lang="en-US"/>
          </a:p>
        </p:txBody>
      </p:sp>
    </p:spTree>
    <p:extLst>
      <p:ext uri="{BB962C8B-B14F-4D97-AF65-F5344CB8AC3E}">
        <p14:creationId xmlns:p14="http://schemas.microsoft.com/office/powerpoint/2010/main" val="2294509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1818 Cruickshank</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29</a:t>
            </a:fld>
            <a:endParaRPr lang="en-US"/>
          </a:p>
        </p:txBody>
      </p:sp>
    </p:spTree>
    <p:extLst>
      <p:ext uri="{BB962C8B-B14F-4D97-AF65-F5344CB8AC3E}">
        <p14:creationId xmlns:p14="http://schemas.microsoft.com/office/powerpoint/2010/main" val="2188883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 shillings for Emma = about $95 in 2011 so 3s</a:t>
            </a:r>
            <a:r>
              <a:rPr lang="en-US" baseline="0" dirty="0" smtClean="0"/>
              <a:t> 6d is about $14/yd.</a:t>
            </a:r>
            <a:endParaRPr lang="en-US" dirty="0" smtClean="0"/>
          </a:p>
          <a:p>
            <a:r>
              <a:rPr lang="en-US" dirty="0" smtClean="0"/>
              <a:t>20 shillings in a pound, 12 pence in a shilling</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Dr. Eric Nye - http://</a:t>
            </a:r>
            <a:r>
              <a:rPr lang="en-US" dirty="0" err="1" smtClean="0"/>
              <a:t>uwacadweb.uwyo.edu</a:t>
            </a:r>
            <a:r>
              <a:rPr lang="en-US" dirty="0" smtClean="0"/>
              <a:t>/</a:t>
            </a:r>
            <a:r>
              <a:rPr lang="en-US" dirty="0" err="1" smtClean="0"/>
              <a:t>numimage</a:t>
            </a:r>
            <a:r>
              <a:rPr lang="en-US" dirty="0" smtClean="0"/>
              <a:t>/currency%20conversion.htm “</a:t>
            </a:r>
            <a:r>
              <a:rPr lang="en-US" sz="1200" b="1" kern="1200" dirty="0" smtClean="0">
                <a:solidFill>
                  <a:schemeClr val="tx1"/>
                </a:solidFill>
                <a:effectLst/>
                <a:latin typeface="+mn-lt"/>
                <a:ea typeface="+mn-ea"/>
                <a:cs typeface="+mn-cs"/>
              </a:rPr>
              <a:t>A Method for Determining Historical Monetary Values</a:t>
            </a:r>
            <a:r>
              <a:rPr lang="en-US" sz="1200" b="0" kern="1200" dirty="0" smtClean="0">
                <a:solidFill>
                  <a:schemeClr val="tx1"/>
                </a:solidFill>
                <a:effectLst/>
                <a:latin typeface="+mn-lt"/>
                <a:ea typeface="+mn-ea"/>
                <a:cs typeface="+mn-cs"/>
              </a:rPr>
              <a:t>”</a:t>
            </a:r>
            <a:endParaRPr lang="en-US" b="1"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33</a:t>
            </a:fld>
            <a:endParaRPr lang="en-US"/>
          </a:p>
        </p:txBody>
      </p:sp>
    </p:spTree>
    <p:extLst>
      <p:ext uri="{BB962C8B-B14F-4D97-AF65-F5344CB8AC3E}">
        <p14:creationId xmlns:p14="http://schemas.microsoft.com/office/powerpoint/2010/main" val="4097908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Corset and stockings, two layers of linen,</a:t>
            </a:r>
            <a:r>
              <a:rPr lang="en-US" baseline="0" dirty="0" smtClean="0"/>
              <a:t> channels of baleen or cord, single spiral laced, busk (more later)</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36</a:t>
            </a:fld>
            <a:endParaRPr lang="en-US"/>
          </a:p>
        </p:txBody>
      </p:sp>
    </p:spTree>
    <p:extLst>
      <p:ext uri="{BB962C8B-B14F-4D97-AF65-F5344CB8AC3E}">
        <p14:creationId xmlns:p14="http://schemas.microsoft.com/office/powerpoint/2010/main" val="2876271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Thursday Sept 16: What a good for nothing fellow Charles is to bespeak the stockings. I hope he will be too hot all the rest of his life for it.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37</a:t>
            </a:fld>
            <a:endParaRPr lang="en-US"/>
          </a:p>
        </p:txBody>
      </p:sp>
    </p:spTree>
    <p:extLst>
      <p:ext uri="{BB962C8B-B14F-4D97-AF65-F5344CB8AC3E}">
        <p14:creationId xmlns:p14="http://schemas.microsoft.com/office/powerpoint/2010/main" val="2163340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1798, Theresa Parker</a:t>
            </a:r>
            <a:r>
              <a:rPr lang="en-US" baseline="0" dirty="0" smtClean="0"/>
              <a:t> by </a:t>
            </a:r>
            <a:r>
              <a:rPr lang="en-US" baseline="0" dirty="0" err="1" smtClean="0"/>
              <a:t>Edridge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41</a:t>
            </a:fld>
            <a:endParaRPr lang="en-US"/>
          </a:p>
        </p:txBody>
      </p:sp>
    </p:spTree>
    <p:extLst>
      <p:ext uri="{BB962C8B-B14F-4D97-AF65-F5344CB8AC3E}">
        <p14:creationId xmlns:p14="http://schemas.microsoft.com/office/powerpoint/2010/main" val="2033542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which gown? This is the period where upper class women dressed according to the time of day: Morning dress (anytime</a:t>
            </a:r>
            <a:r>
              <a:rPr lang="en-US" baseline="0" dirty="0" smtClean="0"/>
              <a:t> before dinner around 1:00, or 2, 3, 4…</a:t>
            </a:r>
            <a:r>
              <a:rPr lang="en-US" baseline="0" dirty="0" smtClean="0"/>
              <a:t>)</a:t>
            </a:r>
          </a:p>
          <a:p>
            <a:r>
              <a:rPr lang="en-US" baseline="0" dirty="0" smtClean="0"/>
              <a:t>What age? All ages!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43</a:t>
            </a:fld>
            <a:endParaRPr lang="en-US"/>
          </a:p>
        </p:txBody>
      </p:sp>
    </p:spTree>
    <p:extLst>
      <p:ext uri="{BB962C8B-B14F-4D97-AF65-F5344CB8AC3E}">
        <p14:creationId xmlns:p14="http://schemas.microsoft.com/office/powerpoint/2010/main" val="3231174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full dress</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45</a:t>
            </a:fld>
            <a:endParaRPr lang="en-US"/>
          </a:p>
        </p:txBody>
      </p:sp>
    </p:spTree>
    <p:extLst>
      <p:ext uri="{BB962C8B-B14F-4D97-AF65-F5344CB8AC3E}">
        <p14:creationId xmlns:p14="http://schemas.microsoft.com/office/powerpoint/2010/main" val="5340656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46</a:t>
            </a:fld>
            <a:endParaRPr lang="en-US"/>
          </a:p>
        </p:txBody>
      </p:sp>
    </p:spTree>
    <p:extLst>
      <p:ext uri="{BB962C8B-B14F-4D97-AF65-F5344CB8AC3E}">
        <p14:creationId xmlns:p14="http://schemas.microsoft.com/office/powerpoint/2010/main" val="24458917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Cloaks, hats, hair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47</a:t>
            </a:fld>
            <a:endParaRPr lang="en-US"/>
          </a:p>
        </p:txBody>
      </p:sp>
    </p:spTree>
    <p:extLst>
      <p:ext uri="{BB962C8B-B14F-4D97-AF65-F5344CB8AC3E}">
        <p14:creationId xmlns:p14="http://schemas.microsoft.com/office/powerpoint/2010/main" val="32124712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48</a:t>
            </a:fld>
            <a:endParaRPr lang="en-US"/>
          </a:p>
        </p:txBody>
      </p:sp>
    </p:spTree>
    <p:extLst>
      <p:ext uri="{BB962C8B-B14F-4D97-AF65-F5344CB8AC3E}">
        <p14:creationId xmlns:p14="http://schemas.microsoft.com/office/powerpoint/2010/main" val="4091807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1800 Robert Fellows, philanthropist, by </a:t>
            </a:r>
            <a:r>
              <a:rPr lang="en-US" dirty="0" err="1" smtClean="0"/>
              <a:t>Edridge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a:t>
            </a:fld>
            <a:endParaRPr lang="en-US"/>
          </a:p>
        </p:txBody>
      </p:sp>
    </p:spTree>
    <p:extLst>
      <p:ext uri="{BB962C8B-B14F-4D97-AF65-F5344CB8AC3E}">
        <p14:creationId xmlns:p14="http://schemas.microsoft.com/office/powerpoint/2010/main" val="1567565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Pelisse…redingote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56</a:t>
            </a:fld>
            <a:endParaRPr lang="en-US"/>
          </a:p>
        </p:txBody>
      </p:sp>
    </p:spTree>
    <p:extLst>
      <p:ext uri="{BB962C8B-B14F-4D97-AF65-F5344CB8AC3E}">
        <p14:creationId xmlns:p14="http://schemas.microsoft.com/office/powerpoint/2010/main" val="2031031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1790s</a:t>
            </a:r>
            <a:r>
              <a:rPr lang="en-US" baseline="0" dirty="0" smtClean="0"/>
              <a:t> – large and round, 1799-1804 </a:t>
            </a:r>
            <a:r>
              <a:rPr lang="en-US" baseline="0" dirty="0" smtClean="0"/>
              <a:t>smaller</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59</a:t>
            </a:fld>
            <a:endParaRPr lang="en-US"/>
          </a:p>
        </p:txBody>
      </p:sp>
    </p:spTree>
    <p:extLst>
      <p:ext uri="{BB962C8B-B14F-4D97-AF65-F5344CB8AC3E}">
        <p14:creationId xmlns:p14="http://schemas.microsoft.com/office/powerpoint/2010/main" val="159145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Gloves, shawls,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64</a:t>
            </a:fld>
            <a:endParaRPr lang="en-US"/>
          </a:p>
        </p:txBody>
      </p:sp>
    </p:spTree>
    <p:extLst>
      <p:ext uri="{BB962C8B-B14F-4D97-AF65-F5344CB8AC3E}">
        <p14:creationId xmlns:p14="http://schemas.microsoft.com/office/powerpoint/2010/main" val="24141719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death of Mrs. Edward Austen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67</a:t>
            </a:fld>
            <a:endParaRPr lang="en-US"/>
          </a:p>
        </p:txBody>
      </p:sp>
    </p:spTree>
    <p:extLst>
      <p:ext uri="{BB962C8B-B14F-4D97-AF65-F5344CB8AC3E}">
        <p14:creationId xmlns:p14="http://schemas.microsoft.com/office/powerpoint/2010/main" val="39365419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1819, 1810, 1816</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68</a:t>
            </a:fld>
            <a:endParaRPr lang="en-US"/>
          </a:p>
        </p:txBody>
      </p:sp>
    </p:spTree>
    <p:extLst>
      <p:ext uri="{BB962C8B-B14F-4D97-AF65-F5344CB8AC3E}">
        <p14:creationId xmlns:p14="http://schemas.microsoft.com/office/powerpoint/2010/main" val="2088758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1799,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69</a:t>
            </a:fld>
            <a:endParaRPr lang="en-US"/>
          </a:p>
        </p:txBody>
      </p:sp>
    </p:spTree>
    <p:extLst>
      <p:ext uri="{BB962C8B-B14F-4D97-AF65-F5344CB8AC3E}">
        <p14:creationId xmlns:p14="http://schemas.microsoft.com/office/powerpoint/2010/main" val="5457717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look</a:t>
            </a:r>
            <a:r>
              <a:rPr lang="en-US" baseline="0" dirty="0" smtClean="0"/>
              <a:t> at clothing during her lifetime we see that her life covered one of the most tumultuous in fashion history.</a:t>
            </a:r>
          </a:p>
          <a:p>
            <a:endParaRPr lang="en-US" baseline="0" dirty="0" smtClean="0"/>
          </a:p>
          <a:p>
            <a:r>
              <a:rPr lang="en-US" baseline="0" dirty="0" smtClean="0"/>
              <a:t>Talk about volume.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71</a:t>
            </a:fld>
            <a:endParaRPr lang="en-US"/>
          </a:p>
        </p:txBody>
      </p:sp>
    </p:spTree>
    <p:extLst>
      <p:ext uri="{BB962C8B-B14F-4D97-AF65-F5344CB8AC3E}">
        <p14:creationId xmlns:p14="http://schemas.microsoft.com/office/powerpoint/2010/main" val="39943750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1790 – the narrowing begins but waist is still in question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76</a:t>
            </a:fld>
            <a:endParaRPr lang="en-US"/>
          </a:p>
        </p:txBody>
      </p:sp>
    </p:spTree>
    <p:extLst>
      <p:ext uri="{BB962C8B-B14F-4D97-AF65-F5344CB8AC3E}">
        <p14:creationId xmlns:p14="http://schemas.microsoft.com/office/powerpoint/2010/main" val="13518337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 robe 1790, still fairly structured, higher waist, full petticoat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79</a:t>
            </a:fld>
            <a:endParaRPr lang="en-US"/>
          </a:p>
        </p:txBody>
      </p:sp>
    </p:spTree>
    <p:extLst>
      <p:ext uri="{BB962C8B-B14F-4D97-AF65-F5344CB8AC3E}">
        <p14:creationId xmlns:p14="http://schemas.microsoft.com/office/powerpoint/2010/main" val="22571529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a:t>
            </a:r>
            <a:r>
              <a:rPr lang="en-US" baseline="0" dirty="0" smtClean="0"/>
              <a:t> in America the trend towards a higher waist was followed, though in this case the construction of the back of the gown remained the same.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81</a:t>
            </a:fld>
            <a:endParaRPr lang="en-US"/>
          </a:p>
        </p:txBody>
      </p:sp>
    </p:spTree>
    <p:extLst>
      <p:ext uri="{BB962C8B-B14F-4D97-AF65-F5344CB8AC3E}">
        <p14:creationId xmlns:p14="http://schemas.microsoft.com/office/powerpoint/2010/main" val="4051207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 Darcy</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a:t>
            </a:fld>
            <a:endParaRPr lang="en-US"/>
          </a:p>
        </p:txBody>
      </p:sp>
    </p:spTree>
    <p:extLst>
      <p:ext uri="{BB962C8B-B14F-4D97-AF65-F5344CB8AC3E}">
        <p14:creationId xmlns:p14="http://schemas.microsoft.com/office/powerpoint/2010/main" val="33597964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1790s progress we move into a transition gown. It is high </a:t>
            </a:r>
            <a:r>
              <a:rPr lang="en-US" dirty="0" err="1" smtClean="0"/>
              <a:t>waisted</a:t>
            </a:r>
            <a:r>
              <a:rPr lang="en-US" dirty="0" smtClean="0"/>
              <a:t> but still very full. The fabric is lightweight cotton or muslin and hair</a:t>
            </a:r>
            <a:r>
              <a:rPr lang="en-US" baseline="0" dirty="0" smtClean="0"/>
              <a:t> is big!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82</a:t>
            </a:fld>
            <a:endParaRPr lang="en-US"/>
          </a:p>
        </p:txBody>
      </p:sp>
    </p:spTree>
    <p:extLst>
      <p:ext uri="{BB962C8B-B14F-4D97-AF65-F5344CB8AC3E}">
        <p14:creationId xmlns:p14="http://schemas.microsoft.com/office/powerpoint/2010/main" val="20825959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Watch the sleeves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85</a:t>
            </a:fld>
            <a:endParaRPr lang="en-US"/>
          </a:p>
        </p:txBody>
      </p:sp>
    </p:spTree>
    <p:extLst>
      <p:ext uri="{BB962C8B-B14F-4D97-AF65-F5344CB8AC3E}">
        <p14:creationId xmlns:p14="http://schemas.microsoft.com/office/powerpoint/2010/main" val="38759702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Austen was </a:t>
            </a:r>
            <a:r>
              <a:rPr lang="en-US" dirty="0" smtClean="0"/>
              <a:t>writing </a:t>
            </a:r>
            <a:r>
              <a:rPr lang="en-US" dirty="0" smtClean="0"/>
              <a:t>her early novels this is what she was seeing and wearing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88</a:t>
            </a:fld>
            <a:endParaRPr lang="en-US"/>
          </a:p>
        </p:txBody>
      </p:sp>
    </p:spTree>
    <p:extLst>
      <p:ext uri="{BB962C8B-B14F-4D97-AF65-F5344CB8AC3E}">
        <p14:creationId xmlns:p14="http://schemas.microsoft.com/office/powerpoint/2010/main" val="27145634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end of century hair is smaller, dresses are narrower</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89</a:t>
            </a:fld>
            <a:endParaRPr lang="en-US"/>
          </a:p>
        </p:txBody>
      </p:sp>
    </p:spTree>
    <p:extLst>
      <p:ext uri="{BB962C8B-B14F-4D97-AF65-F5344CB8AC3E}">
        <p14:creationId xmlns:p14="http://schemas.microsoft.com/office/powerpoint/2010/main" val="25086888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1798, Napoleon Bonaparte led an </a:t>
            </a:r>
            <a:r>
              <a:rPr lang="en-US" dirty="0" err="1" smtClean="0"/>
              <a:t>Armée</a:t>
            </a:r>
            <a:r>
              <a:rPr lang="en-US" dirty="0" smtClean="0"/>
              <a:t> </a:t>
            </a:r>
            <a:r>
              <a:rPr lang="en-US" dirty="0" err="1" smtClean="0"/>
              <a:t>d'Orient</a:t>
            </a:r>
            <a:r>
              <a:rPr lang="en-US" dirty="0" smtClean="0"/>
              <a:t> to Egypt to protect French trade interests and undermine Britain's access to India. To this end, Napoleon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90</a:t>
            </a:fld>
            <a:endParaRPr lang="en-US"/>
          </a:p>
        </p:txBody>
      </p:sp>
    </p:spTree>
    <p:extLst>
      <p:ext uri="{BB962C8B-B14F-4D97-AF65-F5344CB8AC3E}">
        <p14:creationId xmlns:p14="http://schemas.microsoft.com/office/powerpoint/2010/main" val="13401766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1797 </a:t>
            </a:r>
            <a:r>
              <a:rPr lang="en-US" dirty="0" err="1" smtClean="0"/>
              <a:t>Boilly</a:t>
            </a:r>
            <a:r>
              <a:rPr lang="en-US" dirty="0" smtClean="0"/>
              <a:t> </a:t>
            </a:r>
            <a:r>
              <a:rPr lang="en-US" dirty="0" err="1" smtClean="0"/>
              <a:t>Incroyable</a:t>
            </a:r>
            <a:r>
              <a:rPr lang="en-US" dirty="0" smtClean="0"/>
              <a:t> and </a:t>
            </a:r>
            <a:r>
              <a:rPr lang="en-US" dirty="0" err="1" smtClean="0"/>
              <a:t>Marveilleuse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92</a:t>
            </a:fld>
            <a:endParaRPr lang="en-US"/>
          </a:p>
        </p:txBody>
      </p:sp>
    </p:spTree>
    <p:extLst>
      <p:ext uri="{BB962C8B-B14F-4D97-AF65-F5344CB8AC3E}">
        <p14:creationId xmlns:p14="http://schemas.microsoft.com/office/powerpoint/2010/main" val="7792534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1796 </a:t>
            </a:r>
            <a:r>
              <a:rPr lang="en-US" dirty="0" err="1" smtClean="0"/>
              <a:t>Gillray</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93</a:t>
            </a:fld>
            <a:endParaRPr lang="en-US"/>
          </a:p>
        </p:txBody>
      </p:sp>
    </p:spTree>
    <p:extLst>
      <p:ext uri="{BB962C8B-B14F-4D97-AF65-F5344CB8AC3E}">
        <p14:creationId xmlns:p14="http://schemas.microsoft.com/office/powerpoint/2010/main" val="28150944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1810 “A scene taken from nature in Kensington Gardens”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95</a:t>
            </a:fld>
            <a:endParaRPr lang="en-US"/>
          </a:p>
        </p:txBody>
      </p:sp>
    </p:spTree>
    <p:extLst>
      <p:ext uri="{BB962C8B-B14F-4D97-AF65-F5344CB8AC3E}">
        <p14:creationId xmlns:p14="http://schemas.microsoft.com/office/powerpoint/2010/main" val="12700471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Still lots of fabric gathered at waist but</a:t>
            </a:r>
            <a:r>
              <a:rPr lang="en-US" baseline="0" dirty="0" smtClean="0"/>
              <a:t> the silhouette is definitely vertical, the </a:t>
            </a:r>
            <a:r>
              <a:rPr lang="en-US" baseline="0" dirty="0" err="1" smtClean="0"/>
              <a:t>greek</a:t>
            </a:r>
            <a:r>
              <a:rPr lang="en-US" baseline="0" dirty="0" smtClean="0"/>
              <a:t> column ideal</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96</a:t>
            </a:fld>
            <a:endParaRPr lang="en-US"/>
          </a:p>
        </p:txBody>
      </p:sp>
    </p:spTree>
    <p:extLst>
      <p:ext uri="{BB962C8B-B14F-4D97-AF65-F5344CB8AC3E}">
        <p14:creationId xmlns:p14="http://schemas.microsoft.com/office/powerpoint/2010/main" val="8209306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quite the same</a:t>
            </a:r>
            <a:r>
              <a:rPr lang="en-US" baseline="0" dirty="0" smtClean="0"/>
              <a:t> – this is a bit later but show the apron dress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102</a:t>
            </a:fld>
            <a:endParaRPr lang="en-US"/>
          </a:p>
        </p:txBody>
      </p:sp>
    </p:spTree>
    <p:extLst>
      <p:ext uri="{BB962C8B-B14F-4D97-AF65-F5344CB8AC3E}">
        <p14:creationId xmlns:p14="http://schemas.microsoft.com/office/powerpoint/2010/main" val="4009754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1797</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a:t>
            </a:fld>
            <a:endParaRPr lang="en-US"/>
          </a:p>
        </p:txBody>
      </p:sp>
    </p:spTree>
    <p:extLst>
      <p:ext uri="{BB962C8B-B14F-4D97-AF65-F5344CB8AC3E}">
        <p14:creationId xmlns:p14="http://schemas.microsoft.com/office/powerpoint/2010/main" val="30675052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move towards</a:t>
            </a:r>
            <a:r>
              <a:rPr lang="en-US" baseline="0" dirty="0" smtClean="0"/>
              <a:t> 1810 the vertical emphasis appears in the decoration as well as the construction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104</a:t>
            </a:fld>
            <a:endParaRPr lang="en-US"/>
          </a:p>
        </p:txBody>
      </p:sp>
    </p:spTree>
    <p:extLst>
      <p:ext uri="{BB962C8B-B14F-4D97-AF65-F5344CB8AC3E}">
        <p14:creationId xmlns:p14="http://schemas.microsoft.com/office/powerpoint/2010/main" val="39043965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Around 1810 construction</a:t>
            </a:r>
            <a:r>
              <a:rPr lang="en-US" baseline="0" dirty="0" smtClean="0"/>
              <a:t> techniques are developed to make less fullness at the front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105</a:t>
            </a:fld>
            <a:endParaRPr lang="en-US"/>
          </a:p>
        </p:txBody>
      </p:sp>
    </p:spTree>
    <p:extLst>
      <p:ext uri="{BB962C8B-B14F-4D97-AF65-F5344CB8AC3E}">
        <p14:creationId xmlns:p14="http://schemas.microsoft.com/office/powerpoint/2010/main" val="13647707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1813 the emphasis</a:t>
            </a:r>
            <a:r>
              <a:rPr lang="en-US" baseline="0" dirty="0" smtClean="0"/>
              <a:t> is shifting to the bodice. The vertical line disappears from the skirt and the bodice gets the eye-catching trim</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111</a:t>
            </a:fld>
            <a:endParaRPr lang="en-US"/>
          </a:p>
        </p:txBody>
      </p:sp>
    </p:spTree>
    <p:extLst>
      <p:ext uri="{BB962C8B-B14F-4D97-AF65-F5344CB8AC3E}">
        <p14:creationId xmlns:p14="http://schemas.microsoft.com/office/powerpoint/2010/main" val="39007561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Corsets continue to evolve, longer</a:t>
            </a:r>
            <a:r>
              <a:rPr lang="en-US" baseline="0" dirty="0" smtClean="0"/>
              <a:t> to create a smooth columnar line, busk still there to provide support and posture, and </a:t>
            </a:r>
            <a:r>
              <a:rPr lang="en-US" baseline="0" dirty="0" err="1" smtClean="0"/>
              <a:t>bustline</a:t>
            </a:r>
            <a:r>
              <a:rPr lang="en-US" baseline="0" dirty="0" smtClean="0"/>
              <a:t> very high</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114</a:t>
            </a:fld>
            <a:endParaRPr lang="en-US"/>
          </a:p>
        </p:txBody>
      </p:sp>
    </p:spTree>
    <p:extLst>
      <p:ext uri="{BB962C8B-B14F-4D97-AF65-F5344CB8AC3E}">
        <p14:creationId xmlns:p14="http://schemas.microsoft.com/office/powerpoint/2010/main" val="39395012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the year of Austen’s death the</a:t>
            </a:r>
            <a:r>
              <a:rPr lang="en-US" baseline="0" dirty="0" smtClean="0"/>
              <a:t> bodice is high, the hemline is decorated, skirts are beginning to attain a more </a:t>
            </a:r>
            <a:r>
              <a:rPr lang="en-US" baseline="0" dirty="0" err="1" smtClean="0"/>
              <a:t>aline</a:t>
            </a:r>
            <a:r>
              <a:rPr lang="en-US" baseline="0" dirty="0" smtClean="0"/>
              <a:t> shape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116</a:t>
            </a:fld>
            <a:endParaRPr lang="en-US"/>
          </a:p>
        </p:txBody>
      </p:sp>
    </p:spTree>
    <p:extLst>
      <p:ext uri="{BB962C8B-B14F-4D97-AF65-F5344CB8AC3E}">
        <p14:creationId xmlns:p14="http://schemas.microsoft.com/office/powerpoint/2010/main" val="4721440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bodice, sleeves fall</a:t>
            </a:r>
            <a:r>
              <a:rPr lang="en-US" baseline="0" dirty="0" smtClean="0"/>
              <a:t> at waistline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118</a:t>
            </a:fld>
            <a:endParaRPr lang="en-US"/>
          </a:p>
        </p:txBody>
      </p:sp>
    </p:spTree>
    <p:extLst>
      <p:ext uri="{BB962C8B-B14F-4D97-AF65-F5344CB8AC3E}">
        <p14:creationId xmlns:p14="http://schemas.microsoft.com/office/powerpoint/2010/main" val="34025208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look</a:t>
            </a:r>
            <a:r>
              <a:rPr lang="en-US" baseline="0" dirty="0" smtClean="0"/>
              <a:t> at clothing during her lifetime we see that her life covered one of the most tumultuous in fashion history.</a:t>
            </a:r>
          </a:p>
          <a:p>
            <a:endParaRPr lang="en-US" baseline="0" dirty="0" smtClean="0"/>
          </a:p>
          <a:p>
            <a:r>
              <a:rPr lang="en-US" baseline="0" dirty="0" smtClean="0"/>
              <a:t>Talk about volume.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121</a:t>
            </a:fld>
            <a:endParaRPr lang="en-US"/>
          </a:p>
        </p:txBody>
      </p:sp>
    </p:spTree>
    <p:extLst>
      <p:ext uri="{BB962C8B-B14F-4D97-AF65-F5344CB8AC3E}">
        <p14:creationId xmlns:p14="http://schemas.microsoft.com/office/powerpoint/2010/main" val="39943750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122</a:t>
            </a:fld>
            <a:endParaRPr lang="en-US"/>
          </a:p>
        </p:txBody>
      </p:sp>
    </p:spTree>
    <p:extLst>
      <p:ext uri="{BB962C8B-B14F-4D97-AF65-F5344CB8AC3E}">
        <p14:creationId xmlns:p14="http://schemas.microsoft.com/office/powerpoint/2010/main" val="2195893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1815-blake-engraving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a:t>
            </a:fld>
            <a:endParaRPr lang="en-US"/>
          </a:p>
        </p:txBody>
      </p:sp>
    </p:spTree>
    <p:extLst>
      <p:ext uri="{BB962C8B-B14F-4D97-AF65-F5344CB8AC3E}">
        <p14:creationId xmlns:p14="http://schemas.microsoft.com/office/powerpoint/2010/main" val="789164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1814</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12</a:t>
            </a:fld>
            <a:endParaRPr lang="en-US"/>
          </a:p>
        </p:txBody>
      </p:sp>
    </p:spTree>
    <p:extLst>
      <p:ext uri="{BB962C8B-B14F-4D97-AF65-F5344CB8AC3E}">
        <p14:creationId xmlns:p14="http://schemas.microsoft.com/office/powerpoint/2010/main" val="2309319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Awareness of shooting jacket—the country life attire influences city life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15</a:t>
            </a:fld>
            <a:endParaRPr lang="en-US"/>
          </a:p>
        </p:txBody>
      </p:sp>
    </p:spTree>
    <p:extLst>
      <p:ext uri="{BB962C8B-B14F-4D97-AF65-F5344CB8AC3E}">
        <p14:creationId xmlns:p14="http://schemas.microsoft.com/office/powerpoint/2010/main" val="3764211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Edward Austen Knight,</a:t>
            </a:r>
            <a:r>
              <a:rPr lang="en-US" baseline="0" dirty="0" smtClean="0"/>
              <a:t> grand tour, 1800</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17</a:t>
            </a:fld>
            <a:endParaRPr lang="en-US"/>
          </a:p>
        </p:txBody>
      </p:sp>
    </p:spTree>
    <p:extLst>
      <p:ext uri="{BB962C8B-B14F-4D97-AF65-F5344CB8AC3E}">
        <p14:creationId xmlns:p14="http://schemas.microsoft.com/office/powerpoint/2010/main" val="1653319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B9B575F3-13FF-514A-8522-FF90188FF057}" type="datetimeFigureOut">
              <a:rPr lang="en-US" smtClean="0"/>
              <a:t>1/20/15</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83060DEB-E2AB-344C-B3D7-73839B35690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B9B575F3-13FF-514A-8522-FF90188FF057}" type="datetimeFigureOut">
              <a:rPr lang="en-US" smtClean="0"/>
              <a:t>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t>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9B575F3-13FF-514A-8522-FF90188FF057}" type="datetimeFigureOut">
              <a:rPr lang="en-US" smtClean="0"/>
              <a:t>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B575F3-13FF-514A-8522-FF90188FF057}" type="datetimeFigureOut">
              <a:rPr lang="en-US" smtClean="0"/>
              <a:t>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t>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t>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t>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t>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t>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t>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t>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t>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B9B575F3-13FF-514A-8522-FF90188FF057}" type="datetimeFigureOut">
              <a:rPr lang="en-US" smtClean="0"/>
              <a:t>1/20/15</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83060DEB-E2AB-344C-B3D7-73839B35690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t>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60DEB-E2AB-344C-B3D7-73839B35690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t>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60DEB-E2AB-344C-B3D7-73839B35690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t>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t>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9B575F3-13FF-514A-8522-FF90188FF057}" type="datetimeFigureOut">
              <a:rPr lang="en-US" smtClean="0"/>
              <a:t>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060DEB-E2AB-344C-B3D7-73839B356900}" type="slidenum">
              <a:rPr lang="en-US" smtClean="0"/>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t>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60DEB-E2AB-344C-B3D7-73839B356900}" type="slidenum">
              <a:rPr lang="en-US" smtClean="0"/>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B9B575F3-13FF-514A-8522-FF90188FF057}" type="datetimeFigureOut">
              <a:rPr lang="en-US" smtClean="0"/>
              <a:t>1/20/15</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83060DEB-E2AB-344C-B3D7-73839B35690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2.jpg"/><Relationship Id="rId3" Type="http://schemas.openxmlformats.org/officeDocument/2006/relationships/image" Target="../media/image163.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4.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16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6.png"/><Relationship Id="rId3" Type="http://schemas.openxmlformats.org/officeDocument/2006/relationships/image" Target="../media/image167.png"/></Relationships>
</file>

<file path=ppt/slides/_rels/slide104.xml.rels><?xml version="1.0" encoding="UTF-8" standalone="yes"?>
<Relationships xmlns="http://schemas.openxmlformats.org/package/2006/relationships"><Relationship Id="rId3" Type="http://schemas.openxmlformats.org/officeDocument/2006/relationships/image" Target="../media/image168.jpg"/><Relationship Id="rId4" Type="http://schemas.openxmlformats.org/officeDocument/2006/relationships/image" Target="../media/image169.jpg"/><Relationship Id="rId1" Type="http://schemas.openxmlformats.org/officeDocument/2006/relationships/slideLayout" Target="../slideLayouts/slideLayout13.xml"/><Relationship Id="rId2" Type="http://schemas.openxmlformats.org/officeDocument/2006/relationships/notesSlide" Target="../notesSlides/notesSlide50.xml"/></Relationships>
</file>

<file path=ppt/slides/_rels/slide105.xml.rels><?xml version="1.0" encoding="UTF-8" standalone="yes"?>
<Relationships xmlns="http://schemas.openxmlformats.org/package/2006/relationships"><Relationship Id="rId3" Type="http://schemas.openxmlformats.org/officeDocument/2006/relationships/image" Target="../media/image170.jpeg"/><Relationship Id="rId4" Type="http://schemas.openxmlformats.org/officeDocument/2006/relationships/image" Target="../media/image171.jpeg"/><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2.png"/><Relationship Id="rId3" Type="http://schemas.openxmlformats.org/officeDocument/2006/relationships/image" Target="../media/image173.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4.jpeg"/><Relationship Id="rId3" Type="http://schemas.openxmlformats.org/officeDocument/2006/relationships/image" Target="../media/image17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6.jpg"/><Relationship Id="rId3" Type="http://schemas.openxmlformats.org/officeDocument/2006/relationships/image" Target="../media/image177.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8.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9.jpeg"/><Relationship Id="rId3" Type="http://schemas.openxmlformats.org/officeDocument/2006/relationships/image" Target="../media/image180.jpeg"/></Relationships>
</file>

<file path=ppt/slides/_rels/slide111.xml.rels><?xml version="1.0" encoding="UTF-8" standalone="yes"?>
<Relationships xmlns="http://schemas.openxmlformats.org/package/2006/relationships"><Relationship Id="rId3" Type="http://schemas.openxmlformats.org/officeDocument/2006/relationships/image" Target="../media/image181.jpg"/><Relationship Id="rId4" Type="http://schemas.openxmlformats.org/officeDocument/2006/relationships/image" Target="../media/image182.jpg"/><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3.png"/><Relationship Id="rId3" Type="http://schemas.openxmlformats.org/officeDocument/2006/relationships/image" Target="../media/image18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5.png"/></Relationships>
</file>

<file path=ppt/slides/_rels/slide114.xml.rels><?xml version="1.0" encoding="UTF-8" standalone="yes"?>
<Relationships xmlns="http://schemas.openxmlformats.org/package/2006/relationships"><Relationship Id="rId3" Type="http://schemas.openxmlformats.org/officeDocument/2006/relationships/image" Target="../media/image186.jpeg"/><Relationship Id="rId4" Type="http://schemas.openxmlformats.org/officeDocument/2006/relationships/image" Target="../media/image187.jpeg"/><Relationship Id="rId5" Type="http://schemas.openxmlformats.org/officeDocument/2006/relationships/image" Target="../media/image188.jpg"/><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9.jpg"/><Relationship Id="rId3" Type="http://schemas.openxmlformats.org/officeDocument/2006/relationships/image" Target="../media/image190.jpeg"/></Relationships>
</file>

<file path=ppt/slides/_rels/slide116.xml.rels><?xml version="1.0" encoding="UTF-8" standalone="yes"?>
<Relationships xmlns="http://schemas.openxmlformats.org/package/2006/relationships"><Relationship Id="rId3" Type="http://schemas.openxmlformats.org/officeDocument/2006/relationships/image" Target="../media/image191.jpeg"/><Relationship Id="rId4" Type="http://schemas.openxmlformats.org/officeDocument/2006/relationships/image" Target="../media/image192.jpeg"/><Relationship Id="rId1" Type="http://schemas.openxmlformats.org/officeDocument/2006/relationships/slideLayout" Target="../slideLayouts/slideLayout13.xml"/><Relationship Id="rId2" Type="http://schemas.openxmlformats.org/officeDocument/2006/relationships/notesSlide" Target="../notesSlides/notesSlide5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3.jpg"/><Relationship Id="rId3" Type="http://schemas.openxmlformats.org/officeDocument/2006/relationships/image" Target="../media/image194.png"/></Relationships>
</file>

<file path=ppt/slides/_rels/slide118.xml.rels><?xml version="1.0" encoding="UTF-8" standalone="yes"?>
<Relationships xmlns="http://schemas.openxmlformats.org/package/2006/relationships"><Relationship Id="rId3" Type="http://schemas.openxmlformats.org/officeDocument/2006/relationships/image" Target="../media/image195.jpg"/><Relationship Id="rId4" Type="http://schemas.openxmlformats.org/officeDocument/2006/relationships/image" Target="../media/image196.jpg"/><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7.jpeg"/><Relationship Id="rId3" Type="http://schemas.openxmlformats.org/officeDocument/2006/relationships/image" Target="../media/image19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9.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9.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0.jpg"/></Relationships>
</file>

<file path=ppt/slides/_rels/slide124.xml.rels><?xml version="1.0" encoding="UTF-8" standalone="yes"?>
<Relationships xmlns="http://schemas.openxmlformats.org/package/2006/relationships"><Relationship Id="rId3" Type="http://schemas.openxmlformats.org/officeDocument/2006/relationships/image" Target="../media/image201.jpeg"/><Relationship Id="rId4" Type="http://schemas.openxmlformats.org/officeDocument/2006/relationships/image" Target="../media/image156.jpg"/><Relationship Id="rId5" Type="http://schemas.openxmlformats.org/officeDocument/2006/relationships/image" Target="../media/image202.jpg"/><Relationship Id="rId1" Type="http://schemas.openxmlformats.org/officeDocument/2006/relationships/slideLayout" Target="../slideLayouts/slideLayout13.xml"/><Relationship Id="rId2" Type="http://schemas.openxmlformats.org/officeDocument/2006/relationships/image" Target="../media/image20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g"/><Relationship Id="rId5" Type="http://schemas.openxmlformats.org/officeDocument/2006/relationships/image" Target="../media/image24.jp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eg"/><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3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34.jp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3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gif"/><Relationship Id="rId3" Type="http://schemas.openxmlformats.org/officeDocument/2006/relationships/image" Target="../media/image3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4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jpg"/><Relationship Id="rId3"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jpg"/><Relationship Id="rId3"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47.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4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jpg"/><Relationship Id="rId3" Type="http://schemas.openxmlformats.org/officeDocument/2006/relationships/image" Target="../media/image5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jpeg"/><Relationship Id="rId3" Type="http://schemas.openxmlformats.org/officeDocument/2006/relationships/image" Target="../media/image5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3.jpg"/><Relationship Id="rId3"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g"/><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7.jpg"/></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0.jpg"/><Relationship Id="rId3" Type="http://schemas.openxmlformats.org/officeDocument/2006/relationships/image" Target="../media/image61.jpeg"/></Relationships>
</file>

<file path=ppt/slides/_rels/slide45.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63.jpeg"/><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65.jpg"/><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jpeg"/><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png"/><Relationship Id="rId5" Type="http://schemas.openxmlformats.org/officeDocument/2006/relationships/image" Target="../media/image71.jpg"/><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g"/><Relationship Id="rId4" Type="http://schemas.openxmlformats.org/officeDocument/2006/relationships/image" Target="../media/image74.jpeg"/><Relationship Id="rId1" Type="http://schemas.openxmlformats.org/officeDocument/2006/relationships/slideLayout" Target="../slideLayouts/slideLayout13.xml"/><Relationship Id="rId2" Type="http://schemas.openxmlformats.org/officeDocument/2006/relationships/image" Target="../media/image7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5.png"/><Relationship Id="rId3" Type="http://schemas.openxmlformats.org/officeDocument/2006/relationships/image" Target="../media/image7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7.jpeg"/><Relationship Id="rId3" Type="http://schemas.openxmlformats.org/officeDocument/2006/relationships/image" Target="../media/image7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9.jpeg"/><Relationship Id="rId3" Type="http://schemas.openxmlformats.org/officeDocument/2006/relationships/image" Target="../media/image80.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1.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2.jpg"/><Relationship Id="rId3" Type="http://schemas.openxmlformats.org/officeDocument/2006/relationships/image" Target="../media/image8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4.jpg"/><Relationship Id="rId3" Type="http://schemas.openxmlformats.org/officeDocument/2006/relationships/image" Target="../media/image85.jpg"/></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jpeg"/><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8.jpeg"/><Relationship Id="rId3" Type="http://schemas.openxmlformats.org/officeDocument/2006/relationships/image" Target="../media/image89.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0.jpg"/><Relationship Id="rId3" Type="http://schemas.openxmlformats.org/officeDocument/2006/relationships/image" Target="../media/image91.jpg"/></Relationships>
</file>

<file path=ppt/slides/_rels/slide59.xml.rels><?xml version="1.0" encoding="UTF-8" standalone="yes"?>
<Relationships xmlns="http://schemas.openxmlformats.org/package/2006/relationships"><Relationship Id="rId3" Type="http://schemas.openxmlformats.org/officeDocument/2006/relationships/image" Target="../media/image92.jpg"/><Relationship Id="rId4" Type="http://schemas.openxmlformats.org/officeDocument/2006/relationships/image" Target="../media/image93.jpg"/><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5.jpeg"/><Relationship Id="rId3" Type="http://schemas.openxmlformats.org/officeDocument/2006/relationships/image" Target="../media/image96.jpg"/></Relationships>
</file>

<file path=ppt/slides/_rels/slide62.xml.rels><?xml version="1.0" encoding="UTF-8" standalone="yes"?>
<Relationships xmlns="http://schemas.openxmlformats.org/package/2006/relationships"><Relationship Id="rId3" Type="http://schemas.openxmlformats.org/officeDocument/2006/relationships/image" Target="../media/image98.jpg"/><Relationship Id="rId4" Type="http://schemas.openxmlformats.org/officeDocument/2006/relationships/image" Target="../media/image99.jpg"/><Relationship Id="rId5" Type="http://schemas.openxmlformats.org/officeDocument/2006/relationships/image" Target="../media/image100.png"/><Relationship Id="rId1" Type="http://schemas.openxmlformats.org/officeDocument/2006/relationships/slideLayout" Target="../slideLayouts/slideLayout13.xml"/><Relationship Id="rId2" Type="http://schemas.openxmlformats.org/officeDocument/2006/relationships/image" Target="../media/image97.jpeg"/></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jpg"/><Relationship Id="rId1" Type="http://schemas.openxmlformats.org/officeDocument/2006/relationships/slideLayout" Target="../slideLayouts/slideLayout13.xml"/><Relationship Id="rId2" Type="http://schemas.openxmlformats.org/officeDocument/2006/relationships/image" Target="../media/image101.png"/></Relationships>
</file>

<file path=ppt/slides/_rels/slide64.xml.rels><?xml version="1.0" encoding="UTF-8" standalone="yes"?>
<Relationships xmlns="http://schemas.openxmlformats.org/package/2006/relationships"><Relationship Id="rId3" Type="http://schemas.openxmlformats.org/officeDocument/2006/relationships/image" Target="../media/image104.jpg"/><Relationship Id="rId4" Type="http://schemas.openxmlformats.org/officeDocument/2006/relationships/image" Target="../media/image105.jpg"/><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6.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7.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68.xml.rels><?xml version="1.0" encoding="UTF-8" standalone="yes"?>
<Relationships xmlns="http://schemas.openxmlformats.org/package/2006/relationships"><Relationship Id="rId3" Type="http://schemas.openxmlformats.org/officeDocument/2006/relationships/image" Target="../media/image108.jp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jpg"/><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69.xml.rels><?xml version="1.0" encoding="UTF-8" standalone="yes"?>
<Relationships xmlns="http://schemas.openxmlformats.org/package/2006/relationships"><Relationship Id="rId3" Type="http://schemas.openxmlformats.org/officeDocument/2006/relationships/image" Target="../media/image112.jpg"/><Relationship Id="rId4" Type="http://schemas.openxmlformats.org/officeDocument/2006/relationships/image" Target="../media/image113.jpg"/><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5.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5.gi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6.png"/><Relationship Id="rId3" Type="http://schemas.openxmlformats.org/officeDocument/2006/relationships/image" Target="../media/image117.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8.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9.png"/><Relationship Id="rId3" Type="http://schemas.openxmlformats.org/officeDocument/2006/relationships/image" Target="../media/image120.jpg"/></Relationships>
</file>

<file path=ppt/slides/_rels/slide76.xml.rels><?xml version="1.0" encoding="UTF-8" standalone="yes"?>
<Relationships xmlns="http://schemas.openxmlformats.org/package/2006/relationships"><Relationship Id="rId3" Type="http://schemas.openxmlformats.org/officeDocument/2006/relationships/image" Target="../media/image121.jpg"/><Relationship Id="rId4" Type="http://schemas.openxmlformats.org/officeDocument/2006/relationships/image" Target="../media/image122.jpg"/><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2.jpg"/><Relationship Id="rId3" Type="http://schemas.openxmlformats.org/officeDocument/2006/relationships/image" Target="../media/image123.jpeg"/></Relationships>
</file>

<file path=ppt/slides/_rels/slide78.xml.rels><?xml version="1.0" encoding="UTF-8" standalone="yes"?>
<Relationships xmlns="http://schemas.openxmlformats.org/package/2006/relationships"><Relationship Id="rId3" Type="http://schemas.openxmlformats.org/officeDocument/2006/relationships/image" Target="../media/image125.jpeg"/><Relationship Id="rId4" Type="http://schemas.openxmlformats.org/officeDocument/2006/relationships/image" Target="../media/image126.jpg"/><Relationship Id="rId1" Type="http://schemas.openxmlformats.org/officeDocument/2006/relationships/slideLayout" Target="../slideLayouts/slideLayout13.xml"/><Relationship Id="rId2" Type="http://schemas.openxmlformats.org/officeDocument/2006/relationships/image" Target="../media/image124.jpg"/></Relationships>
</file>

<file path=ppt/slides/_rels/slide79.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jpeg"/><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9.jpg"/><Relationship Id="rId3" Type="http://schemas.openxmlformats.org/officeDocument/2006/relationships/image" Target="../media/image127.png"/></Relationships>
</file>

<file path=ppt/slides/_rels/slide81.xml.rels><?xml version="1.0" encoding="UTF-8" standalone="yes"?>
<Relationships xmlns="http://schemas.openxmlformats.org/package/2006/relationships"><Relationship Id="rId3" Type="http://schemas.openxmlformats.org/officeDocument/2006/relationships/image" Target="../media/image130.jpg"/><Relationship Id="rId4" Type="http://schemas.openxmlformats.org/officeDocument/2006/relationships/image" Target="../media/image131.jpg"/><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82.xml.rels><?xml version="1.0" encoding="UTF-8" standalone="yes"?>
<Relationships xmlns="http://schemas.openxmlformats.org/package/2006/relationships"><Relationship Id="rId3" Type="http://schemas.openxmlformats.org/officeDocument/2006/relationships/image" Target="../media/image132.gif"/><Relationship Id="rId4" Type="http://schemas.openxmlformats.org/officeDocument/2006/relationships/image" Target="../media/image133.jpeg"/><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4.jpg"/><Relationship Id="rId3" Type="http://schemas.openxmlformats.org/officeDocument/2006/relationships/image" Target="../media/image135.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6.jpeg"/><Relationship Id="rId3" Type="http://schemas.openxmlformats.org/officeDocument/2006/relationships/image" Target="../media/image137.jpeg"/></Relationships>
</file>

<file path=ppt/slides/_rels/slide85.xml.rels><?xml version="1.0" encoding="UTF-8" standalone="yes"?>
<Relationships xmlns="http://schemas.openxmlformats.org/package/2006/relationships"><Relationship Id="rId3" Type="http://schemas.openxmlformats.org/officeDocument/2006/relationships/image" Target="../media/image138.jpeg"/><Relationship Id="rId4" Type="http://schemas.openxmlformats.org/officeDocument/2006/relationships/image" Target="../media/image139.jpg"/><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0.jpeg"/><Relationship Id="rId3" Type="http://schemas.openxmlformats.org/officeDocument/2006/relationships/image" Target="../media/image141.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2.jpg"/></Relationships>
</file>

<file path=ppt/slides/_rels/slide88.xml.rels><?xml version="1.0" encoding="UTF-8" standalone="yes"?>
<Relationships xmlns="http://schemas.openxmlformats.org/package/2006/relationships"><Relationship Id="rId3" Type="http://schemas.openxmlformats.org/officeDocument/2006/relationships/image" Target="../media/image143.jpeg"/><Relationship Id="rId4" Type="http://schemas.openxmlformats.org/officeDocument/2006/relationships/image" Target="../media/image144.jpeg"/><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89.xml.rels><?xml version="1.0" encoding="UTF-8" standalone="yes"?>
<Relationships xmlns="http://schemas.openxmlformats.org/package/2006/relationships"><Relationship Id="rId3" Type="http://schemas.openxmlformats.org/officeDocument/2006/relationships/image" Target="../media/image145.jpeg"/><Relationship Id="rId4" Type="http://schemas.openxmlformats.org/officeDocument/2006/relationships/image" Target="../media/image146.jpeg"/><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6.jpg"/></Relationships>
</file>

<file path=ppt/slides/_rels/slide90.xml.rels><?xml version="1.0" encoding="UTF-8" standalone="yes"?>
<Relationships xmlns="http://schemas.openxmlformats.org/package/2006/relationships"><Relationship Id="rId3" Type="http://schemas.openxmlformats.org/officeDocument/2006/relationships/image" Target="../media/image147.jpg"/><Relationship Id="rId4" Type="http://schemas.openxmlformats.org/officeDocument/2006/relationships/image" Target="../media/image148.jpg"/><Relationship Id="rId5" Type="http://schemas.openxmlformats.org/officeDocument/2006/relationships/image" Target="../media/image149.jpg"/><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0.png"/><Relationship Id="rId3" Type="http://schemas.openxmlformats.org/officeDocument/2006/relationships/image" Target="../media/image15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152.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153.gi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4.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155.jpg"/></Relationships>
</file>

<file path=ppt/slides/_rels/slide96.xml.rels><?xml version="1.0" encoding="UTF-8" standalone="yes"?>
<Relationships xmlns="http://schemas.openxmlformats.org/package/2006/relationships"><Relationship Id="rId3" Type="http://schemas.openxmlformats.org/officeDocument/2006/relationships/image" Target="../media/image156.jpg"/><Relationship Id="rId4" Type="http://schemas.openxmlformats.org/officeDocument/2006/relationships/image" Target="../media/image157.jpg"/><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8.jpeg"/><Relationship Id="rId3" Type="http://schemas.openxmlformats.org/officeDocument/2006/relationships/image" Target="../media/image134.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9.jpg"/><Relationship Id="rId3" Type="http://schemas.openxmlformats.org/officeDocument/2006/relationships/image" Target="../media/image160.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7310" y="460483"/>
            <a:ext cx="7377207" cy="1914144"/>
          </a:xfrm>
        </p:spPr>
        <p:txBody>
          <a:bodyPr/>
          <a:lstStyle/>
          <a:p>
            <a:r>
              <a:rPr lang="en-US" dirty="0" smtClean="0"/>
              <a:t>The Fashionable Miss Austen</a:t>
            </a:r>
            <a:endParaRPr lang="en-US" dirty="0"/>
          </a:p>
        </p:txBody>
      </p:sp>
      <p:sp>
        <p:nvSpPr>
          <p:cNvPr id="3" name="Subtitle 2"/>
          <p:cNvSpPr>
            <a:spLocks noGrp="1"/>
          </p:cNvSpPr>
          <p:nvPr>
            <p:ph type="subTitle" idx="1"/>
          </p:nvPr>
        </p:nvSpPr>
        <p:spPr>
          <a:xfrm>
            <a:off x="2209800" y="5056632"/>
            <a:ext cx="6097516" cy="1174088"/>
          </a:xfrm>
        </p:spPr>
        <p:txBody>
          <a:bodyPr/>
          <a:lstStyle/>
          <a:p>
            <a:pPr algn="r"/>
            <a:r>
              <a:rPr lang="en-US" dirty="0" smtClean="0"/>
              <a:t>Hope Greenberg</a:t>
            </a:r>
            <a:endParaRPr lang="en-US" dirty="0"/>
          </a:p>
        </p:txBody>
      </p:sp>
    </p:spTree>
    <p:extLst>
      <p:ext uri="{BB962C8B-B14F-4D97-AF65-F5344CB8AC3E}">
        <p14:creationId xmlns:p14="http://schemas.microsoft.com/office/powerpoint/2010/main" val="238734549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973-george-stubbs-drago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408" y="0"/>
            <a:ext cx="6377885" cy="6858000"/>
          </a:xfrm>
          <a:prstGeom prst="rect">
            <a:avLst/>
          </a:prstGeom>
        </p:spPr>
      </p:pic>
    </p:spTree>
    <p:extLst>
      <p:ext uri="{BB962C8B-B14F-4D97-AF65-F5344CB8AC3E}">
        <p14:creationId xmlns:p14="http://schemas.microsoft.com/office/powerpoint/2010/main" val="23015229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1810corsetalanino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29238" y="0"/>
            <a:ext cx="2266545" cy="6727298"/>
          </a:xfrm>
          <a:prstGeom prst="rect">
            <a:avLst/>
          </a:prstGeom>
        </p:spPr>
      </p:pic>
      <p:pic>
        <p:nvPicPr>
          <p:cNvPr id="5" name="Picture 4" descr="1810-corset-mfab.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79818" y="368335"/>
            <a:ext cx="3831484" cy="5574809"/>
          </a:xfrm>
          <a:prstGeom prst="rect">
            <a:avLst/>
          </a:prstGeom>
        </p:spPr>
      </p:pic>
    </p:spTree>
    <p:extLst>
      <p:ext uri="{BB962C8B-B14F-4D97-AF65-F5344CB8AC3E}">
        <p14:creationId xmlns:p14="http://schemas.microsoft.com/office/powerpoint/2010/main" val="1250665165"/>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mma-textile-red-spo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1747" y="3452980"/>
            <a:ext cx="3153078" cy="2456330"/>
          </a:xfrm>
          <a:prstGeom prst="rect">
            <a:avLst/>
          </a:prstGeom>
        </p:spPr>
      </p:pic>
      <p:sp>
        <p:nvSpPr>
          <p:cNvPr id="3" name="TextBox 2"/>
          <p:cNvSpPr txBox="1"/>
          <p:nvPr/>
        </p:nvSpPr>
        <p:spPr>
          <a:xfrm>
            <a:off x="0" y="0"/>
            <a:ext cx="6071747" cy="5909309"/>
          </a:xfrm>
          <a:prstGeom prst="rect">
            <a:avLst/>
          </a:prstGeom>
          <a:noFill/>
        </p:spPr>
        <p:txBody>
          <a:bodyPr wrap="square" rtlCol="0">
            <a:spAutoFit/>
          </a:bodyPr>
          <a:lstStyle/>
          <a:p>
            <a:r>
              <a:rPr lang="en-US" i="1" dirty="0" smtClean="0"/>
              <a:t>Thursday, 18 April 1811:</a:t>
            </a:r>
          </a:p>
          <a:p>
            <a:r>
              <a:rPr lang="en-US" sz="2400" dirty="0" smtClean="0"/>
              <a:t>“</a:t>
            </a:r>
            <a:r>
              <a:rPr lang="en-US" sz="2400" dirty="0"/>
              <a:t>I am sorry to tell you that I am getting very extravagant, and spending all my money, and, what is worse for you, I have been spending yours too; for in a </a:t>
            </a:r>
            <a:r>
              <a:rPr lang="en-US" sz="2400" dirty="0" err="1"/>
              <a:t>linendraper's</a:t>
            </a:r>
            <a:r>
              <a:rPr lang="en-US" sz="2400" dirty="0"/>
              <a:t> shop to which I went for checked muslin, and for which I was obliged to give seven shillings a yard, I was tempted by a pretty-colored muslin, and bought ten yards of it on the chance of your liking it; but at the same time, if it should not suit you, you must not think yourself at all obliged to take it; it is only 3s. </a:t>
            </a:r>
            <a:r>
              <a:rPr lang="en-US" sz="2400" i="1" dirty="0"/>
              <a:t>6d. </a:t>
            </a:r>
            <a:r>
              <a:rPr lang="en-US" sz="2400" dirty="0"/>
              <a:t>per yard, and I should not in the least mind keeping the whole. In texture it is just what we prefer, but its resemblance to green crewels, I must own, is not great, for the pattern is a small red spot</a:t>
            </a:r>
            <a:r>
              <a:rPr lang="en-US" sz="2400" dirty="0" smtClean="0"/>
              <a:t>.”</a:t>
            </a:r>
            <a:endParaRPr lang="en-US" sz="2400" dirty="0"/>
          </a:p>
        </p:txBody>
      </p:sp>
    </p:spTree>
    <p:extLst>
      <p:ext uri="{BB962C8B-B14F-4D97-AF65-F5344CB8AC3E}">
        <p14:creationId xmlns:p14="http://schemas.microsoft.com/office/powerpoint/2010/main" val="220395924"/>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3-nmaustra-2005.0005.0141-int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5484"/>
            <a:ext cx="6151118" cy="3808259"/>
          </a:xfrm>
          <a:prstGeom prst="rect">
            <a:avLst/>
          </a:prstGeom>
        </p:spPr>
      </p:pic>
      <p:sp>
        <p:nvSpPr>
          <p:cNvPr id="4" name="TextBox 3"/>
          <p:cNvSpPr txBox="1"/>
          <p:nvPr/>
        </p:nvSpPr>
        <p:spPr>
          <a:xfrm>
            <a:off x="423303" y="4603972"/>
            <a:ext cx="8571880" cy="2092881"/>
          </a:xfrm>
          <a:prstGeom prst="rect">
            <a:avLst/>
          </a:prstGeom>
          <a:noFill/>
        </p:spPr>
        <p:txBody>
          <a:bodyPr wrap="square" rtlCol="0">
            <a:spAutoFit/>
          </a:bodyPr>
          <a:lstStyle/>
          <a:p>
            <a:r>
              <a:rPr lang="en-US" i="1" dirty="0" smtClean="0"/>
              <a:t>Tuesday, 8 January 1799:</a:t>
            </a:r>
          </a:p>
          <a:p>
            <a:r>
              <a:rPr lang="en-US" sz="2800" dirty="0" smtClean="0"/>
              <a:t>“My gown is made very much like my blue one, which you always told me sat very well, with only these variations: the sleeves are short, the wrap fuller, the apron comes over it, and a band of the same completes the whole.”</a:t>
            </a:r>
            <a:endParaRPr lang="en-US" sz="2800" dirty="0"/>
          </a:p>
        </p:txBody>
      </p:sp>
    </p:spTree>
    <p:extLst>
      <p:ext uri="{BB962C8B-B14F-4D97-AF65-F5344CB8AC3E}">
        <p14:creationId xmlns:p14="http://schemas.microsoft.com/office/powerpoint/2010/main" val="3676989626"/>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3-nmaustra-2005.0005.0141-front.png"/>
          <p:cNvPicPr>
            <a:picLocks noChangeAspect="1"/>
          </p:cNvPicPr>
          <p:nvPr/>
        </p:nvPicPr>
        <p:blipFill rotWithShape="1">
          <a:blip r:embed="rId2">
            <a:extLst>
              <a:ext uri="{28A0092B-C50C-407E-A947-70E740481C1C}">
                <a14:useLocalDpi xmlns:a14="http://schemas.microsoft.com/office/drawing/2010/main" val="0"/>
              </a:ext>
            </a:extLst>
          </a:blip>
          <a:srcRect l="3266" r="3984"/>
          <a:stretch/>
        </p:blipFill>
        <p:spPr>
          <a:xfrm>
            <a:off x="0" y="0"/>
            <a:ext cx="5119317" cy="6858000"/>
          </a:xfrm>
          <a:prstGeom prst="rect">
            <a:avLst/>
          </a:prstGeom>
        </p:spPr>
      </p:pic>
      <p:pic>
        <p:nvPicPr>
          <p:cNvPr id="4" name="Picture 3" descr="1813-nmaustra-2005.0005.0141-int1.png"/>
          <p:cNvPicPr>
            <a:picLocks noChangeAspect="1"/>
          </p:cNvPicPr>
          <p:nvPr/>
        </p:nvPicPr>
        <p:blipFill rotWithShape="1">
          <a:blip r:embed="rId3">
            <a:extLst>
              <a:ext uri="{28A0092B-C50C-407E-A947-70E740481C1C}">
                <a14:useLocalDpi xmlns:a14="http://schemas.microsoft.com/office/drawing/2010/main" val="0"/>
              </a:ext>
            </a:extLst>
          </a:blip>
          <a:srcRect l="8362" r="5524"/>
          <a:stretch/>
        </p:blipFill>
        <p:spPr>
          <a:xfrm>
            <a:off x="4183421" y="0"/>
            <a:ext cx="5000263" cy="6858000"/>
          </a:xfrm>
          <a:prstGeom prst="rect">
            <a:avLst/>
          </a:prstGeom>
        </p:spPr>
      </p:pic>
    </p:spTree>
    <p:extLst>
      <p:ext uri="{BB962C8B-B14F-4D97-AF65-F5344CB8AC3E}">
        <p14:creationId xmlns:p14="http://schemas.microsoft.com/office/powerpoint/2010/main" val="1571834812"/>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804-white-puff-mmo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38028"/>
            <a:ext cx="5121653" cy="6231345"/>
          </a:xfrm>
          <a:prstGeom prst="rect">
            <a:avLst/>
          </a:prstGeom>
        </p:spPr>
      </p:pic>
      <p:pic>
        <p:nvPicPr>
          <p:cNvPr id="7" name="Picture 6" descr="1805-mfa-mull-redwool-22.665.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52910" y="608571"/>
            <a:ext cx="4691090" cy="6112170"/>
          </a:xfrm>
          <a:prstGeom prst="rect">
            <a:avLst/>
          </a:prstGeom>
        </p:spPr>
      </p:pic>
    </p:spTree>
    <p:extLst>
      <p:ext uri="{BB962C8B-B14F-4D97-AF65-F5344CB8AC3E}">
        <p14:creationId xmlns:p14="http://schemas.microsoft.com/office/powerpoint/2010/main" val="3350727921"/>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8-jfd19-166apron-redwoolemb-pic.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588" y="150200"/>
            <a:ext cx="4675440" cy="6417641"/>
          </a:xfrm>
          <a:prstGeom prst="rect">
            <a:avLst/>
          </a:prstGeom>
        </p:spPr>
      </p:pic>
      <p:pic>
        <p:nvPicPr>
          <p:cNvPr id="6" name="Picture 5" descr="1810-white-vert-manchester.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22193" y="0"/>
            <a:ext cx="3703320" cy="6858000"/>
          </a:xfrm>
          <a:prstGeom prst="rect">
            <a:avLst/>
          </a:prstGeom>
        </p:spPr>
      </p:pic>
    </p:spTree>
    <p:extLst>
      <p:ext uri="{BB962C8B-B14F-4D97-AF65-F5344CB8AC3E}">
        <p14:creationId xmlns:p14="http://schemas.microsoft.com/office/powerpoint/2010/main" val="3471333594"/>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9-wu-ack-balldres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6078" y="0"/>
            <a:ext cx="4112522" cy="6858000"/>
          </a:xfrm>
          <a:prstGeom prst="rect">
            <a:avLst/>
          </a:prstGeom>
        </p:spPr>
      </p:pic>
      <p:pic>
        <p:nvPicPr>
          <p:cNvPr id="4" name="Picture 3" descr="1810-kyoto-redscrol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67500" y="163719"/>
            <a:ext cx="3245264" cy="6694281"/>
          </a:xfrm>
          <a:prstGeom prst="rect">
            <a:avLst/>
          </a:prstGeom>
        </p:spPr>
      </p:pic>
    </p:spTree>
    <p:extLst>
      <p:ext uri="{BB962C8B-B14F-4D97-AF65-F5344CB8AC3E}">
        <p14:creationId xmlns:p14="http://schemas.microsoft.com/office/powerpoint/2010/main" val="1660316240"/>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09-wu-ack-white-bluev.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7730" y="792334"/>
            <a:ext cx="3521679" cy="5787004"/>
          </a:xfrm>
          <a:prstGeom prst="rect">
            <a:avLst/>
          </a:prstGeom>
        </p:spPr>
      </p:pic>
      <p:pic>
        <p:nvPicPr>
          <p:cNvPr id="4" name="Picture 3" descr="1810-lba-dec-evenin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20358" y="792334"/>
            <a:ext cx="3986148" cy="5834272"/>
          </a:xfrm>
          <a:prstGeom prst="rect">
            <a:avLst/>
          </a:prstGeom>
        </p:spPr>
      </p:pic>
      <p:sp>
        <p:nvSpPr>
          <p:cNvPr id="2" name="TextBox 1"/>
          <p:cNvSpPr txBox="1"/>
          <p:nvPr/>
        </p:nvSpPr>
        <p:spPr>
          <a:xfrm>
            <a:off x="0" y="-13230"/>
            <a:ext cx="7793920" cy="707886"/>
          </a:xfrm>
          <a:prstGeom prst="rect">
            <a:avLst/>
          </a:prstGeom>
          <a:noFill/>
        </p:spPr>
        <p:txBody>
          <a:bodyPr wrap="none" rtlCol="0">
            <a:spAutoFit/>
          </a:bodyPr>
          <a:lstStyle/>
          <a:p>
            <a:r>
              <a:rPr lang="en-US" sz="4000" dirty="0" smtClean="0"/>
              <a:t>1810: Trains hang on in evening dress</a:t>
            </a:r>
            <a:endParaRPr lang="en-US" sz="4000" dirty="0"/>
          </a:p>
        </p:txBody>
      </p:sp>
    </p:spTree>
    <p:extLst>
      <p:ext uri="{BB962C8B-B14F-4D97-AF65-F5344CB8AC3E}">
        <p14:creationId xmlns:p14="http://schemas.microsoft.com/office/powerpoint/2010/main" val="2431238431"/>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8-nypl-bonnet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130"/>
            <a:ext cx="3783268" cy="6945130"/>
          </a:xfrm>
          <a:prstGeom prst="rect">
            <a:avLst/>
          </a:prstGeom>
        </p:spPr>
      </p:pic>
      <p:pic>
        <p:nvPicPr>
          <p:cNvPr id="3" name="Picture 2" descr="1810-mma-bonnet-CI52.9_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746" y="1590164"/>
            <a:ext cx="3760831" cy="5175586"/>
          </a:xfrm>
          <a:prstGeom prst="rect">
            <a:avLst/>
          </a:prstGeom>
        </p:spPr>
      </p:pic>
      <p:sp>
        <p:nvSpPr>
          <p:cNvPr id="4" name="TextBox 3"/>
          <p:cNvSpPr txBox="1"/>
          <p:nvPr/>
        </p:nvSpPr>
        <p:spPr>
          <a:xfrm>
            <a:off x="4008149" y="343975"/>
            <a:ext cx="4801840" cy="954107"/>
          </a:xfrm>
          <a:prstGeom prst="rect">
            <a:avLst/>
          </a:prstGeom>
          <a:noFill/>
        </p:spPr>
        <p:txBody>
          <a:bodyPr wrap="square" rtlCol="0">
            <a:spAutoFit/>
          </a:bodyPr>
          <a:lstStyle/>
          <a:p>
            <a:r>
              <a:rPr lang="en-US" sz="2800" dirty="0" smtClean="0"/>
              <a:t>1808-1810: Accommodating Grecian hair</a:t>
            </a:r>
            <a:endParaRPr lang="en-US" sz="2800" dirty="0"/>
          </a:p>
        </p:txBody>
      </p:sp>
    </p:spTree>
    <p:extLst>
      <p:ext uri="{BB962C8B-B14F-4D97-AF65-F5344CB8AC3E}">
        <p14:creationId xmlns:p14="http://schemas.microsoft.com/office/powerpoint/2010/main" val="60550949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s-french-pokebonnet-sati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029"/>
            <a:ext cx="9144000" cy="5698571"/>
          </a:xfrm>
          <a:prstGeom prst="rect">
            <a:avLst/>
          </a:prstGeom>
        </p:spPr>
      </p:pic>
    </p:spTree>
    <p:extLst>
      <p:ext uri="{BB962C8B-B14F-4D97-AF65-F5344CB8AC3E}">
        <p14:creationId xmlns:p14="http://schemas.microsoft.com/office/powerpoint/2010/main" val="296620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blake-engraving-Mrs-Q-Janes-Ja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154" y="0"/>
            <a:ext cx="5003800" cy="6350000"/>
          </a:xfrm>
          <a:prstGeom prst="rect">
            <a:avLst/>
          </a:prstGeom>
        </p:spPr>
      </p:pic>
    </p:spTree>
    <p:extLst>
      <p:ext uri="{BB962C8B-B14F-4D97-AF65-F5344CB8AC3E}">
        <p14:creationId xmlns:p14="http://schemas.microsoft.com/office/powerpoint/2010/main" val="18905578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vanda-rednet-T.194-1958.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4074" y="457644"/>
            <a:ext cx="4533593" cy="6205767"/>
          </a:xfrm>
          <a:prstGeom prst="rect">
            <a:avLst/>
          </a:prstGeom>
        </p:spPr>
      </p:pic>
      <p:pic>
        <p:nvPicPr>
          <p:cNvPr id="3" name="Picture 2" descr="1810-vanda-rednet-T.194-1958-clos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47667" y="1309171"/>
            <a:ext cx="3995340" cy="3169524"/>
          </a:xfrm>
          <a:prstGeom prst="rect">
            <a:avLst/>
          </a:prstGeom>
        </p:spPr>
      </p:pic>
    </p:spTree>
    <p:extLst>
      <p:ext uri="{BB962C8B-B14F-4D97-AF65-F5344CB8AC3E}">
        <p14:creationId xmlns:p14="http://schemas.microsoft.com/office/powerpoint/2010/main" val="1660316240"/>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2-ack-april-ball-ros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282" y="-30192"/>
            <a:ext cx="4089865" cy="6888192"/>
          </a:xfrm>
          <a:prstGeom prst="rect">
            <a:avLst/>
          </a:prstGeom>
        </p:spPr>
      </p:pic>
      <p:pic>
        <p:nvPicPr>
          <p:cNvPr id="5" name="Picture 4" descr="1812-ack-dec-evening-trimme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34013" y="0"/>
            <a:ext cx="4309987" cy="6858000"/>
          </a:xfrm>
          <a:prstGeom prst="rect">
            <a:avLst/>
          </a:prstGeom>
        </p:spPr>
      </p:pic>
      <p:sp>
        <p:nvSpPr>
          <p:cNvPr id="2" name="TextBox 1"/>
          <p:cNvSpPr txBox="1"/>
          <p:nvPr/>
        </p:nvSpPr>
        <p:spPr>
          <a:xfrm>
            <a:off x="1408215" y="251366"/>
            <a:ext cx="5627863" cy="584776"/>
          </a:xfrm>
          <a:prstGeom prst="rect">
            <a:avLst/>
          </a:prstGeom>
          <a:noFill/>
        </p:spPr>
        <p:txBody>
          <a:bodyPr wrap="none" rtlCol="0">
            <a:spAutoFit/>
          </a:bodyPr>
          <a:lstStyle/>
          <a:p>
            <a:r>
              <a:rPr lang="en-US" sz="3200" dirty="0" smtClean="0"/>
              <a:t>1813: Emphasis shifting to bodice</a:t>
            </a:r>
            <a:endParaRPr lang="en-US" sz="3200" dirty="0"/>
          </a:p>
        </p:txBody>
      </p:sp>
    </p:spTree>
    <p:extLst>
      <p:ext uri="{BB962C8B-B14F-4D97-AF65-F5344CB8AC3E}">
        <p14:creationId xmlns:p14="http://schemas.microsoft.com/office/powerpoint/2010/main" val="2431238431"/>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2-mccord-gold.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0730" y="0"/>
            <a:ext cx="3899864" cy="6858000"/>
          </a:xfrm>
          <a:prstGeom prst="rect">
            <a:avLst/>
          </a:prstGeom>
        </p:spPr>
      </p:pic>
      <p:pic>
        <p:nvPicPr>
          <p:cNvPr id="4" name="Picture 3" descr="1812-mccord-gold-close.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68054" y="2730911"/>
            <a:ext cx="5842076" cy="2922075"/>
          </a:xfrm>
          <a:prstGeom prst="rect">
            <a:avLst/>
          </a:prstGeom>
        </p:spPr>
      </p:pic>
    </p:spTree>
    <p:extLst>
      <p:ext uri="{BB962C8B-B14F-4D97-AF65-F5344CB8AC3E}">
        <p14:creationId xmlns:p14="http://schemas.microsoft.com/office/powerpoint/2010/main" val="2431238431"/>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6964" y="461526"/>
            <a:ext cx="4248735" cy="4678204"/>
          </a:xfrm>
          <a:prstGeom prst="rect">
            <a:avLst/>
          </a:prstGeom>
        </p:spPr>
        <p:txBody>
          <a:bodyPr wrap="square">
            <a:spAutoFit/>
          </a:bodyPr>
          <a:lstStyle/>
          <a:p>
            <a:r>
              <a:rPr lang="en-US" i="1" dirty="0"/>
              <a:t>Wednesday, 13 September 1813: </a:t>
            </a:r>
            <a:endParaRPr lang="en-US" i="1" dirty="0" smtClean="0"/>
          </a:p>
          <a:p>
            <a:r>
              <a:rPr lang="en-US" sz="2800" dirty="0" smtClean="0"/>
              <a:t>“I </a:t>
            </a:r>
            <a:r>
              <a:rPr lang="en-US" sz="2800" dirty="0"/>
              <a:t>learnt from Mrs. </a:t>
            </a:r>
            <a:r>
              <a:rPr lang="en-US" sz="2800" dirty="0" err="1"/>
              <a:t>Tickars's</a:t>
            </a:r>
            <a:r>
              <a:rPr lang="en-US" sz="2800" dirty="0"/>
              <a:t> young lady, to my high amusement, that the stays now are not made to force the bosom up at all; that was a very unbecoming, unnatural fashion. I was really glad to hear that they are not to be so much off the shoulders as they were</a:t>
            </a:r>
            <a:r>
              <a:rPr lang="en-US" sz="2800" dirty="0" smtClean="0"/>
              <a:t>.”</a:t>
            </a:r>
            <a:endParaRPr lang="en-US" sz="2800" dirty="0"/>
          </a:p>
        </p:txBody>
      </p:sp>
      <p:pic>
        <p:nvPicPr>
          <p:cNvPr id="3" name="Picture 2" descr="1817-lacma-ackermann-nov-rust-spencer-walki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43796" y="0"/>
            <a:ext cx="3786299" cy="6858000"/>
          </a:xfrm>
          <a:prstGeom prst="rect">
            <a:avLst/>
          </a:prstGeom>
        </p:spPr>
      </p:pic>
    </p:spTree>
    <p:extLst>
      <p:ext uri="{BB962C8B-B14F-4D97-AF65-F5344CB8AC3E}">
        <p14:creationId xmlns:p14="http://schemas.microsoft.com/office/powerpoint/2010/main" val="2785058942"/>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9-stay-kyoto.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228055" cy="6858000"/>
          </a:xfrm>
          <a:prstGeom prst="rect">
            <a:avLst/>
          </a:prstGeom>
        </p:spPr>
      </p:pic>
      <p:pic>
        <p:nvPicPr>
          <p:cNvPr id="4" name="Picture 3" descr="1820-fleming-cordcorset-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6740" y="0"/>
            <a:ext cx="4653395" cy="3481911"/>
          </a:xfrm>
          <a:prstGeom prst="rect">
            <a:avLst/>
          </a:prstGeom>
        </p:spPr>
      </p:pic>
      <p:pic>
        <p:nvPicPr>
          <p:cNvPr id="5" name="Picture 4" descr="1820-corset-connh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34215" y="3299670"/>
            <a:ext cx="5151291" cy="3404716"/>
          </a:xfrm>
          <a:prstGeom prst="rect">
            <a:avLst/>
          </a:prstGeom>
        </p:spPr>
      </p:pic>
    </p:spTree>
    <p:extLst>
      <p:ext uri="{BB962C8B-B14F-4D97-AF65-F5344CB8AC3E}">
        <p14:creationId xmlns:p14="http://schemas.microsoft.com/office/powerpoint/2010/main" val="296165019"/>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0s-MOLWhiteMuslinGownGreenSilkSpenserFron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4306" y="0"/>
            <a:ext cx="2852968" cy="6858000"/>
          </a:xfrm>
          <a:prstGeom prst="rect">
            <a:avLst/>
          </a:prstGeom>
        </p:spPr>
      </p:pic>
      <p:pic>
        <p:nvPicPr>
          <p:cNvPr id="5" name="Picture 4" descr="1810s-MOLWhiteMuslinGownGreenSilkSpenserFrontClos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59423" y="2280311"/>
            <a:ext cx="6684577" cy="4342147"/>
          </a:xfrm>
          <a:prstGeom prst="rect">
            <a:avLst/>
          </a:prstGeom>
        </p:spPr>
      </p:pic>
    </p:spTree>
    <p:extLst>
      <p:ext uri="{BB962C8B-B14F-4D97-AF65-F5344CB8AC3E}">
        <p14:creationId xmlns:p14="http://schemas.microsoft.com/office/powerpoint/2010/main" val="923146464"/>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817-apr-05-jdm-duesseldorf-velvet-spence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7792" y="-251367"/>
            <a:ext cx="4537275" cy="7687234"/>
          </a:xfrm>
          <a:prstGeom prst="rect">
            <a:avLst/>
          </a:prstGeom>
        </p:spPr>
      </p:pic>
      <p:pic>
        <p:nvPicPr>
          <p:cNvPr id="6" name="Picture 5" descr="1817-feb-15-jdm-duesseldorf-ballgown.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44678" y="-251367"/>
            <a:ext cx="4431451" cy="7794647"/>
          </a:xfrm>
          <a:prstGeom prst="rect">
            <a:avLst/>
          </a:prstGeom>
        </p:spPr>
      </p:pic>
    </p:spTree>
    <p:extLst>
      <p:ext uri="{BB962C8B-B14F-4D97-AF65-F5344CB8AC3E}">
        <p14:creationId xmlns:p14="http://schemas.microsoft.com/office/powerpoint/2010/main" val="1660316240"/>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6-ack-bluebod-lacm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8402" y="212584"/>
            <a:ext cx="3557463" cy="6120367"/>
          </a:xfrm>
          <a:prstGeom prst="rect">
            <a:avLst/>
          </a:prstGeom>
        </p:spPr>
      </p:pic>
      <p:pic>
        <p:nvPicPr>
          <p:cNvPr id="3" name="Picture 2" descr="1817-lacma-ackermann-april-pink-spencer-walkin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43881" y="0"/>
            <a:ext cx="4100119" cy="6858000"/>
          </a:xfrm>
          <a:prstGeom prst="rect">
            <a:avLst/>
          </a:prstGeom>
        </p:spPr>
      </p:pic>
    </p:spTree>
    <p:extLst>
      <p:ext uri="{BB962C8B-B14F-4D97-AF65-F5344CB8AC3E}">
        <p14:creationId xmlns:p14="http://schemas.microsoft.com/office/powerpoint/2010/main" val="2431238431"/>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mar-05-jdm-duesseldorf-satin-band-gow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894202" cy="6858000"/>
          </a:xfrm>
          <a:prstGeom prst="rect">
            <a:avLst/>
          </a:prstGeom>
        </p:spPr>
      </p:pic>
      <p:pic>
        <p:nvPicPr>
          <p:cNvPr id="3" name="Picture 2" descr="1818-ack-bluehearts-lacma.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11924" y="161382"/>
            <a:ext cx="3840092" cy="6696618"/>
          </a:xfrm>
          <a:prstGeom prst="rect">
            <a:avLst/>
          </a:prstGeom>
        </p:spPr>
      </p:pic>
    </p:spTree>
    <p:extLst>
      <p:ext uri="{BB962C8B-B14F-4D97-AF65-F5344CB8AC3E}">
        <p14:creationId xmlns:p14="http://schemas.microsoft.com/office/powerpoint/2010/main" val="3498184240"/>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25-corset-mfab.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4829577" cy="6858000"/>
          </a:xfrm>
          <a:prstGeom prst="rect">
            <a:avLst/>
          </a:prstGeom>
        </p:spPr>
      </p:pic>
      <p:pic>
        <p:nvPicPr>
          <p:cNvPr id="3" name="Picture 2" descr="1825-white-multipuff-litchh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60905" y="-195451"/>
            <a:ext cx="4583095" cy="7057967"/>
          </a:xfrm>
          <a:prstGeom prst="rect">
            <a:avLst/>
          </a:prstGeom>
        </p:spPr>
      </p:pic>
    </p:spTree>
    <p:extLst>
      <p:ext uri="{BB962C8B-B14F-4D97-AF65-F5344CB8AC3E}">
        <p14:creationId xmlns:p14="http://schemas.microsoft.com/office/powerpoint/2010/main" val="86062830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ackBackEveningHalfDre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0" y="0"/>
            <a:ext cx="4041648" cy="6848856"/>
          </a:xfrm>
          <a:prstGeom prst="rect">
            <a:avLst/>
          </a:prstGeom>
        </p:spPr>
      </p:pic>
    </p:spTree>
    <p:extLst>
      <p:ext uri="{BB962C8B-B14F-4D97-AF65-F5344CB8AC3E}">
        <p14:creationId xmlns:p14="http://schemas.microsoft.com/office/powerpoint/2010/main" val="390166741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30s.jpg"/>
          <p:cNvPicPr>
            <a:picLocks noChangeAspect="1"/>
          </p:cNvPicPr>
          <p:nvPr/>
        </p:nvPicPr>
        <p:blipFill rotWithShape="1">
          <a:blip r:embed="rId2">
            <a:extLst>
              <a:ext uri="{28A0092B-C50C-407E-A947-70E740481C1C}">
                <a14:useLocalDpi xmlns:a14="http://schemas.microsoft.com/office/drawing/2010/main" val="0"/>
              </a:ext>
            </a:extLst>
          </a:blip>
          <a:srcRect t="37811" b="-1"/>
          <a:stretch/>
        </p:blipFill>
        <p:spPr>
          <a:xfrm>
            <a:off x="1094910" y="460562"/>
            <a:ext cx="7305003" cy="6036687"/>
          </a:xfrm>
          <a:prstGeom prst="rect">
            <a:avLst/>
          </a:prstGeom>
        </p:spPr>
      </p:pic>
    </p:spTree>
    <p:extLst>
      <p:ext uri="{BB962C8B-B14F-4D97-AF65-F5344CB8AC3E}">
        <p14:creationId xmlns:p14="http://schemas.microsoft.com/office/powerpoint/2010/main" val="1634121429"/>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Jane Austen 1774-1817</a:t>
            </a:r>
            <a:endParaRPr lang="en-US" dirty="0"/>
          </a:p>
        </p:txBody>
      </p:sp>
      <p:sp>
        <p:nvSpPr>
          <p:cNvPr id="4" name="TextBox 3"/>
          <p:cNvSpPr txBox="1"/>
          <p:nvPr/>
        </p:nvSpPr>
        <p:spPr>
          <a:xfrm>
            <a:off x="1057005" y="2471217"/>
            <a:ext cx="6914556" cy="3062377"/>
          </a:xfrm>
          <a:prstGeom prst="rect">
            <a:avLst/>
          </a:prstGeom>
          <a:noFill/>
        </p:spPr>
        <p:txBody>
          <a:bodyPr wrap="none" rtlCol="0">
            <a:spAutoFit/>
          </a:bodyPr>
          <a:lstStyle/>
          <a:p>
            <a:pPr>
              <a:spcAft>
                <a:spcPts val="600"/>
              </a:spcAft>
            </a:pPr>
            <a:r>
              <a:rPr lang="en-US" sz="2800" dirty="0" smtClean="0"/>
              <a:t>	1774-1790: Formal, wide, natural waist</a:t>
            </a:r>
          </a:p>
          <a:p>
            <a:pPr>
              <a:spcAft>
                <a:spcPts val="600"/>
              </a:spcAft>
            </a:pPr>
            <a:r>
              <a:rPr lang="en-US" sz="2800" dirty="0"/>
              <a:t>	</a:t>
            </a:r>
            <a:r>
              <a:rPr lang="en-US" sz="2800" dirty="0" smtClean="0"/>
              <a:t>1789-1799: High waists and muslins, full</a:t>
            </a:r>
          </a:p>
          <a:p>
            <a:pPr>
              <a:spcAft>
                <a:spcPts val="600"/>
              </a:spcAft>
            </a:pPr>
            <a:r>
              <a:rPr lang="en-US" sz="2800" dirty="0"/>
              <a:t>	</a:t>
            </a:r>
            <a:r>
              <a:rPr lang="en-US" sz="2800" dirty="0" smtClean="0"/>
              <a:t>1800-1810: Greek and Roman, narrowing</a:t>
            </a:r>
          </a:p>
          <a:p>
            <a:pPr>
              <a:spcAft>
                <a:spcPts val="600"/>
              </a:spcAft>
            </a:pPr>
            <a:r>
              <a:rPr lang="en-US" sz="2800" dirty="0"/>
              <a:t>	</a:t>
            </a:r>
            <a:r>
              <a:rPr lang="en-US" sz="2800" dirty="0" smtClean="0"/>
              <a:t>1811-1814: Gothic moves in, decorative trim</a:t>
            </a:r>
          </a:p>
          <a:p>
            <a:pPr>
              <a:spcAft>
                <a:spcPts val="600"/>
              </a:spcAft>
            </a:pPr>
            <a:r>
              <a:rPr lang="en-US" sz="2800" dirty="0"/>
              <a:t>	</a:t>
            </a:r>
            <a:r>
              <a:rPr lang="en-US" sz="2800" dirty="0" smtClean="0"/>
              <a:t>1815-1817: Shrinking bodice, more trim</a:t>
            </a:r>
          </a:p>
          <a:p>
            <a:pPr>
              <a:spcAft>
                <a:spcPts val="600"/>
              </a:spcAft>
            </a:pPr>
            <a:r>
              <a:rPr lang="en-US" sz="2800" dirty="0"/>
              <a:t>	</a:t>
            </a:r>
            <a:r>
              <a:rPr lang="en-US" sz="2800" dirty="0" smtClean="0"/>
              <a:t>1817… The return of volume</a:t>
            </a:r>
            <a:endParaRPr lang="en-US" sz="2800" dirty="0"/>
          </a:p>
        </p:txBody>
      </p:sp>
      <p:sp>
        <p:nvSpPr>
          <p:cNvPr id="5" name="TextBox 4"/>
          <p:cNvSpPr txBox="1"/>
          <p:nvPr/>
        </p:nvSpPr>
        <p:spPr>
          <a:xfrm>
            <a:off x="2711300" y="1547887"/>
            <a:ext cx="3583784" cy="923330"/>
          </a:xfrm>
          <a:prstGeom prst="rect">
            <a:avLst/>
          </a:prstGeom>
          <a:noFill/>
        </p:spPr>
        <p:txBody>
          <a:bodyPr wrap="none" rtlCol="0">
            <a:spAutoFit/>
          </a:bodyPr>
          <a:lstStyle/>
          <a:p>
            <a:r>
              <a:rPr lang="en-US" sz="3600" dirty="0"/>
              <a:t>A fashion timeline</a:t>
            </a:r>
          </a:p>
          <a:p>
            <a:endParaRPr lang="en-US" dirty="0"/>
          </a:p>
        </p:txBody>
      </p:sp>
    </p:spTree>
    <p:extLst>
      <p:ext uri="{BB962C8B-B14F-4D97-AF65-F5344CB8AC3E}">
        <p14:creationId xmlns:p14="http://schemas.microsoft.com/office/powerpoint/2010/main" val="2925311206"/>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940" y="1946711"/>
            <a:ext cx="7077093" cy="646331"/>
          </a:xfrm>
          <a:prstGeom prst="rect">
            <a:avLst/>
          </a:prstGeom>
          <a:noFill/>
        </p:spPr>
        <p:txBody>
          <a:bodyPr wrap="square" rtlCol="0">
            <a:spAutoFit/>
          </a:bodyPr>
          <a:lstStyle/>
          <a:p>
            <a:r>
              <a:rPr lang="en-US" sz="3600" dirty="0" smtClean="0"/>
              <a:t>…and now to solve a fashion mystery.</a:t>
            </a:r>
            <a:endParaRPr lang="en-US" sz="3600" dirty="0"/>
          </a:p>
        </p:txBody>
      </p:sp>
    </p:spTree>
    <p:extLst>
      <p:ext uri="{BB962C8B-B14F-4D97-AF65-F5344CB8AC3E}">
        <p14:creationId xmlns:p14="http://schemas.microsoft.com/office/powerpoint/2010/main" val="752269677"/>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0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874" y="0"/>
            <a:ext cx="4983018" cy="6858000"/>
          </a:xfrm>
          <a:prstGeom prst="rect">
            <a:avLst/>
          </a:prstGeom>
        </p:spPr>
      </p:pic>
    </p:spTree>
    <p:extLst>
      <p:ext uri="{BB962C8B-B14F-4D97-AF65-F5344CB8AC3E}">
        <p14:creationId xmlns:p14="http://schemas.microsoft.com/office/powerpoint/2010/main" val="2034872338"/>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0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983018" cy="6858000"/>
          </a:xfrm>
          <a:prstGeom prst="rect">
            <a:avLst/>
          </a:prstGeom>
        </p:spPr>
      </p:pic>
      <p:pic>
        <p:nvPicPr>
          <p:cNvPr id="3" name="Picture 2" descr="heideloff-1796-04-000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31932" y="-912857"/>
            <a:ext cx="3227683" cy="4177001"/>
          </a:xfrm>
          <a:prstGeom prst="rect">
            <a:avLst/>
          </a:prstGeom>
        </p:spPr>
      </p:pic>
      <p:pic>
        <p:nvPicPr>
          <p:cNvPr id="4" name="Picture 3" descr="1800-artstor-AMICO_CLARK_103902762.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95052" y="0"/>
            <a:ext cx="2804380" cy="4466074"/>
          </a:xfrm>
          <a:prstGeom prst="rect">
            <a:avLst/>
          </a:prstGeom>
        </p:spPr>
      </p:pic>
      <p:pic>
        <p:nvPicPr>
          <p:cNvPr id="5" name="Picture 4" descr="1815-candace-pink-spe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3018" y="2667593"/>
            <a:ext cx="1947718" cy="4073236"/>
          </a:xfrm>
          <a:prstGeom prst="rect">
            <a:avLst/>
          </a:prstGeom>
        </p:spPr>
      </p:pic>
      <p:sp>
        <p:nvSpPr>
          <p:cNvPr id="6" name="TextBox 5"/>
          <p:cNvSpPr txBox="1"/>
          <p:nvPr/>
        </p:nvSpPr>
        <p:spPr>
          <a:xfrm>
            <a:off x="3733207" y="-225458"/>
            <a:ext cx="624578" cy="369332"/>
          </a:xfrm>
          <a:prstGeom prst="rect">
            <a:avLst/>
          </a:prstGeom>
          <a:noFill/>
        </p:spPr>
        <p:txBody>
          <a:bodyPr wrap="none" rtlCol="0">
            <a:spAutoFit/>
          </a:bodyPr>
          <a:lstStyle/>
          <a:p>
            <a:r>
              <a:rPr lang="en-US" dirty="0" smtClean="0"/>
              <a:t>1799</a:t>
            </a:r>
            <a:endParaRPr lang="en-US" dirty="0"/>
          </a:p>
        </p:txBody>
      </p:sp>
      <p:sp>
        <p:nvSpPr>
          <p:cNvPr id="7" name="TextBox 6"/>
          <p:cNvSpPr txBox="1"/>
          <p:nvPr/>
        </p:nvSpPr>
        <p:spPr>
          <a:xfrm>
            <a:off x="6930736" y="529192"/>
            <a:ext cx="627621" cy="369332"/>
          </a:xfrm>
          <a:prstGeom prst="rect">
            <a:avLst/>
          </a:prstGeom>
          <a:noFill/>
        </p:spPr>
        <p:txBody>
          <a:bodyPr wrap="none" rtlCol="0">
            <a:spAutoFit/>
          </a:bodyPr>
          <a:lstStyle/>
          <a:p>
            <a:r>
              <a:rPr lang="en-US" dirty="0" smtClean="0"/>
              <a:t>1807</a:t>
            </a:r>
            <a:endParaRPr lang="en-US" dirty="0"/>
          </a:p>
        </p:txBody>
      </p:sp>
      <p:sp>
        <p:nvSpPr>
          <p:cNvPr id="8" name="TextBox 7"/>
          <p:cNvSpPr txBox="1"/>
          <p:nvPr/>
        </p:nvSpPr>
        <p:spPr>
          <a:xfrm>
            <a:off x="6495052" y="5146394"/>
            <a:ext cx="614884" cy="369332"/>
          </a:xfrm>
          <a:prstGeom prst="rect">
            <a:avLst/>
          </a:prstGeom>
          <a:noFill/>
        </p:spPr>
        <p:txBody>
          <a:bodyPr wrap="none" rtlCol="0">
            <a:spAutoFit/>
          </a:bodyPr>
          <a:lstStyle/>
          <a:p>
            <a:r>
              <a:rPr lang="en-US" dirty="0" smtClean="0"/>
              <a:t>1815</a:t>
            </a:r>
            <a:endParaRPr lang="en-US" dirty="0"/>
          </a:p>
        </p:txBody>
      </p:sp>
    </p:spTree>
    <p:extLst>
      <p:ext uri="{BB962C8B-B14F-4D97-AF65-F5344CB8AC3E}">
        <p14:creationId xmlns:p14="http://schemas.microsoft.com/office/powerpoint/2010/main" val="189882648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ne-austen-watercol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8634" y="234382"/>
            <a:ext cx="4452947" cy="5813570"/>
          </a:xfrm>
          <a:prstGeom prst="rect">
            <a:avLst/>
          </a:prstGeom>
        </p:spPr>
      </p:pic>
    </p:spTree>
    <p:extLst>
      <p:ext uri="{BB962C8B-B14F-4D97-AF65-F5344CB8AC3E}">
        <p14:creationId xmlns:p14="http://schemas.microsoft.com/office/powerpoint/2010/main" val="1879923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men wear?</a:t>
            </a:r>
            <a:endParaRPr lang="en-US" dirty="0"/>
          </a:p>
        </p:txBody>
      </p:sp>
      <p:sp>
        <p:nvSpPr>
          <p:cNvPr id="3" name="Content Placeholder 2"/>
          <p:cNvSpPr>
            <a:spLocks noGrp="1"/>
          </p:cNvSpPr>
          <p:nvPr>
            <p:ph idx="1"/>
          </p:nvPr>
        </p:nvSpPr>
        <p:spPr>
          <a:xfrm>
            <a:off x="914400" y="1893896"/>
            <a:ext cx="7313613" cy="4056062"/>
          </a:xfrm>
        </p:spPr>
        <p:txBody>
          <a:bodyPr>
            <a:normAutofit/>
          </a:bodyPr>
          <a:lstStyle/>
          <a:p>
            <a:pPr marL="0" indent="0" algn="ctr">
              <a:buNone/>
            </a:pPr>
            <a:r>
              <a:rPr lang="en-US" sz="3200" dirty="0" smtClean="0"/>
              <a:t>Men’s basics from the outside in,</a:t>
            </a:r>
          </a:p>
          <a:p>
            <a:pPr marL="0" indent="0" algn="ctr">
              <a:buNone/>
            </a:pPr>
            <a:r>
              <a:rPr lang="en-US" sz="3200" dirty="0" smtClean="0"/>
              <a:t>or, undressing Mr. Darcy.</a:t>
            </a:r>
            <a:endParaRPr lang="en-US" sz="3200" dirty="0"/>
          </a:p>
        </p:txBody>
      </p:sp>
    </p:spTree>
    <p:extLst>
      <p:ext uri="{BB962C8B-B14F-4D97-AF65-F5344CB8AC3E}">
        <p14:creationId xmlns:p14="http://schemas.microsoft.com/office/powerpoint/2010/main" val="178899071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b-1800-hugheshallett-hunting.jpg"/>
          <p:cNvPicPr>
            <a:picLocks noChangeAspect="1"/>
          </p:cNvPicPr>
          <p:nvPr/>
        </p:nvPicPr>
        <p:blipFill rotWithShape="1">
          <a:blip r:embed="rId3" cstate="screen">
            <a:extLst>
              <a:ext uri="{28A0092B-C50C-407E-A947-70E740481C1C}">
                <a14:useLocalDpi xmlns:a14="http://schemas.microsoft.com/office/drawing/2010/main"/>
              </a:ext>
            </a:extLst>
          </a:blip>
          <a:srcRect l="29632" t="34699" r="18134" b="11650"/>
          <a:stretch/>
        </p:blipFill>
        <p:spPr>
          <a:xfrm>
            <a:off x="224880" y="171987"/>
            <a:ext cx="4947350" cy="4717216"/>
          </a:xfrm>
          <a:prstGeom prst="rect">
            <a:avLst/>
          </a:prstGeom>
        </p:spPr>
      </p:pic>
      <p:sp>
        <p:nvSpPr>
          <p:cNvPr id="3" name="TextBox 2"/>
          <p:cNvSpPr txBox="1"/>
          <p:nvPr/>
        </p:nvSpPr>
        <p:spPr>
          <a:xfrm>
            <a:off x="5542620" y="2473974"/>
            <a:ext cx="3240911" cy="3816430"/>
          </a:xfrm>
          <a:prstGeom prst="rect">
            <a:avLst/>
          </a:prstGeom>
          <a:noFill/>
        </p:spPr>
        <p:txBody>
          <a:bodyPr wrap="square" rtlCol="0">
            <a:spAutoFit/>
          </a:bodyPr>
          <a:lstStyle/>
          <a:p>
            <a:r>
              <a:rPr lang="en-US" i="1" dirty="0" smtClean="0"/>
              <a:t>Thursday, 15 September 1796</a:t>
            </a:r>
          </a:p>
          <a:p>
            <a:r>
              <a:rPr lang="en-US" sz="2800" dirty="0" smtClean="0"/>
              <a:t>“Edward and Fly went out yesterday very early in a couple of shooting jackets and came home like a couple of bad shots, for they killed nothing at all.” </a:t>
            </a:r>
            <a:endParaRPr lang="en-US" sz="2800" dirty="0"/>
          </a:p>
        </p:txBody>
      </p:sp>
    </p:spTree>
    <p:extLst>
      <p:ext uri="{BB962C8B-B14F-4D97-AF65-F5344CB8AC3E}">
        <p14:creationId xmlns:p14="http://schemas.microsoft.com/office/powerpoint/2010/main" val="236373753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d-1820-tozer-greatcoa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037" y="0"/>
            <a:ext cx="5694642" cy="4354037"/>
          </a:xfrm>
          <a:prstGeom prst="rect">
            <a:avLst/>
          </a:prstGeom>
        </p:spPr>
      </p:pic>
      <p:sp>
        <p:nvSpPr>
          <p:cNvPr id="4" name="TextBox 3"/>
          <p:cNvSpPr txBox="1"/>
          <p:nvPr/>
        </p:nvSpPr>
        <p:spPr>
          <a:xfrm>
            <a:off x="5761228" y="1690478"/>
            <a:ext cx="3313728" cy="584776"/>
          </a:xfrm>
          <a:prstGeom prst="rect">
            <a:avLst/>
          </a:prstGeom>
          <a:noFill/>
        </p:spPr>
        <p:txBody>
          <a:bodyPr wrap="none" rtlCol="0">
            <a:spAutoFit/>
          </a:bodyPr>
          <a:lstStyle/>
          <a:p>
            <a:r>
              <a:rPr lang="en-US" sz="3200" dirty="0" smtClean="0"/>
              <a:t>Greatcoat, overcoat</a:t>
            </a:r>
            <a:endParaRPr lang="en-US" sz="3200" dirty="0"/>
          </a:p>
        </p:txBody>
      </p:sp>
      <p:sp>
        <p:nvSpPr>
          <p:cNvPr id="5" name="TextBox 4"/>
          <p:cNvSpPr txBox="1"/>
          <p:nvPr/>
        </p:nvSpPr>
        <p:spPr>
          <a:xfrm>
            <a:off x="145511" y="4617201"/>
            <a:ext cx="8836443" cy="1815882"/>
          </a:xfrm>
          <a:prstGeom prst="rect">
            <a:avLst/>
          </a:prstGeom>
          <a:noFill/>
        </p:spPr>
        <p:txBody>
          <a:bodyPr wrap="square" rtlCol="0">
            <a:spAutoFit/>
          </a:bodyPr>
          <a:lstStyle/>
          <a:p>
            <a:r>
              <a:rPr lang="en-US" sz="2800" i="1" dirty="0" smtClean="0"/>
              <a:t>Catherine </a:t>
            </a:r>
            <a:r>
              <a:rPr lang="en-US" sz="2800" i="1" dirty="0" err="1" smtClean="0"/>
              <a:t>Morland</a:t>
            </a:r>
            <a:r>
              <a:rPr lang="en-US" sz="2800" i="1" dirty="0" smtClean="0"/>
              <a:t> of Henry </a:t>
            </a:r>
            <a:r>
              <a:rPr lang="en-US" sz="2800" i="1" dirty="0" err="1" smtClean="0"/>
              <a:t>Tilney</a:t>
            </a:r>
            <a:r>
              <a:rPr lang="en-US" sz="2800" i="1" dirty="0" smtClean="0"/>
              <a:t>: </a:t>
            </a:r>
            <a:r>
              <a:rPr lang="en-US" sz="2800" dirty="0" smtClean="0"/>
              <a:t>“His hat sat so well, and the innumerable capes of his great-coat looked so becomingly important. To be driven by him, next to being dancing with him, was certainly the greatest happiness in the world!”</a:t>
            </a:r>
            <a:endParaRPr lang="en-US" sz="2800" dirty="0"/>
          </a:p>
        </p:txBody>
      </p:sp>
    </p:spTree>
    <p:extLst>
      <p:ext uri="{BB962C8B-B14F-4D97-AF65-F5344CB8AC3E}">
        <p14:creationId xmlns:p14="http://schemas.microsoft.com/office/powerpoint/2010/main" val="391115488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b-1789-watkinsjatc-eausten-grandtou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534946" cy="6858000"/>
          </a:xfrm>
          <a:prstGeom prst="rect">
            <a:avLst/>
          </a:prstGeom>
        </p:spPr>
      </p:pic>
      <p:pic>
        <p:nvPicPr>
          <p:cNvPr id="4" name="Picture 3" descr="4-1785-90-artstor-mensbreeches-AMICO_BOSTON_103836430.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7497" y="-218473"/>
            <a:ext cx="3514714" cy="5216040"/>
          </a:xfrm>
          <a:prstGeom prst="rect">
            <a:avLst/>
          </a:prstGeom>
        </p:spPr>
      </p:pic>
      <p:pic>
        <p:nvPicPr>
          <p:cNvPr id="5" name="Picture 4" descr="4-1800-mma-leather-breeches-1972.139.7.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56458" y="2651626"/>
            <a:ext cx="2892243" cy="4187968"/>
          </a:xfrm>
          <a:prstGeom prst="rect">
            <a:avLst/>
          </a:prstGeom>
        </p:spPr>
      </p:pic>
    </p:spTree>
    <p:extLst>
      <p:ext uri="{BB962C8B-B14F-4D97-AF65-F5344CB8AC3E}">
        <p14:creationId xmlns:p14="http://schemas.microsoft.com/office/powerpoint/2010/main" val="131334194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1810-Edridge-SirWilliamHarbord-95thfoot-peninsul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922520" cy="6858000"/>
          </a:xfrm>
          <a:prstGeom prst="rect">
            <a:avLst/>
          </a:prstGeom>
        </p:spPr>
      </p:pic>
      <p:pic>
        <p:nvPicPr>
          <p:cNvPr id="3" name="Picture 2" descr="1811-Captain_Hoste_of_HMS_Amphion_by_Henry_Edridge_(London_1768-182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3848" y="0"/>
            <a:ext cx="4900152" cy="6858000"/>
          </a:xfrm>
          <a:prstGeom prst="rect">
            <a:avLst/>
          </a:prstGeom>
        </p:spPr>
      </p:pic>
    </p:spTree>
    <p:extLst>
      <p:ext uri="{BB962C8B-B14F-4D97-AF65-F5344CB8AC3E}">
        <p14:creationId xmlns:p14="http://schemas.microsoft.com/office/powerpoint/2010/main" val="8866736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00-brummell-moden-statue-by-irena-sedlecka-jermyn-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896" y="97860"/>
            <a:ext cx="5070104" cy="6760139"/>
          </a:xfrm>
          <a:prstGeom prst="rect">
            <a:avLst/>
          </a:prstGeom>
        </p:spPr>
      </p:pic>
      <p:sp>
        <p:nvSpPr>
          <p:cNvPr id="2" name="TextBox 1"/>
          <p:cNvSpPr txBox="1"/>
          <p:nvPr/>
        </p:nvSpPr>
        <p:spPr>
          <a:xfrm>
            <a:off x="939204" y="1812482"/>
            <a:ext cx="2116512" cy="1200328"/>
          </a:xfrm>
          <a:prstGeom prst="rect">
            <a:avLst/>
          </a:prstGeom>
          <a:noFill/>
        </p:spPr>
        <p:txBody>
          <a:bodyPr wrap="square" rtlCol="0">
            <a:spAutoFit/>
          </a:bodyPr>
          <a:lstStyle/>
          <a:p>
            <a:pPr algn="ctr"/>
            <a:r>
              <a:rPr lang="en-US" sz="2400" dirty="0" smtClean="0"/>
              <a:t>George Bryan “Beau” Brummel</a:t>
            </a:r>
            <a:endParaRPr lang="en-US" sz="2400" dirty="0"/>
          </a:p>
        </p:txBody>
      </p:sp>
    </p:spTree>
    <p:extLst>
      <p:ext uri="{BB962C8B-B14F-4D97-AF65-F5344CB8AC3E}">
        <p14:creationId xmlns:p14="http://schemas.microsoft.com/office/powerpoint/2010/main" val="425275562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14400" y="503238"/>
            <a:ext cx="7313613" cy="868362"/>
          </a:xfrm>
          <a:prstGeom prst="rect">
            <a:avLst/>
          </a:prstGeom>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dirty="0" smtClean="0"/>
              <a:t>Jane Austen</a:t>
            </a:r>
            <a:endParaRPr lang="en-US" dirty="0"/>
          </a:p>
        </p:txBody>
      </p:sp>
      <p:sp>
        <p:nvSpPr>
          <p:cNvPr id="3" name="TextBox 2"/>
          <p:cNvSpPr txBox="1"/>
          <p:nvPr/>
        </p:nvSpPr>
        <p:spPr>
          <a:xfrm>
            <a:off x="1283204" y="1759563"/>
            <a:ext cx="6587582" cy="4231927"/>
          </a:xfrm>
          <a:prstGeom prst="rect">
            <a:avLst/>
          </a:prstGeom>
          <a:noFill/>
        </p:spPr>
        <p:txBody>
          <a:bodyPr wrap="square" rtlCol="0">
            <a:spAutoFit/>
          </a:bodyPr>
          <a:lstStyle/>
          <a:p>
            <a:pPr>
              <a:spcAft>
                <a:spcPts val="1800"/>
              </a:spcAft>
            </a:pPr>
            <a:r>
              <a:rPr lang="en-US" sz="3200" dirty="0" smtClean="0"/>
              <a:t>What did men and women (“of good society”) wear during Austen’s lifetime?</a:t>
            </a:r>
          </a:p>
          <a:p>
            <a:pPr>
              <a:spcAft>
                <a:spcPts val="1800"/>
              </a:spcAft>
            </a:pPr>
            <a:r>
              <a:rPr lang="en-US" sz="3200" dirty="0" smtClean="0"/>
              <a:t>How did fashion change over the course of her life?</a:t>
            </a:r>
          </a:p>
          <a:p>
            <a:pPr>
              <a:spcAft>
                <a:spcPts val="1800"/>
              </a:spcAft>
            </a:pPr>
            <a:r>
              <a:rPr lang="en-US" sz="3200" dirty="0" smtClean="0"/>
              <a:t>How fashion conscious was she, personally? (in her letters)</a:t>
            </a:r>
          </a:p>
          <a:p>
            <a:pPr>
              <a:spcAft>
                <a:spcPts val="1800"/>
              </a:spcAft>
            </a:pPr>
            <a:r>
              <a:rPr lang="en-US" sz="3200" dirty="0" smtClean="0"/>
              <a:t>How did she use fashion in her novels?</a:t>
            </a:r>
            <a:endParaRPr lang="en-US" sz="3200" dirty="0"/>
          </a:p>
        </p:txBody>
      </p:sp>
    </p:spTree>
    <p:extLst>
      <p:ext uri="{BB962C8B-B14F-4D97-AF65-F5344CB8AC3E}">
        <p14:creationId xmlns:p14="http://schemas.microsoft.com/office/powerpoint/2010/main" val="192049045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b-male_clothe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92431" y="150199"/>
            <a:ext cx="6677493" cy="6703329"/>
          </a:xfrm>
          <a:prstGeom prst="rect">
            <a:avLst/>
          </a:prstGeom>
        </p:spPr>
      </p:pic>
    </p:spTree>
    <p:extLst>
      <p:ext uri="{BB962C8B-B14F-4D97-AF65-F5344CB8AC3E}">
        <p14:creationId xmlns:p14="http://schemas.microsoft.com/office/powerpoint/2010/main" val="177982513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809-04-men-fullandhalfdre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71177" y="0"/>
            <a:ext cx="5253404" cy="6858000"/>
          </a:xfrm>
          <a:prstGeom prst="rect">
            <a:avLst/>
          </a:prstGeom>
        </p:spPr>
      </p:pic>
    </p:spTree>
    <p:extLst>
      <p:ext uri="{BB962C8B-B14F-4D97-AF65-F5344CB8AC3E}">
        <p14:creationId xmlns:p14="http://schemas.microsoft.com/office/powerpoint/2010/main" val="100728073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ack-april-gentleman-full-dre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10653" y="0"/>
            <a:ext cx="3879056" cy="6858000"/>
          </a:xfrm>
          <a:prstGeom prst="rect">
            <a:avLst/>
          </a:prstGeom>
        </p:spPr>
      </p:pic>
      <p:pic>
        <p:nvPicPr>
          <p:cNvPr id="3" name="Picture 2" descr="4-1807-watkinsjatc-beaumonde-1.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7513" y="0"/>
            <a:ext cx="2791000" cy="6858000"/>
          </a:xfrm>
          <a:prstGeom prst="rect">
            <a:avLst/>
          </a:prstGeom>
        </p:spPr>
      </p:pic>
    </p:spTree>
    <p:extLst>
      <p:ext uri="{BB962C8B-B14F-4D97-AF65-F5344CB8AC3E}">
        <p14:creationId xmlns:p14="http://schemas.microsoft.com/office/powerpoint/2010/main" val="275336953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1807-watkinsjatc-beaumonde-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45948" y="0"/>
            <a:ext cx="5184955" cy="6858000"/>
          </a:xfrm>
          <a:prstGeom prst="rect">
            <a:avLst/>
          </a:prstGeom>
        </p:spPr>
      </p:pic>
    </p:spTree>
    <p:extLst>
      <p:ext uri="{BB962C8B-B14F-4D97-AF65-F5344CB8AC3E}">
        <p14:creationId xmlns:p14="http://schemas.microsoft.com/office/powerpoint/2010/main" val="15038303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1817-18-sharples-cliftonassembly-cloakroo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9866"/>
            <a:ext cx="9144000" cy="6652618"/>
          </a:xfrm>
          <a:prstGeom prst="rect">
            <a:avLst/>
          </a:prstGeom>
        </p:spPr>
      </p:pic>
    </p:spTree>
    <p:extLst>
      <p:ext uri="{BB962C8B-B14F-4D97-AF65-F5344CB8AC3E}">
        <p14:creationId xmlns:p14="http://schemas.microsoft.com/office/powerpoint/2010/main" val="295260538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1800-hair-natpor-robertfellowes-philanthr-edridg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686959" cy="4982377"/>
          </a:xfrm>
          <a:prstGeom prst="rect">
            <a:avLst/>
          </a:prstGeom>
        </p:spPr>
      </p:pic>
      <p:pic>
        <p:nvPicPr>
          <p:cNvPr id="3" name="Picture 2" descr="5-hair-1796x-hair-natpor-walkerfam-romne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64820" y="2007218"/>
            <a:ext cx="5590944" cy="4567765"/>
          </a:xfrm>
          <a:prstGeom prst="rect">
            <a:avLst/>
          </a:prstGeom>
        </p:spPr>
      </p:pic>
      <p:sp>
        <p:nvSpPr>
          <p:cNvPr id="4" name="TextBox 3"/>
          <p:cNvSpPr txBox="1"/>
          <p:nvPr/>
        </p:nvSpPr>
        <p:spPr>
          <a:xfrm>
            <a:off x="5542620" y="687950"/>
            <a:ext cx="1199943" cy="769441"/>
          </a:xfrm>
          <a:prstGeom prst="rect">
            <a:avLst/>
          </a:prstGeom>
          <a:noFill/>
        </p:spPr>
        <p:txBody>
          <a:bodyPr wrap="none" rtlCol="0">
            <a:spAutoFit/>
          </a:bodyPr>
          <a:lstStyle/>
          <a:p>
            <a:r>
              <a:rPr lang="en-US" sz="4400" dirty="0" smtClean="0"/>
              <a:t>Hair</a:t>
            </a:r>
            <a:endParaRPr lang="en-US" sz="4400" dirty="0"/>
          </a:p>
        </p:txBody>
      </p:sp>
    </p:spTree>
    <p:extLst>
      <p:ext uri="{BB962C8B-B14F-4D97-AF65-F5344CB8AC3E}">
        <p14:creationId xmlns:p14="http://schemas.microsoft.com/office/powerpoint/2010/main" val="327640702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3-natpor-byron-westai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2600" y="0"/>
            <a:ext cx="4851400" cy="6350000"/>
          </a:xfrm>
          <a:prstGeom prst="rect">
            <a:avLst/>
          </a:prstGeom>
        </p:spPr>
      </p:pic>
      <p:pic>
        <p:nvPicPr>
          <p:cNvPr id="5" name="Picture 4" descr="brutus_palma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624" y="714410"/>
            <a:ext cx="3303194" cy="4913218"/>
          </a:xfrm>
          <a:prstGeom prst="rect">
            <a:avLst/>
          </a:prstGeom>
        </p:spPr>
      </p:pic>
    </p:spTree>
    <p:extLst>
      <p:ext uri="{BB962C8B-B14F-4D97-AF65-F5344CB8AC3E}">
        <p14:creationId xmlns:p14="http://schemas.microsoft.com/office/powerpoint/2010/main" val="300358421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hair-1818-dandyclub-dight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41631"/>
            <a:ext cx="9144000" cy="5916706"/>
          </a:xfrm>
          <a:prstGeom prst="rect">
            <a:avLst/>
          </a:prstGeom>
        </p:spPr>
      </p:pic>
    </p:spTree>
    <p:extLst>
      <p:ext uri="{BB962C8B-B14F-4D97-AF65-F5344CB8AC3E}">
        <p14:creationId xmlns:p14="http://schemas.microsoft.com/office/powerpoint/2010/main" val="71122937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1818-neckcloth-cruikshank.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5665960" cy="6858000"/>
          </a:xfrm>
          <a:prstGeom prst="rect">
            <a:avLst/>
          </a:prstGeom>
        </p:spPr>
      </p:pic>
      <p:pic>
        <p:nvPicPr>
          <p:cNvPr id="3" name="Picture 2" descr="6b-1800-natpor-jembelch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96720" y="863019"/>
            <a:ext cx="4381114" cy="5240567"/>
          </a:xfrm>
          <a:prstGeom prst="rect">
            <a:avLst/>
          </a:prstGeom>
        </p:spPr>
      </p:pic>
    </p:spTree>
    <p:extLst>
      <p:ext uri="{BB962C8B-B14F-4D97-AF65-F5344CB8AC3E}">
        <p14:creationId xmlns:p14="http://schemas.microsoft.com/office/powerpoint/2010/main" val="328745084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1818-dandiesdressing-cruikshan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2292"/>
            <a:ext cx="9144000" cy="6153056"/>
          </a:xfrm>
          <a:prstGeom prst="rect">
            <a:avLst/>
          </a:prstGeom>
        </p:spPr>
      </p:pic>
    </p:spTree>
    <p:extLst>
      <p:ext uri="{BB962C8B-B14F-4D97-AF65-F5344CB8AC3E}">
        <p14:creationId xmlns:p14="http://schemas.microsoft.com/office/powerpoint/2010/main" val="332596194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Novels</a:t>
            </a:r>
            <a:endParaRPr lang="en-US" dirty="0"/>
          </a:p>
        </p:txBody>
      </p:sp>
      <p:sp>
        <p:nvSpPr>
          <p:cNvPr id="3" name="Content Placeholder 2"/>
          <p:cNvSpPr>
            <a:spLocks noGrp="1"/>
          </p:cNvSpPr>
          <p:nvPr>
            <p:ph idx="1"/>
          </p:nvPr>
        </p:nvSpPr>
        <p:spPr>
          <a:xfrm>
            <a:off x="914400" y="1893896"/>
            <a:ext cx="7313613" cy="4056062"/>
          </a:xfrm>
        </p:spPr>
        <p:txBody>
          <a:bodyPr>
            <a:normAutofit/>
          </a:bodyPr>
          <a:lstStyle/>
          <a:p>
            <a:pPr marL="0" indent="0" algn="ctr">
              <a:buNone/>
            </a:pPr>
            <a:r>
              <a:rPr lang="en-US" sz="3200" dirty="0" smtClean="0"/>
              <a:t>Which characters talk about fashion?</a:t>
            </a:r>
          </a:p>
          <a:p>
            <a:pPr marL="0" indent="0" algn="ctr">
              <a:buNone/>
            </a:pPr>
            <a:r>
              <a:rPr lang="en-US" sz="3200" dirty="0" smtClean="0"/>
              <a:t>How?</a:t>
            </a:r>
          </a:p>
          <a:p>
            <a:pPr marL="0" indent="0" algn="ctr">
              <a:buNone/>
            </a:pPr>
            <a:r>
              <a:rPr lang="en-US" sz="3200" dirty="0" smtClean="0"/>
              <a:t>When?</a:t>
            </a:r>
            <a:endParaRPr lang="en-US" sz="3200" dirty="0"/>
          </a:p>
        </p:txBody>
      </p:sp>
    </p:spTree>
    <p:extLst>
      <p:ext uri="{BB962C8B-B14F-4D97-AF65-F5344CB8AC3E}">
        <p14:creationId xmlns:p14="http://schemas.microsoft.com/office/powerpoint/2010/main" val="204203152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shirt-1769-garsault-marquise-shirt-drawi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6244" y="1821564"/>
            <a:ext cx="8411543" cy="4936353"/>
          </a:xfrm>
          <a:prstGeom prst="rect">
            <a:avLst/>
          </a:prstGeom>
        </p:spPr>
      </p:pic>
      <p:sp>
        <p:nvSpPr>
          <p:cNvPr id="2" name="TextBox 1"/>
          <p:cNvSpPr txBox="1"/>
          <p:nvPr/>
        </p:nvSpPr>
        <p:spPr>
          <a:xfrm>
            <a:off x="423303" y="317515"/>
            <a:ext cx="8394484" cy="1231106"/>
          </a:xfrm>
          <a:prstGeom prst="rect">
            <a:avLst/>
          </a:prstGeom>
          <a:noFill/>
        </p:spPr>
        <p:txBody>
          <a:bodyPr wrap="square" rtlCol="0">
            <a:spAutoFit/>
          </a:bodyPr>
          <a:lstStyle/>
          <a:p>
            <a:r>
              <a:rPr lang="en-US" i="1" dirty="0" smtClean="0"/>
              <a:t>Thursday, 1 September 1796:</a:t>
            </a:r>
          </a:p>
          <a:p>
            <a:r>
              <a:rPr lang="en-US" sz="2800" dirty="0" smtClean="0"/>
              <a:t>“We are very busy making Edward’s shirts, and I am proud to say that I am the neatest worker of the party.”</a:t>
            </a:r>
            <a:endParaRPr lang="en-US" sz="2800" dirty="0"/>
          </a:p>
        </p:txBody>
      </p:sp>
    </p:spTree>
    <p:extLst>
      <p:ext uri="{BB962C8B-B14F-4D97-AF65-F5344CB8AC3E}">
        <p14:creationId xmlns:p14="http://schemas.microsoft.com/office/powerpoint/2010/main" val="3451127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th-darcy-shirt.jpg"/>
          <p:cNvPicPr>
            <a:picLocks noChangeAspect="1"/>
          </p:cNvPicPr>
          <p:nvPr/>
        </p:nvPicPr>
        <p:blipFill rotWithShape="1">
          <a:blip r:embed="rId2">
            <a:extLst>
              <a:ext uri="{28A0092B-C50C-407E-A947-70E740481C1C}">
                <a14:useLocalDpi xmlns:a14="http://schemas.microsoft.com/office/drawing/2010/main" val="0"/>
              </a:ext>
            </a:extLst>
          </a:blip>
          <a:srcRect b="6052"/>
          <a:stretch/>
        </p:blipFill>
        <p:spPr>
          <a:xfrm>
            <a:off x="584980" y="511847"/>
            <a:ext cx="7894302" cy="5562371"/>
          </a:xfrm>
          <a:prstGeom prst="rect">
            <a:avLst/>
          </a:prstGeom>
        </p:spPr>
      </p:pic>
    </p:spTree>
    <p:extLst>
      <p:ext uri="{BB962C8B-B14F-4D97-AF65-F5344CB8AC3E}">
        <p14:creationId xmlns:p14="http://schemas.microsoft.com/office/powerpoint/2010/main" val="339494261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women wear?</a:t>
            </a:r>
            <a:endParaRPr lang="en-US" dirty="0"/>
          </a:p>
        </p:txBody>
      </p:sp>
      <p:sp>
        <p:nvSpPr>
          <p:cNvPr id="3" name="Content Placeholder 2"/>
          <p:cNvSpPr>
            <a:spLocks noGrp="1"/>
          </p:cNvSpPr>
          <p:nvPr>
            <p:ph idx="1"/>
          </p:nvPr>
        </p:nvSpPr>
        <p:spPr>
          <a:xfrm>
            <a:off x="914400" y="2118802"/>
            <a:ext cx="7313613" cy="4056062"/>
          </a:xfrm>
        </p:spPr>
        <p:txBody>
          <a:bodyPr>
            <a:normAutofit/>
          </a:bodyPr>
          <a:lstStyle/>
          <a:p>
            <a:pPr marL="0" indent="0" algn="ctr">
              <a:buNone/>
            </a:pPr>
            <a:r>
              <a:rPr lang="en-US" sz="3200" dirty="0" smtClean="0"/>
              <a:t>Women’s basics from the inside out,</a:t>
            </a:r>
          </a:p>
          <a:p>
            <a:pPr marL="0" indent="0" algn="ctr">
              <a:buNone/>
            </a:pPr>
            <a:r>
              <a:rPr lang="en-US" sz="3200" dirty="0" smtClean="0"/>
              <a:t>or, dressing Mrs. Darcy.</a:t>
            </a:r>
            <a:endParaRPr lang="en-US" sz="3200" dirty="0"/>
          </a:p>
        </p:txBody>
      </p:sp>
    </p:spTree>
    <p:extLst>
      <p:ext uri="{BB962C8B-B14F-4D97-AF65-F5344CB8AC3E}">
        <p14:creationId xmlns:p14="http://schemas.microsoft.com/office/powerpoint/2010/main" val="65621505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2042" y="873167"/>
            <a:ext cx="8161806" cy="4093429"/>
          </a:xfrm>
          <a:prstGeom prst="rect">
            <a:avLst/>
          </a:prstGeom>
          <a:noFill/>
        </p:spPr>
        <p:txBody>
          <a:bodyPr wrap="square" rtlCol="0">
            <a:spAutoFit/>
          </a:bodyPr>
          <a:lstStyle/>
          <a:p>
            <a:r>
              <a:rPr lang="en-US" i="1" dirty="0" smtClean="0"/>
              <a:t>Sunday, 25 November 1798</a:t>
            </a:r>
            <a:r>
              <a:rPr lang="en-US" dirty="0" smtClean="0"/>
              <a:t>:</a:t>
            </a:r>
          </a:p>
          <a:p>
            <a:endParaRPr lang="en-US" dirty="0" smtClean="0"/>
          </a:p>
          <a:p>
            <a:r>
              <a:rPr lang="en-US" sz="2800" dirty="0" smtClean="0"/>
              <a:t>“The Overton Scotchman [a peddler carrying fabric for sale door to door] has been kind enough to rid me of some of my money, in exchange for six shifts and four pair of stockings. The Irish [linen] is not so fine as I would like it; but as I gave as much money for it as I intended I have no reason to complain. It cost me 3s. 6d. per yard. It is rather finer, however, than our last, and not so harsh a cloth.”</a:t>
            </a:r>
            <a:endParaRPr lang="en-US" sz="2800" dirty="0"/>
          </a:p>
        </p:txBody>
      </p:sp>
    </p:spTree>
    <p:extLst>
      <p:ext uri="{BB962C8B-B14F-4D97-AF65-F5344CB8AC3E}">
        <p14:creationId xmlns:p14="http://schemas.microsoft.com/office/powerpoint/2010/main" val="323932483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800s-mfab-shif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17437" y="546182"/>
            <a:ext cx="4926563" cy="6158204"/>
          </a:xfrm>
          <a:prstGeom prst="rect">
            <a:avLst/>
          </a:prstGeom>
        </p:spPr>
      </p:pic>
      <p:pic>
        <p:nvPicPr>
          <p:cNvPr id="3" name="Picture 2" descr="1-1769-garsault-marquise-shift-drawing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92765"/>
            <a:ext cx="4267907" cy="4069057"/>
          </a:xfrm>
          <a:prstGeom prst="rect">
            <a:avLst/>
          </a:prstGeom>
        </p:spPr>
      </p:pic>
      <p:sp>
        <p:nvSpPr>
          <p:cNvPr id="2" name="TextBox 1"/>
          <p:cNvSpPr txBox="1"/>
          <p:nvPr/>
        </p:nvSpPr>
        <p:spPr>
          <a:xfrm>
            <a:off x="727551" y="5700714"/>
            <a:ext cx="2462132" cy="584776"/>
          </a:xfrm>
          <a:prstGeom prst="rect">
            <a:avLst/>
          </a:prstGeom>
          <a:noFill/>
        </p:spPr>
        <p:txBody>
          <a:bodyPr wrap="none" rtlCol="0">
            <a:spAutoFit/>
          </a:bodyPr>
          <a:lstStyle/>
          <a:p>
            <a:r>
              <a:rPr lang="en-US" sz="3200" dirty="0" smtClean="0"/>
              <a:t>Shift/chemise</a:t>
            </a:r>
            <a:endParaRPr lang="en-US" sz="3200" dirty="0"/>
          </a:p>
        </p:txBody>
      </p:sp>
    </p:spTree>
    <p:extLst>
      <p:ext uri="{BB962C8B-B14F-4D97-AF65-F5344CB8AC3E}">
        <p14:creationId xmlns:p14="http://schemas.microsoft.com/office/powerpoint/2010/main" val="299205083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1-rowlandson-staircase-carlton-hous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76" y="92609"/>
            <a:ext cx="4472822" cy="6765391"/>
          </a:xfrm>
          <a:prstGeom prst="rect">
            <a:avLst/>
          </a:prstGeom>
        </p:spPr>
      </p:pic>
      <p:pic>
        <p:nvPicPr>
          <p:cNvPr id="4" name="Picture 3" descr="1811-rowlandson-staircase-detail.jp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700" y="355600"/>
            <a:ext cx="4559300" cy="6502400"/>
          </a:xfrm>
          <a:prstGeom prst="rect">
            <a:avLst/>
          </a:prstGeom>
        </p:spPr>
      </p:pic>
    </p:spTree>
    <p:extLst>
      <p:ext uri="{BB962C8B-B14F-4D97-AF65-F5344CB8AC3E}">
        <p14:creationId xmlns:p14="http://schemas.microsoft.com/office/powerpoint/2010/main" val="19498507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809-corset-fad.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55821"/>
            <a:ext cx="9144000" cy="5697162"/>
          </a:xfrm>
          <a:prstGeom prst="rect">
            <a:avLst/>
          </a:prstGeom>
        </p:spPr>
      </p:pic>
    </p:spTree>
    <p:extLst>
      <p:ext uri="{BB962C8B-B14F-4D97-AF65-F5344CB8AC3E}">
        <p14:creationId xmlns:p14="http://schemas.microsoft.com/office/powerpoint/2010/main" val="110882771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gstocking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457" y="0"/>
            <a:ext cx="3759200" cy="6807200"/>
          </a:xfrm>
          <a:prstGeom prst="rect">
            <a:avLst/>
          </a:prstGeom>
        </p:spPr>
      </p:pic>
      <p:sp>
        <p:nvSpPr>
          <p:cNvPr id="3" name="TextBox 2"/>
          <p:cNvSpPr txBox="1"/>
          <p:nvPr/>
        </p:nvSpPr>
        <p:spPr>
          <a:xfrm>
            <a:off x="4709243" y="1322980"/>
            <a:ext cx="4113973" cy="3816430"/>
          </a:xfrm>
          <a:prstGeom prst="rect">
            <a:avLst/>
          </a:prstGeom>
          <a:noFill/>
        </p:spPr>
        <p:txBody>
          <a:bodyPr wrap="square" rtlCol="0">
            <a:spAutoFit/>
          </a:bodyPr>
          <a:lstStyle/>
          <a:p>
            <a:r>
              <a:rPr lang="en-US" i="1" dirty="0" smtClean="0"/>
              <a:t>Saturday, 9 January 1796:</a:t>
            </a:r>
          </a:p>
          <a:p>
            <a:r>
              <a:rPr lang="en-US" sz="2800" dirty="0" smtClean="0"/>
              <a:t>“You say nothing of the silk stockings; I flatter myself, therefore, that Charles has not purchased any, as I cannot very well to pay them; all my money is spent buying white gloves and pink </a:t>
            </a:r>
            <a:r>
              <a:rPr lang="en-US" sz="2800" dirty="0" err="1" smtClean="0"/>
              <a:t>persian</a:t>
            </a:r>
            <a:r>
              <a:rPr lang="en-US" sz="2800" dirty="0"/>
              <a:t>.</a:t>
            </a:r>
            <a:r>
              <a:rPr lang="en-US" sz="2800" dirty="0" smtClean="0"/>
              <a:t>”</a:t>
            </a:r>
            <a:endParaRPr lang="en-US" sz="2800" dirty="0"/>
          </a:p>
        </p:txBody>
      </p:sp>
    </p:spTree>
    <p:extLst>
      <p:ext uri="{BB962C8B-B14F-4D97-AF65-F5344CB8AC3E}">
        <p14:creationId xmlns:p14="http://schemas.microsoft.com/office/powerpoint/2010/main" val="57485835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bodiced-petticoat-mf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4569143" cy="6858000"/>
          </a:xfrm>
          <a:prstGeom prst="rect">
            <a:avLst/>
          </a:prstGeom>
        </p:spPr>
      </p:pic>
      <p:pic>
        <p:nvPicPr>
          <p:cNvPr id="3" name="Picture 2" descr="3-Jane+by+Cassandra.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31995" y="0"/>
            <a:ext cx="4612005" cy="6858000"/>
          </a:xfrm>
          <a:prstGeom prst="rect">
            <a:avLst/>
          </a:prstGeom>
        </p:spPr>
      </p:pic>
    </p:spTree>
    <p:extLst>
      <p:ext uri="{BB962C8B-B14F-4D97-AF65-F5344CB8AC3E}">
        <p14:creationId xmlns:p14="http://schemas.microsoft.com/office/powerpoint/2010/main" val="26881385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1790s-hb_C.I.37.46.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5040" y="0"/>
            <a:ext cx="3714269" cy="6801266"/>
          </a:xfrm>
          <a:prstGeom prst="rect">
            <a:avLst/>
          </a:prstGeom>
        </p:spPr>
      </p:pic>
      <p:pic>
        <p:nvPicPr>
          <p:cNvPr id="4" name="Picture 3" descr="3-1811petticoatshow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38577" y="282764"/>
            <a:ext cx="3035760" cy="6021480"/>
          </a:xfrm>
          <a:prstGeom prst="rect">
            <a:avLst/>
          </a:prstGeom>
        </p:spPr>
      </p:pic>
    </p:spTree>
    <p:extLst>
      <p:ext uri="{BB962C8B-B14F-4D97-AF65-F5344CB8AC3E}">
        <p14:creationId xmlns:p14="http://schemas.microsoft.com/office/powerpoint/2010/main" val="202166735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0b-1800-hugheshallett-hunting.jp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20107" b="20107"/>
          <a:stretch/>
        </p:blipFill>
        <p:spPr>
          <a:xfrm>
            <a:off x="914400" y="1033959"/>
            <a:ext cx="7313613" cy="4056062"/>
          </a:xfrm>
          <a:prstGeom prst="rect">
            <a:avLst/>
          </a:prstGeom>
        </p:spPr>
      </p:pic>
    </p:spTree>
    <p:extLst>
      <p:ext uri="{BB962C8B-B14F-4D97-AF65-F5344CB8AC3E}">
        <p14:creationId xmlns:p14="http://schemas.microsoft.com/office/powerpoint/2010/main" val="36194813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s-chemisette-laceed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32" y="115329"/>
            <a:ext cx="4379180" cy="4700320"/>
          </a:xfrm>
          <a:prstGeom prst="rect">
            <a:avLst/>
          </a:prstGeom>
        </p:spPr>
      </p:pic>
      <p:pic>
        <p:nvPicPr>
          <p:cNvPr id="3" name="Picture 2" descr="1815x-chemisette-mf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2471" y="1558104"/>
            <a:ext cx="4140544" cy="5299896"/>
          </a:xfrm>
          <a:prstGeom prst="rect">
            <a:avLst/>
          </a:prstGeom>
        </p:spPr>
      </p:pic>
      <p:sp>
        <p:nvSpPr>
          <p:cNvPr id="4" name="TextBox 3"/>
          <p:cNvSpPr txBox="1"/>
          <p:nvPr/>
        </p:nvSpPr>
        <p:spPr>
          <a:xfrm>
            <a:off x="1150854" y="5437450"/>
            <a:ext cx="2255621" cy="646331"/>
          </a:xfrm>
          <a:prstGeom prst="rect">
            <a:avLst/>
          </a:prstGeom>
          <a:noFill/>
        </p:spPr>
        <p:txBody>
          <a:bodyPr wrap="none" rtlCol="0">
            <a:spAutoFit/>
          </a:bodyPr>
          <a:lstStyle/>
          <a:p>
            <a:r>
              <a:rPr lang="en-US" sz="3600" dirty="0" smtClean="0"/>
              <a:t>Chemisette</a:t>
            </a:r>
            <a:endParaRPr lang="en-US" sz="3600" dirty="0"/>
          </a:p>
        </p:txBody>
      </p:sp>
    </p:spTree>
    <p:extLst>
      <p:ext uri="{BB962C8B-B14F-4D97-AF65-F5344CB8AC3E}">
        <p14:creationId xmlns:p14="http://schemas.microsoft.com/office/powerpoint/2010/main" val="102592621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8-edridge-theresaparke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1982" y="143806"/>
            <a:ext cx="4376710" cy="6365258"/>
          </a:xfrm>
          <a:prstGeom prst="rect">
            <a:avLst/>
          </a:prstGeom>
        </p:spPr>
      </p:pic>
      <p:pic>
        <p:nvPicPr>
          <p:cNvPr id="3" name="Picture 2" descr="1798-mma-embroid-openrob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84892" y="143806"/>
            <a:ext cx="4859108" cy="6403225"/>
          </a:xfrm>
          <a:prstGeom prst="rect">
            <a:avLst/>
          </a:prstGeom>
        </p:spPr>
      </p:pic>
    </p:spTree>
    <p:extLst>
      <p:ext uri="{BB962C8B-B14F-4D97-AF65-F5344CB8AC3E}">
        <p14:creationId xmlns:p14="http://schemas.microsoft.com/office/powerpoint/2010/main" val="15898581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usa-ramseygown-fu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058" y="0"/>
            <a:ext cx="4304586" cy="6641362"/>
          </a:xfrm>
          <a:prstGeom prst="rect">
            <a:avLst/>
          </a:prstGeom>
        </p:spPr>
      </p:pic>
      <p:sp>
        <p:nvSpPr>
          <p:cNvPr id="3" name="TextBox 2"/>
          <p:cNvSpPr txBox="1"/>
          <p:nvPr/>
        </p:nvSpPr>
        <p:spPr>
          <a:xfrm>
            <a:off x="5238371" y="1071614"/>
            <a:ext cx="3664214" cy="3385542"/>
          </a:xfrm>
          <a:prstGeom prst="rect">
            <a:avLst/>
          </a:prstGeom>
          <a:noFill/>
        </p:spPr>
        <p:txBody>
          <a:bodyPr wrap="square" rtlCol="0">
            <a:spAutoFit/>
          </a:bodyPr>
          <a:lstStyle/>
          <a:p>
            <a:r>
              <a:rPr lang="en-US" i="1" dirty="0" smtClean="0"/>
              <a:t>Wednesday, 18 December 1798:</a:t>
            </a:r>
          </a:p>
          <a:p>
            <a:r>
              <a:rPr lang="en-US" sz="2800" dirty="0" smtClean="0"/>
              <a:t>“I believe I </a:t>
            </a:r>
            <a:r>
              <a:rPr lang="en-US" sz="2800" i="1" dirty="0" smtClean="0"/>
              <a:t>shall</a:t>
            </a:r>
            <a:r>
              <a:rPr lang="en-US" sz="2800" dirty="0" smtClean="0"/>
              <a:t> make my new gown like my robe, but the back of the latter is all in a piece with the tail, and will seven yards enable me to copy it in that respect?”</a:t>
            </a:r>
            <a:endParaRPr lang="en-US" sz="2800" dirty="0"/>
          </a:p>
        </p:txBody>
      </p:sp>
    </p:spTree>
    <p:extLst>
      <p:ext uri="{BB962C8B-B14F-4D97-AF65-F5344CB8AC3E}">
        <p14:creationId xmlns:p14="http://schemas.microsoft.com/office/powerpoint/2010/main" val="112763095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white-day-painting.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29555" y="0"/>
            <a:ext cx="4914445" cy="6575213"/>
          </a:xfrm>
          <a:prstGeom prst="rect">
            <a:avLst/>
          </a:prstGeom>
        </p:spPr>
      </p:pic>
      <p:pic>
        <p:nvPicPr>
          <p:cNvPr id="4" name="Picture 3" descr="1812-14-jfd19-097-ikat-day-pic.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396894"/>
            <a:ext cx="4788612" cy="6337077"/>
          </a:xfrm>
          <a:prstGeom prst="rect">
            <a:avLst/>
          </a:prstGeom>
        </p:spPr>
      </p:pic>
    </p:spTree>
    <p:extLst>
      <p:ext uri="{BB962C8B-B14F-4D97-AF65-F5344CB8AC3E}">
        <p14:creationId xmlns:p14="http://schemas.microsoft.com/office/powerpoint/2010/main" val="65617502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1814-feb-bluewhite-lacm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897" y="149172"/>
            <a:ext cx="4339773" cy="6708828"/>
          </a:xfrm>
          <a:prstGeom prst="rect">
            <a:avLst/>
          </a:prstGeom>
        </p:spPr>
      </p:pic>
      <p:pic>
        <p:nvPicPr>
          <p:cNvPr id="4" name="Picture 3" descr="1815-ball-peach-mccord.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94438" y="0"/>
            <a:ext cx="4061060" cy="6760897"/>
          </a:xfrm>
          <a:prstGeom prst="rect">
            <a:avLst/>
          </a:prstGeom>
        </p:spPr>
      </p:pic>
    </p:spTree>
    <p:extLst>
      <p:ext uri="{BB962C8B-B14F-4D97-AF65-F5344CB8AC3E}">
        <p14:creationId xmlns:p14="http://schemas.microsoft.com/office/powerpoint/2010/main" val="181178048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ack-march-green-white-even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562" y="0"/>
            <a:ext cx="3471863" cy="6858000"/>
          </a:xfrm>
          <a:prstGeom prst="rect">
            <a:avLst/>
          </a:prstGeom>
        </p:spPr>
      </p:pic>
      <p:pic>
        <p:nvPicPr>
          <p:cNvPr id="3" name="Picture 2" descr="1813-yellow-washington.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78635" y="171987"/>
            <a:ext cx="3932929" cy="6550930"/>
          </a:xfrm>
          <a:prstGeom prst="rect">
            <a:avLst/>
          </a:prstGeom>
        </p:spPr>
      </p:pic>
    </p:spTree>
    <p:extLst>
      <p:ext uri="{BB962C8B-B14F-4D97-AF65-F5344CB8AC3E}">
        <p14:creationId xmlns:p14="http://schemas.microsoft.com/office/powerpoint/2010/main" val="66844653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3-ack-jan-gold-bodic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9735" y="0"/>
            <a:ext cx="4136231" cy="6858000"/>
          </a:xfrm>
          <a:prstGeom prst="rect">
            <a:avLst/>
          </a:prstGeom>
        </p:spPr>
      </p:pic>
      <p:pic>
        <p:nvPicPr>
          <p:cNvPr id="6" name="Picture 5" descr="1818-met-brit.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43686" y="155910"/>
            <a:ext cx="3007563" cy="6702090"/>
          </a:xfrm>
          <a:prstGeom prst="rect">
            <a:avLst/>
          </a:prstGeom>
        </p:spPr>
      </p:pic>
    </p:spTree>
    <p:extLst>
      <p:ext uri="{BB962C8B-B14F-4D97-AF65-F5344CB8AC3E}">
        <p14:creationId xmlns:p14="http://schemas.microsoft.com/office/powerpoint/2010/main" val="183858736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4-05-000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9444" y="840828"/>
            <a:ext cx="3029260" cy="6017172"/>
          </a:xfrm>
          <a:prstGeom prst="rect">
            <a:avLst/>
          </a:prstGeom>
        </p:spPr>
      </p:pic>
      <p:pic>
        <p:nvPicPr>
          <p:cNvPr id="6" name="Picture 5" descr="heideloff-1796-04-000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13841" y="0"/>
            <a:ext cx="2730159" cy="6858000"/>
          </a:xfrm>
          <a:prstGeom prst="rect">
            <a:avLst/>
          </a:prstGeom>
        </p:spPr>
      </p:pic>
      <p:pic>
        <p:nvPicPr>
          <p:cNvPr id="7" name="Picture 6" descr="heideloff-1797-11-0002.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18704" y="0"/>
            <a:ext cx="2751469" cy="6858000"/>
          </a:xfrm>
          <a:prstGeom prst="rect">
            <a:avLst/>
          </a:prstGeom>
        </p:spPr>
      </p:pic>
      <p:sp>
        <p:nvSpPr>
          <p:cNvPr id="4" name="Rectangle 3"/>
          <p:cNvSpPr/>
          <p:nvPr/>
        </p:nvSpPr>
        <p:spPr>
          <a:xfrm>
            <a:off x="1164082" y="23187"/>
            <a:ext cx="1575772" cy="707886"/>
          </a:xfrm>
          <a:prstGeom prst="rect">
            <a:avLst/>
          </a:prstGeom>
        </p:spPr>
        <p:txBody>
          <a:bodyPr wrap="none">
            <a:spAutoFit/>
          </a:bodyPr>
          <a:lstStyle/>
          <a:p>
            <a:pPr lvl="0"/>
            <a:r>
              <a:rPr lang="en-US" sz="4000" dirty="0">
                <a:solidFill>
                  <a:prstClr val="black"/>
                </a:solidFill>
              </a:rPr>
              <a:t>Cloaks</a:t>
            </a:r>
          </a:p>
        </p:txBody>
      </p:sp>
    </p:spTree>
    <p:extLst>
      <p:ext uri="{BB962C8B-B14F-4D97-AF65-F5344CB8AC3E}">
        <p14:creationId xmlns:p14="http://schemas.microsoft.com/office/powerpoint/2010/main" val="70349376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5-03-000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524" y="0"/>
            <a:ext cx="5299364" cy="6858000"/>
          </a:xfrm>
          <a:prstGeom prst="rect">
            <a:avLst/>
          </a:prstGeom>
        </p:spPr>
      </p:pic>
      <p:pic>
        <p:nvPicPr>
          <p:cNvPr id="5" name="Picture 4" descr="Screen shot 2011-11-17 at 4.52.24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78538" y="0"/>
            <a:ext cx="4668779" cy="3492668"/>
          </a:xfrm>
          <a:prstGeom prst="rect">
            <a:avLst/>
          </a:prstGeom>
        </p:spPr>
      </p:pic>
      <p:pic>
        <p:nvPicPr>
          <p:cNvPr id="6" name="Picture 5" descr="hern2.1.13_fig4_lba1116_big.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199571" y="2795198"/>
            <a:ext cx="2935779" cy="3904044"/>
          </a:xfrm>
          <a:prstGeom prst="rect">
            <a:avLst/>
          </a:prstGeom>
        </p:spPr>
      </p:pic>
      <p:sp>
        <p:nvSpPr>
          <p:cNvPr id="3" name="TextBox 2"/>
          <p:cNvSpPr txBox="1"/>
          <p:nvPr/>
        </p:nvSpPr>
        <p:spPr>
          <a:xfrm>
            <a:off x="2417895" y="489504"/>
            <a:ext cx="1960643" cy="769441"/>
          </a:xfrm>
          <a:prstGeom prst="rect">
            <a:avLst/>
          </a:prstGeom>
          <a:noFill/>
        </p:spPr>
        <p:txBody>
          <a:bodyPr wrap="none" rtlCol="0">
            <a:spAutoFit/>
          </a:bodyPr>
          <a:lstStyle/>
          <a:p>
            <a:r>
              <a:rPr lang="en-US" sz="4400" dirty="0" smtClean="0"/>
              <a:t>Spencer</a:t>
            </a:r>
            <a:endParaRPr lang="en-US" sz="4400" dirty="0"/>
          </a:p>
        </p:txBody>
      </p:sp>
    </p:spTree>
    <p:extLst>
      <p:ext uri="{BB962C8B-B14F-4D97-AF65-F5344CB8AC3E}">
        <p14:creationId xmlns:p14="http://schemas.microsoft.com/office/powerpoint/2010/main" val="338920256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0-walkingspencer.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9053" y="0"/>
            <a:ext cx="3730667" cy="6742019"/>
          </a:xfrm>
          <a:prstGeom prst="rect">
            <a:avLst/>
          </a:prstGeom>
        </p:spPr>
      </p:pic>
      <p:pic>
        <p:nvPicPr>
          <p:cNvPr id="4" name="Picture 3" descr="1814-blucher-bonnet-and-spencer-june-1814-la-belle-assemble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49720" y="1944781"/>
            <a:ext cx="2630639" cy="4331107"/>
          </a:xfrm>
          <a:prstGeom prst="rect">
            <a:avLst/>
          </a:prstGeom>
        </p:spPr>
      </p:pic>
      <p:pic>
        <p:nvPicPr>
          <p:cNvPr id="5" name="Picture 4" descr="1814-spencer.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87721" y="92609"/>
            <a:ext cx="2581006" cy="4511364"/>
          </a:xfrm>
          <a:prstGeom prst="rect">
            <a:avLst/>
          </a:prstGeom>
        </p:spPr>
      </p:pic>
    </p:spTree>
    <p:extLst>
      <p:ext uri="{BB962C8B-B14F-4D97-AF65-F5344CB8AC3E}">
        <p14:creationId xmlns:p14="http://schemas.microsoft.com/office/powerpoint/2010/main" val="209729971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4-fashionsoflondon-promenade-Kensingtongarde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107004"/>
          </a:xfrm>
          <a:prstGeom prst="rect">
            <a:avLst/>
          </a:prstGeom>
        </p:spPr>
      </p:pic>
    </p:spTree>
    <p:extLst>
      <p:ext uri="{BB962C8B-B14F-4D97-AF65-F5344CB8AC3E}">
        <p14:creationId xmlns:p14="http://schemas.microsoft.com/office/powerpoint/2010/main" val="146950654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x-spencer-cream-silk-tabbed.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4431451" cy="6575213"/>
          </a:xfrm>
          <a:prstGeom prst="rect">
            <a:avLst/>
          </a:prstGeom>
        </p:spPr>
      </p:pic>
      <p:pic>
        <p:nvPicPr>
          <p:cNvPr id="3" name="Picture 2" descr="1815-spencer-mfa-99.664.3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0028" y="0"/>
            <a:ext cx="4603972" cy="6858000"/>
          </a:xfrm>
          <a:prstGeom prst="rect">
            <a:avLst/>
          </a:prstGeom>
        </p:spPr>
      </p:pic>
    </p:spTree>
    <p:extLst>
      <p:ext uri="{BB962C8B-B14F-4D97-AF65-F5344CB8AC3E}">
        <p14:creationId xmlns:p14="http://schemas.microsoft.com/office/powerpoint/2010/main" val="289224661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jfd19-176-spencerdress-pompom-desc.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948548" cy="6858000"/>
          </a:xfrm>
          <a:prstGeom prst="rect">
            <a:avLst/>
          </a:prstGeom>
        </p:spPr>
      </p:pic>
      <p:pic>
        <p:nvPicPr>
          <p:cNvPr id="3" name="Picture 2" descr="1810-jfd19-177-spencerdress-pompom-pic.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17142" y="582112"/>
            <a:ext cx="3691269" cy="5115586"/>
          </a:xfrm>
          <a:prstGeom prst="rect">
            <a:avLst/>
          </a:prstGeom>
        </p:spPr>
      </p:pic>
    </p:spTree>
    <p:extLst>
      <p:ext uri="{BB962C8B-B14F-4D97-AF65-F5344CB8AC3E}">
        <p14:creationId xmlns:p14="http://schemas.microsoft.com/office/powerpoint/2010/main" val="353534025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jfd19-020-spencerdress-desc.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57205"/>
            <a:ext cx="4510820" cy="3902792"/>
          </a:xfrm>
          <a:prstGeom prst="rect">
            <a:avLst/>
          </a:prstGeom>
        </p:spPr>
      </p:pic>
      <p:pic>
        <p:nvPicPr>
          <p:cNvPr id="3" name="Picture 2" descr="1817-jfd19-021-spencerdress-pic.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02032" y="224907"/>
            <a:ext cx="4467293" cy="5649126"/>
          </a:xfrm>
          <a:prstGeom prst="rect">
            <a:avLst/>
          </a:prstGeom>
        </p:spPr>
      </p:pic>
    </p:spTree>
    <p:extLst>
      <p:ext uri="{BB962C8B-B14F-4D97-AF65-F5344CB8AC3E}">
        <p14:creationId xmlns:p14="http://schemas.microsoft.com/office/powerpoint/2010/main" val="163505000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5-ack-mar-nypl-purple-pelisse.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56789" y="0"/>
            <a:ext cx="4232108" cy="6858000"/>
          </a:xfrm>
          <a:prstGeom prst="rect">
            <a:avLst/>
          </a:prstGeom>
        </p:spPr>
      </p:pic>
      <p:sp>
        <p:nvSpPr>
          <p:cNvPr id="3" name="TextBox 2"/>
          <p:cNvSpPr txBox="1"/>
          <p:nvPr/>
        </p:nvSpPr>
        <p:spPr>
          <a:xfrm>
            <a:off x="330706" y="727639"/>
            <a:ext cx="4008148" cy="5724644"/>
          </a:xfrm>
          <a:prstGeom prst="rect">
            <a:avLst/>
          </a:prstGeom>
          <a:noFill/>
        </p:spPr>
        <p:txBody>
          <a:bodyPr wrap="square" rtlCol="0">
            <a:spAutoFit/>
          </a:bodyPr>
          <a:lstStyle/>
          <a:p>
            <a:r>
              <a:rPr lang="en-US" i="1" dirty="0"/>
              <a:t>Thursday, 18 April </a:t>
            </a:r>
            <a:r>
              <a:rPr lang="en-US" i="1" dirty="0" smtClean="0"/>
              <a:t>1811:</a:t>
            </a:r>
          </a:p>
          <a:p>
            <a:r>
              <a:rPr lang="en-US" sz="2400" dirty="0" smtClean="0"/>
              <a:t>“Our </a:t>
            </a:r>
            <a:r>
              <a:rPr lang="en-US" sz="2400" dirty="0"/>
              <a:t>pelisses are 17s. each; she charges only 8s. for the making, but the buttons seem expensive, — are expensive, I might have said, for the fact is plain enough</a:t>
            </a:r>
            <a:r>
              <a:rPr lang="en-US" sz="2400" dirty="0" smtClean="0"/>
              <a:t>.” </a:t>
            </a:r>
            <a:endParaRPr lang="en-US" sz="2400" dirty="0"/>
          </a:p>
          <a:p>
            <a:r>
              <a:rPr lang="en-US" dirty="0"/>
              <a:t/>
            </a:r>
            <a:br>
              <a:rPr lang="en-US" dirty="0"/>
            </a:br>
            <a:r>
              <a:rPr lang="en-US" i="1" dirty="0" smtClean="0"/>
              <a:t>Tuesday</a:t>
            </a:r>
            <a:r>
              <a:rPr lang="en-US" i="1" dirty="0"/>
              <a:t>, </a:t>
            </a:r>
            <a:r>
              <a:rPr lang="en-US" i="1" dirty="0" smtClean="0"/>
              <a:t>22 April </a:t>
            </a:r>
            <a:r>
              <a:rPr lang="en-US" i="1" dirty="0"/>
              <a:t>1811: </a:t>
            </a:r>
            <a:endParaRPr lang="en-US" i="1" dirty="0" smtClean="0"/>
          </a:p>
          <a:p>
            <a:r>
              <a:rPr lang="en-US" sz="2400" dirty="0" smtClean="0"/>
              <a:t>“I </a:t>
            </a:r>
            <a:r>
              <a:rPr lang="en-US" sz="2400" dirty="0"/>
              <a:t>do not mean to provide another trimming for my pelisse, for I am determined to spend no more money; so I shall wear it as it is, longer than I ought, and then — I do not </a:t>
            </a:r>
            <a:r>
              <a:rPr lang="en-US" sz="2400" dirty="0" smtClean="0"/>
              <a:t>know…”</a:t>
            </a:r>
            <a:endParaRPr lang="en-US" sz="2400" dirty="0"/>
          </a:p>
        </p:txBody>
      </p:sp>
    </p:spTree>
    <p:extLst>
      <p:ext uri="{BB962C8B-B14F-4D97-AF65-F5344CB8AC3E}">
        <p14:creationId xmlns:p14="http://schemas.microsoft.com/office/powerpoint/2010/main" val="180482520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pelisse-purpl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6237" y="196735"/>
            <a:ext cx="3529314" cy="4672812"/>
          </a:xfrm>
          <a:prstGeom prst="rect">
            <a:avLst/>
          </a:prstGeom>
        </p:spPr>
      </p:pic>
      <p:pic>
        <p:nvPicPr>
          <p:cNvPr id="3" name="Picture 2" descr="1815-pelisse-purple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78002" y="1713170"/>
            <a:ext cx="3397032" cy="5014019"/>
          </a:xfrm>
          <a:prstGeom prst="rect">
            <a:avLst/>
          </a:prstGeom>
        </p:spPr>
      </p:pic>
    </p:spTree>
    <p:extLst>
      <p:ext uri="{BB962C8B-B14F-4D97-AF65-F5344CB8AC3E}">
        <p14:creationId xmlns:p14="http://schemas.microsoft.com/office/powerpoint/2010/main" val="34497198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green-peliss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7733" y="0"/>
            <a:ext cx="3666871" cy="6858000"/>
          </a:xfrm>
          <a:prstGeom prst="rect">
            <a:avLst/>
          </a:prstGeom>
        </p:spPr>
      </p:pic>
      <p:pic>
        <p:nvPicPr>
          <p:cNvPr id="4" name="Picture 3" descr="1815-acandace-blue-pe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78954" y="12655"/>
            <a:ext cx="3925208" cy="6845345"/>
          </a:xfrm>
          <a:prstGeom prst="rect">
            <a:avLst/>
          </a:prstGeom>
        </p:spPr>
      </p:pic>
    </p:spTree>
    <p:extLst>
      <p:ext uri="{BB962C8B-B14F-4D97-AF65-F5344CB8AC3E}">
        <p14:creationId xmlns:p14="http://schemas.microsoft.com/office/powerpoint/2010/main" val="259102639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8-ackermann-feb-brown-blue-walkin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908208" cy="6858000"/>
          </a:xfrm>
          <a:prstGeom prst="rect">
            <a:avLst/>
          </a:prstGeom>
        </p:spPr>
      </p:pic>
      <p:pic>
        <p:nvPicPr>
          <p:cNvPr id="3" name="Picture 2" descr="1818-jan-05-jdm-duesseldorf-blue-coat.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06088" y="0"/>
            <a:ext cx="3677443" cy="6607175"/>
          </a:xfrm>
          <a:prstGeom prst="rect">
            <a:avLst/>
          </a:prstGeom>
        </p:spPr>
      </p:pic>
    </p:spTree>
    <p:extLst>
      <p:ext uri="{BB962C8B-B14F-4D97-AF65-F5344CB8AC3E}">
        <p14:creationId xmlns:p14="http://schemas.microsoft.com/office/powerpoint/2010/main" val="1681756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jan-31-jdm-duesseldorf-caped-greatcoat.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7986" y="343975"/>
            <a:ext cx="3816303" cy="6019562"/>
          </a:xfrm>
          <a:prstGeom prst="rect">
            <a:avLst/>
          </a:prstGeom>
        </p:spPr>
      </p:pic>
      <p:pic>
        <p:nvPicPr>
          <p:cNvPr id="4" name="Picture 3" descr="1816-bradfield-greatcoat-p9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8531" y="0"/>
            <a:ext cx="4825469" cy="6858000"/>
          </a:xfrm>
          <a:prstGeom prst="rect">
            <a:avLst/>
          </a:prstGeom>
        </p:spPr>
      </p:pic>
    </p:spTree>
    <p:extLst>
      <p:ext uri="{BB962C8B-B14F-4D97-AF65-F5344CB8AC3E}">
        <p14:creationId xmlns:p14="http://schemas.microsoft.com/office/powerpoint/2010/main" val="291861873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00x-usa-cap-mfa-46.102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5340" y="244418"/>
            <a:ext cx="3797300" cy="5422900"/>
          </a:xfrm>
          <a:prstGeom prst="rect">
            <a:avLst/>
          </a:prstGeom>
        </p:spPr>
      </p:pic>
      <p:pic>
        <p:nvPicPr>
          <p:cNvPr id="2" name="Picture 1" descr="cap-1812-mma-front-CI37.45.16_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9703" y="2062907"/>
            <a:ext cx="3566160" cy="4437888"/>
          </a:xfrm>
          <a:prstGeom prst="rect">
            <a:avLst/>
          </a:prstGeom>
        </p:spPr>
      </p:pic>
    </p:spTree>
    <p:extLst>
      <p:ext uri="{BB962C8B-B14F-4D97-AF65-F5344CB8AC3E}">
        <p14:creationId xmlns:p14="http://schemas.microsoft.com/office/powerpoint/2010/main" val="128281205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799-hats-hairdress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789106" cy="6858000"/>
          </a:xfrm>
          <a:prstGeom prst="rect">
            <a:avLst/>
          </a:prstGeom>
        </p:spPr>
      </p:pic>
      <p:pic>
        <p:nvPicPr>
          <p:cNvPr id="5" name="Picture 4" descr="1814-LeJournaldesDamesetdesModes1814CostumeParisienNo1387.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25964" y="158758"/>
            <a:ext cx="4189685" cy="6699242"/>
          </a:xfrm>
          <a:prstGeom prst="rect">
            <a:avLst/>
          </a:prstGeom>
        </p:spPr>
      </p:pic>
    </p:spTree>
    <p:extLst>
      <p:ext uri="{BB962C8B-B14F-4D97-AF65-F5344CB8AC3E}">
        <p14:creationId xmlns:p14="http://schemas.microsoft.com/office/powerpoint/2010/main" val="339860038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3-ack-whitebead-lacm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7296" y="-1"/>
            <a:ext cx="3895157" cy="6232251"/>
          </a:xfrm>
          <a:prstGeom prst="rect">
            <a:avLst/>
          </a:prstGeom>
        </p:spPr>
      </p:pic>
    </p:spTree>
    <p:extLst>
      <p:ext uri="{BB962C8B-B14F-4D97-AF65-F5344CB8AC3E}">
        <p14:creationId xmlns:p14="http://schemas.microsoft.com/office/powerpoint/2010/main" val="41174114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247" y="187422"/>
            <a:ext cx="8201490" cy="3385542"/>
          </a:xfrm>
          <a:prstGeom prst="rect">
            <a:avLst/>
          </a:prstGeom>
          <a:noFill/>
        </p:spPr>
        <p:txBody>
          <a:bodyPr wrap="square" rtlCol="0">
            <a:spAutoFit/>
          </a:bodyPr>
          <a:lstStyle/>
          <a:p>
            <a:r>
              <a:rPr lang="en-US" i="1" dirty="0" smtClean="0"/>
              <a:t>Sunday, 2 June 1799:</a:t>
            </a:r>
          </a:p>
          <a:p>
            <a:r>
              <a:rPr lang="en-US" sz="2800" dirty="0" smtClean="0"/>
              <a:t>“Flowers are very much worn, and fruit is still more the thing. Elizabeth has a bunch of strawberries, and I have seen grapes, cherries, plums, and apricots. There are likewise almonds and raisins, French plums, and tamarinds at the grocers’, </a:t>
            </a:r>
          </a:p>
          <a:p>
            <a:r>
              <a:rPr lang="en-US" sz="2800" dirty="0" smtClean="0"/>
              <a:t>but I have never seen any of </a:t>
            </a:r>
          </a:p>
          <a:p>
            <a:r>
              <a:rPr lang="en-US" sz="2800" b="1" dirty="0" smtClean="0"/>
              <a:t>them</a:t>
            </a:r>
            <a:r>
              <a:rPr lang="en-US" sz="2800" dirty="0" smtClean="0"/>
              <a:t> in hats.”</a:t>
            </a:r>
            <a:endParaRPr lang="en-US" sz="2800" b="1" dirty="0"/>
          </a:p>
        </p:txBody>
      </p:sp>
      <p:sp>
        <p:nvSpPr>
          <p:cNvPr id="3" name="TextBox 2"/>
          <p:cNvSpPr txBox="1"/>
          <p:nvPr/>
        </p:nvSpPr>
        <p:spPr>
          <a:xfrm>
            <a:off x="423301" y="4431984"/>
            <a:ext cx="8095665" cy="2092881"/>
          </a:xfrm>
          <a:prstGeom prst="rect">
            <a:avLst/>
          </a:prstGeom>
          <a:noFill/>
        </p:spPr>
        <p:txBody>
          <a:bodyPr wrap="square" rtlCol="0">
            <a:spAutoFit/>
          </a:bodyPr>
          <a:lstStyle/>
          <a:p>
            <a:r>
              <a:rPr lang="en-US" i="1" dirty="0" smtClean="0"/>
              <a:t>Tuesday, 11 June 1799:</a:t>
            </a:r>
          </a:p>
          <a:p>
            <a:r>
              <a:rPr lang="en-US" sz="2800" dirty="0" smtClean="0"/>
              <a:t>“I cannot decide on the fruit till I hear from you again. Besides, I cannot help thinking that it is more natural to have flowers grow out of the head than fruit. What do you think on that subject?”</a:t>
            </a:r>
            <a:endParaRPr lang="en-US" sz="2800" dirty="0"/>
          </a:p>
        </p:txBody>
      </p:sp>
      <p:pic>
        <p:nvPicPr>
          <p:cNvPr id="4" name="Picture 3"/>
          <p:cNvPicPr>
            <a:picLocks noChangeAspect="1"/>
          </p:cNvPicPr>
          <p:nvPr/>
        </p:nvPicPr>
        <p:blipFill>
          <a:blip r:embed="rId2"/>
          <a:stretch>
            <a:fillRect/>
          </a:stretch>
        </p:blipFill>
        <p:spPr>
          <a:xfrm>
            <a:off x="5106089" y="2338497"/>
            <a:ext cx="3241244" cy="2371314"/>
          </a:xfrm>
          <a:prstGeom prst="rect">
            <a:avLst/>
          </a:prstGeom>
        </p:spPr>
      </p:pic>
    </p:spTree>
    <p:extLst>
      <p:ext uri="{BB962C8B-B14F-4D97-AF65-F5344CB8AC3E}">
        <p14:creationId xmlns:p14="http://schemas.microsoft.com/office/powerpoint/2010/main" val="156639124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nypl-bonnets-dec.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4286250" cy="6858000"/>
          </a:xfrm>
          <a:prstGeom prst="rect">
            <a:avLst/>
          </a:prstGeom>
        </p:spPr>
      </p:pic>
      <p:pic>
        <p:nvPicPr>
          <p:cNvPr id="3" name="Picture 2" descr="1817-bonnets-costume-or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34226" y="0"/>
            <a:ext cx="3874080" cy="6858000"/>
          </a:xfrm>
          <a:prstGeom prst="rect">
            <a:avLst/>
          </a:prstGeom>
        </p:spPr>
      </p:pic>
    </p:spTree>
    <p:extLst>
      <p:ext uri="{BB962C8B-B14F-4D97-AF65-F5344CB8AC3E}">
        <p14:creationId xmlns:p14="http://schemas.microsoft.com/office/powerpoint/2010/main" val="87314537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vanda-reticule-emb-bir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3754" y="4086466"/>
            <a:ext cx="2302833" cy="2831352"/>
          </a:xfrm>
          <a:prstGeom prst="rect">
            <a:avLst/>
          </a:prstGeom>
        </p:spPr>
      </p:pic>
      <p:pic>
        <p:nvPicPr>
          <p:cNvPr id="3" name="Picture 2" descr="1810-met-reticule-frenc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3755" y="0"/>
            <a:ext cx="3255264" cy="4328160"/>
          </a:xfrm>
          <a:prstGeom prst="rect">
            <a:avLst/>
          </a:prstGeom>
        </p:spPr>
      </p:pic>
      <p:pic>
        <p:nvPicPr>
          <p:cNvPr id="4" name="Picture 3" descr="reticules-purse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32826" y="104142"/>
            <a:ext cx="4311174" cy="3825110"/>
          </a:xfrm>
          <a:prstGeom prst="rect">
            <a:avLst/>
          </a:prstGeom>
        </p:spPr>
      </p:pic>
      <p:pic>
        <p:nvPicPr>
          <p:cNvPr id="5" name="Picture 4" descr="Screen Shot 2012-09-22 at 8.33.19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74771" y="2407824"/>
            <a:ext cx="2051212" cy="4450176"/>
          </a:xfrm>
          <a:prstGeom prst="rect">
            <a:avLst/>
          </a:prstGeom>
        </p:spPr>
      </p:pic>
      <p:sp>
        <p:nvSpPr>
          <p:cNvPr id="6" name="TextBox 5"/>
          <p:cNvSpPr txBox="1"/>
          <p:nvPr/>
        </p:nvSpPr>
        <p:spPr>
          <a:xfrm>
            <a:off x="6283399" y="5014096"/>
            <a:ext cx="1825966" cy="646331"/>
          </a:xfrm>
          <a:prstGeom prst="rect">
            <a:avLst/>
          </a:prstGeom>
          <a:noFill/>
        </p:spPr>
        <p:txBody>
          <a:bodyPr wrap="none" rtlCol="0">
            <a:spAutoFit/>
          </a:bodyPr>
          <a:lstStyle/>
          <a:p>
            <a:r>
              <a:rPr lang="en-US" sz="3600" dirty="0" smtClean="0"/>
              <a:t>Reticules</a:t>
            </a:r>
            <a:endParaRPr lang="en-US" sz="3600" dirty="0"/>
          </a:p>
        </p:txBody>
      </p:sp>
    </p:spTree>
    <p:extLst>
      <p:ext uri="{BB962C8B-B14F-4D97-AF65-F5344CB8AC3E}">
        <p14:creationId xmlns:p14="http://schemas.microsoft.com/office/powerpoint/2010/main" val="29713617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9-22 at 8.35.01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17140" y="4238284"/>
            <a:ext cx="5172968" cy="2557092"/>
          </a:xfrm>
          <a:prstGeom prst="rect">
            <a:avLst/>
          </a:prstGeom>
        </p:spPr>
      </p:pic>
      <p:pic>
        <p:nvPicPr>
          <p:cNvPr id="3" name="Picture 2" descr="Screen Shot 2012-09-22 at 8.35.3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729054" cy="2897327"/>
          </a:xfrm>
          <a:prstGeom prst="rect">
            <a:avLst/>
          </a:prstGeom>
        </p:spPr>
      </p:pic>
      <p:pic>
        <p:nvPicPr>
          <p:cNvPr id="4" name="Picture 3" descr="13.49.37ab_F.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0510" y="2784720"/>
            <a:ext cx="4253490" cy="2732110"/>
          </a:xfrm>
          <a:prstGeom prst="rect">
            <a:avLst/>
          </a:prstGeom>
        </p:spPr>
      </p:pic>
      <p:sp>
        <p:nvSpPr>
          <p:cNvPr id="5" name="TextBox 4"/>
          <p:cNvSpPr txBox="1"/>
          <p:nvPr/>
        </p:nvSpPr>
        <p:spPr>
          <a:xfrm>
            <a:off x="5736923" y="304285"/>
            <a:ext cx="3407077" cy="1231106"/>
          </a:xfrm>
          <a:prstGeom prst="rect">
            <a:avLst/>
          </a:prstGeom>
          <a:noFill/>
        </p:spPr>
        <p:txBody>
          <a:bodyPr wrap="square" rtlCol="0">
            <a:spAutoFit/>
          </a:bodyPr>
          <a:lstStyle/>
          <a:p>
            <a:r>
              <a:rPr lang="en-US" i="1" dirty="0" smtClean="0"/>
              <a:t>Wednesday, 9 January 1799:</a:t>
            </a:r>
          </a:p>
          <a:p>
            <a:r>
              <a:rPr lang="en-US" sz="2800" dirty="0" smtClean="0"/>
              <a:t>“I wore my green shoes last night…”</a:t>
            </a:r>
            <a:endParaRPr lang="en-US" sz="2800" dirty="0"/>
          </a:p>
        </p:txBody>
      </p:sp>
      <p:sp>
        <p:nvSpPr>
          <p:cNvPr id="6" name="TextBox 5"/>
          <p:cNvSpPr txBox="1"/>
          <p:nvPr/>
        </p:nvSpPr>
        <p:spPr>
          <a:xfrm>
            <a:off x="304250" y="3294221"/>
            <a:ext cx="3518704" cy="2523768"/>
          </a:xfrm>
          <a:prstGeom prst="rect">
            <a:avLst/>
          </a:prstGeom>
          <a:noFill/>
        </p:spPr>
        <p:txBody>
          <a:bodyPr wrap="square" rtlCol="0">
            <a:spAutoFit/>
          </a:bodyPr>
          <a:lstStyle/>
          <a:p>
            <a:r>
              <a:rPr lang="en-US" i="1" dirty="0" smtClean="0"/>
              <a:t>Sunday, 2 June 1799:</a:t>
            </a:r>
          </a:p>
          <a:p>
            <a:r>
              <a:rPr lang="en-US" sz="2800" dirty="0" smtClean="0"/>
              <a:t>“I am not fond of ordering shoes; </a:t>
            </a:r>
          </a:p>
          <a:p>
            <a:r>
              <a:rPr lang="en-US" sz="2800" dirty="0" smtClean="0"/>
              <a:t>and, at any rate, </a:t>
            </a:r>
          </a:p>
          <a:p>
            <a:r>
              <a:rPr lang="en-US" sz="2800" dirty="0" smtClean="0"/>
              <a:t>they shall all </a:t>
            </a:r>
          </a:p>
          <a:p>
            <a:r>
              <a:rPr lang="en-US" sz="2800" dirty="0" smtClean="0"/>
              <a:t>have flat heels.”</a:t>
            </a:r>
            <a:endParaRPr lang="en-US" sz="2800" dirty="0"/>
          </a:p>
        </p:txBody>
      </p:sp>
    </p:spTree>
    <p:extLst>
      <p:ext uri="{BB962C8B-B14F-4D97-AF65-F5344CB8AC3E}">
        <p14:creationId xmlns:p14="http://schemas.microsoft.com/office/powerpoint/2010/main" val="77033769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candace-fuscia-spe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952" y="0"/>
            <a:ext cx="4146389" cy="6896964"/>
          </a:xfrm>
          <a:prstGeom prst="rect">
            <a:avLst/>
          </a:prstGeom>
        </p:spPr>
      </p:pic>
      <p:pic>
        <p:nvPicPr>
          <p:cNvPr id="6" name="Picture 5" descr="1815-morning-and-blue-walking.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88719" y="0"/>
            <a:ext cx="3937609" cy="6858000"/>
          </a:xfrm>
          <a:prstGeom prst="rect">
            <a:avLst/>
          </a:prstGeom>
        </p:spPr>
      </p:pic>
    </p:spTree>
    <p:extLst>
      <p:ext uri="{BB962C8B-B14F-4D97-AF65-F5344CB8AC3E}">
        <p14:creationId xmlns:p14="http://schemas.microsoft.com/office/powerpoint/2010/main" val="328286342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prints_jdded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4300" y="0"/>
            <a:ext cx="3835400" cy="6400800"/>
          </a:xfrm>
          <a:prstGeom prst="rect">
            <a:avLst/>
          </a:prstGeom>
        </p:spPr>
      </p:pic>
    </p:spTree>
    <p:extLst>
      <p:ext uri="{BB962C8B-B14F-4D97-AF65-F5344CB8AC3E}">
        <p14:creationId xmlns:p14="http://schemas.microsoft.com/office/powerpoint/2010/main" val="32673579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ack-aug-white-spencer-brac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08390" y="-105838"/>
            <a:ext cx="3611166" cy="6858000"/>
          </a:xfrm>
          <a:prstGeom prst="rect">
            <a:avLst/>
          </a:prstGeom>
        </p:spPr>
      </p:pic>
    </p:spTree>
    <p:extLst>
      <p:ext uri="{BB962C8B-B14F-4D97-AF65-F5344CB8AC3E}">
        <p14:creationId xmlns:p14="http://schemas.microsoft.com/office/powerpoint/2010/main" val="151271274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303" y="886396"/>
            <a:ext cx="8201490" cy="5386090"/>
          </a:xfrm>
          <a:prstGeom prst="rect">
            <a:avLst/>
          </a:prstGeom>
          <a:noFill/>
        </p:spPr>
        <p:txBody>
          <a:bodyPr wrap="square" rtlCol="0">
            <a:spAutoFit/>
          </a:bodyPr>
          <a:lstStyle/>
          <a:p>
            <a:r>
              <a:rPr lang="en-US" i="1" dirty="0" smtClean="0"/>
              <a:t>Saturday, 15 October 1808:</a:t>
            </a:r>
          </a:p>
          <a:p>
            <a:r>
              <a:rPr lang="en-US" dirty="0"/>
              <a:t/>
            </a:r>
            <a:br>
              <a:rPr lang="en-US" dirty="0"/>
            </a:br>
            <a:r>
              <a:rPr lang="en-US" sz="2800" dirty="0" smtClean="0"/>
              <a:t>“I am to be in </a:t>
            </a:r>
            <a:r>
              <a:rPr lang="en-US" sz="2800" dirty="0" err="1" smtClean="0"/>
              <a:t>bombazeen</a:t>
            </a:r>
            <a:r>
              <a:rPr lang="en-US" sz="2800" dirty="0" smtClean="0"/>
              <a:t> and crape, according to what we are told is universal here, and which agrees with Martha’s previous observation. My mourning, however, will not impoverish me, for by having my velvet pelisse fresh lined and made up, I am sure I shall have no occasion this winter for anything new of that sort. I take my cloak for lining, and shall send yours on the chance of its doing something of the same for you, though I believe your pelisse is in better repair than mine. One Miss Baker makes my gown and the other my bonnet, which is to be silk covered with crape.”</a:t>
            </a:r>
            <a:endParaRPr lang="en-US" sz="2800" dirty="0"/>
          </a:p>
        </p:txBody>
      </p:sp>
    </p:spTree>
    <p:extLst>
      <p:ext uri="{BB962C8B-B14F-4D97-AF65-F5344CB8AC3E}">
        <p14:creationId xmlns:p14="http://schemas.microsoft.com/office/powerpoint/2010/main" val="285702372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kermann_mouning_eveningdress1817_fu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3100736" cy="4961177"/>
          </a:xfrm>
          <a:prstGeom prst="rect">
            <a:avLst/>
          </a:prstGeom>
        </p:spPr>
      </p:pic>
      <p:pic>
        <p:nvPicPr>
          <p:cNvPr id="4" name="Picture 3"/>
          <p:cNvPicPr>
            <a:picLocks noChangeAspect="1"/>
          </p:cNvPicPr>
          <p:nvPr/>
        </p:nvPicPr>
        <p:blipFill>
          <a:blip r:embed="rId4"/>
          <a:stretch>
            <a:fillRect/>
          </a:stretch>
        </p:blipFill>
        <p:spPr>
          <a:xfrm>
            <a:off x="5557349" y="0"/>
            <a:ext cx="3446951" cy="5112004"/>
          </a:xfrm>
          <a:prstGeom prst="rect">
            <a:avLst/>
          </a:prstGeom>
        </p:spPr>
      </p:pic>
      <p:sp>
        <p:nvSpPr>
          <p:cNvPr id="5" name="TextBox 4"/>
          <p:cNvSpPr txBox="1"/>
          <p:nvPr/>
        </p:nvSpPr>
        <p:spPr>
          <a:xfrm>
            <a:off x="92597" y="4961176"/>
            <a:ext cx="5693144" cy="1661993"/>
          </a:xfrm>
          <a:prstGeom prst="rect">
            <a:avLst/>
          </a:prstGeom>
          <a:noFill/>
        </p:spPr>
        <p:txBody>
          <a:bodyPr wrap="square" rtlCol="0">
            <a:spAutoFit/>
          </a:bodyPr>
          <a:lstStyle/>
          <a:p>
            <a:r>
              <a:rPr lang="en-US" i="1" dirty="0" smtClean="0"/>
              <a:t>Thursday, 20 November 1800:</a:t>
            </a:r>
          </a:p>
          <a:p>
            <a:r>
              <a:rPr lang="en-US" sz="2800" dirty="0" smtClean="0"/>
              <a:t>“Miss Debary, Susan, and Sally, all in black, but without any statues, made their appearance…”</a:t>
            </a:r>
            <a:endParaRPr lang="en-US" sz="2800" dirty="0"/>
          </a:p>
        </p:txBody>
      </p:sp>
      <p:pic>
        <p:nvPicPr>
          <p:cNvPr id="3" name="Picture 2"/>
          <p:cNvPicPr>
            <a:picLocks noChangeAspect="1"/>
          </p:cNvPicPr>
          <p:nvPr/>
        </p:nvPicPr>
        <p:blipFill>
          <a:blip r:embed="rId5"/>
          <a:stretch>
            <a:fillRect/>
          </a:stretch>
        </p:blipFill>
        <p:spPr>
          <a:xfrm>
            <a:off x="6273800" y="4699000"/>
            <a:ext cx="2870200" cy="2159000"/>
          </a:xfrm>
          <a:prstGeom prst="rect">
            <a:avLst/>
          </a:prstGeom>
        </p:spPr>
      </p:pic>
      <p:pic>
        <p:nvPicPr>
          <p:cNvPr id="7" name="Picture 6" descr="1810s-nancyreg-mourning-unattrib.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6251" y="220276"/>
            <a:ext cx="3089490" cy="4478724"/>
          </a:xfrm>
          <a:prstGeom prst="rect">
            <a:avLst/>
          </a:prstGeom>
        </p:spPr>
      </p:pic>
    </p:spTree>
    <p:extLst>
      <p:ext uri="{BB962C8B-B14F-4D97-AF65-F5344CB8AC3E}">
        <p14:creationId xmlns:p14="http://schemas.microsoft.com/office/powerpoint/2010/main" val="3045787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bits_fig0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337" y="251366"/>
            <a:ext cx="3958185" cy="6652412"/>
          </a:xfrm>
          <a:prstGeom prst="rect">
            <a:avLst/>
          </a:prstGeom>
        </p:spPr>
      </p:pic>
      <p:pic>
        <p:nvPicPr>
          <p:cNvPr id="3" name="Picture 2" descr="habits_fig05.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31366" y="251365"/>
            <a:ext cx="3736097" cy="6350307"/>
          </a:xfrm>
          <a:prstGeom prst="rect">
            <a:avLst/>
          </a:prstGeom>
        </p:spPr>
      </p:pic>
    </p:spTree>
    <p:extLst>
      <p:ext uri="{BB962C8B-B14F-4D97-AF65-F5344CB8AC3E}">
        <p14:creationId xmlns:p14="http://schemas.microsoft.com/office/powerpoint/2010/main" val="288245473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natpor-robertfellowes-philanthr-edri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2500" y="254000"/>
            <a:ext cx="4699000" cy="6350000"/>
          </a:xfrm>
          <a:prstGeom prst="rect">
            <a:avLst/>
          </a:prstGeom>
        </p:spPr>
      </p:pic>
    </p:spTree>
    <p:extLst>
      <p:ext uri="{BB962C8B-B14F-4D97-AF65-F5344CB8AC3E}">
        <p14:creationId xmlns:p14="http://schemas.microsoft.com/office/powerpoint/2010/main" val="41526506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9-wu-lba-worsley-holmes-cou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883" y="0"/>
            <a:ext cx="4087091" cy="6858000"/>
          </a:xfrm>
          <a:prstGeom prst="rect">
            <a:avLst/>
          </a:prstGeom>
        </p:spPr>
      </p:pic>
    </p:spTree>
    <p:extLst>
      <p:ext uri="{BB962C8B-B14F-4D97-AF65-F5344CB8AC3E}">
        <p14:creationId xmlns:p14="http://schemas.microsoft.com/office/powerpoint/2010/main" val="159127038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Jane Austen 1774-1817</a:t>
            </a:r>
            <a:endParaRPr lang="en-US" dirty="0"/>
          </a:p>
        </p:txBody>
      </p:sp>
      <p:sp>
        <p:nvSpPr>
          <p:cNvPr id="4" name="TextBox 3"/>
          <p:cNvSpPr txBox="1"/>
          <p:nvPr/>
        </p:nvSpPr>
        <p:spPr>
          <a:xfrm>
            <a:off x="1057005" y="2471217"/>
            <a:ext cx="6914556" cy="3062377"/>
          </a:xfrm>
          <a:prstGeom prst="rect">
            <a:avLst/>
          </a:prstGeom>
          <a:noFill/>
        </p:spPr>
        <p:txBody>
          <a:bodyPr wrap="none" rtlCol="0">
            <a:spAutoFit/>
          </a:bodyPr>
          <a:lstStyle/>
          <a:p>
            <a:pPr>
              <a:spcAft>
                <a:spcPts val="600"/>
              </a:spcAft>
            </a:pPr>
            <a:r>
              <a:rPr lang="en-US" sz="2800" dirty="0" smtClean="0"/>
              <a:t>	</a:t>
            </a:r>
            <a:r>
              <a:rPr lang="en-US" sz="2800" dirty="0"/>
              <a:t>1774-1790: Formal, wide, natural waist</a:t>
            </a:r>
          </a:p>
          <a:p>
            <a:pPr>
              <a:spcAft>
                <a:spcPts val="600"/>
              </a:spcAft>
            </a:pPr>
            <a:r>
              <a:rPr lang="en-US" sz="2800" dirty="0"/>
              <a:t>	1789-1799: High waists and muslins, full</a:t>
            </a:r>
          </a:p>
          <a:p>
            <a:pPr>
              <a:spcAft>
                <a:spcPts val="600"/>
              </a:spcAft>
            </a:pPr>
            <a:r>
              <a:rPr lang="en-US" sz="2800" dirty="0"/>
              <a:t>	1800-1810: Greek and Roman, narrowing</a:t>
            </a:r>
          </a:p>
          <a:p>
            <a:pPr>
              <a:spcAft>
                <a:spcPts val="600"/>
              </a:spcAft>
            </a:pPr>
            <a:r>
              <a:rPr lang="en-US" sz="2800" dirty="0"/>
              <a:t>	1811-1814: Gothic moves in, decorative trim</a:t>
            </a:r>
          </a:p>
          <a:p>
            <a:pPr>
              <a:spcAft>
                <a:spcPts val="600"/>
              </a:spcAft>
            </a:pPr>
            <a:r>
              <a:rPr lang="en-US" sz="2800" dirty="0"/>
              <a:t>	1815-1817: Shrinking bodice, more trim</a:t>
            </a:r>
          </a:p>
          <a:p>
            <a:pPr>
              <a:spcAft>
                <a:spcPts val="600"/>
              </a:spcAft>
            </a:pPr>
            <a:r>
              <a:rPr lang="en-US" sz="2800" dirty="0"/>
              <a:t>	1817… The return of volume</a:t>
            </a:r>
          </a:p>
        </p:txBody>
      </p:sp>
      <p:sp>
        <p:nvSpPr>
          <p:cNvPr id="5" name="TextBox 4"/>
          <p:cNvSpPr txBox="1"/>
          <p:nvPr/>
        </p:nvSpPr>
        <p:spPr>
          <a:xfrm>
            <a:off x="2711300" y="1547887"/>
            <a:ext cx="3583784" cy="923330"/>
          </a:xfrm>
          <a:prstGeom prst="rect">
            <a:avLst/>
          </a:prstGeom>
          <a:noFill/>
        </p:spPr>
        <p:txBody>
          <a:bodyPr wrap="none" rtlCol="0">
            <a:spAutoFit/>
          </a:bodyPr>
          <a:lstStyle/>
          <a:p>
            <a:r>
              <a:rPr lang="en-US" sz="3600" dirty="0"/>
              <a:t>A fashion timeline</a:t>
            </a:r>
          </a:p>
          <a:p>
            <a:endParaRPr lang="en-US" dirty="0"/>
          </a:p>
        </p:txBody>
      </p:sp>
    </p:spTree>
    <p:extLst>
      <p:ext uri="{BB962C8B-B14F-4D97-AF65-F5344CB8AC3E}">
        <p14:creationId xmlns:p14="http://schemas.microsoft.com/office/powerpoint/2010/main" val="385573439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78old-meets-new-french.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3545"/>
            <a:ext cx="9144000" cy="5881352"/>
          </a:xfrm>
          <a:prstGeom prst="rect">
            <a:avLst/>
          </a:prstGeom>
        </p:spPr>
      </p:pic>
    </p:spTree>
    <p:extLst>
      <p:ext uri="{BB962C8B-B14F-4D97-AF65-F5344CB8AC3E}">
        <p14:creationId xmlns:p14="http://schemas.microsoft.com/office/powerpoint/2010/main" val="21878638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780-artstor-american-green-damask.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69558" y="0"/>
            <a:ext cx="4474442" cy="6858000"/>
          </a:xfrm>
          <a:prstGeom prst="rect">
            <a:avLst/>
          </a:prstGeom>
        </p:spPr>
      </p:pic>
      <p:pic>
        <p:nvPicPr>
          <p:cNvPr id="4" name="Picture 3" descr="1780-stripe-langlais-kyot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0706" y="0"/>
            <a:ext cx="3108629" cy="6253127"/>
          </a:xfrm>
          <a:prstGeom prst="rect">
            <a:avLst/>
          </a:prstGeom>
        </p:spPr>
      </p:pic>
      <p:sp>
        <p:nvSpPr>
          <p:cNvPr id="5" name="TextBox 4"/>
          <p:cNvSpPr txBox="1"/>
          <p:nvPr/>
        </p:nvSpPr>
        <p:spPr>
          <a:xfrm>
            <a:off x="2156198" y="6349202"/>
            <a:ext cx="2167480" cy="461665"/>
          </a:xfrm>
          <a:prstGeom prst="rect">
            <a:avLst/>
          </a:prstGeom>
          <a:noFill/>
        </p:spPr>
        <p:txBody>
          <a:bodyPr wrap="none" rtlCol="0">
            <a:spAutoFit/>
          </a:bodyPr>
          <a:lstStyle/>
          <a:p>
            <a:r>
              <a:rPr lang="en-US" sz="2400" dirty="0" smtClean="0"/>
              <a:t>1770s and 1780s</a:t>
            </a:r>
            <a:endParaRPr lang="en-US" sz="2400" dirty="0"/>
          </a:p>
        </p:txBody>
      </p:sp>
    </p:spTree>
    <p:extLst>
      <p:ext uri="{BB962C8B-B14F-4D97-AF65-F5344CB8AC3E}">
        <p14:creationId xmlns:p14="http://schemas.microsoft.com/office/powerpoint/2010/main" val="376696240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80-corset-ho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047" y="0"/>
            <a:ext cx="4958953" cy="6347460"/>
          </a:xfrm>
          <a:prstGeom prst="rect">
            <a:avLst/>
          </a:prstGeom>
        </p:spPr>
      </p:pic>
    </p:spTree>
    <p:extLst>
      <p:ext uri="{BB962C8B-B14F-4D97-AF65-F5344CB8AC3E}">
        <p14:creationId xmlns:p14="http://schemas.microsoft.com/office/powerpoint/2010/main" val="28660398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770-artstor-mma-beige-robe-francaise.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1407" y="406536"/>
            <a:ext cx="4945912" cy="6162833"/>
          </a:xfrm>
          <a:prstGeom prst="rect">
            <a:avLst/>
          </a:prstGeom>
        </p:spPr>
      </p:pic>
      <p:pic>
        <p:nvPicPr>
          <p:cNvPr id="2" name="Picture 1" descr="1780-robefrancaise-pink-kyot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38225" y="406536"/>
            <a:ext cx="4151131" cy="6162833"/>
          </a:xfrm>
          <a:prstGeom prst="rect">
            <a:avLst/>
          </a:prstGeom>
        </p:spPr>
      </p:pic>
    </p:spTree>
    <p:extLst>
      <p:ext uri="{BB962C8B-B14F-4D97-AF65-F5344CB8AC3E}">
        <p14:creationId xmlns:p14="http://schemas.microsoft.com/office/powerpoint/2010/main" val="2543305587"/>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eliza-de-Feuillid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7233" y="137688"/>
            <a:ext cx="4041620" cy="4325480"/>
          </a:xfrm>
          <a:prstGeom prst="rect">
            <a:avLst/>
          </a:prstGeom>
        </p:spPr>
      </p:pic>
      <p:pic>
        <p:nvPicPr>
          <p:cNvPr id="3" name="Picture 2" descr="1790-cream-langlais-kyoto.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63105" y="137688"/>
            <a:ext cx="4071761" cy="6373872"/>
          </a:xfrm>
          <a:prstGeom prst="rect">
            <a:avLst/>
          </a:prstGeom>
        </p:spPr>
      </p:pic>
      <p:sp>
        <p:nvSpPr>
          <p:cNvPr id="4" name="TextBox 3"/>
          <p:cNvSpPr txBox="1"/>
          <p:nvPr/>
        </p:nvSpPr>
        <p:spPr>
          <a:xfrm>
            <a:off x="609747" y="4868567"/>
            <a:ext cx="3729106" cy="523220"/>
          </a:xfrm>
          <a:prstGeom prst="rect">
            <a:avLst/>
          </a:prstGeom>
          <a:noFill/>
        </p:spPr>
        <p:txBody>
          <a:bodyPr wrap="none" rtlCol="0">
            <a:spAutoFit/>
          </a:bodyPr>
          <a:lstStyle/>
          <a:p>
            <a:r>
              <a:rPr lang="en-US" sz="2800" dirty="0" smtClean="0"/>
              <a:t>Cousin Eliza de </a:t>
            </a:r>
            <a:r>
              <a:rPr lang="en-US" sz="2800" dirty="0" err="1" smtClean="0"/>
              <a:t>Feuillide</a:t>
            </a:r>
            <a:endParaRPr lang="en-US" sz="2800" dirty="0"/>
          </a:p>
        </p:txBody>
      </p:sp>
    </p:spTree>
    <p:extLst>
      <p:ext uri="{BB962C8B-B14F-4D97-AF65-F5344CB8AC3E}">
        <p14:creationId xmlns:p14="http://schemas.microsoft.com/office/powerpoint/2010/main" val="251610612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cream-langlais-kyoto.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88897" y="137688"/>
            <a:ext cx="4267948" cy="6680980"/>
          </a:xfrm>
          <a:prstGeom prst="rect">
            <a:avLst/>
          </a:prstGeom>
        </p:spPr>
      </p:pic>
      <p:pic>
        <p:nvPicPr>
          <p:cNvPr id="3" name="Picture 2" descr="1775-90-manchgal-corse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6764" y="137688"/>
            <a:ext cx="4014689" cy="6502400"/>
          </a:xfrm>
          <a:prstGeom prst="rect">
            <a:avLst/>
          </a:prstGeom>
        </p:spPr>
      </p:pic>
    </p:spTree>
    <p:extLst>
      <p:ext uri="{BB962C8B-B14F-4D97-AF65-F5344CB8AC3E}">
        <p14:creationId xmlns:p14="http://schemas.microsoft.com/office/powerpoint/2010/main" val="1988964635"/>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80s-chemise-dress0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5355577" cy="6858000"/>
          </a:xfrm>
          <a:prstGeom prst="rect">
            <a:avLst/>
          </a:prstGeom>
        </p:spPr>
      </p:pic>
      <p:pic>
        <p:nvPicPr>
          <p:cNvPr id="5" name="Picture 4" descr="1780s-chemisedress0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3956" y="2361296"/>
            <a:ext cx="3350044" cy="4496703"/>
          </a:xfrm>
          <a:prstGeom prst="rect">
            <a:avLst/>
          </a:prstGeom>
        </p:spPr>
      </p:pic>
      <p:pic>
        <p:nvPicPr>
          <p:cNvPr id="3" name="Picture 2" descr="1780s-chemisedress-mdubarry.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15069" y="0"/>
            <a:ext cx="2332688" cy="3201613"/>
          </a:xfrm>
          <a:prstGeom prst="rect">
            <a:avLst/>
          </a:prstGeom>
        </p:spPr>
      </p:pic>
      <p:sp>
        <p:nvSpPr>
          <p:cNvPr id="4" name="TextBox 3"/>
          <p:cNvSpPr txBox="1"/>
          <p:nvPr/>
        </p:nvSpPr>
        <p:spPr>
          <a:xfrm>
            <a:off x="7373918" y="518872"/>
            <a:ext cx="1515750" cy="1384995"/>
          </a:xfrm>
          <a:prstGeom prst="rect">
            <a:avLst/>
          </a:prstGeom>
          <a:noFill/>
        </p:spPr>
        <p:txBody>
          <a:bodyPr wrap="square" rtlCol="0">
            <a:spAutoFit/>
          </a:bodyPr>
          <a:lstStyle/>
          <a:p>
            <a:r>
              <a:rPr lang="en-US" sz="2800" dirty="0" smtClean="0"/>
              <a:t>1780s </a:t>
            </a:r>
          </a:p>
          <a:p>
            <a:r>
              <a:rPr lang="en-US" sz="2800" dirty="0" smtClean="0"/>
              <a:t>Chemise </a:t>
            </a:r>
          </a:p>
          <a:p>
            <a:r>
              <a:rPr lang="en-US" sz="2800" dirty="0" smtClean="0"/>
              <a:t>Dress</a:t>
            </a:r>
            <a:endParaRPr lang="en-US" sz="2800" dirty="0"/>
          </a:p>
        </p:txBody>
      </p:sp>
    </p:spTree>
    <p:extLst>
      <p:ext uri="{BB962C8B-B14F-4D97-AF65-F5344CB8AC3E}">
        <p14:creationId xmlns:p14="http://schemas.microsoft.com/office/powerpoint/2010/main" val="251610612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artstor-mma-pink-overgown.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822785" cy="6858000"/>
          </a:xfrm>
          <a:prstGeom prst="rect">
            <a:avLst/>
          </a:prstGeom>
        </p:spPr>
      </p:pic>
      <p:pic>
        <p:nvPicPr>
          <p:cNvPr id="3" name="Picture 2" descr="1790s-vanda-openrob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10824" y="0"/>
            <a:ext cx="4233176" cy="6858000"/>
          </a:xfrm>
          <a:prstGeom prst="rect">
            <a:avLst/>
          </a:prstGeom>
        </p:spPr>
      </p:pic>
    </p:spTree>
    <p:extLst>
      <p:ext uri="{BB962C8B-B14F-4D97-AF65-F5344CB8AC3E}">
        <p14:creationId xmlns:p14="http://schemas.microsoft.com/office/powerpoint/2010/main" val="251610612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1994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5x-stays-kyoto.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6554" y="409637"/>
            <a:ext cx="3782547" cy="4626791"/>
          </a:xfrm>
          <a:prstGeom prst="rect">
            <a:avLst/>
          </a:prstGeom>
        </p:spPr>
      </p:pic>
      <p:pic>
        <p:nvPicPr>
          <p:cNvPr id="3" name="Picture 2" descr="1790-artstor-mma-pink-overgown.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9520" y="0"/>
            <a:ext cx="4822785" cy="6858000"/>
          </a:xfrm>
          <a:prstGeom prst="rect">
            <a:avLst/>
          </a:prstGeom>
        </p:spPr>
      </p:pic>
    </p:spTree>
    <p:extLst>
      <p:ext uri="{BB962C8B-B14F-4D97-AF65-F5344CB8AC3E}">
        <p14:creationId xmlns:p14="http://schemas.microsoft.com/office/powerpoint/2010/main" val="168252494"/>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s-usa-mfa-greensilk-front-51.196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75" y="-31004"/>
            <a:ext cx="4565659" cy="6858000"/>
          </a:xfrm>
          <a:prstGeom prst="rect">
            <a:avLst/>
          </a:prstGeom>
        </p:spPr>
      </p:pic>
      <p:pic>
        <p:nvPicPr>
          <p:cNvPr id="4" name="Picture 3" descr="temp.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42181" y="140983"/>
            <a:ext cx="4444795" cy="4410070"/>
          </a:xfrm>
          <a:prstGeom prst="rect">
            <a:avLst/>
          </a:prstGeom>
        </p:spPr>
      </p:pic>
    </p:spTree>
    <p:extLst>
      <p:ext uri="{BB962C8B-B14F-4D97-AF65-F5344CB8AC3E}">
        <p14:creationId xmlns:p14="http://schemas.microsoft.com/office/powerpoint/2010/main" val="2516106125"/>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800-englishtrades-shortstay.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68" y="0"/>
            <a:ext cx="3596128" cy="6858000"/>
          </a:xfrm>
          <a:prstGeom prst="rect">
            <a:avLst/>
          </a:prstGeom>
        </p:spPr>
      </p:pic>
      <p:pic>
        <p:nvPicPr>
          <p:cNvPr id="3" name="Picture 2" descr="heideloff-1796-03-0002.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28474" y="-204115"/>
            <a:ext cx="4615526" cy="7062115"/>
          </a:xfrm>
          <a:prstGeom prst="rect">
            <a:avLst/>
          </a:prstGeom>
        </p:spPr>
      </p:pic>
    </p:spTree>
    <p:extLst>
      <p:ext uri="{BB962C8B-B14F-4D97-AF65-F5344CB8AC3E}">
        <p14:creationId xmlns:p14="http://schemas.microsoft.com/office/powerpoint/2010/main" val="109423466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7-muslin-glov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3986213" cy="6858000"/>
          </a:xfrm>
          <a:prstGeom prst="rect">
            <a:avLst/>
          </a:prstGeom>
        </p:spPr>
      </p:pic>
      <p:pic>
        <p:nvPicPr>
          <p:cNvPr id="4" name="Picture 3" descr="1790s-vanda-printgow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03416" y="0"/>
            <a:ext cx="4272713" cy="6858000"/>
          </a:xfrm>
          <a:prstGeom prst="rect">
            <a:avLst/>
          </a:prstGeom>
        </p:spPr>
      </p:pic>
    </p:spTree>
    <p:extLst>
      <p:ext uri="{BB962C8B-B14F-4D97-AF65-F5344CB8AC3E}">
        <p14:creationId xmlns:p14="http://schemas.microsoft.com/office/powerpoint/2010/main" val="2516106125"/>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5-hartfd-78-desc-backtuck-cot.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4919006" cy="4551053"/>
          </a:xfrm>
          <a:prstGeom prst="rect">
            <a:avLst/>
          </a:prstGeom>
        </p:spPr>
      </p:pic>
      <p:pic>
        <p:nvPicPr>
          <p:cNvPr id="3" name="Picture 2" descr="1795-hartfd-79-backtuck-co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65059" y="0"/>
            <a:ext cx="4478941" cy="6244468"/>
          </a:xfrm>
          <a:prstGeom prst="rect">
            <a:avLst/>
          </a:prstGeom>
        </p:spPr>
      </p:pic>
      <p:sp>
        <p:nvSpPr>
          <p:cNvPr id="4" name="TextBox 3"/>
          <p:cNvSpPr txBox="1"/>
          <p:nvPr/>
        </p:nvSpPr>
        <p:spPr>
          <a:xfrm>
            <a:off x="1816169" y="5584713"/>
            <a:ext cx="966731" cy="584776"/>
          </a:xfrm>
          <a:prstGeom prst="rect">
            <a:avLst/>
          </a:prstGeom>
          <a:noFill/>
        </p:spPr>
        <p:txBody>
          <a:bodyPr wrap="none" rtlCol="0">
            <a:spAutoFit/>
          </a:bodyPr>
          <a:lstStyle/>
          <a:p>
            <a:r>
              <a:rPr lang="en-US" sz="3200" dirty="0" smtClean="0"/>
              <a:t>1795</a:t>
            </a:r>
            <a:endParaRPr lang="en-US" sz="3200" dirty="0"/>
          </a:p>
        </p:txBody>
      </p:sp>
    </p:spTree>
    <p:extLst>
      <p:ext uri="{BB962C8B-B14F-4D97-AF65-F5344CB8AC3E}">
        <p14:creationId xmlns:p14="http://schemas.microsoft.com/office/powerpoint/2010/main" val="251610612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795-mma-opengow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0642" y="0"/>
            <a:ext cx="5193358" cy="6389996"/>
          </a:xfrm>
          <a:prstGeom prst="rect">
            <a:avLst/>
          </a:prstGeom>
        </p:spPr>
      </p:pic>
      <p:pic>
        <p:nvPicPr>
          <p:cNvPr id="2" name="Picture 1" descr="1795-threegowns-columbia.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
            <a:ext cx="4966175" cy="5424220"/>
          </a:xfrm>
          <a:prstGeom prst="rect">
            <a:avLst/>
          </a:prstGeom>
        </p:spPr>
      </p:pic>
      <p:sp>
        <p:nvSpPr>
          <p:cNvPr id="4" name="TextBox 3"/>
          <p:cNvSpPr txBox="1"/>
          <p:nvPr/>
        </p:nvSpPr>
        <p:spPr>
          <a:xfrm>
            <a:off x="1706926" y="5777911"/>
            <a:ext cx="960119" cy="584776"/>
          </a:xfrm>
          <a:prstGeom prst="rect">
            <a:avLst/>
          </a:prstGeom>
          <a:noFill/>
        </p:spPr>
        <p:txBody>
          <a:bodyPr wrap="none" rtlCol="0">
            <a:spAutoFit/>
          </a:bodyPr>
          <a:lstStyle/>
          <a:p>
            <a:r>
              <a:rPr lang="en-US" sz="3200" dirty="0" smtClean="0"/>
              <a:t>1794</a:t>
            </a:r>
          </a:p>
        </p:txBody>
      </p:sp>
    </p:spTree>
    <p:extLst>
      <p:ext uri="{BB962C8B-B14F-4D97-AF65-F5344CB8AC3E}">
        <p14:creationId xmlns:p14="http://schemas.microsoft.com/office/powerpoint/2010/main" val="2516106125"/>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4-05-000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2610"/>
            <a:ext cx="6461906" cy="6765390"/>
          </a:xfrm>
          <a:prstGeom prst="rect">
            <a:avLst/>
          </a:prstGeom>
        </p:spPr>
      </p:pic>
      <p:pic>
        <p:nvPicPr>
          <p:cNvPr id="3" name="Picture 2" descr="heideloff-1794-05-0005.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05056" y="0"/>
            <a:ext cx="3938944" cy="6858000"/>
          </a:xfrm>
          <a:prstGeom prst="rect">
            <a:avLst/>
          </a:prstGeom>
        </p:spPr>
      </p:pic>
      <p:sp>
        <p:nvSpPr>
          <p:cNvPr id="4" name="TextBox 3"/>
          <p:cNvSpPr txBox="1"/>
          <p:nvPr/>
        </p:nvSpPr>
        <p:spPr>
          <a:xfrm>
            <a:off x="423303" y="100188"/>
            <a:ext cx="6967172" cy="646331"/>
          </a:xfrm>
          <a:prstGeom prst="rect">
            <a:avLst/>
          </a:prstGeom>
          <a:noFill/>
        </p:spPr>
        <p:txBody>
          <a:bodyPr wrap="none" rtlCol="0">
            <a:spAutoFit/>
          </a:bodyPr>
          <a:lstStyle/>
          <a:p>
            <a:r>
              <a:rPr lang="en-US" sz="3600" dirty="0" smtClean="0"/>
              <a:t>1790s: Big hats, big hair, big feathers</a:t>
            </a:r>
            <a:endParaRPr lang="en-US" sz="3600" dirty="0"/>
          </a:p>
        </p:txBody>
      </p:sp>
    </p:spTree>
    <p:extLst>
      <p:ext uri="{BB962C8B-B14F-4D97-AF65-F5344CB8AC3E}">
        <p14:creationId xmlns:p14="http://schemas.microsoft.com/office/powerpoint/2010/main" val="2529961710"/>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6-james-gillray-belle-chai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5942" y="0"/>
            <a:ext cx="5050384" cy="6858000"/>
          </a:xfrm>
          <a:prstGeom prst="rect">
            <a:avLst/>
          </a:prstGeom>
        </p:spPr>
      </p:pic>
    </p:spTree>
    <p:extLst>
      <p:ext uri="{BB962C8B-B14F-4D97-AF65-F5344CB8AC3E}">
        <p14:creationId xmlns:p14="http://schemas.microsoft.com/office/powerpoint/2010/main" val="11905936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4-08-000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299364" cy="6858000"/>
          </a:xfrm>
          <a:prstGeom prst="rect">
            <a:avLst/>
          </a:prstGeom>
        </p:spPr>
      </p:pic>
      <p:pic>
        <p:nvPicPr>
          <p:cNvPr id="3" name="Picture 2" descr="heideloff-1794-07-0005.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49596" y="0"/>
            <a:ext cx="4594404" cy="6858000"/>
          </a:xfrm>
          <a:prstGeom prst="rect">
            <a:avLst/>
          </a:prstGeom>
        </p:spPr>
      </p:pic>
    </p:spTree>
    <p:extLst>
      <p:ext uri="{BB962C8B-B14F-4D97-AF65-F5344CB8AC3E}">
        <p14:creationId xmlns:p14="http://schemas.microsoft.com/office/powerpoint/2010/main" val="357145627"/>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801-03-000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299364" cy="6858000"/>
          </a:xfrm>
          <a:prstGeom prst="rect">
            <a:avLst/>
          </a:prstGeom>
        </p:spPr>
      </p:pic>
      <p:pic>
        <p:nvPicPr>
          <p:cNvPr id="3" name="Picture 2" descr="heideloff-1801-03-000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44636" y="0"/>
            <a:ext cx="5299364" cy="6858000"/>
          </a:xfrm>
          <a:prstGeom prst="rect">
            <a:avLst/>
          </a:prstGeom>
        </p:spPr>
      </p:pic>
    </p:spTree>
    <p:extLst>
      <p:ext uri="{BB962C8B-B14F-4D97-AF65-F5344CB8AC3E}">
        <p14:creationId xmlns:p14="http://schemas.microsoft.com/office/powerpoint/2010/main" val="154437296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7-11-00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7700" y="0"/>
            <a:ext cx="5299364" cy="6858000"/>
          </a:xfrm>
          <a:prstGeom prst="rect">
            <a:avLst/>
          </a:prstGeom>
        </p:spPr>
      </p:pic>
    </p:spTree>
    <p:extLst>
      <p:ext uri="{BB962C8B-B14F-4D97-AF65-F5344CB8AC3E}">
        <p14:creationId xmlns:p14="http://schemas.microsoft.com/office/powerpoint/2010/main" val="40866567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meluk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220" y="-1"/>
            <a:ext cx="3743589" cy="3910435"/>
          </a:xfrm>
          <a:prstGeom prst="rect">
            <a:avLst/>
          </a:prstGeom>
        </p:spPr>
      </p:pic>
      <p:pic>
        <p:nvPicPr>
          <p:cNvPr id="3" name="Picture 2" descr="1804-ladiesmonthlymus-mameluke.jpg"/>
          <p:cNvPicPr>
            <a:picLocks noChangeAspect="1"/>
          </p:cNvPicPr>
          <p:nvPr/>
        </p:nvPicPr>
        <p:blipFill rotWithShape="1">
          <a:blip r:embed="rId4">
            <a:extLst>
              <a:ext uri="{28A0092B-C50C-407E-A947-70E740481C1C}">
                <a14:useLocalDpi xmlns:a14="http://schemas.microsoft.com/office/drawing/2010/main" val="0"/>
              </a:ext>
            </a:extLst>
          </a:blip>
          <a:srcRect l="55262" r="15515"/>
          <a:stretch/>
        </p:blipFill>
        <p:spPr>
          <a:xfrm>
            <a:off x="6471901" y="0"/>
            <a:ext cx="2672099" cy="6451356"/>
          </a:xfrm>
          <a:prstGeom prst="rect">
            <a:avLst/>
          </a:prstGeom>
        </p:spPr>
      </p:pic>
      <p:pic>
        <p:nvPicPr>
          <p:cNvPr id="4" name="Picture 3" descr="mamalouc512-correcti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8717" y="3060700"/>
            <a:ext cx="2413000" cy="3797300"/>
          </a:xfrm>
          <a:prstGeom prst="rect">
            <a:avLst/>
          </a:prstGeom>
        </p:spPr>
      </p:pic>
      <p:sp>
        <p:nvSpPr>
          <p:cNvPr id="6" name="TextBox 5"/>
          <p:cNvSpPr txBox="1"/>
          <p:nvPr/>
        </p:nvSpPr>
        <p:spPr>
          <a:xfrm>
            <a:off x="39686" y="476273"/>
            <a:ext cx="3161535" cy="4801314"/>
          </a:xfrm>
          <a:prstGeom prst="rect">
            <a:avLst/>
          </a:prstGeom>
          <a:noFill/>
        </p:spPr>
        <p:txBody>
          <a:bodyPr wrap="square" rtlCol="0">
            <a:spAutoFit/>
          </a:bodyPr>
          <a:lstStyle/>
          <a:p>
            <a:r>
              <a:rPr lang="en-US" i="1" dirty="0"/>
              <a:t>Tuesday, 8 January 1799: </a:t>
            </a:r>
            <a:endParaRPr lang="en-US" i="1" dirty="0" smtClean="0"/>
          </a:p>
          <a:p>
            <a:r>
              <a:rPr lang="en-US" sz="2400" dirty="0" smtClean="0"/>
              <a:t>“I </a:t>
            </a:r>
            <a:r>
              <a:rPr lang="en-US" sz="2400" dirty="0"/>
              <a:t>am not to wear my white satin cap to-night, after all; I am to wear a </a:t>
            </a:r>
            <a:r>
              <a:rPr lang="en-US" sz="2400" dirty="0" err="1"/>
              <a:t>mamalone</a:t>
            </a:r>
            <a:r>
              <a:rPr lang="en-US" sz="2400" dirty="0"/>
              <a:t> [</a:t>
            </a:r>
            <a:r>
              <a:rPr lang="en-US" sz="2400" dirty="0" err="1"/>
              <a:t>mameluke</a:t>
            </a:r>
            <a:r>
              <a:rPr lang="en-US" sz="2400" dirty="0"/>
              <a:t>] cap instead, which Charles </a:t>
            </a:r>
            <a:r>
              <a:rPr lang="en-US" sz="2400" dirty="0" err="1"/>
              <a:t>Fowle</a:t>
            </a:r>
            <a:r>
              <a:rPr lang="en-US" sz="2400" dirty="0"/>
              <a:t> sent to Mary, and which she lends me. It is all the fashion now; worn at the opera, and by Lady </a:t>
            </a:r>
            <a:r>
              <a:rPr lang="en-US" sz="2400" dirty="0" err="1"/>
              <a:t>Mildmays</a:t>
            </a:r>
            <a:r>
              <a:rPr lang="en-US" sz="2400" dirty="0"/>
              <a:t> at </a:t>
            </a:r>
            <a:r>
              <a:rPr lang="en-US" sz="2400" dirty="0" err="1"/>
              <a:t>Hackwood</a:t>
            </a:r>
            <a:r>
              <a:rPr lang="en-US" sz="2400" dirty="0"/>
              <a:t> balls</a:t>
            </a:r>
            <a:r>
              <a:rPr lang="en-US" sz="2400" dirty="0" smtClean="0"/>
              <a:t>.”</a:t>
            </a:r>
            <a:endParaRPr lang="en-US" sz="2400" dirty="0"/>
          </a:p>
        </p:txBody>
      </p:sp>
    </p:spTree>
    <p:extLst>
      <p:ext uri="{BB962C8B-B14F-4D97-AF65-F5344CB8AC3E}">
        <p14:creationId xmlns:p14="http://schemas.microsoft.com/office/powerpoint/2010/main" val="107191164"/>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7-wu-lba-wales-courtdres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388201" cy="6858000"/>
          </a:xfrm>
          <a:prstGeom prst="rect">
            <a:avLst/>
          </a:prstGeom>
        </p:spPr>
      </p:pic>
      <p:pic>
        <p:nvPicPr>
          <p:cNvPr id="3" name="Picture 2" descr="1808-wu-lba-courtdres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990" y="0"/>
            <a:ext cx="4272010" cy="6858000"/>
          </a:xfrm>
          <a:prstGeom prst="rect">
            <a:avLst/>
          </a:prstGeom>
        </p:spPr>
      </p:pic>
    </p:spTree>
    <p:extLst>
      <p:ext uri="{BB962C8B-B14F-4D97-AF65-F5344CB8AC3E}">
        <p14:creationId xmlns:p14="http://schemas.microsoft.com/office/powerpoint/2010/main" val="2690317063"/>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7-boilly-incroyables-merveilleus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899071" cy="6858000"/>
          </a:xfrm>
          <a:prstGeom prst="rect">
            <a:avLst/>
          </a:prstGeom>
        </p:spPr>
      </p:pic>
    </p:spTree>
    <p:extLst>
      <p:ext uri="{BB962C8B-B14F-4D97-AF65-F5344CB8AC3E}">
        <p14:creationId xmlns:p14="http://schemas.microsoft.com/office/powerpoint/2010/main" val="21741708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6-gilray-ladiesdress-asit-soonwillb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3011" y="0"/>
            <a:ext cx="4479403" cy="6858000"/>
          </a:xfrm>
          <a:prstGeom prst="rect">
            <a:avLst/>
          </a:prstGeom>
        </p:spPr>
      </p:pic>
    </p:spTree>
    <p:extLst>
      <p:ext uri="{BB962C8B-B14F-4D97-AF65-F5344CB8AC3E}">
        <p14:creationId xmlns:p14="http://schemas.microsoft.com/office/powerpoint/2010/main" val="32596157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7-bumbese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973" y="140366"/>
            <a:ext cx="8549314" cy="6037953"/>
          </a:xfrm>
          <a:prstGeom prst="rect">
            <a:avLst/>
          </a:prstGeom>
        </p:spPr>
      </p:pic>
    </p:spTree>
    <p:extLst>
      <p:ext uri="{BB962C8B-B14F-4D97-AF65-F5344CB8AC3E}">
        <p14:creationId xmlns:p14="http://schemas.microsoft.com/office/powerpoint/2010/main" val="27153137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james-gillray-graces-wi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516"/>
            <a:ext cx="9144000" cy="6675120"/>
          </a:xfrm>
          <a:prstGeom prst="rect">
            <a:avLst/>
          </a:prstGeom>
        </p:spPr>
      </p:pic>
    </p:spTree>
    <p:extLst>
      <p:ext uri="{BB962C8B-B14F-4D97-AF65-F5344CB8AC3E}">
        <p14:creationId xmlns:p14="http://schemas.microsoft.com/office/powerpoint/2010/main" val="2430658200"/>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artstor-AMICO_CLARK_10390276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88108"/>
            <a:ext cx="4738425" cy="7546108"/>
          </a:xfrm>
          <a:prstGeom prst="rect">
            <a:avLst/>
          </a:prstGeom>
        </p:spPr>
      </p:pic>
      <p:pic>
        <p:nvPicPr>
          <p:cNvPr id="3" name="Picture 2" descr="1800-artstor-pinkback-AMICO_CLARK_103902764.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30987" y="-343975"/>
            <a:ext cx="4734331" cy="7334273"/>
          </a:xfrm>
          <a:prstGeom prst="rect">
            <a:avLst/>
          </a:prstGeom>
        </p:spPr>
      </p:pic>
      <p:sp>
        <p:nvSpPr>
          <p:cNvPr id="4" name="TextBox 3"/>
          <p:cNvSpPr txBox="1"/>
          <p:nvPr/>
        </p:nvSpPr>
        <p:spPr>
          <a:xfrm>
            <a:off x="476216" y="13230"/>
            <a:ext cx="8303926" cy="646331"/>
          </a:xfrm>
          <a:prstGeom prst="rect">
            <a:avLst/>
          </a:prstGeom>
          <a:noFill/>
        </p:spPr>
        <p:txBody>
          <a:bodyPr wrap="none" rtlCol="0">
            <a:spAutoFit/>
          </a:bodyPr>
          <a:lstStyle/>
          <a:p>
            <a:r>
              <a:rPr lang="en-US" sz="3600" dirty="0" smtClean="0"/>
              <a:t>1800-1808: tall and narrow, less fabric, trains</a:t>
            </a:r>
            <a:endParaRPr lang="en-US" sz="3600" dirty="0"/>
          </a:p>
        </p:txBody>
      </p:sp>
    </p:spTree>
    <p:extLst>
      <p:ext uri="{BB962C8B-B14F-4D97-AF65-F5344CB8AC3E}">
        <p14:creationId xmlns:p14="http://schemas.microsoft.com/office/powerpoint/2010/main" val="2458615829"/>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artstor-AMICO_CLARK_103902762.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0418" y="696382"/>
            <a:ext cx="3659649" cy="5584713"/>
          </a:xfrm>
          <a:prstGeom prst="rect">
            <a:avLst/>
          </a:prstGeom>
        </p:spPr>
      </p:pic>
      <p:pic>
        <p:nvPicPr>
          <p:cNvPr id="4" name="Picture 3" descr="1797-muslin-glov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60067" y="1403022"/>
            <a:ext cx="2684593" cy="4618653"/>
          </a:xfrm>
          <a:prstGeom prst="rect">
            <a:avLst/>
          </a:prstGeom>
        </p:spPr>
      </p:pic>
      <p:cxnSp>
        <p:nvCxnSpPr>
          <p:cNvPr id="6" name="Straight Connector 5"/>
          <p:cNvCxnSpPr/>
          <p:nvPr/>
        </p:nvCxnSpPr>
        <p:spPr>
          <a:xfrm flipV="1">
            <a:off x="132282" y="5768195"/>
            <a:ext cx="6865441" cy="2646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284682" y="1951653"/>
            <a:ext cx="6865441" cy="26460"/>
          </a:xfrm>
          <a:prstGeom prst="line">
            <a:avLst/>
          </a:prstGeom>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4689400" y="2156458"/>
            <a:ext cx="304249" cy="4233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103560" y="1416252"/>
            <a:ext cx="304249" cy="4233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5928327"/>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00-october-morning-dress-ladies-monthly-museu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2668" y="220136"/>
            <a:ext cx="4281380" cy="6632427"/>
          </a:xfrm>
          <a:prstGeom prst="rect">
            <a:avLst/>
          </a:prstGeom>
        </p:spPr>
      </p:pic>
      <p:pic>
        <p:nvPicPr>
          <p:cNvPr id="5" name="Picture 4" descr="1800-usa-leno-mfa-42.68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4048" y="220136"/>
            <a:ext cx="4384063" cy="6165089"/>
          </a:xfrm>
          <a:prstGeom prst="rect">
            <a:avLst/>
          </a:prstGeom>
        </p:spPr>
      </p:pic>
      <p:sp>
        <p:nvSpPr>
          <p:cNvPr id="2" name="TextBox 1"/>
          <p:cNvSpPr txBox="1"/>
          <p:nvPr/>
        </p:nvSpPr>
        <p:spPr>
          <a:xfrm>
            <a:off x="4652056" y="6244675"/>
            <a:ext cx="4365298" cy="646331"/>
          </a:xfrm>
          <a:prstGeom prst="rect">
            <a:avLst/>
          </a:prstGeom>
          <a:noFill/>
        </p:spPr>
        <p:txBody>
          <a:bodyPr wrap="none" rtlCol="0">
            <a:spAutoFit/>
          </a:bodyPr>
          <a:lstStyle/>
          <a:p>
            <a:r>
              <a:rPr lang="en-US" sz="3600" dirty="0" smtClean="0"/>
              <a:t>Note gathering at waist</a:t>
            </a:r>
            <a:endParaRPr lang="en-US" sz="3600" dirty="0"/>
          </a:p>
        </p:txBody>
      </p:sp>
    </p:spTree>
    <p:extLst>
      <p:ext uri="{BB962C8B-B14F-4D97-AF65-F5344CB8AC3E}">
        <p14:creationId xmlns:p14="http://schemas.microsoft.com/office/powerpoint/2010/main" val="2516106125"/>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8-Cruikshank-Inconveniences-Crowded-Drawing-Roo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77" y="379560"/>
            <a:ext cx="8744123" cy="6142746"/>
          </a:xfrm>
          <a:prstGeom prst="rect">
            <a:avLst/>
          </a:prstGeom>
        </p:spPr>
      </p:pic>
    </p:spTree>
    <p:extLst>
      <p:ext uri="{BB962C8B-B14F-4D97-AF65-F5344CB8AC3E}">
        <p14:creationId xmlns:p14="http://schemas.microsoft.com/office/powerpoint/2010/main" val="4200419420"/>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2119</TotalTime>
  <Words>1953</Words>
  <Application>Microsoft Macintosh PowerPoint</Application>
  <PresentationFormat>On-screen Show (4:3)</PresentationFormat>
  <Paragraphs>218</Paragraphs>
  <Slides>124</Slides>
  <Notes>57</Notes>
  <HiddenSlides>0</HiddenSlides>
  <MMClips>0</MMClips>
  <ScaleCrop>false</ScaleCrop>
  <HeadingPairs>
    <vt:vector size="4" baseType="variant">
      <vt:variant>
        <vt:lpstr>Theme</vt:lpstr>
      </vt:variant>
      <vt:variant>
        <vt:i4>1</vt:i4>
      </vt:variant>
      <vt:variant>
        <vt:lpstr>Slide Titles</vt:lpstr>
      </vt:variant>
      <vt:variant>
        <vt:i4>124</vt:i4>
      </vt:variant>
    </vt:vector>
  </HeadingPairs>
  <TitlesOfParts>
    <vt:vector size="125" baseType="lpstr">
      <vt:lpstr>Inkwell</vt:lpstr>
      <vt:lpstr>The Fashionable Miss Austen</vt:lpstr>
      <vt:lpstr>PowerPoint Presentation</vt:lpstr>
      <vt:lpstr>The Novels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did men wear?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did women wear?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Jane Austen 1774-1817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Jane Austen 1774-1817</vt:lpstr>
      <vt:lpstr>PowerPoint Presentation</vt:lpstr>
      <vt:lpstr>PowerPoint Presentation</vt:lpstr>
      <vt:lpstr>PowerPoint Presentation</vt:lpstr>
    </vt:vector>
  </TitlesOfParts>
  <Company>University of Vermont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Hope Greenberg</dc:creator>
  <cp:lastModifiedBy>Hope Greenberg</cp:lastModifiedBy>
  <cp:revision>88</cp:revision>
  <dcterms:created xsi:type="dcterms:W3CDTF">2012-09-21T21:03:39Z</dcterms:created>
  <dcterms:modified xsi:type="dcterms:W3CDTF">2015-01-20T20:14:48Z</dcterms:modified>
</cp:coreProperties>
</file>